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pn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2.xml" ContentType="application/vnd.openxmlformats-officedocument.presentationml.notesSlide+xml"/>
  <Override PartName="/ppt/tags/tag33.xml" ContentType="application/vnd.openxmlformats-officedocument.presentationml.tags+xml"/>
  <Override PartName="/ppt/notesSlides/notesSlide3.xml" ContentType="application/vnd.openxmlformats-officedocument.presentationml.notesSlide+xml"/>
  <Override PartName="/ppt/theme/themeOverride1.xml" ContentType="application/vnd.openxmlformats-officedocument.themeOverride+xml"/>
  <Override PartName="/ppt/tags/tag34.xml" ContentType="application/vnd.openxmlformats-officedocument.presentationml.tags+xml"/>
  <Override PartName="/ppt/tags/tag35.xml" ContentType="application/vnd.openxmlformats-officedocument.presentationml.tags+xml"/>
  <Override PartName="/ppt/notesSlides/notesSlide4.xml" ContentType="application/vnd.openxmlformats-officedocument.presentationml.notesSlide+xml"/>
  <Override PartName="/ppt/theme/themeOverride2.xml" ContentType="application/vnd.openxmlformats-officedocument.themeOverr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5.xml" ContentType="application/vnd.openxmlformats-officedocument.presentationml.notesSlide+xml"/>
  <Override PartName="/ppt/tags/tag124.xml" ContentType="application/vnd.openxmlformats-officedocument.presentationml.tags+xml"/>
  <Override PartName="/ppt/notesSlides/notesSlide6.xml" ContentType="application/vnd.openxmlformats-officedocument.presentationml.notesSlide+xml"/>
  <Override PartName="/ppt/media/image64.jpg" ContentType="image/jpeg"/>
  <Override PartName="/ppt/media/image65.jpg" ContentType="image/jpeg"/>
  <Override PartName="/ppt/media/image67.jpg" ContentType="image/jpeg"/>
  <Override PartName="/ppt/media/image68.jpg" ContentType="image/jpeg"/>
  <Override PartName="/ppt/media/image69.jpg" ContentType="image/jpeg"/>
  <Override PartName="/ppt/theme/themeOverride3.xml" ContentType="application/vnd.openxmlformats-officedocument.themeOverride+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notesSlides/notesSlide7.xml" ContentType="application/vnd.openxmlformats-officedocument.presentationml.notesSlide+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notesSlides/notesSlide8.xml" ContentType="application/vnd.openxmlformats-officedocument.presentationml.notesSlide+xml"/>
  <Override PartName="/ppt/tags/tag156.xml" ContentType="application/vnd.openxmlformats-officedocument.presentationml.tags+xml"/>
  <Override PartName="/ppt/notesSlides/notesSlide9.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notesSlides/notesSlide10.xml" ContentType="application/vnd.openxmlformats-officedocument.presentationml.notesSlid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notesSlides/notesSlide11.xml" ContentType="application/vnd.openxmlformats-officedocument.presentationml.notesSlide+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48"/>
  </p:notesMasterIdLst>
  <p:handoutMasterIdLst>
    <p:handoutMasterId r:id="rId49"/>
  </p:handoutMasterIdLst>
  <p:sldIdLst>
    <p:sldId id="560" r:id="rId3"/>
    <p:sldId id="644" r:id="rId4"/>
    <p:sldId id="645" r:id="rId5"/>
    <p:sldId id="522" r:id="rId6"/>
    <p:sldId id="523" r:id="rId7"/>
    <p:sldId id="587" r:id="rId8"/>
    <p:sldId id="588" r:id="rId9"/>
    <p:sldId id="589" r:id="rId10"/>
    <p:sldId id="591" r:id="rId11"/>
    <p:sldId id="592" r:id="rId12"/>
    <p:sldId id="593" r:id="rId13"/>
    <p:sldId id="595" r:id="rId14"/>
    <p:sldId id="596" r:id="rId15"/>
    <p:sldId id="549" r:id="rId16"/>
    <p:sldId id="551" r:id="rId17"/>
    <p:sldId id="594" r:id="rId18"/>
    <p:sldId id="476" r:id="rId19"/>
    <p:sldId id="597" r:id="rId20"/>
    <p:sldId id="598" r:id="rId21"/>
    <p:sldId id="646" r:id="rId22"/>
    <p:sldId id="546" r:id="rId23"/>
    <p:sldId id="550" r:id="rId24"/>
    <p:sldId id="585" r:id="rId25"/>
    <p:sldId id="604" r:id="rId26"/>
    <p:sldId id="256" r:id="rId27"/>
    <p:sldId id="647" r:id="rId28"/>
    <p:sldId id="626" r:id="rId29"/>
    <p:sldId id="627" r:id="rId30"/>
    <p:sldId id="628" r:id="rId31"/>
    <p:sldId id="629" r:id="rId32"/>
    <p:sldId id="630" r:id="rId33"/>
    <p:sldId id="631" r:id="rId34"/>
    <p:sldId id="632" r:id="rId35"/>
    <p:sldId id="633" r:id="rId36"/>
    <p:sldId id="634" r:id="rId37"/>
    <p:sldId id="635" r:id="rId38"/>
    <p:sldId id="636" r:id="rId39"/>
    <p:sldId id="637" r:id="rId40"/>
    <p:sldId id="638" r:id="rId41"/>
    <p:sldId id="639" r:id="rId42"/>
    <p:sldId id="640" r:id="rId43"/>
    <p:sldId id="641" r:id="rId44"/>
    <p:sldId id="642" r:id="rId45"/>
    <p:sldId id="648" r:id="rId46"/>
    <p:sldId id="649" r:id="rId47"/>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223">
          <p15:clr>
            <a:srgbClr val="A4A3A4"/>
          </p15:clr>
        </p15:guide>
        <p15:guide id="2" pos="2237">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ngsoft" initials="k"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787A5"/>
    <a:srgbClr val="4A657E"/>
    <a:srgbClr val="FF9933"/>
    <a:srgbClr val="FFCC99"/>
    <a:srgbClr val="C66028"/>
    <a:srgbClr val="FF6600"/>
    <a:srgbClr val="1875A8"/>
    <a:srgbClr val="54B2E6"/>
    <a:srgbClr val="9AD2F0"/>
    <a:srgbClr val="9AD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71" autoAdjust="0"/>
    <p:restoredTop sz="94660"/>
  </p:normalViewPr>
  <p:slideViewPr>
    <p:cSldViewPr snapToGrid="0">
      <p:cViewPr varScale="1">
        <p:scale>
          <a:sx n="87" d="100"/>
          <a:sy n="87" d="100"/>
        </p:scale>
        <p:origin x="51" y="441"/>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5" d="100"/>
          <a:sy n="65" d="100"/>
        </p:scale>
        <p:origin x="2826" y="7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siqi.zhao\Desktop\Amihud&#24066;&#22330;&#27969;&#21160;&#24615;10&#2418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172842359586599E-2"/>
          <c:y val="2.5952650805814399E-2"/>
          <c:w val="0.92435509386950698"/>
          <c:h val="0.76327915388158096"/>
        </c:manualLayout>
      </c:layout>
      <c:areaChart>
        <c:grouping val="stacked"/>
        <c:varyColors val="0"/>
        <c:ser>
          <c:idx val="0"/>
          <c:order val="0"/>
          <c:tx>
            <c:strRef>
              <c:f>Amihud_m_A股!$B$1</c:f>
              <c:strCache>
                <c:ptCount val="1"/>
                <c:pt idx="0">
                  <c:v>AILLIQ_M</c:v>
                </c:pt>
              </c:strCache>
            </c:strRef>
          </c:tx>
          <c:spPr>
            <a:solidFill>
              <a:srgbClr val="D6E0E6"/>
            </a:solidFill>
            <a:ln w="12700" cap="rnd" cmpd="sng">
              <a:noFill/>
              <a:prstDash val="solid"/>
              <a:round/>
            </a:ln>
            <a:effectLst/>
          </c:spPr>
          <c:cat>
            <c:numRef>
              <c:f>Amihud_m_A股!$A$2:$A$391</c:f>
              <c:numCache>
                <c:formatCode>yyyy\-mm</c:formatCode>
                <c:ptCount val="390"/>
                <c:pt idx="0">
                  <c:v>39083</c:v>
                </c:pt>
                <c:pt idx="1">
                  <c:v>39114</c:v>
                </c:pt>
                <c:pt idx="2">
                  <c:v>39142</c:v>
                </c:pt>
                <c:pt idx="3">
                  <c:v>39173</c:v>
                </c:pt>
                <c:pt idx="4">
                  <c:v>39203</c:v>
                </c:pt>
                <c:pt idx="5">
                  <c:v>39234</c:v>
                </c:pt>
                <c:pt idx="6">
                  <c:v>39264</c:v>
                </c:pt>
                <c:pt idx="7">
                  <c:v>39295</c:v>
                </c:pt>
                <c:pt idx="8">
                  <c:v>39326</c:v>
                </c:pt>
                <c:pt idx="9">
                  <c:v>39356</c:v>
                </c:pt>
                <c:pt idx="10">
                  <c:v>39387</c:v>
                </c:pt>
                <c:pt idx="11">
                  <c:v>39417</c:v>
                </c:pt>
                <c:pt idx="12">
                  <c:v>39448</c:v>
                </c:pt>
                <c:pt idx="13">
                  <c:v>39479</c:v>
                </c:pt>
                <c:pt idx="14">
                  <c:v>39508</c:v>
                </c:pt>
                <c:pt idx="15">
                  <c:v>39539</c:v>
                </c:pt>
                <c:pt idx="16">
                  <c:v>39569</c:v>
                </c:pt>
                <c:pt idx="17">
                  <c:v>39600</c:v>
                </c:pt>
                <c:pt idx="18">
                  <c:v>39630</c:v>
                </c:pt>
                <c:pt idx="19">
                  <c:v>39661</c:v>
                </c:pt>
                <c:pt idx="20">
                  <c:v>39692</c:v>
                </c:pt>
                <c:pt idx="21">
                  <c:v>39722</c:v>
                </c:pt>
                <c:pt idx="22">
                  <c:v>39753</c:v>
                </c:pt>
                <c:pt idx="23">
                  <c:v>39783</c:v>
                </c:pt>
                <c:pt idx="24">
                  <c:v>39814</c:v>
                </c:pt>
                <c:pt idx="25">
                  <c:v>39845</c:v>
                </c:pt>
                <c:pt idx="26">
                  <c:v>39873</c:v>
                </c:pt>
                <c:pt idx="27">
                  <c:v>39904</c:v>
                </c:pt>
                <c:pt idx="28">
                  <c:v>39934</c:v>
                </c:pt>
                <c:pt idx="29">
                  <c:v>39965</c:v>
                </c:pt>
                <c:pt idx="30">
                  <c:v>39995</c:v>
                </c:pt>
                <c:pt idx="31">
                  <c:v>40026</c:v>
                </c:pt>
                <c:pt idx="32">
                  <c:v>40057</c:v>
                </c:pt>
                <c:pt idx="33">
                  <c:v>40087</c:v>
                </c:pt>
                <c:pt idx="34">
                  <c:v>40118</c:v>
                </c:pt>
                <c:pt idx="35">
                  <c:v>40148</c:v>
                </c:pt>
                <c:pt idx="36">
                  <c:v>40179</c:v>
                </c:pt>
                <c:pt idx="37">
                  <c:v>40210</c:v>
                </c:pt>
                <c:pt idx="38">
                  <c:v>40238</c:v>
                </c:pt>
                <c:pt idx="39">
                  <c:v>40269</c:v>
                </c:pt>
                <c:pt idx="40">
                  <c:v>40299</c:v>
                </c:pt>
                <c:pt idx="41">
                  <c:v>40330</c:v>
                </c:pt>
                <c:pt idx="42">
                  <c:v>40360</c:v>
                </c:pt>
                <c:pt idx="43">
                  <c:v>40391</c:v>
                </c:pt>
                <c:pt idx="44">
                  <c:v>40422</c:v>
                </c:pt>
                <c:pt idx="45">
                  <c:v>40452</c:v>
                </c:pt>
                <c:pt idx="46">
                  <c:v>40483</c:v>
                </c:pt>
                <c:pt idx="47">
                  <c:v>40513</c:v>
                </c:pt>
                <c:pt idx="48">
                  <c:v>40544</c:v>
                </c:pt>
                <c:pt idx="49">
                  <c:v>40575</c:v>
                </c:pt>
                <c:pt idx="50">
                  <c:v>40603</c:v>
                </c:pt>
                <c:pt idx="51">
                  <c:v>40634</c:v>
                </c:pt>
                <c:pt idx="52">
                  <c:v>40664</c:v>
                </c:pt>
                <c:pt idx="53">
                  <c:v>40695</c:v>
                </c:pt>
                <c:pt idx="54">
                  <c:v>40725</c:v>
                </c:pt>
                <c:pt idx="55">
                  <c:v>40756</c:v>
                </c:pt>
                <c:pt idx="56">
                  <c:v>40787</c:v>
                </c:pt>
                <c:pt idx="57">
                  <c:v>40817</c:v>
                </c:pt>
                <c:pt idx="58">
                  <c:v>40848</c:v>
                </c:pt>
                <c:pt idx="59">
                  <c:v>40878</c:v>
                </c:pt>
                <c:pt idx="60">
                  <c:v>40909</c:v>
                </c:pt>
                <c:pt idx="61">
                  <c:v>40940</c:v>
                </c:pt>
                <c:pt idx="62">
                  <c:v>40969</c:v>
                </c:pt>
                <c:pt idx="63">
                  <c:v>41000</c:v>
                </c:pt>
                <c:pt idx="64">
                  <c:v>41030</c:v>
                </c:pt>
                <c:pt idx="65">
                  <c:v>41061</c:v>
                </c:pt>
                <c:pt idx="66">
                  <c:v>41091</c:v>
                </c:pt>
                <c:pt idx="67">
                  <c:v>41122</c:v>
                </c:pt>
                <c:pt idx="68">
                  <c:v>41153</c:v>
                </c:pt>
                <c:pt idx="69">
                  <c:v>41183</c:v>
                </c:pt>
                <c:pt idx="70">
                  <c:v>41214</c:v>
                </c:pt>
                <c:pt idx="71">
                  <c:v>41244</c:v>
                </c:pt>
                <c:pt idx="72">
                  <c:v>41275</c:v>
                </c:pt>
                <c:pt idx="73">
                  <c:v>41306</c:v>
                </c:pt>
                <c:pt idx="74">
                  <c:v>41334</c:v>
                </c:pt>
                <c:pt idx="75">
                  <c:v>41365</c:v>
                </c:pt>
                <c:pt idx="76">
                  <c:v>41395</c:v>
                </c:pt>
                <c:pt idx="77">
                  <c:v>41426</c:v>
                </c:pt>
                <c:pt idx="78">
                  <c:v>41456</c:v>
                </c:pt>
                <c:pt idx="79">
                  <c:v>41487</c:v>
                </c:pt>
                <c:pt idx="80">
                  <c:v>41518</c:v>
                </c:pt>
                <c:pt idx="81">
                  <c:v>41548</c:v>
                </c:pt>
                <c:pt idx="82">
                  <c:v>41579</c:v>
                </c:pt>
                <c:pt idx="83">
                  <c:v>41609</c:v>
                </c:pt>
                <c:pt idx="84">
                  <c:v>41640</c:v>
                </c:pt>
                <c:pt idx="85">
                  <c:v>41671</c:v>
                </c:pt>
                <c:pt idx="86">
                  <c:v>41699</c:v>
                </c:pt>
                <c:pt idx="87">
                  <c:v>41730</c:v>
                </c:pt>
                <c:pt idx="88">
                  <c:v>41760</c:v>
                </c:pt>
                <c:pt idx="89">
                  <c:v>41791</c:v>
                </c:pt>
                <c:pt idx="90">
                  <c:v>41821</c:v>
                </c:pt>
                <c:pt idx="91">
                  <c:v>41852</c:v>
                </c:pt>
                <c:pt idx="92">
                  <c:v>41883</c:v>
                </c:pt>
                <c:pt idx="93">
                  <c:v>41913</c:v>
                </c:pt>
                <c:pt idx="94">
                  <c:v>41944</c:v>
                </c:pt>
                <c:pt idx="95">
                  <c:v>41974</c:v>
                </c:pt>
                <c:pt idx="96">
                  <c:v>42005</c:v>
                </c:pt>
                <c:pt idx="97">
                  <c:v>42036</c:v>
                </c:pt>
                <c:pt idx="98">
                  <c:v>42064</c:v>
                </c:pt>
                <c:pt idx="99">
                  <c:v>42095</c:v>
                </c:pt>
                <c:pt idx="100">
                  <c:v>42125</c:v>
                </c:pt>
                <c:pt idx="101">
                  <c:v>42156</c:v>
                </c:pt>
                <c:pt idx="102">
                  <c:v>42186</c:v>
                </c:pt>
                <c:pt idx="103">
                  <c:v>42217</c:v>
                </c:pt>
                <c:pt idx="104">
                  <c:v>42248</c:v>
                </c:pt>
                <c:pt idx="105">
                  <c:v>42278</c:v>
                </c:pt>
                <c:pt idx="106">
                  <c:v>42309</c:v>
                </c:pt>
                <c:pt idx="107">
                  <c:v>42339</c:v>
                </c:pt>
                <c:pt idx="108">
                  <c:v>42370</c:v>
                </c:pt>
                <c:pt idx="109">
                  <c:v>42401</c:v>
                </c:pt>
                <c:pt idx="110">
                  <c:v>42430</c:v>
                </c:pt>
                <c:pt idx="111">
                  <c:v>42461</c:v>
                </c:pt>
                <c:pt idx="112">
                  <c:v>42491</c:v>
                </c:pt>
                <c:pt idx="113">
                  <c:v>42522</c:v>
                </c:pt>
                <c:pt idx="114">
                  <c:v>42552</c:v>
                </c:pt>
                <c:pt idx="115">
                  <c:v>42583</c:v>
                </c:pt>
                <c:pt idx="116">
                  <c:v>42614</c:v>
                </c:pt>
                <c:pt idx="117">
                  <c:v>42644</c:v>
                </c:pt>
                <c:pt idx="118">
                  <c:v>42675</c:v>
                </c:pt>
                <c:pt idx="119">
                  <c:v>42705</c:v>
                </c:pt>
                <c:pt idx="120">
                  <c:v>42736</c:v>
                </c:pt>
                <c:pt idx="121">
                  <c:v>42767</c:v>
                </c:pt>
                <c:pt idx="122">
                  <c:v>42795</c:v>
                </c:pt>
                <c:pt idx="123">
                  <c:v>42826</c:v>
                </c:pt>
                <c:pt idx="124">
                  <c:v>42856</c:v>
                </c:pt>
                <c:pt idx="125">
                  <c:v>42887</c:v>
                </c:pt>
                <c:pt idx="126">
                  <c:v>42917</c:v>
                </c:pt>
                <c:pt idx="127">
                  <c:v>42948</c:v>
                </c:pt>
                <c:pt idx="128">
                  <c:v>42979</c:v>
                </c:pt>
                <c:pt idx="129">
                  <c:v>43009</c:v>
                </c:pt>
              </c:numCache>
            </c:numRef>
          </c:cat>
          <c:val>
            <c:numRef>
              <c:f>Amihud_m_A股!$B$2:$B$391</c:f>
              <c:numCache>
                <c:formatCode>General</c:formatCode>
                <c:ptCount val="390"/>
                <c:pt idx="0">
                  <c:v>0.16236999999999999</c:v>
                </c:pt>
                <c:pt idx="1">
                  <c:v>0.17241799999999999</c:v>
                </c:pt>
                <c:pt idx="2">
                  <c:v>0.106129</c:v>
                </c:pt>
                <c:pt idx="3">
                  <c:v>0.101845</c:v>
                </c:pt>
                <c:pt idx="4">
                  <c:v>0.12309</c:v>
                </c:pt>
                <c:pt idx="5">
                  <c:v>0.181391</c:v>
                </c:pt>
                <c:pt idx="6">
                  <c:v>0.10834299999999999</c:v>
                </c:pt>
                <c:pt idx="7">
                  <c:v>7.5844999999999996E-2</c:v>
                </c:pt>
                <c:pt idx="8">
                  <c:v>5.0071999999999998E-2</c:v>
                </c:pt>
                <c:pt idx="9">
                  <c:v>9.2988000000000001E-2</c:v>
                </c:pt>
                <c:pt idx="10">
                  <c:v>0.10656599999999999</c:v>
                </c:pt>
                <c:pt idx="11">
                  <c:v>5.1458999999999998E-2</c:v>
                </c:pt>
                <c:pt idx="12">
                  <c:v>6.2330999999999998E-2</c:v>
                </c:pt>
                <c:pt idx="13">
                  <c:v>9.1703999999999994E-2</c:v>
                </c:pt>
                <c:pt idx="14">
                  <c:v>0.12219099999999999</c:v>
                </c:pt>
                <c:pt idx="15">
                  <c:v>0.20882500000000001</c:v>
                </c:pt>
                <c:pt idx="16">
                  <c:v>0.105544</c:v>
                </c:pt>
                <c:pt idx="17">
                  <c:v>0.280393</c:v>
                </c:pt>
                <c:pt idx="18">
                  <c:v>0.15407499999999999</c:v>
                </c:pt>
                <c:pt idx="19">
                  <c:v>0.32749899999999998</c:v>
                </c:pt>
                <c:pt idx="20">
                  <c:v>0.359954</c:v>
                </c:pt>
                <c:pt idx="21">
                  <c:v>0.44851600000000003</c:v>
                </c:pt>
                <c:pt idx="22">
                  <c:v>0.28043099999999999</c:v>
                </c:pt>
                <c:pt idx="23">
                  <c:v>0.14299700000000001</c:v>
                </c:pt>
                <c:pt idx="24">
                  <c:v>0.108246</c:v>
                </c:pt>
                <c:pt idx="25">
                  <c:v>7.6042999999999999E-2</c:v>
                </c:pt>
                <c:pt idx="26">
                  <c:v>6.0768000000000003E-2</c:v>
                </c:pt>
                <c:pt idx="27">
                  <c:v>4.7556000000000001E-2</c:v>
                </c:pt>
                <c:pt idx="28">
                  <c:v>4.1898999999999999E-2</c:v>
                </c:pt>
                <c:pt idx="29">
                  <c:v>3.3315999999999998E-2</c:v>
                </c:pt>
                <c:pt idx="30">
                  <c:v>2.7567000000000001E-2</c:v>
                </c:pt>
                <c:pt idx="31">
                  <c:v>6.5548999999999996E-2</c:v>
                </c:pt>
                <c:pt idx="32">
                  <c:v>5.3539000000000003E-2</c:v>
                </c:pt>
                <c:pt idx="33">
                  <c:v>4.1249000000000001E-2</c:v>
                </c:pt>
                <c:pt idx="34">
                  <c:v>2.5024000000000001E-2</c:v>
                </c:pt>
                <c:pt idx="35">
                  <c:v>3.2584000000000002E-2</c:v>
                </c:pt>
                <c:pt idx="36">
                  <c:v>3.039E-2</c:v>
                </c:pt>
                <c:pt idx="37">
                  <c:v>3.8420999999999997E-2</c:v>
                </c:pt>
                <c:pt idx="38">
                  <c:v>2.6727999999999998E-2</c:v>
                </c:pt>
                <c:pt idx="39">
                  <c:v>2.7664000000000001E-2</c:v>
                </c:pt>
                <c:pt idx="40">
                  <c:v>6.2068999999999999E-2</c:v>
                </c:pt>
                <c:pt idx="41">
                  <c:v>6.5787999999999999E-2</c:v>
                </c:pt>
                <c:pt idx="42">
                  <c:v>5.3435999999999997E-2</c:v>
                </c:pt>
                <c:pt idx="43">
                  <c:v>3.7187999999999999E-2</c:v>
                </c:pt>
                <c:pt idx="44">
                  <c:v>3.4168999999999998E-2</c:v>
                </c:pt>
                <c:pt idx="45">
                  <c:v>2.7319E-2</c:v>
                </c:pt>
                <c:pt idx="46">
                  <c:v>2.8742E-2</c:v>
                </c:pt>
                <c:pt idx="47">
                  <c:v>3.6469000000000001E-2</c:v>
                </c:pt>
                <c:pt idx="48">
                  <c:v>6.1844000000000003E-2</c:v>
                </c:pt>
                <c:pt idx="49">
                  <c:v>3.3745999999999998E-2</c:v>
                </c:pt>
                <c:pt idx="50">
                  <c:v>2.6575999999999999E-2</c:v>
                </c:pt>
                <c:pt idx="51">
                  <c:v>3.6720999999999997E-2</c:v>
                </c:pt>
                <c:pt idx="52">
                  <c:v>5.5264000000000001E-2</c:v>
                </c:pt>
                <c:pt idx="53">
                  <c:v>6.2407999999999998E-2</c:v>
                </c:pt>
                <c:pt idx="54">
                  <c:v>3.5952999999999999E-2</c:v>
                </c:pt>
                <c:pt idx="55">
                  <c:v>5.3054999999999998E-2</c:v>
                </c:pt>
                <c:pt idx="56">
                  <c:v>9.4302999999999998E-2</c:v>
                </c:pt>
                <c:pt idx="57">
                  <c:v>9.2093999999999995E-2</c:v>
                </c:pt>
                <c:pt idx="58">
                  <c:v>6.0557E-2</c:v>
                </c:pt>
                <c:pt idx="59">
                  <c:v>0.14444199999999999</c:v>
                </c:pt>
                <c:pt idx="60">
                  <c:v>0.180537</c:v>
                </c:pt>
                <c:pt idx="61">
                  <c:v>5.7417999999999997E-2</c:v>
                </c:pt>
                <c:pt idx="62">
                  <c:v>7.7339000000000005E-2</c:v>
                </c:pt>
                <c:pt idx="63">
                  <c:v>6.4129000000000005E-2</c:v>
                </c:pt>
                <c:pt idx="64">
                  <c:v>5.9981E-2</c:v>
                </c:pt>
                <c:pt idx="65">
                  <c:v>8.5922999999999999E-2</c:v>
                </c:pt>
                <c:pt idx="66">
                  <c:v>0.124498</c:v>
                </c:pt>
                <c:pt idx="67">
                  <c:v>0.118008</c:v>
                </c:pt>
                <c:pt idx="68">
                  <c:v>0.11132300000000001</c:v>
                </c:pt>
                <c:pt idx="69">
                  <c:v>8.4274000000000002E-2</c:v>
                </c:pt>
                <c:pt idx="70">
                  <c:v>0.15070600000000001</c:v>
                </c:pt>
                <c:pt idx="71">
                  <c:v>0.106748</c:v>
                </c:pt>
                <c:pt idx="72">
                  <c:v>6.3782000000000005E-2</c:v>
                </c:pt>
                <c:pt idx="73">
                  <c:v>5.0472000000000003E-2</c:v>
                </c:pt>
                <c:pt idx="74">
                  <c:v>6.7069000000000004E-2</c:v>
                </c:pt>
                <c:pt idx="75">
                  <c:v>8.6303000000000005E-2</c:v>
                </c:pt>
                <c:pt idx="76">
                  <c:v>4.7543000000000002E-2</c:v>
                </c:pt>
                <c:pt idx="77">
                  <c:v>9.8867999999999998E-2</c:v>
                </c:pt>
                <c:pt idx="78">
                  <c:v>9.5515000000000003E-2</c:v>
                </c:pt>
                <c:pt idx="79">
                  <c:v>6.4647999999999997E-2</c:v>
                </c:pt>
                <c:pt idx="80">
                  <c:v>5.4239000000000002E-2</c:v>
                </c:pt>
                <c:pt idx="81">
                  <c:v>8.3402000000000004E-2</c:v>
                </c:pt>
                <c:pt idx="82">
                  <c:v>6.4183000000000004E-2</c:v>
                </c:pt>
                <c:pt idx="83">
                  <c:v>6.268E-2</c:v>
                </c:pt>
                <c:pt idx="84">
                  <c:v>7.528E-2</c:v>
                </c:pt>
                <c:pt idx="85">
                  <c:v>4.7029000000000001E-2</c:v>
                </c:pt>
                <c:pt idx="86">
                  <c:v>5.2637000000000003E-2</c:v>
                </c:pt>
                <c:pt idx="87">
                  <c:v>5.4342000000000001E-2</c:v>
                </c:pt>
                <c:pt idx="88">
                  <c:v>5.8901000000000002E-2</c:v>
                </c:pt>
                <c:pt idx="89">
                  <c:v>6.1975000000000002E-2</c:v>
                </c:pt>
                <c:pt idx="90">
                  <c:v>4.5437999999999999E-2</c:v>
                </c:pt>
                <c:pt idx="91">
                  <c:v>4.3811000000000003E-2</c:v>
                </c:pt>
                <c:pt idx="92">
                  <c:v>5.5731000000000003E-2</c:v>
                </c:pt>
                <c:pt idx="93">
                  <c:v>3.8546999999999998E-2</c:v>
                </c:pt>
                <c:pt idx="94">
                  <c:v>3.4178E-2</c:v>
                </c:pt>
                <c:pt idx="95">
                  <c:v>4.1520000000000001E-2</c:v>
                </c:pt>
                <c:pt idx="96">
                  <c:v>2.5746000000000002E-2</c:v>
                </c:pt>
                <c:pt idx="97">
                  <c:v>2.5207E-2</c:v>
                </c:pt>
                <c:pt idx="98">
                  <c:v>3.1815000000000003E-2</c:v>
                </c:pt>
                <c:pt idx="99">
                  <c:v>6.0257999999999999E-2</c:v>
                </c:pt>
                <c:pt idx="100">
                  <c:v>0.195217</c:v>
                </c:pt>
                <c:pt idx="101">
                  <c:v>0.12354</c:v>
                </c:pt>
                <c:pt idx="102">
                  <c:v>0.120795</c:v>
                </c:pt>
                <c:pt idx="103">
                  <c:v>8.1789000000000001E-2</c:v>
                </c:pt>
                <c:pt idx="104">
                  <c:v>9.0839000000000003E-2</c:v>
                </c:pt>
                <c:pt idx="105">
                  <c:v>3.6334999999999999E-2</c:v>
                </c:pt>
                <c:pt idx="106">
                  <c:v>4.2521000000000003E-2</c:v>
                </c:pt>
                <c:pt idx="107">
                  <c:v>6.1325999999999999E-2</c:v>
                </c:pt>
                <c:pt idx="108">
                  <c:v>5.3211000000000001E-2</c:v>
                </c:pt>
                <c:pt idx="109">
                  <c:v>3.1973000000000001E-2</c:v>
                </c:pt>
                <c:pt idx="110">
                  <c:v>2.7751999999999999E-2</c:v>
                </c:pt>
                <c:pt idx="111">
                  <c:v>1.8003000000000002E-2</c:v>
                </c:pt>
                <c:pt idx="112">
                  <c:v>3.1970999999999999E-2</c:v>
                </c:pt>
                <c:pt idx="113">
                  <c:v>1.7988000000000001E-2</c:v>
                </c:pt>
                <c:pt idx="114">
                  <c:v>2.3917999999999998E-2</c:v>
                </c:pt>
                <c:pt idx="115">
                  <c:v>1.5216E-2</c:v>
                </c:pt>
                <c:pt idx="116">
                  <c:v>1.6490000000000001E-2</c:v>
                </c:pt>
                <c:pt idx="117">
                  <c:v>1.3370999999999999E-2</c:v>
                </c:pt>
                <c:pt idx="118">
                  <c:v>2.0722999999999998E-2</c:v>
                </c:pt>
                <c:pt idx="119">
                  <c:v>1.8161E-2</c:v>
                </c:pt>
                <c:pt idx="120">
                  <c:v>1.993E-2</c:v>
                </c:pt>
                <c:pt idx="121">
                  <c:v>1.3391E-2</c:v>
                </c:pt>
                <c:pt idx="122">
                  <c:v>1.274E-2</c:v>
                </c:pt>
                <c:pt idx="123">
                  <c:v>2.3369000000000001E-2</c:v>
                </c:pt>
                <c:pt idx="124">
                  <c:v>3.4356999999999999E-2</c:v>
                </c:pt>
                <c:pt idx="125">
                  <c:v>2.5909000000000001E-2</c:v>
                </c:pt>
                <c:pt idx="126">
                  <c:v>2.3009000000000002E-2</c:v>
                </c:pt>
                <c:pt idx="127">
                  <c:v>1.9633000000000001E-2</c:v>
                </c:pt>
                <c:pt idx="128">
                  <c:v>1.6975000000000001E-2</c:v>
                </c:pt>
                <c:pt idx="129">
                  <c:v>2.3369000000000001E-2</c:v>
                </c:pt>
              </c:numCache>
            </c:numRef>
          </c:val>
          <c:extLst>
            <c:ext xmlns:c16="http://schemas.microsoft.com/office/drawing/2014/chart" uri="{C3380CC4-5D6E-409C-BE32-E72D297353CC}">
              <c16:uniqueId val="{00000000-68FD-4C30-A9E6-7ACC58DF21A7}"/>
            </c:ext>
          </c:extLst>
        </c:ser>
        <c:dLbls>
          <c:showLegendKey val="0"/>
          <c:showVal val="0"/>
          <c:showCatName val="0"/>
          <c:showSerName val="0"/>
          <c:showPercent val="0"/>
          <c:showBubbleSize val="0"/>
        </c:dLbls>
        <c:axId val="2144873616"/>
        <c:axId val="2144876992"/>
      </c:areaChart>
      <c:dateAx>
        <c:axId val="2144873616"/>
        <c:scaling>
          <c:orientation val="minMax"/>
        </c:scaling>
        <c:delete val="0"/>
        <c:axPos val="b"/>
        <c:numFmt formatCode="yyyy\-mm" sourceLinked="1"/>
        <c:majorTickMark val="out"/>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000" b="0" i="0" u="none" strike="noStrike" kern="1200" baseline="0">
                <a:solidFill>
                  <a:srgbClr val="E9E2E8"/>
                </a:solidFill>
                <a:latin typeface="微软雅黑" panose="020B0503020204020204" pitchFamily="34" charset="-122"/>
                <a:ea typeface="微软雅黑" panose="020B0503020204020204" pitchFamily="34" charset="-122"/>
                <a:cs typeface="+mn-cs"/>
              </a:defRPr>
            </a:pPr>
            <a:endParaRPr lang="zh-CN"/>
          </a:p>
        </c:txPr>
        <c:crossAx val="2144876992"/>
        <c:crosses val="autoZero"/>
        <c:auto val="1"/>
        <c:lblOffset val="100"/>
        <c:baseTimeUnit val="months"/>
      </c:dateAx>
      <c:valAx>
        <c:axId val="2144876992"/>
        <c:scaling>
          <c:orientation val="minMax"/>
        </c:scaling>
        <c:delete val="0"/>
        <c:axPos val="l"/>
        <c:majorGridlines>
          <c:spPr>
            <a:ln w="9525" cap="rnd" cmpd="sng" algn="ctr">
              <a:solidFill>
                <a:srgbClr val="A6A58E"/>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1"/>
                </a:solidFill>
                <a:latin typeface="微软雅黑" panose="020B0503020204020204" pitchFamily="34" charset="-122"/>
                <a:ea typeface="微软雅黑" panose="020B0503020204020204" pitchFamily="34" charset="-122"/>
                <a:cs typeface="+mn-cs"/>
              </a:defRPr>
            </a:pPr>
            <a:endParaRPr lang="zh-CN"/>
          </a:p>
        </c:txPr>
        <c:crossAx val="2144873616"/>
        <c:crosses val="autoZero"/>
        <c:crossBetween val="midCat"/>
      </c:valAx>
      <c:spPr>
        <a:noFill/>
        <a:ln>
          <a:solidFill>
            <a:srgbClr val="A6A58E"/>
          </a:solidFill>
        </a:ln>
        <a:effectLst/>
      </c:spPr>
    </c:plotArea>
    <c:legend>
      <c:legendPos val="r"/>
      <c:legendEntry>
        <c:idx val="0"/>
        <c:txPr>
          <a:bodyPr rot="0" spcFirstLastPara="1" vertOverflow="ellipsis" vert="horz" wrap="square" anchor="ctr" anchorCtr="1"/>
          <a:lstStyle/>
          <a:p>
            <a:pPr>
              <a:defRPr sz="900" b="0" i="0" u="none" strike="noStrike" kern="1200" baseline="0">
                <a:solidFill>
                  <a:srgbClr val="F0EEF2"/>
                </a:solidFill>
                <a:latin typeface="微软雅黑" panose="020B0503020204020204" pitchFamily="34" charset="-122"/>
                <a:ea typeface="微软雅黑" panose="020B0503020204020204" pitchFamily="34" charset="-122"/>
                <a:cs typeface="+mn-cs"/>
              </a:defRPr>
            </a:pPr>
            <a:endParaRPr lang="zh-CN"/>
          </a:p>
        </c:txPr>
      </c:legendEntry>
      <c:layout>
        <c:manualLayout>
          <c:xMode val="edge"/>
          <c:yMode val="edge"/>
          <c:x val="0.90559257373504798"/>
          <c:y val="0.94499497823190803"/>
          <c:w val="8.1700470795201499E-2"/>
          <c:h val="4.5632190246761802E-2"/>
        </c:manualLayout>
      </c:layout>
      <c:overlay val="0"/>
      <c:spPr>
        <a:noFill/>
        <a:ln>
          <a:noFill/>
        </a:ln>
        <a:effectLst/>
      </c:spPr>
      <c:txPr>
        <a:bodyPr rot="0" spcFirstLastPara="1" vertOverflow="ellipsis" vert="horz" wrap="square" anchor="ctr" anchorCtr="1"/>
        <a:lstStyle/>
        <a:p>
          <a:pPr>
            <a:defRPr sz="900" b="0" i="0" u="none" strike="noStrike" kern="1200" baseline="0">
              <a:solidFill>
                <a:srgbClr val="F0EEF2"/>
              </a:solidFill>
              <a:latin typeface="微软雅黑" panose="020B0503020204020204" pitchFamily="34" charset="-122"/>
              <a:ea typeface="微软雅黑" panose="020B0503020204020204" pitchFamily="34" charset="-122"/>
              <a:cs typeface="+mn-cs"/>
            </a:defRPr>
          </a:pPr>
          <a:endParaRPr lang="zh-CN"/>
        </a:p>
      </c:txPr>
    </c:legend>
    <c:plotVisOnly val="1"/>
    <c:dispBlanksAs val="zero"/>
    <c:showDLblsOverMax val="0"/>
  </c:chart>
  <c:spPr>
    <a:noFill/>
    <a:ln>
      <a:noFill/>
    </a:ln>
    <a:effectLst/>
  </c:spPr>
  <c:txPr>
    <a:bodyPr/>
    <a:lstStyle/>
    <a:p>
      <a:pPr>
        <a:defRPr/>
      </a:pPr>
      <a:endParaRPr lang="zh-CN"/>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1">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5041B0ED-B6EE-46BB-97F7-6C04FC530C34}" type="doc">
      <dgm:prSet loTypeId="urn:microsoft.com/office/officeart/2005/8/layout/hList6" loCatId="list" qsTypeId="urn:microsoft.com/office/officeart/2005/8/quickstyle/simple1#1" qsCatId="simple" csTypeId="urn:microsoft.com/office/officeart/2005/8/colors/colorful5#1" csCatId="colorful" phldr="1"/>
      <dgm:spPr/>
      <dgm:t>
        <a:bodyPr/>
        <a:lstStyle/>
        <a:p>
          <a:endParaRPr lang="zh-CN" altLang="en-US"/>
        </a:p>
      </dgm:t>
    </dgm:pt>
    <dgm:pt modelId="{08F98060-619B-4DA1-A6CC-A618534BC770}">
      <dgm:prSet phldrT="[文本]" custT="1"/>
      <dgm:spPr/>
      <dgm:t>
        <a:bodyPr/>
        <a:lstStyle/>
        <a:p>
          <a:pPr algn="l"/>
          <a:r>
            <a:rPr lang="zh-CN" altLang="en-US" sz="1500" b="0" i="0" u="none" dirty="0">
              <a:latin typeface="微软雅黑" panose="020B0503020204020204" pitchFamily="34" charset="-122"/>
              <a:ea typeface="微软雅黑" panose="020B0503020204020204" pitchFamily="34" charset="-122"/>
            </a:rPr>
            <a:t>家族企业</a:t>
          </a:r>
          <a:endParaRPr lang="en-US" altLang="zh-CN" sz="1500" b="0" i="0" u="none" dirty="0">
            <a:latin typeface="微软雅黑" panose="020B0503020204020204" pitchFamily="34" charset="-122"/>
            <a:ea typeface="微软雅黑" panose="020B0503020204020204" pitchFamily="34" charset="-122"/>
          </a:endParaRPr>
        </a:p>
        <a:p>
          <a:pPr algn="l"/>
          <a:r>
            <a:rPr lang="zh-CN" altLang="en-US" sz="1500" b="0" i="0" u="none" dirty="0">
              <a:latin typeface="微软雅黑" panose="020B0503020204020204" pitchFamily="34" charset="-122"/>
              <a:ea typeface="微软雅黑" panose="020B0503020204020204" pitchFamily="34" charset="-122"/>
            </a:rPr>
            <a:t>海外直接投资 </a:t>
          </a:r>
          <a:endParaRPr lang="zh-CN" altLang="en-US" sz="1500" dirty="0">
            <a:latin typeface="微软雅黑" panose="020B0503020204020204" pitchFamily="34" charset="-122"/>
            <a:ea typeface="微软雅黑" panose="020B0503020204020204" pitchFamily="34" charset="-122"/>
          </a:endParaRPr>
        </a:p>
        <a:p>
          <a:pPr algn="l"/>
          <a:r>
            <a:rPr lang="zh-CN" altLang="en-US" sz="1500" b="0" i="0" u="none" dirty="0">
              <a:latin typeface="微软雅黑" panose="020B0503020204020204" pitchFamily="34" charset="-122"/>
              <a:ea typeface="微软雅黑" panose="020B0503020204020204" pitchFamily="34" charset="-122"/>
            </a:rPr>
            <a:t>股票流动性</a:t>
          </a:r>
          <a:endParaRPr lang="zh-CN" altLang="en-US" sz="1500" dirty="0">
            <a:latin typeface="微软雅黑" panose="020B0503020204020204" pitchFamily="34" charset="-122"/>
            <a:ea typeface="微软雅黑" panose="020B0503020204020204" pitchFamily="34" charset="-122"/>
          </a:endParaRPr>
        </a:p>
        <a:p>
          <a:pPr algn="l"/>
          <a:r>
            <a:rPr lang="zh-CN" altLang="en-US" sz="1500" b="0" i="0" u="none" dirty="0">
              <a:latin typeface="微软雅黑" panose="020B0503020204020204" pitchFamily="34" charset="-122"/>
              <a:ea typeface="微软雅黑" panose="020B0503020204020204" pitchFamily="34" charset="-122"/>
            </a:rPr>
            <a:t>绿色金融</a:t>
          </a:r>
          <a:endParaRPr lang="zh-CN" altLang="en-US" sz="1500" dirty="0">
            <a:latin typeface="微软雅黑" panose="020B0503020204020204" pitchFamily="34" charset="-122"/>
            <a:ea typeface="微软雅黑" panose="020B0503020204020204" pitchFamily="34" charset="-122"/>
          </a:endParaRPr>
        </a:p>
        <a:p>
          <a:pPr algn="l"/>
          <a:r>
            <a:rPr lang="zh-CN" altLang="en-US" sz="1500" b="0" i="0" u="none" dirty="0">
              <a:latin typeface="微软雅黑" panose="020B0503020204020204" pitchFamily="34" charset="-122"/>
              <a:ea typeface="微软雅黑" panose="020B0503020204020204" pitchFamily="34" charset="-122"/>
            </a:rPr>
            <a:t>电影评价</a:t>
          </a:r>
          <a:endParaRPr lang="zh-CN" altLang="en-US" sz="1500" dirty="0">
            <a:latin typeface="微软雅黑" panose="020B0503020204020204" pitchFamily="34" charset="-122"/>
            <a:ea typeface="微软雅黑" panose="020B0503020204020204" pitchFamily="34" charset="-122"/>
          </a:endParaRPr>
        </a:p>
        <a:p>
          <a:pPr algn="l"/>
          <a:r>
            <a:rPr lang="en-US" sz="1500" b="0" i="0" u="none" dirty="0">
              <a:latin typeface="微软雅黑" panose="020B0503020204020204" pitchFamily="34" charset="-122"/>
              <a:ea typeface="微软雅黑" panose="020B0503020204020204" pitchFamily="34" charset="-122"/>
            </a:rPr>
            <a:t>DGTW</a:t>
          </a:r>
          <a:r>
            <a:rPr lang="zh-CN" altLang="en-US" sz="1500" b="0" i="0" u="none" dirty="0">
              <a:latin typeface="微软雅黑" panose="020B0503020204020204" pitchFamily="34" charset="-122"/>
              <a:ea typeface="微软雅黑" panose="020B0503020204020204" pitchFamily="34" charset="-122"/>
            </a:rPr>
            <a:t>股票特征基准</a:t>
          </a:r>
          <a:endParaRPr lang="zh-CN" altLang="en-US" sz="1500" dirty="0">
            <a:latin typeface="微软雅黑" panose="020B0503020204020204" pitchFamily="34" charset="-122"/>
            <a:ea typeface="微软雅黑" panose="020B0503020204020204" pitchFamily="34" charset="-122"/>
          </a:endParaRPr>
        </a:p>
        <a:p>
          <a:pPr algn="l"/>
          <a:r>
            <a:rPr lang="zh-CN" altLang="en-US" sz="1500" b="0" i="0" u="none" dirty="0">
              <a:latin typeface="微软雅黑" panose="020B0503020204020204" pitchFamily="34" charset="-122"/>
              <a:ea typeface="微软雅黑" panose="020B0503020204020204" pitchFamily="34" charset="-122"/>
            </a:rPr>
            <a:t>投资者情绪</a:t>
          </a:r>
          <a:endParaRPr lang="zh-CN" altLang="en-US" sz="1500" dirty="0">
            <a:latin typeface="微软雅黑" panose="020B0503020204020204" pitchFamily="34" charset="-122"/>
            <a:ea typeface="微软雅黑" panose="020B0503020204020204" pitchFamily="34" charset="-122"/>
          </a:endParaRPr>
        </a:p>
        <a:p>
          <a:pPr algn="l"/>
          <a:r>
            <a:rPr lang="zh-CN" altLang="en-US" sz="1500" b="0" i="0" u="none" dirty="0">
              <a:latin typeface="微软雅黑" panose="020B0503020204020204" pitchFamily="34" charset="-122"/>
              <a:ea typeface="微软雅黑" panose="020B0503020204020204" pitchFamily="34" charset="-122"/>
            </a:rPr>
            <a:t>产业资本</a:t>
          </a:r>
          <a:endParaRPr lang="en-US" altLang="zh-CN" sz="1500" b="0" i="0" u="none" dirty="0">
            <a:latin typeface="微软雅黑" panose="020B0503020204020204" pitchFamily="34" charset="-122"/>
            <a:ea typeface="微软雅黑" panose="020B0503020204020204" pitchFamily="34" charset="-122"/>
          </a:endParaRPr>
        </a:p>
        <a:p>
          <a:pPr algn="l"/>
          <a:r>
            <a:rPr lang="zh-CN" altLang="en-US" sz="1500" b="0" i="0" u="none" dirty="0">
              <a:latin typeface="微软雅黑" panose="020B0503020204020204" pitchFamily="34" charset="-122"/>
              <a:ea typeface="微软雅黑" panose="020B0503020204020204" pitchFamily="34" charset="-122"/>
            </a:rPr>
            <a:t>资产评估</a:t>
          </a:r>
          <a:endParaRPr lang="en-US" altLang="zh-CN" sz="1500" b="0" i="0" u="none" dirty="0">
            <a:latin typeface="微软雅黑" panose="020B0503020204020204" pitchFamily="34" charset="-122"/>
            <a:ea typeface="微软雅黑" panose="020B0503020204020204" pitchFamily="34" charset="-122"/>
          </a:endParaRPr>
        </a:p>
        <a:p>
          <a:pPr algn="l"/>
          <a:r>
            <a:rPr lang="zh-CN" altLang="en-US" sz="1500" b="0" i="0" u="none" dirty="0">
              <a:latin typeface="微软雅黑" panose="020B0503020204020204" pitchFamily="34" charset="-122"/>
              <a:ea typeface="微软雅黑" panose="020B0503020204020204" pitchFamily="34" charset="-122"/>
            </a:rPr>
            <a:t>银行贷款</a:t>
          </a:r>
          <a:endParaRPr lang="zh-CN" altLang="en-US" sz="1500" dirty="0">
            <a:latin typeface="微软雅黑" panose="020B0503020204020204" pitchFamily="34" charset="-122"/>
            <a:ea typeface="微软雅黑" panose="020B0503020204020204" pitchFamily="34" charset="-122"/>
          </a:endParaRPr>
        </a:p>
      </dgm:t>
    </dgm:pt>
    <dgm:pt modelId="{7EFBE8AD-68A1-4CA5-9535-5BEE2F706389}" type="parTrans" cxnId="{527D7E35-DCD2-4D42-A8E9-D0AECCF84305}">
      <dgm:prSet/>
      <dgm:spPr/>
      <dgm:t>
        <a:bodyPr/>
        <a:lstStyle/>
        <a:p>
          <a:endParaRPr lang="zh-CN" altLang="en-US"/>
        </a:p>
      </dgm:t>
    </dgm:pt>
    <dgm:pt modelId="{53156222-871F-469A-9F23-F4BE659CE637}" type="sibTrans" cxnId="{527D7E35-DCD2-4D42-A8E9-D0AECCF84305}">
      <dgm:prSet/>
      <dgm:spPr/>
      <dgm:t>
        <a:bodyPr/>
        <a:lstStyle/>
        <a:p>
          <a:endParaRPr lang="zh-CN" altLang="en-US"/>
        </a:p>
      </dgm:t>
    </dgm:pt>
    <dgm:pt modelId="{D57FF39D-D7BB-41E7-8120-49A8654FCFD5}">
      <dgm:prSet phldrT="[文本]" phldr="0" custT="1"/>
      <dgm:spPr/>
      <dgm:t>
        <a:bodyPr vert="horz" wrap="square"/>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algn="l" rtl="0">
            <a:lnSpc>
              <a:spcPct val="100000"/>
            </a:lnSpc>
            <a:spcBef>
              <a:spcPct val="0"/>
            </a:spcBef>
            <a:spcAft>
              <a:spcPct val="35000"/>
            </a:spcAft>
          </a:pPr>
          <a:r>
            <a:rPr lang="zh-CN" altLang="en-US" sz="1500" b="0" i="0" u="none" dirty="0">
              <a:latin typeface="微软雅黑" panose="020B0503020204020204" pitchFamily="34" charset="-122"/>
              <a:ea typeface="微软雅黑" panose="020B0503020204020204" pitchFamily="34" charset="-122"/>
            </a:rPr>
            <a:t>机构股票池</a:t>
          </a:r>
          <a:endParaRPr lang="zh-CN" altLang="en-US" sz="1500" dirty="0">
            <a:latin typeface="微软雅黑" panose="020B0503020204020204" pitchFamily="34" charset="-122"/>
            <a:ea typeface="微软雅黑" panose="020B0503020204020204" pitchFamily="34" charset="-122"/>
          </a:endParaRPr>
        </a:p>
        <a:p>
          <a:pPr algn="l">
            <a:lnSpc>
              <a:spcPct val="100000"/>
            </a:lnSpc>
            <a:spcBef>
              <a:spcPct val="0"/>
            </a:spcBef>
            <a:spcAft>
              <a:spcPct val="35000"/>
            </a:spcAft>
          </a:pPr>
          <a:r>
            <a:rPr lang="zh-CN" altLang="en-US" sz="1500" b="0" i="0" u="none" dirty="0">
              <a:latin typeface="微软雅黑" panose="020B0503020204020204" pitchFamily="34" charset="-122"/>
              <a:ea typeface="微软雅黑" panose="020B0503020204020204" pitchFamily="34" charset="-122"/>
            </a:rPr>
            <a:t>大笔交易</a:t>
          </a:r>
          <a:endParaRPr lang="zh-CN" altLang="en-US" sz="1500" dirty="0">
            <a:latin typeface="微软雅黑" panose="020B0503020204020204" pitchFamily="34" charset="-122"/>
            <a:ea typeface="微软雅黑" panose="020B0503020204020204" pitchFamily="34" charset="-122"/>
          </a:endParaRPr>
        </a:p>
        <a:p>
          <a:pPr algn="l">
            <a:lnSpc>
              <a:spcPct val="100000"/>
            </a:lnSpc>
            <a:spcBef>
              <a:spcPct val="0"/>
            </a:spcBef>
            <a:spcAft>
              <a:spcPct val="35000"/>
            </a:spcAft>
          </a:pPr>
          <a:r>
            <a:rPr lang="zh-CN" altLang="en-US" sz="1500" b="0" i="0" u="none" dirty="0">
              <a:latin typeface="微软雅黑" panose="020B0503020204020204" pitchFamily="34" charset="-122"/>
              <a:ea typeface="微软雅黑" panose="020B0503020204020204" pitchFamily="34" charset="-122"/>
            </a:rPr>
            <a:t>操控性与非操控性应计利润</a:t>
          </a:r>
          <a:endParaRPr lang="zh-CN" altLang="en-US" sz="1500" dirty="0">
            <a:latin typeface="微软雅黑" panose="020B0503020204020204" pitchFamily="34" charset="-122"/>
            <a:ea typeface="微软雅黑" panose="020B0503020204020204" pitchFamily="34" charset="-122"/>
          </a:endParaRPr>
        </a:p>
        <a:p>
          <a:pPr algn="l">
            <a:lnSpc>
              <a:spcPct val="100000"/>
            </a:lnSpc>
            <a:spcBef>
              <a:spcPct val="0"/>
            </a:spcBef>
            <a:spcAft>
              <a:spcPct val="35000"/>
            </a:spcAft>
          </a:pPr>
          <a:r>
            <a:rPr lang="zh-CN" altLang="en-US" sz="1500" b="0" i="0" u="none" dirty="0">
              <a:latin typeface="微软雅黑" panose="020B0503020204020204" pitchFamily="34" charset="-122"/>
              <a:ea typeface="微软雅黑" panose="020B0503020204020204" pitchFamily="34" charset="-122"/>
            </a:rPr>
            <a:t>股利政策</a:t>
          </a:r>
          <a:endParaRPr lang="zh-CN" altLang="en-US" sz="1500" dirty="0">
            <a:latin typeface="微软雅黑" panose="020B0503020204020204" pitchFamily="34" charset="-122"/>
            <a:ea typeface="微软雅黑" panose="020B0503020204020204" pitchFamily="34" charset="-122"/>
          </a:endParaRPr>
        </a:p>
        <a:p>
          <a:pPr algn="l">
            <a:lnSpc>
              <a:spcPct val="100000"/>
            </a:lnSpc>
            <a:spcBef>
              <a:spcPct val="0"/>
            </a:spcBef>
            <a:spcAft>
              <a:spcPct val="35000"/>
            </a:spcAft>
          </a:pPr>
          <a:r>
            <a:rPr lang="zh-CN" altLang="en-US" sz="1500" b="0" i="0" u="none" dirty="0">
              <a:latin typeface="微软雅黑" panose="020B0503020204020204" pitchFamily="34" charset="-122"/>
              <a:ea typeface="微软雅黑" panose="020B0503020204020204" pitchFamily="34" charset="-122"/>
            </a:rPr>
            <a:t>盈余反应系数</a:t>
          </a:r>
          <a:endParaRPr lang="zh-CN" altLang="en-US" sz="1500" dirty="0">
            <a:latin typeface="微软雅黑" panose="020B0503020204020204" pitchFamily="34" charset="-122"/>
            <a:ea typeface="微软雅黑" panose="020B0503020204020204" pitchFamily="34" charset="-122"/>
          </a:endParaRPr>
        </a:p>
        <a:p>
          <a:pPr algn="l">
            <a:lnSpc>
              <a:spcPct val="100000"/>
            </a:lnSpc>
            <a:spcBef>
              <a:spcPct val="0"/>
            </a:spcBef>
            <a:spcAft>
              <a:spcPct val="35000"/>
            </a:spcAft>
          </a:pPr>
          <a:r>
            <a:rPr lang="zh-CN" altLang="en-US" sz="1500" b="0" i="0" u="none" dirty="0">
              <a:latin typeface="微软雅黑" panose="020B0503020204020204" pitchFamily="34" charset="-122"/>
              <a:ea typeface="微软雅黑" panose="020B0503020204020204" pitchFamily="34" charset="-122"/>
            </a:rPr>
            <a:t>资本资产定价模型</a:t>
          </a:r>
          <a:endParaRPr lang="zh-CN" altLang="en-US" sz="1500" dirty="0">
            <a:latin typeface="微软雅黑" panose="020B0503020204020204" pitchFamily="34" charset="-122"/>
            <a:ea typeface="微软雅黑" panose="020B0503020204020204" pitchFamily="34" charset="-122"/>
          </a:endParaRPr>
        </a:p>
        <a:p>
          <a:pPr algn="l">
            <a:lnSpc>
              <a:spcPct val="100000"/>
            </a:lnSpc>
            <a:spcBef>
              <a:spcPct val="0"/>
            </a:spcBef>
            <a:spcAft>
              <a:spcPct val="35000"/>
            </a:spcAft>
          </a:pPr>
          <a:r>
            <a:rPr lang="zh-CN" altLang="en-US" sz="1500" b="0" i="0" u="none" dirty="0">
              <a:latin typeface="微软雅黑" panose="020B0503020204020204" pitchFamily="34" charset="-122"/>
              <a:ea typeface="微软雅黑" panose="020B0503020204020204" pitchFamily="34" charset="-122"/>
            </a:rPr>
            <a:t>收益预测</a:t>
          </a:r>
          <a:endParaRPr lang="zh-CN" altLang="en-US" sz="1500" dirty="0">
            <a:latin typeface="微软雅黑" panose="020B0503020204020204" pitchFamily="34" charset="-122"/>
            <a:ea typeface="微软雅黑" panose="020B0503020204020204" pitchFamily="34" charset="-122"/>
          </a:endParaRPr>
        </a:p>
        <a:p>
          <a:pPr algn="l">
            <a:lnSpc>
              <a:spcPct val="100000"/>
            </a:lnSpc>
            <a:spcBef>
              <a:spcPct val="0"/>
            </a:spcBef>
            <a:spcAft>
              <a:spcPct val="35000"/>
            </a:spcAft>
          </a:pPr>
          <a:r>
            <a:rPr lang="zh-CN" altLang="en-US" sz="1500" b="0" i="0" u="none" dirty="0">
              <a:latin typeface="微软雅黑" panose="020B0503020204020204" pitchFamily="34" charset="-122"/>
              <a:ea typeface="微软雅黑" panose="020B0503020204020204" pitchFamily="34" charset="-122"/>
            </a:rPr>
            <a:t>海外上市公司</a:t>
          </a:r>
          <a:endParaRPr lang="zh-CN" altLang="en-US" sz="1500" dirty="0">
            <a:latin typeface="微软雅黑" panose="020B0503020204020204" pitchFamily="34" charset="-122"/>
            <a:ea typeface="微软雅黑" panose="020B0503020204020204" pitchFamily="34" charset="-122"/>
          </a:endParaRPr>
        </a:p>
        <a:p>
          <a:pPr algn="l">
            <a:lnSpc>
              <a:spcPct val="100000"/>
            </a:lnSpc>
            <a:spcBef>
              <a:spcPct val="0"/>
            </a:spcBef>
            <a:spcAft>
              <a:spcPct val="35000"/>
            </a:spcAft>
          </a:pPr>
          <a:r>
            <a:rPr lang="zh-CN" altLang="en-US" sz="1500" b="0" i="0" u="none" dirty="0">
              <a:latin typeface="微软雅黑" panose="020B0503020204020204" pitchFamily="34" charset="-122"/>
              <a:ea typeface="微软雅黑" panose="020B0503020204020204" pitchFamily="34" charset="-122"/>
            </a:rPr>
            <a:t>国有股拍卖与转让</a:t>
          </a:r>
          <a:endParaRPr lang="zh-CN" altLang="en-US" sz="1500" dirty="0">
            <a:latin typeface="微软雅黑" panose="020B0503020204020204" pitchFamily="34" charset="-122"/>
            <a:ea typeface="微软雅黑" panose="020B0503020204020204" pitchFamily="34" charset="-122"/>
          </a:endParaRPr>
        </a:p>
      </dgm:t>
    </dgm:pt>
    <dgm:pt modelId="{24A1D622-0C47-4272-86E4-055300C2116F}" type="parTrans" cxnId="{CCEA1B40-F6AB-4A8F-A271-0324A4276696}">
      <dgm:prSet/>
      <dgm:spPr/>
      <dgm:t>
        <a:bodyPr/>
        <a:lstStyle/>
        <a:p>
          <a:endParaRPr lang="zh-CN" altLang="en-US"/>
        </a:p>
      </dgm:t>
    </dgm:pt>
    <dgm:pt modelId="{15ACCD85-A3C8-4573-9FC0-0C9F3590FF2F}" type="sibTrans" cxnId="{CCEA1B40-F6AB-4A8F-A271-0324A4276696}">
      <dgm:prSet/>
      <dgm:spPr/>
      <dgm:t>
        <a:bodyPr/>
        <a:lstStyle/>
        <a:p>
          <a:endParaRPr lang="zh-CN" altLang="en-US"/>
        </a:p>
      </dgm:t>
    </dgm:pt>
    <dgm:pt modelId="{8ACD8D83-BD48-4383-B20D-D7E0F9CE7A97}">
      <dgm:prSet phldrT="[文本]" phldr="0" custT="1"/>
      <dgm:spPr/>
      <dgm:t>
        <a:bodyPr vert="horz" wrap="square"/>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algn="l" rtl="0">
            <a:lnSpc>
              <a:spcPct val="100000"/>
            </a:lnSpc>
            <a:spcBef>
              <a:spcPct val="0"/>
            </a:spcBef>
            <a:spcAft>
              <a:spcPct val="35000"/>
            </a:spcAft>
          </a:pPr>
          <a:endParaRPr lang="en-US" altLang="zh-CN" sz="1400" b="0" i="0" u="none" dirty="0"/>
        </a:p>
        <a:p>
          <a:pPr algn="l" rtl="0">
            <a:lnSpc>
              <a:spcPct val="100000"/>
            </a:lnSpc>
            <a:spcBef>
              <a:spcPct val="0"/>
            </a:spcBef>
            <a:spcAft>
              <a:spcPct val="35000"/>
            </a:spcAft>
          </a:pPr>
          <a:r>
            <a:rPr lang="zh-CN" altLang="en-US" sz="1500" b="0" i="0" u="none" dirty="0">
              <a:latin typeface="微软雅黑" panose="020B0503020204020204" pitchFamily="34" charset="-122"/>
              <a:ea typeface="微软雅黑" panose="020B0503020204020204" pitchFamily="34" charset="-122"/>
            </a:rPr>
            <a:t>上市公司人物特征</a:t>
          </a:r>
          <a:endParaRPr lang="zh-CN" altLang="en-US" sz="1500" dirty="0">
            <a:latin typeface="微软雅黑" panose="020B0503020204020204" pitchFamily="34" charset="-122"/>
            <a:ea typeface="微软雅黑" panose="020B0503020204020204" pitchFamily="34" charset="-122"/>
          </a:endParaRPr>
        </a:p>
        <a:p>
          <a:pPr algn="l">
            <a:lnSpc>
              <a:spcPct val="100000"/>
            </a:lnSpc>
            <a:spcBef>
              <a:spcPct val="0"/>
            </a:spcBef>
            <a:spcAft>
              <a:spcPct val="35000"/>
            </a:spcAft>
          </a:pPr>
          <a:r>
            <a:rPr lang="zh-CN" altLang="en-US" sz="1500" b="0" i="0" u="none" dirty="0">
              <a:latin typeface="微软雅黑" panose="020B0503020204020204" pitchFamily="34" charset="-122"/>
              <a:ea typeface="微软雅黑" panose="020B0503020204020204" pitchFamily="34" charset="-122"/>
            </a:rPr>
            <a:t>省市领导人</a:t>
          </a:r>
          <a:endParaRPr lang="zh-CN" altLang="en-US" sz="1500" dirty="0">
            <a:latin typeface="微软雅黑" panose="020B0503020204020204" pitchFamily="34" charset="-122"/>
            <a:ea typeface="微软雅黑" panose="020B0503020204020204" pitchFamily="34" charset="-122"/>
          </a:endParaRPr>
        </a:p>
        <a:p>
          <a:pPr algn="l">
            <a:lnSpc>
              <a:spcPct val="100000"/>
            </a:lnSpc>
            <a:spcBef>
              <a:spcPct val="0"/>
            </a:spcBef>
            <a:spcAft>
              <a:spcPct val="35000"/>
            </a:spcAft>
          </a:pPr>
          <a:r>
            <a:rPr lang="zh-CN" altLang="en-US" sz="1500" b="0" i="0" u="none" dirty="0">
              <a:latin typeface="微软雅黑" panose="020B0503020204020204" pitchFamily="34" charset="-122"/>
              <a:ea typeface="微软雅黑" panose="020B0503020204020204" pitchFamily="34" charset="-122"/>
            </a:rPr>
            <a:t>股权性质</a:t>
          </a:r>
          <a:endParaRPr lang="zh-CN" altLang="en-US" sz="1500" dirty="0">
            <a:latin typeface="微软雅黑" panose="020B0503020204020204" pitchFamily="34" charset="-122"/>
            <a:ea typeface="微软雅黑" panose="020B0503020204020204" pitchFamily="34" charset="-122"/>
          </a:endParaRPr>
        </a:p>
        <a:p>
          <a:pPr algn="l">
            <a:lnSpc>
              <a:spcPct val="100000"/>
            </a:lnSpc>
            <a:spcBef>
              <a:spcPct val="0"/>
            </a:spcBef>
            <a:spcAft>
              <a:spcPct val="35000"/>
            </a:spcAft>
          </a:pPr>
          <a:r>
            <a:rPr lang="zh-CN" altLang="en-US" sz="1500" b="0" i="0" u="none" dirty="0">
              <a:latin typeface="微软雅黑" panose="020B0503020204020204" pitchFamily="34" charset="-122"/>
              <a:ea typeface="微软雅黑" panose="020B0503020204020204" pitchFamily="34" charset="-122"/>
            </a:rPr>
            <a:t>港澳台旅游业</a:t>
          </a:r>
          <a:endParaRPr lang="zh-CN" altLang="en-US" sz="1500" dirty="0">
            <a:latin typeface="微软雅黑" panose="020B0503020204020204" pitchFamily="34" charset="-122"/>
            <a:ea typeface="微软雅黑" panose="020B0503020204020204" pitchFamily="34" charset="-122"/>
          </a:endParaRPr>
        </a:p>
        <a:p>
          <a:pPr algn="l">
            <a:lnSpc>
              <a:spcPct val="100000"/>
            </a:lnSpc>
            <a:spcBef>
              <a:spcPct val="0"/>
            </a:spcBef>
            <a:spcAft>
              <a:spcPct val="35000"/>
            </a:spcAft>
          </a:pPr>
          <a:r>
            <a:rPr lang="zh-CN" altLang="en-US" sz="1500" b="0" i="0" u="none" dirty="0">
              <a:latin typeface="微软雅黑" panose="020B0503020204020204" pitchFamily="34" charset="-122"/>
              <a:ea typeface="微软雅黑" panose="020B0503020204020204" pitchFamily="34" charset="-122"/>
            </a:rPr>
            <a:t>农村金融经济</a:t>
          </a:r>
          <a:endParaRPr lang="zh-CN" altLang="en-US" sz="1500" dirty="0">
            <a:latin typeface="微软雅黑" panose="020B0503020204020204" pitchFamily="34" charset="-122"/>
            <a:ea typeface="微软雅黑" panose="020B0503020204020204" pitchFamily="34" charset="-122"/>
          </a:endParaRPr>
        </a:p>
        <a:p>
          <a:pPr algn="l">
            <a:lnSpc>
              <a:spcPct val="100000"/>
            </a:lnSpc>
            <a:spcBef>
              <a:spcPct val="0"/>
            </a:spcBef>
            <a:spcAft>
              <a:spcPct val="35000"/>
            </a:spcAft>
          </a:pPr>
          <a:r>
            <a:rPr lang="en-US" sz="1500" b="0" i="0" u="none" dirty="0">
              <a:latin typeface="微软雅黑" panose="020B0503020204020204" pitchFamily="34" charset="-122"/>
              <a:ea typeface="微软雅黑" panose="020B0503020204020204" pitchFamily="34" charset="-122"/>
            </a:rPr>
            <a:t>EVA</a:t>
          </a:r>
          <a:r>
            <a:rPr lang="zh-CN" altLang="en-US" sz="1500" b="0" i="0" u="none" dirty="0">
              <a:latin typeface="微软雅黑" panose="020B0503020204020204" pitchFamily="34" charset="-122"/>
              <a:ea typeface="微软雅黑" panose="020B0503020204020204" pitchFamily="34" charset="-122"/>
            </a:rPr>
            <a:t>专题</a:t>
          </a:r>
          <a:endParaRPr lang="zh-CN" altLang="en-US" sz="1500" dirty="0">
            <a:latin typeface="微软雅黑" panose="020B0503020204020204" pitchFamily="34" charset="-122"/>
            <a:ea typeface="微软雅黑" panose="020B0503020204020204" pitchFamily="34" charset="-122"/>
          </a:endParaRPr>
        </a:p>
        <a:p>
          <a:pPr algn="l">
            <a:lnSpc>
              <a:spcPct val="100000"/>
            </a:lnSpc>
            <a:spcBef>
              <a:spcPct val="0"/>
            </a:spcBef>
            <a:spcAft>
              <a:spcPct val="35000"/>
            </a:spcAft>
          </a:pPr>
          <a:r>
            <a:rPr lang="zh-CN" altLang="en-US" sz="1500" b="0" i="0" u="none" dirty="0">
              <a:latin typeface="微软雅黑" panose="020B0503020204020204" pitchFamily="34" charset="-122"/>
              <a:ea typeface="微软雅黑" panose="020B0503020204020204" pitchFamily="34" charset="-122"/>
            </a:rPr>
            <a:t>社会责任</a:t>
          </a:r>
          <a:endParaRPr lang="zh-CN" altLang="en-US" sz="1500" dirty="0">
            <a:latin typeface="微软雅黑" panose="020B0503020204020204" pitchFamily="34" charset="-122"/>
            <a:ea typeface="微软雅黑" panose="020B0503020204020204" pitchFamily="34" charset="-122"/>
          </a:endParaRPr>
        </a:p>
        <a:p>
          <a:pPr algn="l">
            <a:lnSpc>
              <a:spcPct val="100000"/>
            </a:lnSpc>
            <a:spcBef>
              <a:spcPct val="0"/>
            </a:spcBef>
            <a:spcAft>
              <a:spcPct val="35000"/>
            </a:spcAft>
          </a:pPr>
          <a:r>
            <a:rPr lang="zh-CN" altLang="en-US" sz="1500" b="0" i="0" u="none" dirty="0">
              <a:latin typeface="微软雅黑" panose="020B0503020204020204" pitchFamily="34" charset="-122"/>
              <a:ea typeface="微软雅黑" panose="020B0503020204020204" pitchFamily="34" charset="-122"/>
            </a:rPr>
            <a:t>内部人交易</a:t>
          </a:r>
          <a:endParaRPr lang="en-US" altLang="zh-CN" sz="1500" b="0" i="0" u="none" dirty="0">
            <a:latin typeface="微软雅黑" panose="020B0503020204020204" pitchFamily="34" charset="-122"/>
            <a:ea typeface="微软雅黑" panose="020B0503020204020204" pitchFamily="34" charset="-122"/>
          </a:endParaRPr>
        </a:p>
        <a:p>
          <a:pPr algn="l">
            <a:lnSpc>
              <a:spcPct val="100000"/>
            </a:lnSpc>
            <a:spcBef>
              <a:spcPct val="0"/>
            </a:spcBef>
            <a:spcAft>
              <a:spcPct val="35000"/>
            </a:spcAft>
          </a:pPr>
          <a:r>
            <a:rPr lang="zh-CN" altLang="en-US" sz="1500" b="0" i="0" u="none" dirty="0">
              <a:latin typeface="微软雅黑" panose="020B0503020204020204" pitchFamily="34" charset="-122"/>
              <a:ea typeface="微软雅黑" panose="020B0503020204020204" pitchFamily="34" charset="-122"/>
            </a:rPr>
            <a:t>民营上市公司</a:t>
          </a:r>
          <a:endParaRPr lang="en-US" altLang="zh-CN" sz="1500" b="0" i="0" u="none" dirty="0">
            <a:latin typeface="微软雅黑" panose="020B0503020204020204" pitchFamily="34" charset="-122"/>
            <a:ea typeface="微软雅黑" panose="020B0503020204020204" pitchFamily="34" charset="-122"/>
          </a:endParaRPr>
        </a:p>
      </dgm:t>
    </dgm:pt>
    <dgm:pt modelId="{F9A3DAB4-4DE8-4E14-BF5A-AE4CB969743B}" type="sibTrans" cxnId="{C9B7B370-3C6F-4836-8466-0783DDC3CE5C}">
      <dgm:prSet/>
      <dgm:spPr/>
      <dgm:t>
        <a:bodyPr/>
        <a:lstStyle/>
        <a:p>
          <a:endParaRPr lang="zh-CN" altLang="en-US"/>
        </a:p>
      </dgm:t>
    </dgm:pt>
    <dgm:pt modelId="{8553E409-809D-4DA4-BED9-0E8358D8153C}" type="parTrans" cxnId="{C9B7B370-3C6F-4836-8466-0783DDC3CE5C}">
      <dgm:prSet/>
      <dgm:spPr/>
      <dgm:t>
        <a:bodyPr/>
        <a:lstStyle/>
        <a:p>
          <a:endParaRPr lang="zh-CN" altLang="en-US"/>
        </a:p>
      </dgm:t>
    </dgm:pt>
    <dgm:pt modelId="{322F9AA8-A58C-424B-A05F-637F549A3DBB}" type="pres">
      <dgm:prSet presAssocID="{5041B0ED-B6EE-46BB-97F7-6C04FC530C34}" presName="Name0" presStyleCnt="0">
        <dgm:presLayoutVars>
          <dgm:dir/>
          <dgm:resizeHandles val="exact"/>
        </dgm:presLayoutVars>
      </dgm:prSet>
      <dgm:spPr/>
    </dgm:pt>
    <dgm:pt modelId="{D01B6481-9E78-4C56-AB71-B6DDA3971C3E}" type="pres">
      <dgm:prSet presAssocID="{08F98060-619B-4DA1-A6CC-A618534BC770}" presName="node" presStyleLbl="node1" presStyleIdx="0" presStyleCnt="3" custScaleX="95834" custLinFactNeighborX="18120" custLinFactNeighborY="0">
        <dgm:presLayoutVars>
          <dgm:bulletEnabled val="1"/>
        </dgm:presLayoutVars>
      </dgm:prSet>
      <dgm:spPr/>
    </dgm:pt>
    <dgm:pt modelId="{A66E1C7E-6891-407D-BCA4-B1A8A34C3F2D}" type="pres">
      <dgm:prSet presAssocID="{53156222-871F-469A-9F23-F4BE659CE637}" presName="sibTrans" presStyleCnt="0"/>
      <dgm:spPr/>
    </dgm:pt>
    <dgm:pt modelId="{AC82B164-20E1-41CA-92EF-70E87148C542}" type="pres">
      <dgm:prSet presAssocID="{8ACD8D83-BD48-4383-B20D-D7E0F9CE7A97}" presName="node" presStyleLbl="node1" presStyleIdx="1" presStyleCnt="3" custScaleX="105977" custLinFactNeighborX="0" custLinFactNeighborY="2838">
        <dgm:presLayoutVars>
          <dgm:bulletEnabled val="1"/>
        </dgm:presLayoutVars>
      </dgm:prSet>
      <dgm:spPr/>
    </dgm:pt>
    <dgm:pt modelId="{AD0B382F-F3C3-4786-8C4A-990B791BB5EE}" type="pres">
      <dgm:prSet presAssocID="{F9A3DAB4-4DE8-4E14-BF5A-AE4CB969743B}" presName="sibTrans" presStyleCnt="0"/>
      <dgm:spPr/>
    </dgm:pt>
    <dgm:pt modelId="{99F923BA-6DF9-4BA1-A5B3-F251ECCCE5E1}" type="pres">
      <dgm:prSet presAssocID="{D57FF39D-D7BB-41E7-8120-49A8654FCFD5}" presName="node" presStyleLbl="node1" presStyleIdx="2" presStyleCnt="3">
        <dgm:presLayoutVars>
          <dgm:bulletEnabled val="1"/>
        </dgm:presLayoutVars>
      </dgm:prSet>
      <dgm:spPr/>
    </dgm:pt>
  </dgm:ptLst>
  <dgm:cxnLst>
    <dgm:cxn modelId="{527D7E35-DCD2-4D42-A8E9-D0AECCF84305}" srcId="{5041B0ED-B6EE-46BB-97F7-6C04FC530C34}" destId="{08F98060-619B-4DA1-A6CC-A618534BC770}" srcOrd="0" destOrd="0" parTransId="{7EFBE8AD-68A1-4CA5-9535-5BEE2F706389}" sibTransId="{53156222-871F-469A-9F23-F4BE659CE637}"/>
    <dgm:cxn modelId="{CCEA1B40-F6AB-4A8F-A271-0324A4276696}" srcId="{5041B0ED-B6EE-46BB-97F7-6C04FC530C34}" destId="{D57FF39D-D7BB-41E7-8120-49A8654FCFD5}" srcOrd="2" destOrd="0" parTransId="{24A1D622-0C47-4272-86E4-055300C2116F}" sibTransId="{15ACCD85-A3C8-4573-9FC0-0C9F3590FF2F}"/>
    <dgm:cxn modelId="{A2A8E441-4AA0-4CE9-86B6-18C84AA1A29E}" type="presOf" srcId="{D57FF39D-D7BB-41E7-8120-49A8654FCFD5}" destId="{99F923BA-6DF9-4BA1-A5B3-F251ECCCE5E1}" srcOrd="0" destOrd="0" presId="urn:microsoft.com/office/officeart/2005/8/layout/hList6"/>
    <dgm:cxn modelId="{C9B7B370-3C6F-4836-8466-0783DDC3CE5C}" srcId="{5041B0ED-B6EE-46BB-97F7-6C04FC530C34}" destId="{8ACD8D83-BD48-4383-B20D-D7E0F9CE7A97}" srcOrd="1" destOrd="0" parTransId="{8553E409-809D-4DA4-BED9-0E8358D8153C}" sibTransId="{F9A3DAB4-4DE8-4E14-BF5A-AE4CB969743B}"/>
    <dgm:cxn modelId="{B74B09B2-D58C-4841-AD7F-D0437749B49F}" type="presOf" srcId="{8ACD8D83-BD48-4383-B20D-D7E0F9CE7A97}" destId="{AC82B164-20E1-41CA-92EF-70E87148C542}" srcOrd="0" destOrd="0" presId="urn:microsoft.com/office/officeart/2005/8/layout/hList6"/>
    <dgm:cxn modelId="{DEEFB1D4-C0FD-4C70-B658-2F8B83D5B448}" type="presOf" srcId="{08F98060-619B-4DA1-A6CC-A618534BC770}" destId="{D01B6481-9E78-4C56-AB71-B6DDA3971C3E}" srcOrd="0" destOrd="0" presId="urn:microsoft.com/office/officeart/2005/8/layout/hList6"/>
    <dgm:cxn modelId="{F823D7F6-899D-4080-8A97-561B794AD439}" type="presOf" srcId="{5041B0ED-B6EE-46BB-97F7-6C04FC530C34}" destId="{322F9AA8-A58C-424B-A05F-637F549A3DBB}" srcOrd="0" destOrd="0" presId="urn:microsoft.com/office/officeart/2005/8/layout/hList6"/>
    <dgm:cxn modelId="{2D558B40-C727-4737-80A7-178E0B2F01E9}" type="presParOf" srcId="{322F9AA8-A58C-424B-A05F-637F549A3DBB}" destId="{D01B6481-9E78-4C56-AB71-B6DDA3971C3E}" srcOrd="0" destOrd="0" presId="urn:microsoft.com/office/officeart/2005/8/layout/hList6"/>
    <dgm:cxn modelId="{D00DBF65-CDC0-44EA-A299-228963CB4DC8}" type="presParOf" srcId="{322F9AA8-A58C-424B-A05F-637F549A3DBB}" destId="{A66E1C7E-6891-407D-BCA4-B1A8A34C3F2D}" srcOrd="1" destOrd="0" presId="urn:microsoft.com/office/officeart/2005/8/layout/hList6"/>
    <dgm:cxn modelId="{24CACEA8-2E57-4BD0-9BB6-4E9BC71E3EF6}" type="presParOf" srcId="{322F9AA8-A58C-424B-A05F-637F549A3DBB}" destId="{AC82B164-20E1-41CA-92EF-70E87148C542}" srcOrd="2" destOrd="0" presId="urn:microsoft.com/office/officeart/2005/8/layout/hList6"/>
    <dgm:cxn modelId="{251E7576-E3AF-4068-B787-A2FAE14AFB0A}" type="presParOf" srcId="{322F9AA8-A58C-424B-A05F-637F549A3DBB}" destId="{AD0B382F-F3C3-4786-8C4A-990B791BB5EE}" srcOrd="3" destOrd="0" presId="urn:microsoft.com/office/officeart/2005/8/layout/hList6"/>
    <dgm:cxn modelId="{798D1874-940B-4F4F-84D8-97ABD6C00706}" type="presParOf" srcId="{322F9AA8-A58C-424B-A05F-637F549A3DBB}" destId="{99F923BA-6DF9-4BA1-A5B3-F251ECCCE5E1}"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1B6481-9E78-4C56-AB71-B6DDA3971C3E}">
      <dsp:nvSpPr>
        <dsp:cNvPr id="0" name=""/>
        <dsp:cNvSpPr/>
      </dsp:nvSpPr>
      <dsp:spPr>
        <a:xfrm rot="16200000">
          <a:off x="-1151666" y="1190688"/>
          <a:ext cx="4929786" cy="2548408"/>
        </a:xfrm>
        <a:prstGeom prst="flowChartManualOperati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0" rIns="95250" bIns="0" numCol="1" spcCol="1270" anchor="ctr" anchorCtr="0">
          <a:noAutofit/>
        </a:bodyPr>
        <a:lstStyle/>
        <a:p>
          <a:pPr marL="0" lvl="0" indent="0" algn="l" defTabSz="666750">
            <a:lnSpc>
              <a:spcPct val="90000"/>
            </a:lnSpc>
            <a:spcBef>
              <a:spcPct val="0"/>
            </a:spcBef>
            <a:spcAft>
              <a:spcPct val="35000"/>
            </a:spcAft>
            <a:buNone/>
          </a:pPr>
          <a:r>
            <a:rPr lang="zh-CN" altLang="en-US" sz="1500" b="0" i="0" u="none" kern="1200" dirty="0">
              <a:latin typeface="微软雅黑" panose="020B0503020204020204" pitchFamily="34" charset="-122"/>
              <a:ea typeface="微软雅黑" panose="020B0503020204020204" pitchFamily="34" charset="-122"/>
            </a:rPr>
            <a:t>家族企业</a:t>
          </a:r>
          <a:endParaRPr lang="en-US" altLang="zh-CN" sz="1500" b="0" i="0" u="none" kern="1200" dirty="0">
            <a:latin typeface="微软雅黑" panose="020B0503020204020204" pitchFamily="34" charset="-122"/>
            <a:ea typeface="微软雅黑" panose="020B0503020204020204" pitchFamily="34" charset="-122"/>
          </a:endParaRPr>
        </a:p>
        <a:p>
          <a:pPr marL="0" lvl="0" indent="0" algn="l" defTabSz="666750">
            <a:lnSpc>
              <a:spcPct val="90000"/>
            </a:lnSpc>
            <a:spcBef>
              <a:spcPct val="0"/>
            </a:spcBef>
            <a:spcAft>
              <a:spcPct val="35000"/>
            </a:spcAft>
            <a:buNone/>
          </a:pPr>
          <a:r>
            <a:rPr lang="zh-CN" altLang="en-US" sz="1500" b="0" i="0" u="none" kern="1200" dirty="0">
              <a:latin typeface="微软雅黑" panose="020B0503020204020204" pitchFamily="34" charset="-122"/>
              <a:ea typeface="微软雅黑" panose="020B0503020204020204" pitchFamily="34" charset="-122"/>
            </a:rPr>
            <a:t>海外直接投资 </a:t>
          </a:r>
          <a:endParaRPr lang="zh-CN" altLang="en-US" sz="1500" kern="1200" dirty="0">
            <a:latin typeface="微软雅黑" panose="020B0503020204020204" pitchFamily="34" charset="-122"/>
            <a:ea typeface="微软雅黑" panose="020B0503020204020204" pitchFamily="34" charset="-122"/>
          </a:endParaRPr>
        </a:p>
        <a:p>
          <a:pPr marL="0" lvl="0" indent="0" algn="l" defTabSz="666750">
            <a:lnSpc>
              <a:spcPct val="90000"/>
            </a:lnSpc>
            <a:spcBef>
              <a:spcPct val="0"/>
            </a:spcBef>
            <a:spcAft>
              <a:spcPct val="35000"/>
            </a:spcAft>
            <a:buNone/>
          </a:pPr>
          <a:r>
            <a:rPr lang="zh-CN" altLang="en-US" sz="1500" b="0" i="0" u="none" kern="1200" dirty="0">
              <a:latin typeface="微软雅黑" panose="020B0503020204020204" pitchFamily="34" charset="-122"/>
              <a:ea typeface="微软雅黑" panose="020B0503020204020204" pitchFamily="34" charset="-122"/>
            </a:rPr>
            <a:t>股票流动性</a:t>
          </a:r>
          <a:endParaRPr lang="zh-CN" altLang="en-US" sz="1500" kern="1200" dirty="0">
            <a:latin typeface="微软雅黑" panose="020B0503020204020204" pitchFamily="34" charset="-122"/>
            <a:ea typeface="微软雅黑" panose="020B0503020204020204" pitchFamily="34" charset="-122"/>
          </a:endParaRPr>
        </a:p>
        <a:p>
          <a:pPr marL="0" lvl="0" indent="0" algn="l" defTabSz="666750">
            <a:lnSpc>
              <a:spcPct val="90000"/>
            </a:lnSpc>
            <a:spcBef>
              <a:spcPct val="0"/>
            </a:spcBef>
            <a:spcAft>
              <a:spcPct val="35000"/>
            </a:spcAft>
            <a:buNone/>
          </a:pPr>
          <a:r>
            <a:rPr lang="zh-CN" altLang="en-US" sz="1500" b="0" i="0" u="none" kern="1200" dirty="0">
              <a:latin typeface="微软雅黑" panose="020B0503020204020204" pitchFamily="34" charset="-122"/>
              <a:ea typeface="微软雅黑" panose="020B0503020204020204" pitchFamily="34" charset="-122"/>
            </a:rPr>
            <a:t>绿色金融</a:t>
          </a:r>
          <a:endParaRPr lang="zh-CN" altLang="en-US" sz="1500" kern="1200" dirty="0">
            <a:latin typeface="微软雅黑" panose="020B0503020204020204" pitchFamily="34" charset="-122"/>
            <a:ea typeface="微软雅黑" panose="020B0503020204020204" pitchFamily="34" charset="-122"/>
          </a:endParaRPr>
        </a:p>
        <a:p>
          <a:pPr marL="0" lvl="0" indent="0" algn="l" defTabSz="666750">
            <a:lnSpc>
              <a:spcPct val="90000"/>
            </a:lnSpc>
            <a:spcBef>
              <a:spcPct val="0"/>
            </a:spcBef>
            <a:spcAft>
              <a:spcPct val="35000"/>
            </a:spcAft>
            <a:buNone/>
          </a:pPr>
          <a:r>
            <a:rPr lang="zh-CN" altLang="en-US" sz="1500" b="0" i="0" u="none" kern="1200" dirty="0">
              <a:latin typeface="微软雅黑" panose="020B0503020204020204" pitchFamily="34" charset="-122"/>
              <a:ea typeface="微软雅黑" panose="020B0503020204020204" pitchFamily="34" charset="-122"/>
            </a:rPr>
            <a:t>电影评价</a:t>
          </a:r>
          <a:endParaRPr lang="zh-CN" altLang="en-US" sz="1500" kern="1200" dirty="0">
            <a:latin typeface="微软雅黑" panose="020B0503020204020204" pitchFamily="34" charset="-122"/>
            <a:ea typeface="微软雅黑" panose="020B0503020204020204" pitchFamily="34" charset="-122"/>
          </a:endParaRPr>
        </a:p>
        <a:p>
          <a:pPr marL="0" lvl="0" indent="0" algn="l" defTabSz="666750">
            <a:lnSpc>
              <a:spcPct val="90000"/>
            </a:lnSpc>
            <a:spcBef>
              <a:spcPct val="0"/>
            </a:spcBef>
            <a:spcAft>
              <a:spcPct val="35000"/>
            </a:spcAft>
            <a:buNone/>
          </a:pPr>
          <a:r>
            <a:rPr lang="en-US" sz="1500" b="0" i="0" u="none" kern="1200" dirty="0">
              <a:latin typeface="微软雅黑" panose="020B0503020204020204" pitchFamily="34" charset="-122"/>
              <a:ea typeface="微软雅黑" panose="020B0503020204020204" pitchFamily="34" charset="-122"/>
            </a:rPr>
            <a:t>DGTW</a:t>
          </a:r>
          <a:r>
            <a:rPr lang="zh-CN" altLang="en-US" sz="1500" b="0" i="0" u="none" kern="1200" dirty="0">
              <a:latin typeface="微软雅黑" panose="020B0503020204020204" pitchFamily="34" charset="-122"/>
              <a:ea typeface="微软雅黑" panose="020B0503020204020204" pitchFamily="34" charset="-122"/>
            </a:rPr>
            <a:t>股票特征基准</a:t>
          </a:r>
          <a:endParaRPr lang="zh-CN" altLang="en-US" sz="1500" kern="1200" dirty="0">
            <a:latin typeface="微软雅黑" panose="020B0503020204020204" pitchFamily="34" charset="-122"/>
            <a:ea typeface="微软雅黑" panose="020B0503020204020204" pitchFamily="34" charset="-122"/>
          </a:endParaRPr>
        </a:p>
        <a:p>
          <a:pPr marL="0" lvl="0" indent="0" algn="l" defTabSz="666750">
            <a:lnSpc>
              <a:spcPct val="90000"/>
            </a:lnSpc>
            <a:spcBef>
              <a:spcPct val="0"/>
            </a:spcBef>
            <a:spcAft>
              <a:spcPct val="35000"/>
            </a:spcAft>
            <a:buNone/>
          </a:pPr>
          <a:r>
            <a:rPr lang="zh-CN" altLang="en-US" sz="1500" b="0" i="0" u="none" kern="1200" dirty="0">
              <a:latin typeface="微软雅黑" panose="020B0503020204020204" pitchFamily="34" charset="-122"/>
              <a:ea typeface="微软雅黑" panose="020B0503020204020204" pitchFamily="34" charset="-122"/>
            </a:rPr>
            <a:t>投资者情绪</a:t>
          </a:r>
          <a:endParaRPr lang="zh-CN" altLang="en-US" sz="1500" kern="1200" dirty="0">
            <a:latin typeface="微软雅黑" panose="020B0503020204020204" pitchFamily="34" charset="-122"/>
            <a:ea typeface="微软雅黑" panose="020B0503020204020204" pitchFamily="34" charset="-122"/>
          </a:endParaRPr>
        </a:p>
        <a:p>
          <a:pPr marL="0" lvl="0" indent="0" algn="l" defTabSz="666750">
            <a:lnSpc>
              <a:spcPct val="90000"/>
            </a:lnSpc>
            <a:spcBef>
              <a:spcPct val="0"/>
            </a:spcBef>
            <a:spcAft>
              <a:spcPct val="35000"/>
            </a:spcAft>
            <a:buNone/>
          </a:pPr>
          <a:r>
            <a:rPr lang="zh-CN" altLang="en-US" sz="1500" b="0" i="0" u="none" kern="1200" dirty="0">
              <a:latin typeface="微软雅黑" panose="020B0503020204020204" pitchFamily="34" charset="-122"/>
              <a:ea typeface="微软雅黑" panose="020B0503020204020204" pitchFamily="34" charset="-122"/>
            </a:rPr>
            <a:t>产业资本</a:t>
          </a:r>
          <a:endParaRPr lang="en-US" altLang="zh-CN" sz="1500" b="0" i="0" u="none" kern="1200" dirty="0">
            <a:latin typeface="微软雅黑" panose="020B0503020204020204" pitchFamily="34" charset="-122"/>
            <a:ea typeface="微软雅黑" panose="020B0503020204020204" pitchFamily="34" charset="-122"/>
          </a:endParaRPr>
        </a:p>
        <a:p>
          <a:pPr marL="0" lvl="0" indent="0" algn="l" defTabSz="666750">
            <a:lnSpc>
              <a:spcPct val="90000"/>
            </a:lnSpc>
            <a:spcBef>
              <a:spcPct val="0"/>
            </a:spcBef>
            <a:spcAft>
              <a:spcPct val="35000"/>
            </a:spcAft>
            <a:buNone/>
          </a:pPr>
          <a:r>
            <a:rPr lang="zh-CN" altLang="en-US" sz="1500" b="0" i="0" u="none" kern="1200" dirty="0">
              <a:latin typeface="微软雅黑" panose="020B0503020204020204" pitchFamily="34" charset="-122"/>
              <a:ea typeface="微软雅黑" panose="020B0503020204020204" pitchFamily="34" charset="-122"/>
            </a:rPr>
            <a:t>资产评估</a:t>
          </a:r>
          <a:endParaRPr lang="en-US" altLang="zh-CN" sz="1500" b="0" i="0" u="none" kern="1200" dirty="0">
            <a:latin typeface="微软雅黑" panose="020B0503020204020204" pitchFamily="34" charset="-122"/>
            <a:ea typeface="微软雅黑" panose="020B0503020204020204" pitchFamily="34" charset="-122"/>
          </a:endParaRPr>
        </a:p>
        <a:p>
          <a:pPr marL="0" lvl="0" indent="0" algn="l" defTabSz="666750">
            <a:lnSpc>
              <a:spcPct val="90000"/>
            </a:lnSpc>
            <a:spcBef>
              <a:spcPct val="0"/>
            </a:spcBef>
            <a:spcAft>
              <a:spcPct val="35000"/>
            </a:spcAft>
            <a:buNone/>
          </a:pPr>
          <a:r>
            <a:rPr lang="zh-CN" altLang="en-US" sz="1500" b="0" i="0" u="none" kern="1200" dirty="0">
              <a:latin typeface="微软雅黑" panose="020B0503020204020204" pitchFamily="34" charset="-122"/>
              <a:ea typeface="微软雅黑" panose="020B0503020204020204" pitchFamily="34" charset="-122"/>
            </a:rPr>
            <a:t>银行贷款</a:t>
          </a:r>
          <a:endParaRPr lang="zh-CN" altLang="en-US" sz="1500" kern="1200" dirty="0">
            <a:latin typeface="微软雅黑" panose="020B0503020204020204" pitchFamily="34" charset="-122"/>
            <a:ea typeface="微软雅黑" panose="020B0503020204020204" pitchFamily="34" charset="-122"/>
          </a:endParaRPr>
        </a:p>
      </dsp:txBody>
      <dsp:txXfrm rot="5400000">
        <a:off x="39023" y="985956"/>
        <a:ext cx="2548408" cy="2957872"/>
      </dsp:txXfrm>
    </dsp:sp>
    <dsp:sp modelId="{AC82B164-20E1-41CA-92EF-70E87148C542}">
      <dsp:nvSpPr>
        <dsp:cNvPr id="0" name=""/>
        <dsp:cNvSpPr/>
      </dsp:nvSpPr>
      <dsp:spPr>
        <a:xfrm rot="16200000">
          <a:off x="1694903" y="1055827"/>
          <a:ext cx="4929786" cy="2818130"/>
        </a:xfrm>
        <a:prstGeom prst="flowChartManualOperation">
          <a:avLst/>
        </a:prstGeom>
        <a:solidFill>
          <a:schemeClr val="accent5">
            <a:hueOff val="-3423429"/>
            <a:satOff val="8271"/>
            <a:lumOff val="5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8900" bIns="0" numCol="1" spcCol="1270" anchor="ctr" anchorCtr="0">
          <a:noAutofit/>
        </a:bodyPr>
        <a:lstStyle/>
        <a:p>
          <a:pPr marL="0" lvl="0" indent="0" algn="l" defTabSz="622300" rtl="0">
            <a:lnSpc>
              <a:spcPct val="100000"/>
            </a:lnSpc>
            <a:spcBef>
              <a:spcPct val="0"/>
            </a:spcBef>
            <a:spcAft>
              <a:spcPct val="35000"/>
            </a:spcAft>
            <a:buNone/>
          </a:pPr>
          <a:endParaRPr lang="en-US" altLang="zh-CN" sz="1400" b="0" i="0" u="none" kern="1200" dirty="0"/>
        </a:p>
        <a:p>
          <a:pPr marL="0" lvl="0" indent="0" algn="l" defTabSz="622300" rtl="0">
            <a:lnSpc>
              <a:spcPct val="100000"/>
            </a:lnSpc>
            <a:spcBef>
              <a:spcPct val="0"/>
            </a:spcBef>
            <a:spcAft>
              <a:spcPct val="35000"/>
            </a:spcAft>
            <a:buNone/>
          </a:pPr>
          <a:r>
            <a:rPr lang="zh-CN" altLang="en-US" sz="1500" b="0" i="0" u="none" kern="1200" dirty="0">
              <a:latin typeface="微软雅黑" panose="020B0503020204020204" pitchFamily="34" charset="-122"/>
              <a:ea typeface="微软雅黑" panose="020B0503020204020204" pitchFamily="34" charset="-122"/>
            </a:rPr>
            <a:t>上市公司人物特征</a:t>
          </a:r>
          <a:endParaRPr lang="zh-CN" altLang="en-US" sz="1500" kern="1200" dirty="0">
            <a:latin typeface="微软雅黑" panose="020B0503020204020204" pitchFamily="34" charset="-122"/>
            <a:ea typeface="微软雅黑" panose="020B0503020204020204" pitchFamily="34" charset="-122"/>
          </a:endParaRPr>
        </a:p>
        <a:p>
          <a:pPr marL="0" lvl="0" indent="0" algn="l" defTabSz="622300">
            <a:lnSpc>
              <a:spcPct val="100000"/>
            </a:lnSpc>
            <a:spcBef>
              <a:spcPct val="0"/>
            </a:spcBef>
            <a:spcAft>
              <a:spcPct val="35000"/>
            </a:spcAft>
            <a:buNone/>
          </a:pPr>
          <a:r>
            <a:rPr lang="zh-CN" altLang="en-US" sz="1500" b="0" i="0" u="none" kern="1200" dirty="0">
              <a:latin typeface="微软雅黑" panose="020B0503020204020204" pitchFamily="34" charset="-122"/>
              <a:ea typeface="微软雅黑" panose="020B0503020204020204" pitchFamily="34" charset="-122"/>
            </a:rPr>
            <a:t>省市领导人</a:t>
          </a:r>
          <a:endParaRPr lang="zh-CN" altLang="en-US" sz="1500" kern="1200" dirty="0">
            <a:latin typeface="微软雅黑" panose="020B0503020204020204" pitchFamily="34" charset="-122"/>
            <a:ea typeface="微软雅黑" panose="020B0503020204020204" pitchFamily="34" charset="-122"/>
          </a:endParaRPr>
        </a:p>
        <a:p>
          <a:pPr marL="0" lvl="0" indent="0" algn="l" defTabSz="622300">
            <a:lnSpc>
              <a:spcPct val="100000"/>
            </a:lnSpc>
            <a:spcBef>
              <a:spcPct val="0"/>
            </a:spcBef>
            <a:spcAft>
              <a:spcPct val="35000"/>
            </a:spcAft>
            <a:buNone/>
          </a:pPr>
          <a:r>
            <a:rPr lang="zh-CN" altLang="en-US" sz="1500" b="0" i="0" u="none" kern="1200" dirty="0">
              <a:latin typeface="微软雅黑" panose="020B0503020204020204" pitchFamily="34" charset="-122"/>
              <a:ea typeface="微软雅黑" panose="020B0503020204020204" pitchFamily="34" charset="-122"/>
            </a:rPr>
            <a:t>股权性质</a:t>
          </a:r>
          <a:endParaRPr lang="zh-CN" altLang="en-US" sz="1500" kern="1200" dirty="0">
            <a:latin typeface="微软雅黑" panose="020B0503020204020204" pitchFamily="34" charset="-122"/>
            <a:ea typeface="微软雅黑" panose="020B0503020204020204" pitchFamily="34" charset="-122"/>
          </a:endParaRPr>
        </a:p>
        <a:p>
          <a:pPr marL="0" lvl="0" indent="0" algn="l" defTabSz="622300">
            <a:lnSpc>
              <a:spcPct val="100000"/>
            </a:lnSpc>
            <a:spcBef>
              <a:spcPct val="0"/>
            </a:spcBef>
            <a:spcAft>
              <a:spcPct val="35000"/>
            </a:spcAft>
            <a:buNone/>
          </a:pPr>
          <a:r>
            <a:rPr lang="zh-CN" altLang="en-US" sz="1500" b="0" i="0" u="none" kern="1200" dirty="0">
              <a:latin typeface="微软雅黑" panose="020B0503020204020204" pitchFamily="34" charset="-122"/>
              <a:ea typeface="微软雅黑" panose="020B0503020204020204" pitchFamily="34" charset="-122"/>
            </a:rPr>
            <a:t>港澳台旅游业</a:t>
          </a:r>
          <a:endParaRPr lang="zh-CN" altLang="en-US" sz="1500" kern="1200" dirty="0">
            <a:latin typeface="微软雅黑" panose="020B0503020204020204" pitchFamily="34" charset="-122"/>
            <a:ea typeface="微软雅黑" panose="020B0503020204020204" pitchFamily="34" charset="-122"/>
          </a:endParaRPr>
        </a:p>
        <a:p>
          <a:pPr marL="0" lvl="0" indent="0" algn="l" defTabSz="622300">
            <a:lnSpc>
              <a:spcPct val="100000"/>
            </a:lnSpc>
            <a:spcBef>
              <a:spcPct val="0"/>
            </a:spcBef>
            <a:spcAft>
              <a:spcPct val="35000"/>
            </a:spcAft>
            <a:buNone/>
          </a:pPr>
          <a:r>
            <a:rPr lang="zh-CN" altLang="en-US" sz="1500" b="0" i="0" u="none" kern="1200" dirty="0">
              <a:latin typeface="微软雅黑" panose="020B0503020204020204" pitchFamily="34" charset="-122"/>
              <a:ea typeface="微软雅黑" panose="020B0503020204020204" pitchFamily="34" charset="-122"/>
            </a:rPr>
            <a:t>农村金融经济</a:t>
          </a:r>
          <a:endParaRPr lang="zh-CN" altLang="en-US" sz="1500" kern="1200" dirty="0">
            <a:latin typeface="微软雅黑" panose="020B0503020204020204" pitchFamily="34" charset="-122"/>
            <a:ea typeface="微软雅黑" panose="020B0503020204020204" pitchFamily="34" charset="-122"/>
          </a:endParaRPr>
        </a:p>
        <a:p>
          <a:pPr marL="0" lvl="0" indent="0" algn="l" defTabSz="622300">
            <a:lnSpc>
              <a:spcPct val="100000"/>
            </a:lnSpc>
            <a:spcBef>
              <a:spcPct val="0"/>
            </a:spcBef>
            <a:spcAft>
              <a:spcPct val="35000"/>
            </a:spcAft>
            <a:buNone/>
          </a:pPr>
          <a:r>
            <a:rPr lang="en-US" sz="1500" b="0" i="0" u="none" kern="1200" dirty="0">
              <a:latin typeface="微软雅黑" panose="020B0503020204020204" pitchFamily="34" charset="-122"/>
              <a:ea typeface="微软雅黑" panose="020B0503020204020204" pitchFamily="34" charset="-122"/>
            </a:rPr>
            <a:t>EVA</a:t>
          </a:r>
          <a:r>
            <a:rPr lang="zh-CN" altLang="en-US" sz="1500" b="0" i="0" u="none" kern="1200" dirty="0">
              <a:latin typeface="微软雅黑" panose="020B0503020204020204" pitchFamily="34" charset="-122"/>
              <a:ea typeface="微软雅黑" panose="020B0503020204020204" pitchFamily="34" charset="-122"/>
            </a:rPr>
            <a:t>专题</a:t>
          </a:r>
          <a:endParaRPr lang="zh-CN" altLang="en-US" sz="1500" kern="1200" dirty="0">
            <a:latin typeface="微软雅黑" panose="020B0503020204020204" pitchFamily="34" charset="-122"/>
            <a:ea typeface="微软雅黑" panose="020B0503020204020204" pitchFamily="34" charset="-122"/>
          </a:endParaRPr>
        </a:p>
        <a:p>
          <a:pPr marL="0" lvl="0" indent="0" algn="l" defTabSz="622300">
            <a:lnSpc>
              <a:spcPct val="100000"/>
            </a:lnSpc>
            <a:spcBef>
              <a:spcPct val="0"/>
            </a:spcBef>
            <a:spcAft>
              <a:spcPct val="35000"/>
            </a:spcAft>
            <a:buNone/>
          </a:pPr>
          <a:r>
            <a:rPr lang="zh-CN" altLang="en-US" sz="1500" b="0" i="0" u="none" kern="1200" dirty="0">
              <a:latin typeface="微软雅黑" panose="020B0503020204020204" pitchFamily="34" charset="-122"/>
              <a:ea typeface="微软雅黑" panose="020B0503020204020204" pitchFamily="34" charset="-122"/>
            </a:rPr>
            <a:t>社会责任</a:t>
          </a:r>
          <a:endParaRPr lang="zh-CN" altLang="en-US" sz="1500" kern="1200" dirty="0">
            <a:latin typeface="微软雅黑" panose="020B0503020204020204" pitchFamily="34" charset="-122"/>
            <a:ea typeface="微软雅黑" panose="020B0503020204020204" pitchFamily="34" charset="-122"/>
          </a:endParaRPr>
        </a:p>
        <a:p>
          <a:pPr marL="0" lvl="0" indent="0" algn="l" defTabSz="622300">
            <a:lnSpc>
              <a:spcPct val="100000"/>
            </a:lnSpc>
            <a:spcBef>
              <a:spcPct val="0"/>
            </a:spcBef>
            <a:spcAft>
              <a:spcPct val="35000"/>
            </a:spcAft>
            <a:buNone/>
          </a:pPr>
          <a:r>
            <a:rPr lang="zh-CN" altLang="en-US" sz="1500" b="0" i="0" u="none" kern="1200" dirty="0">
              <a:latin typeface="微软雅黑" panose="020B0503020204020204" pitchFamily="34" charset="-122"/>
              <a:ea typeface="微软雅黑" panose="020B0503020204020204" pitchFamily="34" charset="-122"/>
            </a:rPr>
            <a:t>内部人交易</a:t>
          </a:r>
          <a:endParaRPr lang="en-US" altLang="zh-CN" sz="1500" b="0" i="0" u="none" kern="1200" dirty="0">
            <a:latin typeface="微软雅黑" panose="020B0503020204020204" pitchFamily="34" charset="-122"/>
            <a:ea typeface="微软雅黑" panose="020B0503020204020204" pitchFamily="34" charset="-122"/>
          </a:endParaRPr>
        </a:p>
        <a:p>
          <a:pPr marL="0" lvl="0" indent="0" algn="l" defTabSz="622300">
            <a:lnSpc>
              <a:spcPct val="100000"/>
            </a:lnSpc>
            <a:spcBef>
              <a:spcPct val="0"/>
            </a:spcBef>
            <a:spcAft>
              <a:spcPct val="35000"/>
            </a:spcAft>
            <a:buNone/>
          </a:pPr>
          <a:r>
            <a:rPr lang="zh-CN" altLang="en-US" sz="1500" b="0" i="0" u="none" kern="1200" dirty="0">
              <a:latin typeface="微软雅黑" panose="020B0503020204020204" pitchFamily="34" charset="-122"/>
              <a:ea typeface="微软雅黑" panose="020B0503020204020204" pitchFamily="34" charset="-122"/>
            </a:rPr>
            <a:t>民营上市公司</a:t>
          </a:r>
          <a:endParaRPr lang="en-US" altLang="zh-CN" sz="1500" b="0" i="0" u="none" kern="1200" dirty="0">
            <a:latin typeface="微软雅黑" panose="020B0503020204020204" pitchFamily="34" charset="-122"/>
            <a:ea typeface="微软雅黑" panose="020B0503020204020204" pitchFamily="34" charset="-122"/>
          </a:endParaRPr>
        </a:p>
      </dsp:txBody>
      <dsp:txXfrm rot="5400000">
        <a:off x="2750731" y="985956"/>
        <a:ext cx="2818130" cy="2957872"/>
      </dsp:txXfrm>
    </dsp:sp>
    <dsp:sp modelId="{99F923BA-6DF9-4BA1-A5B3-F251ECCCE5E1}">
      <dsp:nvSpPr>
        <dsp:cNvPr id="0" name=""/>
        <dsp:cNvSpPr/>
      </dsp:nvSpPr>
      <dsp:spPr>
        <a:xfrm rot="16200000">
          <a:off x="4633003" y="1135297"/>
          <a:ext cx="4929786" cy="2659190"/>
        </a:xfrm>
        <a:prstGeom prst="flowChartManualOperation">
          <a:avLst/>
        </a:prstGeom>
        <a:solidFill>
          <a:schemeClr val="accent5">
            <a:hueOff val="-6846858"/>
            <a:satOff val="16541"/>
            <a:lumOff val="10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0" rIns="95250" bIns="0" numCol="1" spcCol="1270" anchor="ctr" anchorCtr="0">
          <a:noAutofit/>
        </a:bodyPr>
        <a:lstStyle/>
        <a:p>
          <a:pPr marL="0" lvl="0" indent="0" algn="l" defTabSz="666750" rtl="0">
            <a:lnSpc>
              <a:spcPct val="100000"/>
            </a:lnSpc>
            <a:spcBef>
              <a:spcPct val="0"/>
            </a:spcBef>
            <a:spcAft>
              <a:spcPct val="35000"/>
            </a:spcAft>
            <a:buNone/>
          </a:pPr>
          <a:r>
            <a:rPr lang="zh-CN" altLang="en-US" sz="1500" b="0" i="0" u="none" kern="1200" dirty="0">
              <a:latin typeface="微软雅黑" panose="020B0503020204020204" pitchFamily="34" charset="-122"/>
              <a:ea typeface="微软雅黑" panose="020B0503020204020204" pitchFamily="34" charset="-122"/>
            </a:rPr>
            <a:t>机构股票池</a:t>
          </a:r>
          <a:endParaRPr lang="zh-CN" altLang="en-US" sz="1500" kern="1200" dirty="0">
            <a:latin typeface="微软雅黑" panose="020B0503020204020204" pitchFamily="34" charset="-122"/>
            <a:ea typeface="微软雅黑" panose="020B0503020204020204" pitchFamily="34" charset="-122"/>
          </a:endParaRPr>
        </a:p>
        <a:p>
          <a:pPr marL="0" lvl="0" indent="0" algn="l" defTabSz="666750">
            <a:lnSpc>
              <a:spcPct val="100000"/>
            </a:lnSpc>
            <a:spcBef>
              <a:spcPct val="0"/>
            </a:spcBef>
            <a:spcAft>
              <a:spcPct val="35000"/>
            </a:spcAft>
            <a:buNone/>
          </a:pPr>
          <a:r>
            <a:rPr lang="zh-CN" altLang="en-US" sz="1500" b="0" i="0" u="none" kern="1200" dirty="0">
              <a:latin typeface="微软雅黑" panose="020B0503020204020204" pitchFamily="34" charset="-122"/>
              <a:ea typeface="微软雅黑" panose="020B0503020204020204" pitchFamily="34" charset="-122"/>
            </a:rPr>
            <a:t>大笔交易</a:t>
          </a:r>
          <a:endParaRPr lang="zh-CN" altLang="en-US" sz="1500" kern="1200" dirty="0">
            <a:latin typeface="微软雅黑" panose="020B0503020204020204" pitchFamily="34" charset="-122"/>
            <a:ea typeface="微软雅黑" panose="020B0503020204020204" pitchFamily="34" charset="-122"/>
          </a:endParaRPr>
        </a:p>
        <a:p>
          <a:pPr marL="0" lvl="0" indent="0" algn="l" defTabSz="666750">
            <a:lnSpc>
              <a:spcPct val="100000"/>
            </a:lnSpc>
            <a:spcBef>
              <a:spcPct val="0"/>
            </a:spcBef>
            <a:spcAft>
              <a:spcPct val="35000"/>
            </a:spcAft>
            <a:buNone/>
          </a:pPr>
          <a:r>
            <a:rPr lang="zh-CN" altLang="en-US" sz="1500" b="0" i="0" u="none" kern="1200" dirty="0">
              <a:latin typeface="微软雅黑" panose="020B0503020204020204" pitchFamily="34" charset="-122"/>
              <a:ea typeface="微软雅黑" panose="020B0503020204020204" pitchFamily="34" charset="-122"/>
            </a:rPr>
            <a:t>操控性与非操控性应计利润</a:t>
          </a:r>
          <a:endParaRPr lang="zh-CN" altLang="en-US" sz="1500" kern="1200" dirty="0">
            <a:latin typeface="微软雅黑" panose="020B0503020204020204" pitchFamily="34" charset="-122"/>
            <a:ea typeface="微软雅黑" panose="020B0503020204020204" pitchFamily="34" charset="-122"/>
          </a:endParaRPr>
        </a:p>
        <a:p>
          <a:pPr marL="0" lvl="0" indent="0" algn="l" defTabSz="666750">
            <a:lnSpc>
              <a:spcPct val="100000"/>
            </a:lnSpc>
            <a:spcBef>
              <a:spcPct val="0"/>
            </a:spcBef>
            <a:spcAft>
              <a:spcPct val="35000"/>
            </a:spcAft>
            <a:buNone/>
          </a:pPr>
          <a:r>
            <a:rPr lang="zh-CN" altLang="en-US" sz="1500" b="0" i="0" u="none" kern="1200" dirty="0">
              <a:latin typeface="微软雅黑" panose="020B0503020204020204" pitchFamily="34" charset="-122"/>
              <a:ea typeface="微软雅黑" panose="020B0503020204020204" pitchFamily="34" charset="-122"/>
            </a:rPr>
            <a:t>股利政策</a:t>
          </a:r>
          <a:endParaRPr lang="zh-CN" altLang="en-US" sz="1500" kern="1200" dirty="0">
            <a:latin typeface="微软雅黑" panose="020B0503020204020204" pitchFamily="34" charset="-122"/>
            <a:ea typeface="微软雅黑" panose="020B0503020204020204" pitchFamily="34" charset="-122"/>
          </a:endParaRPr>
        </a:p>
        <a:p>
          <a:pPr marL="0" lvl="0" indent="0" algn="l" defTabSz="666750">
            <a:lnSpc>
              <a:spcPct val="100000"/>
            </a:lnSpc>
            <a:spcBef>
              <a:spcPct val="0"/>
            </a:spcBef>
            <a:spcAft>
              <a:spcPct val="35000"/>
            </a:spcAft>
            <a:buNone/>
          </a:pPr>
          <a:r>
            <a:rPr lang="zh-CN" altLang="en-US" sz="1500" b="0" i="0" u="none" kern="1200" dirty="0">
              <a:latin typeface="微软雅黑" panose="020B0503020204020204" pitchFamily="34" charset="-122"/>
              <a:ea typeface="微软雅黑" panose="020B0503020204020204" pitchFamily="34" charset="-122"/>
            </a:rPr>
            <a:t>盈余反应系数</a:t>
          </a:r>
          <a:endParaRPr lang="zh-CN" altLang="en-US" sz="1500" kern="1200" dirty="0">
            <a:latin typeface="微软雅黑" panose="020B0503020204020204" pitchFamily="34" charset="-122"/>
            <a:ea typeface="微软雅黑" panose="020B0503020204020204" pitchFamily="34" charset="-122"/>
          </a:endParaRPr>
        </a:p>
        <a:p>
          <a:pPr marL="0" lvl="0" indent="0" algn="l" defTabSz="666750">
            <a:lnSpc>
              <a:spcPct val="100000"/>
            </a:lnSpc>
            <a:spcBef>
              <a:spcPct val="0"/>
            </a:spcBef>
            <a:spcAft>
              <a:spcPct val="35000"/>
            </a:spcAft>
            <a:buNone/>
          </a:pPr>
          <a:r>
            <a:rPr lang="zh-CN" altLang="en-US" sz="1500" b="0" i="0" u="none" kern="1200" dirty="0">
              <a:latin typeface="微软雅黑" panose="020B0503020204020204" pitchFamily="34" charset="-122"/>
              <a:ea typeface="微软雅黑" panose="020B0503020204020204" pitchFamily="34" charset="-122"/>
            </a:rPr>
            <a:t>资本资产定价模型</a:t>
          </a:r>
          <a:endParaRPr lang="zh-CN" altLang="en-US" sz="1500" kern="1200" dirty="0">
            <a:latin typeface="微软雅黑" panose="020B0503020204020204" pitchFamily="34" charset="-122"/>
            <a:ea typeface="微软雅黑" panose="020B0503020204020204" pitchFamily="34" charset="-122"/>
          </a:endParaRPr>
        </a:p>
        <a:p>
          <a:pPr marL="0" lvl="0" indent="0" algn="l" defTabSz="666750">
            <a:lnSpc>
              <a:spcPct val="100000"/>
            </a:lnSpc>
            <a:spcBef>
              <a:spcPct val="0"/>
            </a:spcBef>
            <a:spcAft>
              <a:spcPct val="35000"/>
            </a:spcAft>
            <a:buNone/>
          </a:pPr>
          <a:r>
            <a:rPr lang="zh-CN" altLang="en-US" sz="1500" b="0" i="0" u="none" kern="1200" dirty="0">
              <a:latin typeface="微软雅黑" panose="020B0503020204020204" pitchFamily="34" charset="-122"/>
              <a:ea typeface="微软雅黑" panose="020B0503020204020204" pitchFamily="34" charset="-122"/>
            </a:rPr>
            <a:t>收益预测</a:t>
          </a:r>
          <a:endParaRPr lang="zh-CN" altLang="en-US" sz="1500" kern="1200" dirty="0">
            <a:latin typeface="微软雅黑" panose="020B0503020204020204" pitchFamily="34" charset="-122"/>
            <a:ea typeface="微软雅黑" panose="020B0503020204020204" pitchFamily="34" charset="-122"/>
          </a:endParaRPr>
        </a:p>
        <a:p>
          <a:pPr marL="0" lvl="0" indent="0" algn="l" defTabSz="666750">
            <a:lnSpc>
              <a:spcPct val="100000"/>
            </a:lnSpc>
            <a:spcBef>
              <a:spcPct val="0"/>
            </a:spcBef>
            <a:spcAft>
              <a:spcPct val="35000"/>
            </a:spcAft>
            <a:buNone/>
          </a:pPr>
          <a:r>
            <a:rPr lang="zh-CN" altLang="en-US" sz="1500" b="0" i="0" u="none" kern="1200" dirty="0">
              <a:latin typeface="微软雅黑" panose="020B0503020204020204" pitchFamily="34" charset="-122"/>
              <a:ea typeface="微软雅黑" panose="020B0503020204020204" pitchFamily="34" charset="-122"/>
            </a:rPr>
            <a:t>海外上市公司</a:t>
          </a:r>
          <a:endParaRPr lang="zh-CN" altLang="en-US" sz="1500" kern="1200" dirty="0">
            <a:latin typeface="微软雅黑" panose="020B0503020204020204" pitchFamily="34" charset="-122"/>
            <a:ea typeface="微软雅黑" panose="020B0503020204020204" pitchFamily="34" charset="-122"/>
          </a:endParaRPr>
        </a:p>
        <a:p>
          <a:pPr marL="0" lvl="0" indent="0" algn="l" defTabSz="666750">
            <a:lnSpc>
              <a:spcPct val="100000"/>
            </a:lnSpc>
            <a:spcBef>
              <a:spcPct val="0"/>
            </a:spcBef>
            <a:spcAft>
              <a:spcPct val="35000"/>
            </a:spcAft>
            <a:buNone/>
          </a:pPr>
          <a:r>
            <a:rPr lang="zh-CN" altLang="en-US" sz="1500" b="0" i="0" u="none" kern="1200" dirty="0">
              <a:latin typeface="微软雅黑" panose="020B0503020204020204" pitchFamily="34" charset="-122"/>
              <a:ea typeface="微软雅黑" panose="020B0503020204020204" pitchFamily="34" charset="-122"/>
            </a:rPr>
            <a:t>国有股拍卖与转让</a:t>
          </a:r>
          <a:endParaRPr lang="zh-CN" altLang="en-US" sz="1500" kern="1200" dirty="0">
            <a:latin typeface="微软雅黑" panose="020B0503020204020204" pitchFamily="34" charset="-122"/>
            <a:ea typeface="微软雅黑" panose="020B0503020204020204" pitchFamily="34" charset="-122"/>
          </a:endParaRPr>
        </a:p>
      </dsp:txBody>
      <dsp:txXfrm rot="5400000">
        <a:off x="5768301" y="985956"/>
        <a:ext cx="2659190" cy="2957872"/>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1175"/>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4024313" y="0"/>
            <a:ext cx="3078162" cy="511175"/>
          </a:xfrm>
          <a:prstGeom prst="rect">
            <a:avLst/>
          </a:prstGeom>
        </p:spPr>
        <p:txBody>
          <a:bodyPr vert="horz" lIns="91440" tIns="45720" rIns="91440" bIns="45720" rtlCol="0"/>
          <a:lstStyle>
            <a:lvl1pPr algn="r">
              <a:defRPr sz="1200"/>
            </a:lvl1pPr>
          </a:lstStyle>
          <a:p>
            <a:fld id="{08EAD1F2-0CD4-475B-93D2-1F36A7CDF7BC}" type="datetimeFigureOut">
              <a:rPr lang="zh-CN" altLang="en-US" smtClean="0"/>
              <a:t>2019/5/28</a:t>
            </a:fld>
            <a:endParaRPr lang="zh-CN" altLang="en-US"/>
          </a:p>
        </p:txBody>
      </p:sp>
      <p:sp>
        <p:nvSpPr>
          <p:cNvPr id="4" name="页脚占位符 3"/>
          <p:cNvSpPr>
            <a:spLocks noGrp="1"/>
          </p:cNvSpPr>
          <p:nvPr>
            <p:ph type="ftr" sz="quarter" idx="2"/>
          </p:nvPr>
        </p:nvSpPr>
        <p:spPr>
          <a:xfrm>
            <a:off x="0" y="9721850"/>
            <a:ext cx="3078163" cy="511175"/>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4024313" y="9721850"/>
            <a:ext cx="3078162" cy="511175"/>
          </a:xfrm>
          <a:prstGeom prst="rect">
            <a:avLst/>
          </a:prstGeom>
        </p:spPr>
        <p:txBody>
          <a:bodyPr vert="horz" lIns="91440" tIns="45720" rIns="91440" bIns="45720" rtlCol="0" anchor="b"/>
          <a:lstStyle>
            <a:lvl1pPr algn="r">
              <a:defRPr sz="1200"/>
            </a:lvl1pPr>
          </a:lstStyle>
          <a:p>
            <a:fld id="{8D87390B-289B-4F48-B02F-7A399F47DD28}" type="slidenum">
              <a:rPr lang="zh-CN" altLang="en-US" smtClean="0"/>
              <a:t>‹#›</a:t>
            </a:fld>
            <a:endParaRPr lang="zh-CN" altLang="en-US"/>
          </a:p>
        </p:txBody>
      </p:sp>
    </p:spTree>
    <p:extLst>
      <p:ext uri="{BB962C8B-B14F-4D97-AF65-F5344CB8AC3E}">
        <p14:creationId xmlns:p14="http://schemas.microsoft.com/office/powerpoint/2010/main" val="12685642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2019/5/28</a:t>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493204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fld id="{119439D2-B12A-4059-9254-1646191E8F2C}" type="slidenum">
              <a:rPr lang="zh-CN" altLang="en-US" smtClean="0"/>
              <a:t>2</a:t>
            </a:fld>
            <a:endParaRPr lang="zh-CN" altLang="en-US"/>
          </a:p>
        </p:txBody>
      </p:sp>
    </p:spTree>
    <p:extLst>
      <p:ext uri="{BB962C8B-B14F-4D97-AF65-F5344CB8AC3E}">
        <p14:creationId xmlns:p14="http://schemas.microsoft.com/office/powerpoint/2010/main" val="1001866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xfrm>
            <a:off x="685800" y="1143000"/>
            <a:ext cx="5484813"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itchFamily="34" charset="0"/>
                <a:ea typeface="宋体" pitchFamily="2" charset="-122"/>
              </a:defRPr>
            </a:lvl1pPr>
            <a:lvl2pPr marL="743064" indent="-285529">
              <a:defRPr>
                <a:solidFill>
                  <a:schemeClr val="tx1"/>
                </a:solidFill>
                <a:latin typeface="Calibri" pitchFamily="34" charset="0"/>
                <a:ea typeface="宋体" pitchFamily="2" charset="-122"/>
              </a:defRPr>
            </a:lvl2pPr>
            <a:lvl3pPr marL="1142805" indent="-228423">
              <a:defRPr>
                <a:solidFill>
                  <a:schemeClr val="tx1"/>
                </a:solidFill>
                <a:latin typeface="Calibri" pitchFamily="34" charset="0"/>
                <a:ea typeface="宋体" pitchFamily="2" charset="-122"/>
              </a:defRPr>
            </a:lvl3pPr>
            <a:lvl4pPr marL="1600340" indent="-228423">
              <a:defRPr>
                <a:solidFill>
                  <a:schemeClr val="tx1"/>
                </a:solidFill>
                <a:latin typeface="Calibri" pitchFamily="34" charset="0"/>
                <a:ea typeface="宋体" pitchFamily="2" charset="-122"/>
              </a:defRPr>
            </a:lvl4pPr>
            <a:lvl5pPr marL="2057187" indent="-228423">
              <a:defRPr>
                <a:solidFill>
                  <a:schemeClr val="tx1"/>
                </a:solidFill>
                <a:latin typeface="Calibri" pitchFamily="34" charset="0"/>
                <a:ea typeface="宋体" pitchFamily="2" charset="-122"/>
              </a:defRPr>
            </a:lvl5pPr>
            <a:lvl6pPr marL="2514722" indent="-228423" eaLnBrk="0" fontAlgn="base" hangingPunct="0">
              <a:spcBef>
                <a:spcPct val="0"/>
              </a:spcBef>
              <a:spcAft>
                <a:spcPct val="0"/>
              </a:spcAft>
              <a:defRPr>
                <a:solidFill>
                  <a:schemeClr val="tx1"/>
                </a:solidFill>
                <a:latin typeface="Calibri" pitchFamily="34" charset="0"/>
                <a:ea typeface="宋体" pitchFamily="2" charset="-122"/>
              </a:defRPr>
            </a:lvl6pPr>
            <a:lvl7pPr marL="2971569" indent="-228423" eaLnBrk="0" fontAlgn="base" hangingPunct="0">
              <a:spcBef>
                <a:spcPct val="0"/>
              </a:spcBef>
              <a:spcAft>
                <a:spcPct val="0"/>
              </a:spcAft>
              <a:defRPr>
                <a:solidFill>
                  <a:schemeClr val="tx1"/>
                </a:solidFill>
                <a:latin typeface="Calibri" pitchFamily="34" charset="0"/>
                <a:ea typeface="宋体" pitchFamily="2" charset="-122"/>
              </a:defRPr>
            </a:lvl7pPr>
            <a:lvl8pPr marL="3429104" indent="-228423" eaLnBrk="0" fontAlgn="base" hangingPunct="0">
              <a:spcBef>
                <a:spcPct val="0"/>
              </a:spcBef>
              <a:spcAft>
                <a:spcPct val="0"/>
              </a:spcAft>
              <a:defRPr>
                <a:solidFill>
                  <a:schemeClr val="tx1"/>
                </a:solidFill>
                <a:latin typeface="Calibri" pitchFamily="34" charset="0"/>
                <a:ea typeface="宋体" pitchFamily="2" charset="-122"/>
              </a:defRPr>
            </a:lvl8pPr>
            <a:lvl9pPr marL="3885951" indent="-228423" eaLnBrk="0" fontAlgn="base" hangingPunct="0">
              <a:spcBef>
                <a:spcPct val="0"/>
              </a:spcBef>
              <a:spcAft>
                <a:spcPct val="0"/>
              </a:spcAft>
              <a:defRPr>
                <a:solidFill>
                  <a:schemeClr val="tx1"/>
                </a:solidFill>
                <a:latin typeface="Calibri" pitchFamily="34" charset="0"/>
                <a:ea typeface="宋体" pitchFamily="2" charset="-122"/>
              </a:defRPr>
            </a:lvl9pPr>
          </a:lstStyle>
          <a:p>
            <a:fld id="{119439D2-B12A-4059-9254-1646191E8F2C}" type="slidenum">
              <a:rPr lang="zh-CN" altLang="en-US" smtClean="0"/>
              <a:t>28</a:t>
            </a:fld>
            <a:endParaRPr lang="zh-CN" altLang="en-US" dirty="0"/>
          </a:p>
        </p:txBody>
      </p:sp>
    </p:spTree>
    <p:extLst>
      <p:ext uri="{BB962C8B-B14F-4D97-AF65-F5344CB8AC3E}">
        <p14:creationId xmlns:p14="http://schemas.microsoft.com/office/powerpoint/2010/main" val="1222004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8CFCF1-7EDD-4F32-9DF3-55C89842ADBC}" type="slidenum">
              <a:rPr lang="zh-CN" altLang="en-US" smtClean="0"/>
              <a:t>44</a:t>
            </a:fld>
            <a:endParaRPr lang="zh-CN" altLang="en-US"/>
          </a:p>
        </p:txBody>
      </p:sp>
    </p:spTree>
    <p:extLst>
      <p:ext uri="{BB962C8B-B14F-4D97-AF65-F5344CB8AC3E}">
        <p14:creationId xmlns:p14="http://schemas.microsoft.com/office/powerpoint/2010/main" val="521725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fld id="{119439D2-B12A-4059-9254-1646191E8F2C}" type="slidenum">
              <a:rPr lang="zh-CN" altLang="en-US" smtClean="0"/>
              <a:t>3</a:t>
            </a:fld>
            <a:endParaRPr lang="zh-CN" altLang="en-US"/>
          </a:p>
        </p:txBody>
      </p:sp>
    </p:spTree>
    <p:extLst>
      <p:ext uri="{BB962C8B-B14F-4D97-AF65-F5344CB8AC3E}">
        <p14:creationId xmlns:p14="http://schemas.microsoft.com/office/powerpoint/2010/main" val="1968203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CFCF1-7EDD-4F32-9DF3-55C89842ADB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2588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19439D2-B12A-4059-9254-1646191E8F2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宋体" panose="02010600030101010101" pitchFamily="2" charset="-122"/>
              <a:cs typeface="+mn-cs"/>
            </a:endParaRPr>
          </a:p>
        </p:txBody>
      </p:sp>
    </p:spTree>
    <p:extLst>
      <p:ext uri="{BB962C8B-B14F-4D97-AF65-F5344CB8AC3E}">
        <p14:creationId xmlns:p14="http://schemas.microsoft.com/office/powerpoint/2010/main" val="2926306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fld id="{119439D2-B12A-4059-9254-1646191E8F2C}" type="slidenum">
              <a:rPr lang="zh-CN" altLang="en-US" smtClean="0"/>
              <a:t>20</a:t>
            </a:fld>
            <a:endParaRPr lang="zh-CN" altLang="en-US"/>
          </a:p>
        </p:txBody>
      </p:sp>
    </p:spTree>
    <p:extLst>
      <p:ext uri="{BB962C8B-B14F-4D97-AF65-F5344CB8AC3E}">
        <p14:creationId xmlns:p14="http://schemas.microsoft.com/office/powerpoint/2010/main" val="1710635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ChangeArrowheads="1" noTextEdit="1"/>
          </p:cNvSpPr>
          <p:nvPr>
            <p:ph type="sldImg" idx="4294967295"/>
          </p:nvPr>
        </p:nvSpPr>
        <p:spPr>
          <a:xfrm>
            <a:off x="482600" y="1279525"/>
            <a:ext cx="6140450" cy="3454400"/>
          </a:xfrm>
          <a:ln>
            <a:miter lim="800000"/>
          </a:ln>
        </p:spPr>
      </p:sp>
      <p:sp>
        <p:nvSpPr>
          <p:cNvPr id="29699" name="备注占位符 2"/>
          <p:cNvSpPr>
            <a:spLocks noGrp="1" noChangeArrowheads="1"/>
          </p:cNvSpPr>
          <p:nvPr>
            <p:ph type="body" idx="4294967295"/>
          </p:nvPr>
        </p:nvSpPr>
        <p:spPr/>
        <p:txBody>
          <a:bodyPr/>
          <a:lstStyle/>
          <a:p>
            <a:pPr eaLnBrk="1" hangingPunct="1"/>
            <a:endParaRPr lang="en-US" altLang="en-US" dirty="0">
              <a:ea typeface="宋体" panose="02010600030101010101" pitchFamily="2" charset="-122"/>
            </a:endParaRPr>
          </a:p>
        </p:txBody>
      </p:sp>
      <p:sp>
        <p:nvSpPr>
          <p:cNvPr id="19459" name="灯片编号占位符 3"/>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defRPr/>
            </a:pPr>
            <a:fld id="{965FC341-4E20-42C7-914A-7F25C55DD465}" type="slidenum">
              <a:rPr lang="zh-CN" altLang="en-US" smtClean="0"/>
              <a:pPr>
                <a:defRPr/>
              </a:pPr>
              <a:t>21</a:t>
            </a:fld>
            <a:endParaRPr lang="zh-CN" altLang="en-US"/>
          </a:p>
        </p:txBody>
      </p:sp>
    </p:spTree>
    <p:extLst>
      <p:ext uri="{BB962C8B-B14F-4D97-AF65-F5344CB8AC3E}">
        <p14:creationId xmlns:p14="http://schemas.microsoft.com/office/powerpoint/2010/main" val="2092870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D120793-682B-4922-B5CE-B4679E76DECD}" type="slidenum">
              <a:rPr lang="zh-CN" altLang="en-US" smtClean="0"/>
              <a:t>25</a:t>
            </a:fld>
            <a:endParaRPr lang="zh-CN" altLang="en-US"/>
          </a:p>
        </p:txBody>
      </p:sp>
    </p:spTree>
    <p:extLst>
      <p:ext uri="{BB962C8B-B14F-4D97-AF65-F5344CB8AC3E}">
        <p14:creationId xmlns:p14="http://schemas.microsoft.com/office/powerpoint/2010/main" val="450420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fld id="{119439D2-B12A-4059-9254-1646191E8F2C}" type="slidenum">
              <a:rPr lang="zh-CN" altLang="en-US" smtClean="0"/>
              <a:t>26</a:t>
            </a:fld>
            <a:endParaRPr lang="zh-CN" altLang="en-US"/>
          </a:p>
        </p:txBody>
      </p:sp>
    </p:spTree>
    <p:extLst>
      <p:ext uri="{BB962C8B-B14F-4D97-AF65-F5344CB8AC3E}">
        <p14:creationId xmlns:p14="http://schemas.microsoft.com/office/powerpoint/2010/main" val="1564547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8CFCF1-7EDD-4F32-9DF3-55C89842ADBC}" type="slidenum">
              <a:rPr lang="zh-CN" altLang="en-US" smtClean="0"/>
              <a:t>27</a:t>
            </a:fld>
            <a:endParaRPr lang="zh-CN" altLang="en-US" dirty="0"/>
          </a:p>
        </p:txBody>
      </p:sp>
    </p:spTree>
    <p:extLst>
      <p:ext uri="{BB962C8B-B14F-4D97-AF65-F5344CB8AC3E}">
        <p14:creationId xmlns:p14="http://schemas.microsoft.com/office/powerpoint/2010/main" val="920806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07" name="任意多边形 106"/>
          <p:cNvSpPr/>
          <p:nvPr/>
        </p:nvSpPr>
        <p:spPr>
          <a:xfrm rot="5400000">
            <a:off x="266132" y="-293933"/>
            <a:ext cx="2835135" cy="3432192"/>
          </a:xfrm>
          <a:custGeom>
            <a:avLst/>
            <a:gdLst>
              <a:gd name="connsiteX0" fmla="*/ 0 w 2922419"/>
              <a:gd name="connsiteY0" fmla="*/ 1086556 h 3537857"/>
              <a:gd name="connsiteX1" fmla="*/ 0 w 2922419"/>
              <a:gd name="connsiteY1" fmla="*/ 0 h 3537857"/>
              <a:gd name="connsiteX2" fmla="*/ 2922419 w 2922419"/>
              <a:gd name="connsiteY2" fmla="*/ 3537857 h 3537857"/>
              <a:gd name="connsiteX3" fmla="*/ 2034657 w 2922419"/>
              <a:gd name="connsiteY3" fmla="*/ 3537857 h 3537857"/>
              <a:gd name="connsiteX4" fmla="*/ 0 w 2922419"/>
              <a:gd name="connsiteY4" fmla="*/ 1086556 h 3537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2419" h="3537857">
                <a:moveTo>
                  <a:pt x="0" y="1086556"/>
                </a:moveTo>
                <a:lnTo>
                  <a:pt x="0" y="0"/>
                </a:lnTo>
                <a:lnTo>
                  <a:pt x="2922419" y="3537857"/>
                </a:lnTo>
                <a:lnTo>
                  <a:pt x="2034657" y="3537857"/>
                </a:lnTo>
                <a:lnTo>
                  <a:pt x="0" y="1086556"/>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任意多边形 113"/>
          <p:cNvSpPr/>
          <p:nvPr/>
        </p:nvSpPr>
        <p:spPr>
          <a:xfrm rot="16200000" flipH="1">
            <a:off x="-316637" y="261409"/>
            <a:ext cx="3243671" cy="2730042"/>
          </a:xfrm>
          <a:custGeom>
            <a:avLst/>
            <a:gdLst>
              <a:gd name="connsiteX0" fmla="*/ 0 w 2945074"/>
              <a:gd name="connsiteY0" fmla="*/ 1837104 h 2478727"/>
              <a:gd name="connsiteX1" fmla="*/ 0 w 2945074"/>
              <a:gd name="connsiteY1" fmla="*/ 2478727 h 2478727"/>
              <a:gd name="connsiteX2" fmla="*/ 2034657 w 2945074"/>
              <a:gd name="connsiteY2" fmla="*/ 27426 h 2478727"/>
              <a:gd name="connsiteX3" fmla="*/ 2922419 w 2945074"/>
              <a:gd name="connsiteY3" fmla="*/ 27426 h 2478727"/>
              <a:gd name="connsiteX4" fmla="*/ 2945074 w 2945074"/>
              <a:gd name="connsiteY4" fmla="*/ 0 h 2478727"/>
              <a:gd name="connsiteX5" fmla="*/ 2057421 w 2945074"/>
              <a:gd name="connsiteY5" fmla="*/ 0 h 2478727"/>
              <a:gd name="connsiteX6" fmla="*/ 2034657 w 2945074"/>
              <a:gd name="connsiteY6" fmla="*/ 27425 h 2478727"/>
              <a:gd name="connsiteX7" fmla="*/ 1494870 w 2945074"/>
              <a:gd name="connsiteY7" fmla="*/ 27425 h 2478727"/>
              <a:gd name="connsiteX8" fmla="*/ 0 w 2945074"/>
              <a:gd name="connsiteY8" fmla="*/ 1837104 h 247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5074" h="2478727">
                <a:moveTo>
                  <a:pt x="0" y="1837104"/>
                </a:moveTo>
                <a:lnTo>
                  <a:pt x="0" y="2478727"/>
                </a:lnTo>
                <a:lnTo>
                  <a:pt x="2034657" y="27426"/>
                </a:lnTo>
                <a:lnTo>
                  <a:pt x="2922419" y="27426"/>
                </a:lnTo>
                <a:lnTo>
                  <a:pt x="2945074" y="0"/>
                </a:lnTo>
                <a:lnTo>
                  <a:pt x="2057421" y="0"/>
                </a:lnTo>
                <a:lnTo>
                  <a:pt x="2034657" y="27425"/>
                </a:lnTo>
                <a:lnTo>
                  <a:pt x="1494870" y="27425"/>
                </a:lnTo>
                <a:lnTo>
                  <a:pt x="0" y="1837104"/>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任意多边形 110"/>
          <p:cNvSpPr/>
          <p:nvPr/>
        </p:nvSpPr>
        <p:spPr>
          <a:xfrm rot="5400000">
            <a:off x="220606" y="1758728"/>
            <a:ext cx="2568589" cy="3043831"/>
          </a:xfrm>
          <a:custGeom>
            <a:avLst/>
            <a:gdLst>
              <a:gd name="connsiteX0" fmla="*/ 0 w 2568589"/>
              <a:gd name="connsiteY0" fmla="*/ 34956 h 3043831"/>
              <a:gd name="connsiteX1" fmla="*/ 42112 w 2568589"/>
              <a:gd name="connsiteY1" fmla="*/ 0 h 3043831"/>
              <a:gd name="connsiteX2" fmla="*/ 2568589 w 2568589"/>
              <a:gd name="connsiteY2" fmla="*/ 3043831 h 3043831"/>
              <a:gd name="connsiteX3" fmla="*/ 2497463 w 2568589"/>
              <a:gd name="connsiteY3" fmla="*/ 3043831 h 3043831"/>
              <a:gd name="connsiteX4" fmla="*/ 0 w 2568589"/>
              <a:gd name="connsiteY4" fmla="*/ 34956 h 3043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8589" h="3043831">
                <a:moveTo>
                  <a:pt x="0" y="34956"/>
                </a:moveTo>
                <a:lnTo>
                  <a:pt x="42112" y="0"/>
                </a:lnTo>
                <a:lnTo>
                  <a:pt x="2568589" y="3043831"/>
                </a:lnTo>
                <a:lnTo>
                  <a:pt x="2497463" y="3043831"/>
                </a:lnTo>
                <a:lnTo>
                  <a:pt x="0" y="34956"/>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任意多边形 104"/>
          <p:cNvSpPr/>
          <p:nvPr/>
        </p:nvSpPr>
        <p:spPr>
          <a:xfrm rot="5400000">
            <a:off x="468282" y="-500676"/>
            <a:ext cx="4890069" cy="5891425"/>
          </a:xfrm>
          <a:custGeom>
            <a:avLst/>
            <a:gdLst>
              <a:gd name="connsiteX0" fmla="*/ 0 w 4890069"/>
              <a:gd name="connsiteY0" fmla="*/ 3434591 h 5891425"/>
              <a:gd name="connsiteX1" fmla="*/ 0 w 4890069"/>
              <a:gd name="connsiteY1" fmla="*/ 0 h 5891425"/>
              <a:gd name="connsiteX2" fmla="*/ 4890069 w 4890069"/>
              <a:gd name="connsiteY2" fmla="*/ 5891425 h 5891425"/>
              <a:gd name="connsiteX3" fmla="*/ 2927012 w 4890069"/>
              <a:gd name="connsiteY3" fmla="*/ 5891425 h 5891425"/>
              <a:gd name="connsiteX4" fmla="*/ 4593 w 4890069"/>
              <a:gd name="connsiteY4" fmla="*/ 2353568 h 5891425"/>
              <a:gd name="connsiteX5" fmla="*/ 4593 w 4890069"/>
              <a:gd name="connsiteY5" fmla="*/ 3440124 h 5891425"/>
              <a:gd name="connsiteX6" fmla="*/ 0 w 4890069"/>
              <a:gd name="connsiteY6" fmla="*/ 3434591 h 589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0069" h="5891425">
                <a:moveTo>
                  <a:pt x="0" y="3434591"/>
                </a:moveTo>
                <a:lnTo>
                  <a:pt x="0" y="0"/>
                </a:lnTo>
                <a:lnTo>
                  <a:pt x="4890069" y="5891425"/>
                </a:lnTo>
                <a:lnTo>
                  <a:pt x="2927012" y="5891425"/>
                </a:lnTo>
                <a:lnTo>
                  <a:pt x="4593" y="2353568"/>
                </a:lnTo>
                <a:lnTo>
                  <a:pt x="4593" y="3440124"/>
                </a:lnTo>
                <a:lnTo>
                  <a:pt x="0" y="3434591"/>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任意多边形 96"/>
          <p:cNvSpPr/>
          <p:nvPr/>
        </p:nvSpPr>
        <p:spPr>
          <a:xfrm rot="5400000">
            <a:off x="101907" y="3030559"/>
            <a:ext cx="2575993" cy="2844602"/>
          </a:xfrm>
          <a:custGeom>
            <a:avLst/>
            <a:gdLst>
              <a:gd name="connsiteX0" fmla="*/ 0 w 2575993"/>
              <a:gd name="connsiteY0" fmla="*/ 562449 h 2844602"/>
              <a:gd name="connsiteX1" fmla="*/ 158363 w 2575993"/>
              <a:gd name="connsiteY1" fmla="*/ 0 h 2844602"/>
              <a:gd name="connsiteX2" fmla="*/ 2575993 w 2575993"/>
              <a:gd name="connsiteY2" fmla="*/ 2844602 h 2844602"/>
              <a:gd name="connsiteX3" fmla="*/ 1939604 w 2575993"/>
              <a:gd name="connsiteY3" fmla="*/ 2844602 h 2844602"/>
              <a:gd name="connsiteX4" fmla="*/ 0 w 2575993"/>
              <a:gd name="connsiteY4" fmla="*/ 562449 h 2844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5993" h="2844602">
                <a:moveTo>
                  <a:pt x="0" y="562449"/>
                </a:moveTo>
                <a:lnTo>
                  <a:pt x="158363" y="0"/>
                </a:lnTo>
                <a:lnTo>
                  <a:pt x="2575993" y="2844602"/>
                </a:lnTo>
                <a:lnTo>
                  <a:pt x="1939604" y="2844602"/>
                </a:lnTo>
                <a:lnTo>
                  <a:pt x="0" y="562449"/>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任意多边形 86"/>
          <p:cNvSpPr/>
          <p:nvPr/>
        </p:nvSpPr>
        <p:spPr>
          <a:xfrm rot="5400000">
            <a:off x="115394" y="-147791"/>
            <a:ext cx="1443470" cy="1739055"/>
          </a:xfrm>
          <a:custGeom>
            <a:avLst/>
            <a:gdLst>
              <a:gd name="connsiteX0" fmla="*/ 0 w 1443470"/>
              <a:gd name="connsiteY0" fmla="*/ 353826 h 1739055"/>
              <a:gd name="connsiteX1" fmla="*/ 0 w 1443470"/>
              <a:gd name="connsiteY1" fmla="*/ 0 h 1739055"/>
              <a:gd name="connsiteX2" fmla="*/ 1443470 w 1443470"/>
              <a:gd name="connsiteY2" fmla="*/ 1739055 h 1739055"/>
              <a:gd name="connsiteX3" fmla="*/ 1149783 w 1443470"/>
              <a:gd name="connsiteY3" fmla="*/ 1739055 h 1739055"/>
              <a:gd name="connsiteX4" fmla="*/ 0 w 1443470"/>
              <a:gd name="connsiteY4" fmla="*/ 353826 h 1739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470" h="1739055">
                <a:moveTo>
                  <a:pt x="0" y="353826"/>
                </a:moveTo>
                <a:lnTo>
                  <a:pt x="0" y="0"/>
                </a:lnTo>
                <a:lnTo>
                  <a:pt x="1443470" y="1739055"/>
                </a:lnTo>
                <a:lnTo>
                  <a:pt x="1149783" y="1739055"/>
                </a:lnTo>
                <a:lnTo>
                  <a:pt x="0" y="353826"/>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任意多边形 75"/>
          <p:cNvSpPr/>
          <p:nvPr/>
        </p:nvSpPr>
        <p:spPr>
          <a:xfrm rot="10800000">
            <a:off x="2670218" y="4593"/>
            <a:ext cx="2131180" cy="1258957"/>
          </a:xfrm>
          <a:custGeom>
            <a:avLst/>
            <a:gdLst>
              <a:gd name="connsiteX0" fmla="*/ 776237 w 2131180"/>
              <a:gd name="connsiteY0" fmla="*/ 1258957 h 1258957"/>
              <a:gd name="connsiteX1" fmla="*/ 0 w 2131180"/>
              <a:gd name="connsiteY1" fmla="*/ 1258957 h 1258957"/>
              <a:gd name="connsiteX2" fmla="*/ 1573679 w 2131180"/>
              <a:gd name="connsiteY2" fmla="*/ 0 h 1258957"/>
              <a:gd name="connsiteX3" fmla="*/ 2131180 w 2131180"/>
              <a:gd name="connsiteY3" fmla="*/ 174991 h 1258957"/>
              <a:gd name="connsiteX4" fmla="*/ 776237 w 2131180"/>
              <a:gd name="connsiteY4" fmla="*/ 1258957 h 1258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1180" h="1258957">
                <a:moveTo>
                  <a:pt x="776237" y="1258957"/>
                </a:moveTo>
                <a:lnTo>
                  <a:pt x="0" y="1258957"/>
                </a:lnTo>
                <a:lnTo>
                  <a:pt x="1573679" y="0"/>
                </a:lnTo>
                <a:lnTo>
                  <a:pt x="2131180" y="174991"/>
                </a:lnTo>
                <a:lnTo>
                  <a:pt x="776237" y="1258957"/>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ctrTitle" hasCustomPrompt="1"/>
          </p:nvPr>
        </p:nvSpPr>
        <p:spPr>
          <a:xfrm>
            <a:off x="4010386" y="1443471"/>
            <a:ext cx="7410453" cy="2059569"/>
          </a:xfrm>
        </p:spPr>
        <p:txBody>
          <a:bodyPr anchor="b">
            <a:normAutofit/>
          </a:bodyPr>
          <a:lstStyle>
            <a:lvl1pPr algn="ctr">
              <a:defRPr sz="6000">
                <a:solidFill>
                  <a:schemeClr val="bg1"/>
                </a:solidFill>
              </a:defRPr>
            </a:lvl1pPr>
          </a:lstStyle>
          <a:p>
            <a:r>
              <a:rPr lang="zh-CN" altLang="en-US" dirty="0"/>
              <a:t>编辑标题</a:t>
            </a:r>
          </a:p>
        </p:txBody>
      </p:sp>
      <p:sp>
        <p:nvSpPr>
          <p:cNvPr id="3" name="副标题 2"/>
          <p:cNvSpPr>
            <a:spLocks noGrp="1"/>
          </p:cNvSpPr>
          <p:nvPr>
            <p:ph type="subTitle" idx="1"/>
          </p:nvPr>
        </p:nvSpPr>
        <p:spPr>
          <a:xfrm>
            <a:off x="4010386" y="3706648"/>
            <a:ext cx="7410452" cy="1655762"/>
          </a:xfrm>
        </p:spPr>
        <p:txBody>
          <a:bodyPr>
            <a:normAutofit/>
          </a:bodyPr>
          <a:lstStyle>
            <a:lvl1pPr marL="0" indent="0" algn="ctr">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normAutofit/>
          </a:bodyPr>
          <a:lstStyle/>
          <a:p>
            <a:fld id="{5D7A3E4A-F0D2-4563-B837-F317C08F17EA}" type="datetime1">
              <a:rPr lang="zh-CN" altLang="en-US" smtClean="0"/>
              <a:t>2019/5/28</a:t>
            </a:fld>
            <a:endParaRPr lang="zh-CN" altLang="en-US" dirty="0"/>
          </a:p>
        </p:txBody>
      </p:sp>
      <p:sp>
        <p:nvSpPr>
          <p:cNvPr id="5" name="页脚占位符 4"/>
          <p:cNvSpPr>
            <a:spLocks noGrp="1"/>
          </p:cNvSpPr>
          <p:nvPr>
            <p:ph type="ftr" sz="quarter" idx="11"/>
          </p:nvPr>
        </p:nvSpPr>
        <p:spPr/>
        <p:txBody>
          <a:bodyPr>
            <a:normAutofit/>
          </a:bodyPr>
          <a:lstStyle/>
          <a:p>
            <a:endParaRPr lang="zh-CN" altLang="en-US" dirty="0"/>
          </a:p>
        </p:txBody>
      </p:sp>
      <p:sp>
        <p:nvSpPr>
          <p:cNvPr id="6" name="灯片编号占位符 5"/>
          <p:cNvSpPr>
            <a:spLocks noGrp="1"/>
          </p:cNvSpPr>
          <p:nvPr>
            <p:ph type="sldNum" sz="quarter" idx="12"/>
          </p:nvPr>
        </p:nvSpPr>
        <p:spPr/>
        <p:txBody>
          <a:bodyPr>
            <a:normAutofit/>
          </a:bodyPr>
          <a:lstStyle/>
          <a:p>
            <a:fld id="{1417F312-AE95-46C5-991C-3338A804F0A2}" type="slidenum">
              <a:rPr lang="zh-CN" altLang="en-US" smtClean="0"/>
              <a:t>‹#›</a:t>
            </a:fld>
            <a:endParaRPr lang="zh-CN" altLang="en-US" dirty="0"/>
          </a:p>
        </p:txBody>
      </p:sp>
      <p:sp>
        <p:nvSpPr>
          <p:cNvPr id="16" name="菱形 15"/>
          <p:cNvSpPr/>
          <p:nvPr/>
        </p:nvSpPr>
        <p:spPr>
          <a:xfrm rot="254873">
            <a:off x="4444898" y="551681"/>
            <a:ext cx="691341" cy="691341"/>
          </a:xfrm>
          <a:prstGeom prst="diamond">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任意多边形 68"/>
          <p:cNvSpPr/>
          <p:nvPr/>
        </p:nvSpPr>
        <p:spPr>
          <a:xfrm>
            <a:off x="5826315" y="1"/>
            <a:ext cx="1000878" cy="798311"/>
          </a:xfrm>
          <a:custGeom>
            <a:avLst/>
            <a:gdLst>
              <a:gd name="connsiteX0" fmla="*/ 302587 w 1000878"/>
              <a:gd name="connsiteY0" fmla="*/ 0 h 798311"/>
              <a:gd name="connsiteX1" fmla="*/ 712450 w 1000878"/>
              <a:gd name="connsiteY1" fmla="*/ 0 h 798311"/>
              <a:gd name="connsiteX2" fmla="*/ 1000878 w 1000878"/>
              <a:gd name="connsiteY2" fmla="*/ 335992 h 798311"/>
              <a:gd name="connsiteX3" fmla="*/ 462319 w 1000878"/>
              <a:gd name="connsiteY3" fmla="*/ 798311 h 798311"/>
              <a:gd name="connsiteX4" fmla="*/ 0 w 1000878"/>
              <a:gd name="connsiteY4" fmla="*/ 259752 h 798311"/>
              <a:gd name="connsiteX5" fmla="*/ 302587 w 1000878"/>
              <a:gd name="connsiteY5" fmla="*/ 0 h 79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878" h="798311">
                <a:moveTo>
                  <a:pt x="302587" y="0"/>
                </a:moveTo>
                <a:lnTo>
                  <a:pt x="712450" y="0"/>
                </a:lnTo>
                <a:lnTo>
                  <a:pt x="1000878" y="335992"/>
                </a:lnTo>
                <a:lnTo>
                  <a:pt x="462319" y="798311"/>
                </a:lnTo>
                <a:lnTo>
                  <a:pt x="0" y="259752"/>
                </a:lnTo>
                <a:lnTo>
                  <a:pt x="302587"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0" name="直接连接符 119"/>
          <p:cNvCxnSpPr/>
          <p:nvPr/>
        </p:nvCxnSpPr>
        <p:spPr>
          <a:xfrm>
            <a:off x="4010386" y="3595323"/>
            <a:ext cx="741045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7" y="457200"/>
            <a:ext cx="4165200" cy="1600200"/>
          </a:xfrm>
        </p:spPr>
        <p:txBody>
          <a:bodyPr anchor="t" anchorCtr="0"/>
          <a:lstStyle>
            <a:lvl1pPr>
              <a:defRPr sz="3200"/>
            </a:lvl1pPr>
          </a:lstStyle>
          <a:p>
            <a:r>
              <a:rPr lang="zh-CN" altLang="en-US" dirty="0"/>
              <a:t>单击此处编辑母版标题样式</a:t>
            </a:r>
          </a:p>
        </p:txBody>
      </p:sp>
      <p:sp>
        <p:nvSpPr>
          <p:cNvPr id="3" name="图片占位符 2"/>
          <p:cNvSpPr>
            <a:spLocks noGrp="1" noChangeAspect="1"/>
          </p:cNvSpPr>
          <p:nvPr>
            <p:ph type="pic" idx="1"/>
          </p:nvPr>
        </p:nvSpPr>
        <p:spPr>
          <a:xfrm>
            <a:off x="5184000" y="457200"/>
            <a:ext cx="6170400"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7" y="2057400"/>
            <a:ext cx="4165200"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normAutofit/>
          </a:bodyPr>
          <a:lstStyle/>
          <a:p>
            <a:fld id="{D154AF71-6FD8-4098-B97A-C91216670D39}" type="datetime1">
              <a:rPr lang="zh-CN" altLang="en-US" smtClean="0"/>
              <a:t>2019/5/28</a:t>
            </a:fld>
            <a:endParaRPr lang="zh-CN" altLang="en-US" dirty="0"/>
          </a:p>
        </p:txBody>
      </p:sp>
      <p:sp>
        <p:nvSpPr>
          <p:cNvPr id="6" name="页脚占位符 5"/>
          <p:cNvSpPr>
            <a:spLocks noGrp="1"/>
          </p:cNvSpPr>
          <p:nvPr>
            <p:ph type="ftr" sz="quarter" idx="11"/>
          </p:nvPr>
        </p:nvSpPr>
        <p:spPr/>
        <p:txBody>
          <a:bodyPr>
            <a:normAutofit/>
          </a:bodyPr>
          <a:lstStyle/>
          <a:p>
            <a:endParaRPr lang="zh-CN" altLang="en-US" dirty="0"/>
          </a:p>
        </p:txBody>
      </p:sp>
      <p:sp>
        <p:nvSpPr>
          <p:cNvPr id="7" name="灯片编号占位符 6"/>
          <p:cNvSpPr>
            <a:spLocks noGrp="1"/>
          </p:cNvSpPr>
          <p:nvPr>
            <p:ph type="sldNum" sz="quarter" idx="12"/>
          </p:nvPr>
        </p:nvSpPr>
        <p:spPr/>
        <p:txBody>
          <a:bodyPr>
            <a:normAutofit/>
          </a:bodyPr>
          <a:lstStyle/>
          <a:p>
            <a:fld id="{FABC47A4-756D-490B-A52F-7D9E2C9FC05F}" type="slidenum">
              <a:rPr lang="zh-CN" altLang="en-US" smtClean="0"/>
              <a:t>‹#›</a:t>
            </a:fld>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119360" y="365125"/>
            <a:ext cx="1234440" cy="5811838"/>
          </a:xfrm>
        </p:spPr>
        <p:txBody>
          <a:bodyPr vert="eaVert">
            <a:normAutofit/>
          </a:bodyPr>
          <a:lstStyle>
            <a:lvl1pPr algn="ctr">
              <a:defRPr sz="3600"/>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9159240" cy="5811838"/>
          </a:xfrm>
        </p:spPr>
        <p:txBody>
          <a:bodyPr vert="eaVert"/>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normAutofit/>
          </a:bodyPr>
          <a:lstStyle/>
          <a:p>
            <a:fld id="{9F959DCC-6B1C-4637-8045-7781F8C30268}" type="datetime1">
              <a:rPr lang="zh-CN" altLang="en-US" smtClean="0"/>
              <a:t>2019/5/28</a:t>
            </a:fld>
            <a:endParaRPr lang="zh-CN" altLang="en-US"/>
          </a:p>
        </p:txBody>
      </p:sp>
      <p:sp>
        <p:nvSpPr>
          <p:cNvPr id="5" name="页脚占位符 4"/>
          <p:cNvSpPr>
            <a:spLocks noGrp="1"/>
          </p:cNvSpPr>
          <p:nvPr>
            <p:ph type="ftr" sz="quarter" idx="11"/>
          </p:nvPr>
        </p:nvSpPr>
        <p:spPr/>
        <p:txBody>
          <a:bodyPr>
            <a:normAutofit/>
          </a:bodyPr>
          <a:lstStyle/>
          <a:p>
            <a:endParaRPr lang="zh-CN" altLang="en-US"/>
          </a:p>
        </p:txBody>
      </p:sp>
      <p:sp>
        <p:nvSpPr>
          <p:cNvPr id="6" name="灯片编号占位符 5"/>
          <p:cNvSpPr>
            <a:spLocks noGrp="1"/>
          </p:cNvSpPr>
          <p:nvPr>
            <p:ph type="sldNum" sz="quarter" idx="12"/>
          </p:nvPr>
        </p:nvSpPr>
        <p:spPr/>
        <p:txBody>
          <a:bodyPr>
            <a:normAutofit/>
          </a:bodyPr>
          <a:lstStyle/>
          <a:p>
            <a:fld id="{D452BF20-362C-4294-AFD9-C5328724C70E}"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normAutofit/>
          </a:bodyPr>
          <a:lstStyle/>
          <a:p>
            <a:fld id="{75706834-C9D6-4E43-BE47-BF39EA11A2A0}" type="datetime1">
              <a:rPr lang="zh-CN" altLang="en-US" smtClean="0"/>
              <a:t>2019/5/28</a:t>
            </a:fld>
            <a:endParaRPr lang="zh-CN" altLang="en-US" dirty="0"/>
          </a:p>
        </p:txBody>
      </p:sp>
      <p:sp>
        <p:nvSpPr>
          <p:cNvPr id="4" name="页脚占位符 3"/>
          <p:cNvSpPr>
            <a:spLocks noGrp="1"/>
          </p:cNvSpPr>
          <p:nvPr>
            <p:ph type="ftr" sz="quarter" idx="11"/>
          </p:nvPr>
        </p:nvSpPr>
        <p:spPr/>
        <p:txBody>
          <a:bodyPr>
            <a:normAutofit/>
          </a:bodyPr>
          <a:lstStyle/>
          <a:p>
            <a:endParaRPr lang="zh-CN" altLang="en-US"/>
          </a:p>
        </p:txBody>
      </p:sp>
      <p:sp>
        <p:nvSpPr>
          <p:cNvPr id="5" name="灯片编号占位符 4"/>
          <p:cNvSpPr>
            <a:spLocks noGrp="1"/>
          </p:cNvSpPr>
          <p:nvPr>
            <p:ph type="sldNum" sz="quarter" idx="12"/>
          </p:nvPr>
        </p:nvSpPr>
        <p:spPr/>
        <p:txBody>
          <a:bodyPr>
            <a:normAutofit/>
          </a:bodyPr>
          <a:lstStyle/>
          <a:p>
            <a:fld id="{D452BF20-362C-4294-AFD9-C5328724C70E}" type="slidenum">
              <a:rPr lang="zh-CN" altLang="en-US" smtClean="0"/>
              <a:t>‹#›</a:t>
            </a:fld>
            <a:endParaRPr lang="zh-CN" altLang="en-US"/>
          </a:p>
        </p:txBody>
      </p:sp>
      <p:sp>
        <p:nvSpPr>
          <p:cNvPr id="7" name="内容占位符 6"/>
          <p:cNvSpPr>
            <a:spLocks noGrp="1"/>
          </p:cNvSpPr>
          <p:nvPr>
            <p:ph sz="quarter" idx="13"/>
          </p:nvPr>
        </p:nvSpPr>
        <p:spPr>
          <a:xfrm>
            <a:off x="838200" y="419100"/>
            <a:ext cx="10515600" cy="5715000"/>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C5ED2F6-BE89-46F9-9852-CD5BC40E539A}" type="datetime1">
              <a:rPr lang="zh-CN" altLang="en-US" smtClean="0"/>
              <a:t>2019/5/28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912AF75-873E-4B2E-BD02-6A4CC7BEBE6D}"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3E9C9A6-8A0F-4C73-967C-F6A341A9077D}" type="datetime1">
              <a:rPr lang="zh-CN" altLang="en-US" smtClean="0"/>
              <a:t>2019/5/28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912AF75-873E-4B2E-BD02-6A4CC7BEBE6D}"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19156AE2-5638-4072-8901-BEA625D59053}" type="datetime1">
              <a:rPr lang="zh-CN" altLang="en-US" smtClean="0"/>
              <a:t>2019/5/28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912AF75-873E-4B2E-BD02-6A4CC7BEBE6D}"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B91A43B-EAE5-44E9-86EB-E62FD16183FF}" type="datetime1">
              <a:rPr lang="zh-CN" altLang="en-US" smtClean="0"/>
              <a:t>2019/5/28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912AF75-873E-4B2E-BD02-6A4CC7BEBE6D}"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FB79D4F-7C67-4E38-9344-49379D79ED6C}" type="datetime1">
              <a:rPr lang="zh-CN" altLang="en-US" smtClean="0"/>
              <a:t>2019/5/28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912AF75-873E-4B2E-BD02-6A4CC7BEBE6D}"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D521E32-205C-4625-A2B6-6456F98534AD}" type="datetime1">
              <a:rPr lang="zh-CN" altLang="en-US" smtClean="0"/>
              <a:t>2019/5/28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912AF75-873E-4B2E-BD02-6A4CC7BEBE6D}"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DA894C0-05B3-4AA5-A34E-8D692D2868AB}" type="datetime1">
              <a:rPr lang="zh-CN" altLang="en-US" smtClean="0"/>
              <a:t>2019/5/28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912AF75-873E-4B2E-BD02-6A4CC7BEBE6D}"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239252" y="365125"/>
            <a:ext cx="10114547" cy="1325563"/>
          </a:xfrm>
        </p:spPr>
        <p:txBody>
          <a:bodyPr>
            <a:normAutofit/>
          </a:bodyPr>
          <a:lstStyle>
            <a:lvl1pPr>
              <a:defRPr sz="4000"/>
            </a:lvl1pPr>
          </a:lstStyle>
          <a:p>
            <a:r>
              <a:rPr lang="zh-CN" altLang="en-US" dirty="0"/>
              <a:t>单击此处编辑母版标题样式</a:t>
            </a:r>
          </a:p>
        </p:txBody>
      </p:sp>
      <p:sp>
        <p:nvSpPr>
          <p:cNvPr id="3" name="内容占位符 2"/>
          <p:cNvSpPr>
            <a:spLocks noGrp="1"/>
          </p:cNvSpPr>
          <p:nvPr>
            <p:ph idx="1"/>
          </p:nvPr>
        </p:nvSpPr>
        <p:spPr>
          <a:xfrm>
            <a:off x="1239252" y="1825625"/>
            <a:ext cx="10114548"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normAutofit/>
          </a:bodyPr>
          <a:lstStyle/>
          <a:p>
            <a:fld id="{52201108-B0B8-4135-9850-3BE2F3FDF4C4}" type="datetime1">
              <a:rPr lang="zh-CN" altLang="en-US" smtClean="0"/>
              <a:t>2019/5/28</a:t>
            </a:fld>
            <a:endParaRPr lang="zh-CN" altLang="en-US" dirty="0"/>
          </a:p>
        </p:txBody>
      </p:sp>
      <p:sp>
        <p:nvSpPr>
          <p:cNvPr id="5" name="页脚占位符 4"/>
          <p:cNvSpPr>
            <a:spLocks noGrp="1"/>
          </p:cNvSpPr>
          <p:nvPr>
            <p:ph type="ftr" sz="quarter" idx="11"/>
          </p:nvPr>
        </p:nvSpPr>
        <p:spPr/>
        <p:txBody>
          <a:bodyPr>
            <a:normAutofit/>
          </a:bodyPr>
          <a:lstStyle/>
          <a:p>
            <a:endParaRPr lang="zh-CN" altLang="en-US" dirty="0"/>
          </a:p>
        </p:txBody>
      </p:sp>
      <p:sp>
        <p:nvSpPr>
          <p:cNvPr id="6" name="灯片编号占位符 5"/>
          <p:cNvSpPr>
            <a:spLocks noGrp="1"/>
          </p:cNvSpPr>
          <p:nvPr>
            <p:ph type="sldNum" sz="quarter" idx="12"/>
          </p:nvPr>
        </p:nvSpPr>
        <p:spPr/>
        <p:txBody>
          <a:bodyPr>
            <a:normAutofit/>
          </a:bodyPr>
          <a:lstStyle/>
          <a:p>
            <a:fld id="{D452BF20-362C-4294-AFD9-C5328724C70E}" type="slidenum">
              <a:rPr lang="zh-CN" altLang="en-US" smtClean="0"/>
              <a:t>‹#›</a:t>
            </a:fld>
            <a:endParaRPr lang="zh-CN" alt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B65FA99-F783-4D3E-A3AF-51FC082DC4FB}" type="datetime1">
              <a:rPr lang="zh-CN" altLang="en-US" smtClean="0"/>
              <a:t>2019/5/28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912AF75-873E-4B2E-BD02-6A4CC7BEBE6D}"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C0CDD66-711A-46B5-893F-111E5C10E781}" type="datetime1">
              <a:rPr lang="zh-CN" altLang="en-US" smtClean="0"/>
              <a:t>2019/5/28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912AF75-873E-4B2E-BD02-6A4CC7BEBE6D}"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E9A5C4F-9024-44AD-AFF4-168CD314CB41}" type="datetime1">
              <a:rPr lang="zh-CN" altLang="en-US" smtClean="0"/>
              <a:t>2019/5/28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912AF75-873E-4B2E-BD02-6A4CC7BEBE6D}"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782A00C-692B-4FAE-A504-55D655657502}" type="datetime1">
              <a:rPr lang="zh-CN" altLang="en-US" smtClean="0"/>
              <a:t>2019/5/28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912AF75-873E-4B2E-BD02-6A4CC7BEBE6D}"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5414303" y="1265949"/>
            <a:ext cx="6310755" cy="2598983"/>
          </a:xfrm>
        </p:spPr>
        <p:txBody>
          <a:bodyPr anchor="b"/>
          <a:lstStyle>
            <a:lvl1pPr>
              <a:defRPr sz="6000">
                <a:solidFill>
                  <a:schemeClr val="bg1"/>
                </a:solidFill>
              </a:defRPr>
            </a:lvl1pPr>
          </a:lstStyle>
          <a:p>
            <a:r>
              <a:rPr lang="zh-CN" altLang="en-US" dirty="0"/>
              <a:t>单击此处编辑母版标题样式</a:t>
            </a:r>
          </a:p>
        </p:txBody>
      </p:sp>
      <p:sp>
        <p:nvSpPr>
          <p:cNvPr id="3" name="文本占位符 2"/>
          <p:cNvSpPr>
            <a:spLocks noGrp="1"/>
          </p:cNvSpPr>
          <p:nvPr>
            <p:ph type="body" idx="1"/>
          </p:nvPr>
        </p:nvSpPr>
        <p:spPr>
          <a:xfrm>
            <a:off x="5414303" y="3886498"/>
            <a:ext cx="6310755" cy="142206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normAutofit/>
          </a:bodyPr>
          <a:lstStyle/>
          <a:p>
            <a:fld id="{284A6EDD-D732-4C68-A846-FFA32AB193EE}" type="datetime1">
              <a:rPr lang="zh-CN" altLang="en-US" smtClean="0"/>
              <a:t>2019/5/28</a:t>
            </a:fld>
            <a:endParaRPr lang="zh-CN" altLang="en-US" dirty="0"/>
          </a:p>
        </p:txBody>
      </p:sp>
      <p:sp>
        <p:nvSpPr>
          <p:cNvPr id="5" name="页脚占位符 4"/>
          <p:cNvSpPr>
            <a:spLocks noGrp="1"/>
          </p:cNvSpPr>
          <p:nvPr>
            <p:ph type="ftr" sz="quarter" idx="11"/>
          </p:nvPr>
        </p:nvSpPr>
        <p:spPr/>
        <p:txBody>
          <a:bodyPr>
            <a:normAutofit/>
          </a:bodyPr>
          <a:lstStyle/>
          <a:p>
            <a:endParaRPr lang="zh-CN" altLang="en-US" dirty="0"/>
          </a:p>
        </p:txBody>
      </p:sp>
      <p:sp>
        <p:nvSpPr>
          <p:cNvPr id="6" name="灯片编号占位符 5"/>
          <p:cNvSpPr>
            <a:spLocks noGrp="1"/>
          </p:cNvSpPr>
          <p:nvPr>
            <p:ph type="sldNum" sz="quarter" idx="12"/>
          </p:nvPr>
        </p:nvSpPr>
        <p:spPr/>
        <p:txBody>
          <a:bodyPr>
            <a:normAutofit/>
          </a:bodyPr>
          <a:lstStyle/>
          <a:p>
            <a:fld id="{1417F312-AE95-46C5-991C-3338A804F0A2}" type="slidenum">
              <a:rPr lang="zh-CN" altLang="en-US" smtClean="0"/>
              <a:t>‹#›</a:t>
            </a:fld>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241819" y="365125"/>
            <a:ext cx="10121506" cy="1325563"/>
          </a:xfrm>
        </p:spPr>
        <p:txBody>
          <a:bodyPr>
            <a:normAutofit/>
          </a:bodyPr>
          <a:lstStyle>
            <a:lvl1pPr>
              <a:defRPr sz="4000"/>
            </a:lvl1pPr>
          </a:lstStyle>
          <a:p>
            <a:r>
              <a:rPr lang="zh-CN" altLang="en-US" dirty="0"/>
              <a:t>单击此处编辑母版标题样式</a:t>
            </a:r>
          </a:p>
        </p:txBody>
      </p:sp>
      <p:sp>
        <p:nvSpPr>
          <p:cNvPr id="3" name="内容占位符 2"/>
          <p:cNvSpPr>
            <a:spLocks noGrp="1"/>
          </p:cNvSpPr>
          <p:nvPr>
            <p:ph sz="half" idx="1"/>
          </p:nvPr>
        </p:nvSpPr>
        <p:spPr>
          <a:xfrm>
            <a:off x="1241819" y="1825625"/>
            <a:ext cx="4787505"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81725" y="1825625"/>
            <a:ext cx="5181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normAutofit/>
          </a:bodyPr>
          <a:lstStyle/>
          <a:p>
            <a:fld id="{D0C10DBB-39A7-4BA4-B0CF-07E6FE63D682}" type="datetime1">
              <a:rPr lang="zh-CN" altLang="en-US" smtClean="0"/>
              <a:t>2019/5/28</a:t>
            </a:fld>
            <a:endParaRPr lang="zh-CN" altLang="en-US" dirty="0"/>
          </a:p>
        </p:txBody>
      </p:sp>
      <p:sp>
        <p:nvSpPr>
          <p:cNvPr id="6" name="页脚占位符 5"/>
          <p:cNvSpPr>
            <a:spLocks noGrp="1"/>
          </p:cNvSpPr>
          <p:nvPr>
            <p:ph type="ftr" sz="quarter" idx="11"/>
          </p:nvPr>
        </p:nvSpPr>
        <p:spPr/>
        <p:txBody>
          <a:bodyPr>
            <a:normAutofit/>
          </a:bodyPr>
          <a:lstStyle/>
          <a:p>
            <a:endParaRPr lang="zh-CN" altLang="en-US"/>
          </a:p>
        </p:txBody>
      </p:sp>
      <p:sp>
        <p:nvSpPr>
          <p:cNvPr id="7" name="灯片编号占位符 6"/>
          <p:cNvSpPr>
            <a:spLocks noGrp="1"/>
          </p:cNvSpPr>
          <p:nvPr>
            <p:ph type="sldNum" sz="quarter" idx="12"/>
          </p:nvPr>
        </p:nvSpPr>
        <p:spPr/>
        <p:txBody>
          <a:bodyPr>
            <a:normAutofit/>
          </a:bodyPr>
          <a:lstStyle/>
          <a:p>
            <a:fld id="{D452BF20-362C-4294-AFD9-C5328724C70E}"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dirty="0"/>
              <a:t>单击此处编辑母版标题样式</a:t>
            </a:r>
          </a:p>
        </p:txBody>
      </p:sp>
      <p:sp>
        <p:nvSpPr>
          <p:cNvPr id="3" name="文本占位符 2"/>
          <p:cNvSpPr>
            <a:spLocks noGrp="1"/>
          </p:cNvSpPr>
          <p:nvPr>
            <p:ph type="body" idx="1"/>
          </p:nvPr>
        </p:nvSpPr>
        <p:spPr>
          <a:xfrm>
            <a:off x="839788" y="1730827"/>
            <a:ext cx="5157787" cy="73070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30827"/>
            <a:ext cx="5183188" cy="73070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normAutofit/>
          </a:bodyPr>
          <a:lstStyle/>
          <a:p>
            <a:fld id="{AFDAB37F-99E8-49F7-B727-2F5F7CBD50F6}" type="datetime1">
              <a:rPr lang="zh-CN" altLang="en-US" smtClean="0"/>
              <a:t>2019/5/28</a:t>
            </a:fld>
            <a:endParaRPr lang="zh-CN" altLang="en-US"/>
          </a:p>
        </p:txBody>
      </p:sp>
      <p:sp>
        <p:nvSpPr>
          <p:cNvPr id="8" name="页脚占位符 7"/>
          <p:cNvSpPr>
            <a:spLocks noGrp="1"/>
          </p:cNvSpPr>
          <p:nvPr>
            <p:ph type="ftr" sz="quarter" idx="11"/>
          </p:nvPr>
        </p:nvSpPr>
        <p:spPr/>
        <p:txBody>
          <a:bodyPr>
            <a:normAutofit/>
          </a:bodyPr>
          <a:lstStyle/>
          <a:p>
            <a:endParaRPr lang="zh-CN" altLang="en-US"/>
          </a:p>
        </p:txBody>
      </p:sp>
      <p:sp>
        <p:nvSpPr>
          <p:cNvPr id="9" name="灯片编号占位符 8"/>
          <p:cNvSpPr>
            <a:spLocks noGrp="1"/>
          </p:cNvSpPr>
          <p:nvPr>
            <p:ph type="sldNum" sz="quarter" idx="12"/>
          </p:nvPr>
        </p:nvSpPr>
        <p:spPr/>
        <p:txBody>
          <a:bodyPr>
            <a:normAutofit/>
          </a:bodyPr>
          <a:lstStyle/>
          <a:p>
            <a:fld id="{D452BF20-362C-4294-AFD9-C5328724C70E}"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006400" y="1443600"/>
            <a:ext cx="7412400" cy="2059200"/>
          </a:xfrm>
        </p:spPr>
        <p:txBody>
          <a:bodyPr anchor="b" anchorCtr="0">
            <a:normAutofit/>
          </a:bodyPr>
          <a:lstStyle>
            <a:lvl1pPr algn="ctr">
              <a:defRPr sz="8800">
                <a:solidFill>
                  <a:schemeClr val="bg1"/>
                </a:solidFill>
              </a:defRPr>
            </a:lvl1pPr>
          </a:lstStyle>
          <a:p>
            <a:r>
              <a:rPr lang="zh-CN" altLang="en-US" dirty="0"/>
              <a:t>编辑标题</a:t>
            </a:r>
          </a:p>
        </p:txBody>
      </p:sp>
      <p:sp>
        <p:nvSpPr>
          <p:cNvPr id="3" name="日期占位符 2"/>
          <p:cNvSpPr>
            <a:spLocks noGrp="1"/>
          </p:cNvSpPr>
          <p:nvPr>
            <p:ph type="dt" sz="half" idx="10"/>
          </p:nvPr>
        </p:nvSpPr>
        <p:spPr/>
        <p:txBody>
          <a:bodyPr>
            <a:normAutofit/>
          </a:bodyPr>
          <a:lstStyle/>
          <a:p>
            <a:fld id="{98381A34-E508-4499-AF60-3D09A30B2382}" type="datetime1">
              <a:rPr lang="zh-CN" altLang="en-US" smtClean="0"/>
              <a:t>2019/5/28</a:t>
            </a:fld>
            <a:endParaRPr lang="zh-CN" altLang="en-US"/>
          </a:p>
        </p:txBody>
      </p:sp>
      <p:sp>
        <p:nvSpPr>
          <p:cNvPr id="4" name="页脚占位符 3"/>
          <p:cNvSpPr>
            <a:spLocks noGrp="1"/>
          </p:cNvSpPr>
          <p:nvPr>
            <p:ph type="ftr" sz="quarter" idx="11"/>
          </p:nvPr>
        </p:nvSpPr>
        <p:spPr/>
        <p:txBody>
          <a:bodyPr>
            <a:normAutofit/>
          </a:bodyPr>
          <a:lstStyle/>
          <a:p>
            <a:endParaRPr lang="zh-CN" altLang="en-US"/>
          </a:p>
        </p:txBody>
      </p:sp>
      <p:sp>
        <p:nvSpPr>
          <p:cNvPr id="5" name="灯片编号占位符 4"/>
          <p:cNvSpPr>
            <a:spLocks noGrp="1"/>
          </p:cNvSpPr>
          <p:nvPr>
            <p:ph type="sldNum" sz="quarter" idx="12"/>
          </p:nvPr>
        </p:nvSpPr>
        <p:spPr/>
        <p:txBody>
          <a:bodyPr>
            <a:normAutofit/>
          </a:bodyPr>
          <a:lstStyle/>
          <a:p>
            <a:fld id="{D452BF20-362C-4294-AFD9-C5328724C70E}" type="slidenum">
              <a:rPr lang="zh-CN" altLang="en-US" smtClean="0"/>
              <a:t>‹#›</a:t>
            </a:fld>
            <a:endParaRPr lang="zh-CN" altLang="en-US"/>
          </a:p>
        </p:txBody>
      </p:sp>
      <p:sp>
        <p:nvSpPr>
          <p:cNvPr id="6" name="任意多边形 5"/>
          <p:cNvSpPr/>
          <p:nvPr/>
        </p:nvSpPr>
        <p:spPr>
          <a:xfrm rot="5400000">
            <a:off x="266132" y="-293933"/>
            <a:ext cx="2835135" cy="3432192"/>
          </a:xfrm>
          <a:custGeom>
            <a:avLst/>
            <a:gdLst>
              <a:gd name="connsiteX0" fmla="*/ 0 w 2922419"/>
              <a:gd name="connsiteY0" fmla="*/ 1086556 h 3537857"/>
              <a:gd name="connsiteX1" fmla="*/ 0 w 2922419"/>
              <a:gd name="connsiteY1" fmla="*/ 0 h 3537857"/>
              <a:gd name="connsiteX2" fmla="*/ 2922419 w 2922419"/>
              <a:gd name="connsiteY2" fmla="*/ 3537857 h 3537857"/>
              <a:gd name="connsiteX3" fmla="*/ 2034657 w 2922419"/>
              <a:gd name="connsiteY3" fmla="*/ 3537857 h 3537857"/>
              <a:gd name="connsiteX4" fmla="*/ 0 w 2922419"/>
              <a:gd name="connsiteY4" fmla="*/ 1086556 h 3537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2419" h="3537857">
                <a:moveTo>
                  <a:pt x="0" y="1086556"/>
                </a:moveTo>
                <a:lnTo>
                  <a:pt x="0" y="0"/>
                </a:lnTo>
                <a:lnTo>
                  <a:pt x="2922419" y="3537857"/>
                </a:lnTo>
                <a:lnTo>
                  <a:pt x="2034657" y="3537857"/>
                </a:lnTo>
                <a:lnTo>
                  <a:pt x="0" y="1086556"/>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nvSpPr>
        <p:spPr>
          <a:xfrm rot="16200000" flipH="1">
            <a:off x="-316637" y="261409"/>
            <a:ext cx="3243671" cy="2730042"/>
          </a:xfrm>
          <a:custGeom>
            <a:avLst/>
            <a:gdLst>
              <a:gd name="connsiteX0" fmla="*/ 0 w 2945074"/>
              <a:gd name="connsiteY0" fmla="*/ 1837104 h 2478727"/>
              <a:gd name="connsiteX1" fmla="*/ 0 w 2945074"/>
              <a:gd name="connsiteY1" fmla="*/ 2478727 h 2478727"/>
              <a:gd name="connsiteX2" fmla="*/ 2034657 w 2945074"/>
              <a:gd name="connsiteY2" fmla="*/ 27426 h 2478727"/>
              <a:gd name="connsiteX3" fmla="*/ 2922419 w 2945074"/>
              <a:gd name="connsiteY3" fmla="*/ 27426 h 2478727"/>
              <a:gd name="connsiteX4" fmla="*/ 2945074 w 2945074"/>
              <a:gd name="connsiteY4" fmla="*/ 0 h 2478727"/>
              <a:gd name="connsiteX5" fmla="*/ 2057421 w 2945074"/>
              <a:gd name="connsiteY5" fmla="*/ 0 h 2478727"/>
              <a:gd name="connsiteX6" fmla="*/ 2034657 w 2945074"/>
              <a:gd name="connsiteY6" fmla="*/ 27425 h 2478727"/>
              <a:gd name="connsiteX7" fmla="*/ 1494870 w 2945074"/>
              <a:gd name="connsiteY7" fmla="*/ 27425 h 2478727"/>
              <a:gd name="connsiteX8" fmla="*/ 0 w 2945074"/>
              <a:gd name="connsiteY8" fmla="*/ 1837104 h 247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5074" h="2478727">
                <a:moveTo>
                  <a:pt x="0" y="1837104"/>
                </a:moveTo>
                <a:lnTo>
                  <a:pt x="0" y="2478727"/>
                </a:lnTo>
                <a:lnTo>
                  <a:pt x="2034657" y="27426"/>
                </a:lnTo>
                <a:lnTo>
                  <a:pt x="2922419" y="27426"/>
                </a:lnTo>
                <a:lnTo>
                  <a:pt x="2945074" y="0"/>
                </a:lnTo>
                <a:lnTo>
                  <a:pt x="2057421" y="0"/>
                </a:lnTo>
                <a:lnTo>
                  <a:pt x="2034657" y="27425"/>
                </a:lnTo>
                <a:lnTo>
                  <a:pt x="1494870" y="27425"/>
                </a:lnTo>
                <a:lnTo>
                  <a:pt x="0" y="1837104"/>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7"/>
          <p:cNvSpPr/>
          <p:nvPr/>
        </p:nvSpPr>
        <p:spPr>
          <a:xfrm rot="5400000">
            <a:off x="220606" y="1758728"/>
            <a:ext cx="2568589" cy="3043831"/>
          </a:xfrm>
          <a:custGeom>
            <a:avLst/>
            <a:gdLst>
              <a:gd name="connsiteX0" fmla="*/ 0 w 2568589"/>
              <a:gd name="connsiteY0" fmla="*/ 34956 h 3043831"/>
              <a:gd name="connsiteX1" fmla="*/ 42112 w 2568589"/>
              <a:gd name="connsiteY1" fmla="*/ 0 h 3043831"/>
              <a:gd name="connsiteX2" fmla="*/ 2568589 w 2568589"/>
              <a:gd name="connsiteY2" fmla="*/ 3043831 h 3043831"/>
              <a:gd name="connsiteX3" fmla="*/ 2497463 w 2568589"/>
              <a:gd name="connsiteY3" fmla="*/ 3043831 h 3043831"/>
              <a:gd name="connsiteX4" fmla="*/ 0 w 2568589"/>
              <a:gd name="connsiteY4" fmla="*/ 34956 h 3043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8589" h="3043831">
                <a:moveTo>
                  <a:pt x="0" y="34956"/>
                </a:moveTo>
                <a:lnTo>
                  <a:pt x="42112" y="0"/>
                </a:lnTo>
                <a:lnTo>
                  <a:pt x="2568589" y="3043831"/>
                </a:lnTo>
                <a:lnTo>
                  <a:pt x="2497463" y="3043831"/>
                </a:lnTo>
                <a:lnTo>
                  <a:pt x="0" y="34956"/>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8"/>
          <p:cNvSpPr/>
          <p:nvPr/>
        </p:nvSpPr>
        <p:spPr>
          <a:xfrm rot="5400000">
            <a:off x="468282" y="-500676"/>
            <a:ext cx="4890069" cy="5891425"/>
          </a:xfrm>
          <a:custGeom>
            <a:avLst/>
            <a:gdLst>
              <a:gd name="connsiteX0" fmla="*/ 0 w 4890069"/>
              <a:gd name="connsiteY0" fmla="*/ 3434591 h 5891425"/>
              <a:gd name="connsiteX1" fmla="*/ 0 w 4890069"/>
              <a:gd name="connsiteY1" fmla="*/ 0 h 5891425"/>
              <a:gd name="connsiteX2" fmla="*/ 4890069 w 4890069"/>
              <a:gd name="connsiteY2" fmla="*/ 5891425 h 5891425"/>
              <a:gd name="connsiteX3" fmla="*/ 2927012 w 4890069"/>
              <a:gd name="connsiteY3" fmla="*/ 5891425 h 5891425"/>
              <a:gd name="connsiteX4" fmla="*/ 4593 w 4890069"/>
              <a:gd name="connsiteY4" fmla="*/ 2353568 h 5891425"/>
              <a:gd name="connsiteX5" fmla="*/ 4593 w 4890069"/>
              <a:gd name="connsiteY5" fmla="*/ 3440124 h 5891425"/>
              <a:gd name="connsiteX6" fmla="*/ 0 w 4890069"/>
              <a:gd name="connsiteY6" fmla="*/ 3434591 h 589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0069" h="5891425">
                <a:moveTo>
                  <a:pt x="0" y="3434591"/>
                </a:moveTo>
                <a:lnTo>
                  <a:pt x="0" y="0"/>
                </a:lnTo>
                <a:lnTo>
                  <a:pt x="4890069" y="5891425"/>
                </a:lnTo>
                <a:lnTo>
                  <a:pt x="2927012" y="5891425"/>
                </a:lnTo>
                <a:lnTo>
                  <a:pt x="4593" y="2353568"/>
                </a:lnTo>
                <a:lnTo>
                  <a:pt x="4593" y="3440124"/>
                </a:lnTo>
                <a:lnTo>
                  <a:pt x="0" y="3434591"/>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rot="5400000">
            <a:off x="101907" y="3030559"/>
            <a:ext cx="2575993" cy="2844602"/>
          </a:xfrm>
          <a:custGeom>
            <a:avLst/>
            <a:gdLst>
              <a:gd name="connsiteX0" fmla="*/ 0 w 2575993"/>
              <a:gd name="connsiteY0" fmla="*/ 562449 h 2844602"/>
              <a:gd name="connsiteX1" fmla="*/ 158363 w 2575993"/>
              <a:gd name="connsiteY1" fmla="*/ 0 h 2844602"/>
              <a:gd name="connsiteX2" fmla="*/ 2575993 w 2575993"/>
              <a:gd name="connsiteY2" fmla="*/ 2844602 h 2844602"/>
              <a:gd name="connsiteX3" fmla="*/ 1939604 w 2575993"/>
              <a:gd name="connsiteY3" fmla="*/ 2844602 h 2844602"/>
              <a:gd name="connsiteX4" fmla="*/ 0 w 2575993"/>
              <a:gd name="connsiteY4" fmla="*/ 562449 h 2844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5993" h="2844602">
                <a:moveTo>
                  <a:pt x="0" y="562449"/>
                </a:moveTo>
                <a:lnTo>
                  <a:pt x="158363" y="0"/>
                </a:lnTo>
                <a:lnTo>
                  <a:pt x="2575993" y="2844602"/>
                </a:lnTo>
                <a:lnTo>
                  <a:pt x="1939604" y="2844602"/>
                </a:lnTo>
                <a:lnTo>
                  <a:pt x="0" y="562449"/>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5400000">
            <a:off x="597177" y="722816"/>
            <a:ext cx="1443470" cy="1739055"/>
          </a:xfrm>
          <a:custGeom>
            <a:avLst/>
            <a:gdLst>
              <a:gd name="connsiteX0" fmla="*/ 0 w 1443470"/>
              <a:gd name="connsiteY0" fmla="*/ 353826 h 1739055"/>
              <a:gd name="connsiteX1" fmla="*/ 0 w 1443470"/>
              <a:gd name="connsiteY1" fmla="*/ 0 h 1739055"/>
              <a:gd name="connsiteX2" fmla="*/ 1443470 w 1443470"/>
              <a:gd name="connsiteY2" fmla="*/ 1739055 h 1739055"/>
              <a:gd name="connsiteX3" fmla="*/ 1149783 w 1443470"/>
              <a:gd name="connsiteY3" fmla="*/ 1739055 h 1739055"/>
              <a:gd name="connsiteX4" fmla="*/ 0 w 1443470"/>
              <a:gd name="connsiteY4" fmla="*/ 353826 h 1739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470" h="1739055">
                <a:moveTo>
                  <a:pt x="0" y="353826"/>
                </a:moveTo>
                <a:lnTo>
                  <a:pt x="0" y="0"/>
                </a:lnTo>
                <a:lnTo>
                  <a:pt x="1443470" y="1739055"/>
                </a:lnTo>
                <a:lnTo>
                  <a:pt x="1149783" y="1739055"/>
                </a:lnTo>
                <a:lnTo>
                  <a:pt x="0" y="353826"/>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任意多边形 11"/>
          <p:cNvSpPr/>
          <p:nvPr/>
        </p:nvSpPr>
        <p:spPr>
          <a:xfrm rot="10800000">
            <a:off x="2670218" y="4593"/>
            <a:ext cx="2131180" cy="1258957"/>
          </a:xfrm>
          <a:custGeom>
            <a:avLst/>
            <a:gdLst>
              <a:gd name="connsiteX0" fmla="*/ 776237 w 2131180"/>
              <a:gd name="connsiteY0" fmla="*/ 1258957 h 1258957"/>
              <a:gd name="connsiteX1" fmla="*/ 0 w 2131180"/>
              <a:gd name="connsiteY1" fmla="*/ 1258957 h 1258957"/>
              <a:gd name="connsiteX2" fmla="*/ 1573679 w 2131180"/>
              <a:gd name="connsiteY2" fmla="*/ 0 h 1258957"/>
              <a:gd name="connsiteX3" fmla="*/ 2131180 w 2131180"/>
              <a:gd name="connsiteY3" fmla="*/ 174991 h 1258957"/>
              <a:gd name="connsiteX4" fmla="*/ 776237 w 2131180"/>
              <a:gd name="connsiteY4" fmla="*/ 1258957 h 1258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1180" h="1258957">
                <a:moveTo>
                  <a:pt x="776237" y="1258957"/>
                </a:moveTo>
                <a:lnTo>
                  <a:pt x="0" y="1258957"/>
                </a:lnTo>
                <a:lnTo>
                  <a:pt x="1573679" y="0"/>
                </a:lnTo>
                <a:lnTo>
                  <a:pt x="2131180" y="174991"/>
                </a:lnTo>
                <a:lnTo>
                  <a:pt x="776237" y="1258957"/>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菱形 12"/>
          <p:cNvSpPr/>
          <p:nvPr/>
        </p:nvSpPr>
        <p:spPr>
          <a:xfrm rot="254873">
            <a:off x="4444898" y="551681"/>
            <a:ext cx="691341" cy="691341"/>
          </a:xfrm>
          <a:prstGeom prst="diamond">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a:off x="5826315" y="1"/>
            <a:ext cx="1000878" cy="798311"/>
          </a:xfrm>
          <a:custGeom>
            <a:avLst/>
            <a:gdLst>
              <a:gd name="connsiteX0" fmla="*/ 302587 w 1000878"/>
              <a:gd name="connsiteY0" fmla="*/ 0 h 798311"/>
              <a:gd name="connsiteX1" fmla="*/ 712450 w 1000878"/>
              <a:gd name="connsiteY1" fmla="*/ 0 h 798311"/>
              <a:gd name="connsiteX2" fmla="*/ 1000878 w 1000878"/>
              <a:gd name="connsiteY2" fmla="*/ 335992 h 798311"/>
              <a:gd name="connsiteX3" fmla="*/ 462319 w 1000878"/>
              <a:gd name="connsiteY3" fmla="*/ 798311 h 798311"/>
              <a:gd name="connsiteX4" fmla="*/ 0 w 1000878"/>
              <a:gd name="connsiteY4" fmla="*/ 259752 h 798311"/>
              <a:gd name="connsiteX5" fmla="*/ 302587 w 1000878"/>
              <a:gd name="connsiteY5" fmla="*/ 0 h 79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878" h="798311">
                <a:moveTo>
                  <a:pt x="302587" y="0"/>
                </a:moveTo>
                <a:lnTo>
                  <a:pt x="712450" y="0"/>
                </a:lnTo>
                <a:lnTo>
                  <a:pt x="1000878" y="335992"/>
                </a:lnTo>
                <a:lnTo>
                  <a:pt x="462319" y="798311"/>
                </a:lnTo>
                <a:lnTo>
                  <a:pt x="0" y="259752"/>
                </a:lnTo>
                <a:lnTo>
                  <a:pt x="302587"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p:cNvCxnSpPr/>
          <p:nvPr/>
        </p:nvCxnSpPr>
        <p:spPr>
          <a:xfrm>
            <a:off x="4010386" y="3595323"/>
            <a:ext cx="741045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内容占位符 17"/>
          <p:cNvSpPr>
            <a:spLocks noGrp="1"/>
          </p:cNvSpPr>
          <p:nvPr>
            <p:ph sz="quarter" idx="13"/>
          </p:nvPr>
        </p:nvSpPr>
        <p:spPr>
          <a:xfrm>
            <a:off x="4006400" y="3708000"/>
            <a:ext cx="7412400" cy="1656000"/>
          </a:xfrm>
        </p:spPr>
        <p:txBody>
          <a:bodyPr lIns="90000" tIns="46800" rIns="90000" bIns="46800">
            <a:normAutofit/>
          </a:bodyPr>
          <a:lstStyle>
            <a:lvl1pPr marL="0" indent="0" algn="ctr">
              <a:buNone/>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zh-CN" altLang="en-US" dirty="0"/>
              <a:t>单击此处编辑母版文本样式</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2E422D-C2CA-4850-9EE5-F7F6AB574E8A}" type="datetime1">
              <a:rPr lang="zh-CN" altLang="en-US" smtClean="0"/>
              <a:t>2019/5/28</a:t>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452BF20-362C-4294-AFD9-C5328724C70E}"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856260" y="6288111"/>
            <a:ext cx="2743200" cy="365125"/>
          </a:xfrm>
        </p:spPr>
        <p:txBody>
          <a:bodyPr/>
          <a:lstStyle>
            <a:lvl1pPr>
              <a:defRPr sz="1400"/>
            </a:lvl1pPr>
          </a:lstStyle>
          <a:p>
            <a:fld id="{D452BF20-362C-4294-AFD9-C5328724C70E}" type="slidenum">
              <a:rPr lang="zh-CN" altLang="en-US" smtClean="0"/>
              <a:t>‹#›</a:t>
            </a:fld>
            <a:endParaRPr lang="zh-CN" altLang="en-US" dirty="0"/>
          </a:p>
        </p:txBody>
      </p:sp>
      <p:sp>
        <p:nvSpPr>
          <p:cNvPr id="2" name="日期占位符 1"/>
          <p:cNvSpPr>
            <a:spLocks noGrp="1"/>
          </p:cNvSpPr>
          <p:nvPr>
            <p:ph type="dt" sz="half" idx="13"/>
          </p:nvPr>
        </p:nvSpPr>
        <p:spPr/>
        <p:txBody>
          <a:bodyPr/>
          <a:lstStyle/>
          <a:p>
            <a:endParaRPr lang="zh-CN" altLang="en-US" dirty="0"/>
          </a:p>
        </p:txBody>
      </p:sp>
      <p:sp>
        <p:nvSpPr>
          <p:cNvPr id="3" name="页脚占位符 2"/>
          <p:cNvSpPr>
            <a:spLocks noGrp="1"/>
          </p:cNvSpPr>
          <p:nvPr>
            <p:ph type="ftr" sz="quarter" idx="14"/>
          </p:nvPr>
        </p:nvSpPr>
        <p:spPr/>
        <p:txBody>
          <a:bodyPr/>
          <a:lstStyle/>
          <a:p>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1147C9A-7B4C-4FD5-B5C4-D73061333798}" type="datetime1">
              <a:rPr lang="zh-CN" altLang="en-US" smtClean="0"/>
              <a:t>2019/5/28</a:t>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452BF20-362C-4294-AFD9-C5328724C70E}"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b="-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300">
                <a:solidFill>
                  <a:schemeClr val="tx1">
                    <a:tint val="75000"/>
                  </a:schemeClr>
                </a:solidFill>
              </a:defRPr>
            </a:lvl1pPr>
          </a:lstStyle>
          <a:p>
            <a:fld id="{D452BF20-362C-4294-AFD9-C5328724C70E}"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b="-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CA97D9-F946-4857-977F-1F3E853DEC93}" type="datetime1">
              <a:rPr lang="zh-CN" altLang="en-US" smtClean="0"/>
              <a:t>2019/5/28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300">
                <a:solidFill>
                  <a:schemeClr val="tx1">
                    <a:tint val="75000"/>
                  </a:schemeClr>
                </a:solidFill>
              </a:defRPr>
            </a:lvl1pPr>
          </a:lstStyle>
          <a:p>
            <a:fld id="{2912AF75-873E-4B2E-BD02-6A4CC7BEBE6D}"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3" Type="http://schemas.openxmlformats.org/officeDocument/2006/relationships/tags" Target="../tags/tag48.xml"/><Relationship Id="rId18" Type="http://schemas.openxmlformats.org/officeDocument/2006/relationships/tags" Target="../tags/tag53.xml"/><Relationship Id="rId26" Type="http://schemas.openxmlformats.org/officeDocument/2006/relationships/tags" Target="../tags/tag61.xml"/><Relationship Id="rId39" Type="http://schemas.openxmlformats.org/officeDocument/2006/relationships/tags" Target="../tags/tag74.xml"/><Relationship Id="rId21" Type="http://schemas.openxmlformats.org/officeDocument/2006/relationships/tags" Target="../tags/tag56.xml"/><Relationship Id="rId34" Type="http://schemas.openxmlformats.org/officeDocument/2006/relationships/tags" Target="../tags/tag69.xml"/><Relationship Id="rId42" Type="http://schemas.openxmlformats.org/officeDocument/2006/relationships/image" Target="../media/image41.png"/><Relationship Id="rId47" Type="http://schemas.openxmlformats.org/officeDocument/2006/relationships/image" Target="../media/image46.png"/><Relationship Id="rId50" Type="http://schemas.microsoft.com/office/2007/relationships/hdphoto" Target="../media/hdphoto2.wdp"/><Relationship Id="rId55" Type="http://schemas.openxmlformats.org/officeDocument/2006/relationships/image" Target="../media/image52.png"/><Relationship Id="rId7" Type="http://schemas.openxmlformats.org/officeDocument/2006/relationships/tags" Target="../tags/tag42.xml"/><Relationship Id="rId12" Type="http://schemas.openxmlformats.org/officeDocument/2006/relationships/tags" Target="../tags/tag47.xml"/><Relationship Id="rId17" Type="http://schemas.openxmlformats.org/officeDocument/2006/relationships/tags" Target="../tags/tag52.xml"/><Relationship Id="rId25" Type="http://schemas.openxmlformats.org/officeDocument/2006/relationships/tags" Target="../tags/tag60.xml"/><Relationship Id="rId33" Type="http://schemas.openxmlformats.org/officeDocument/2006/relationships/tags" Target="../tags/tag68.xml"/><Relationship Id="rId38" Type="http://schemas.openxmlformats.org/officeDocument/2006/relationships/tags" Target="../tags/tag73.xml"/><Relationship Id="rId46" Type="http://schemas.openxmlformats.org/officeDocument/2006/relationships/image" Target="../media/image45.png"/><Relationship Id="rId2" Type="http://schemas.openxmlformats.org/officeDocument/2006/relationships/tags" Target="../tags/tag37.xml"/><Relationship Id="rId16" Type="http://schemas.openxmlformats.org/officeDocument/2006/relationships/tags" Target="../tags/tag51.xml"/><Relationship Id="rId20" Type="http://schemas.openxmlformats.org/officeDocument/2006/relationships/tags" Target="../tags/tag55.xml"/><Relationship Id="rId29" Type="http://schemas.openxmlformats.org/officeDocument/2006/relationships/tags" Target="../tags/tag64.xml"/><Relationship Id="rId41" Type="http://schemas.openxmlformats.org/officeDocument/2006/relationships/slideLayout" Target="../slideLayouts/slideLayout8.xml"/><Relationship Id="rId54" Type="http://schemas.openxmlformats.org/officeDocument/2006/relationships/image" Target="../media/image51.png"/><Relationship Id="rId1" Type="http://schemas.openxmlformats.org/officeDocument/2006/relationships/tags" Target="../tags/tag36.xml"/><Relationship Id="rId6" Type="http://schemas.openxmlformats.org/officeDocument/2006/relationships/tags" Target="../tags/tag41.xml"/><Relationship Id="rId11" Type="http://schemas.openxmlformats.org/officeDocument/2006/relationships/tags" Target="../tags/tag46.xml"/><Relationship Id="rId24" Type="http://schemas.openxmlformats.org/officeDocument/2006/relationships/tags" Target="../tags/tag59.xml"/><Relationship Id="rId32" Type="http://schemas.openxmlformats.org/officeDocument/2006/relationships/tags" Target="../tags/tag67.xml"/><Relationship Id="rId37" Type="http://schemas.openxmlformats.org/officeDocument/2006/relationships/tags" Target="../tags/tag72.xml"/><Relationship Id="rId40" Type="http://schemas.openxmlformats.org/officeDocument/2006/relationships/tags" Target="../tags/tag75.xml"/><Relationship Id="rId45" Type="http://schemas.openxmlformats.org/officeDocument/2006/relationships/image" Target="../media/image44.wmf"/><Relationship Id="rId53" Type="http://schemas.openxmlformats.org/officeDocument/2006/relationships/image" Target="../media/image50.png"/><Relationship Id="rId5" Type="http://schemas.openxmlformats.org/officeDocument/2006/relationships/tags" Target="../tags/tag40.xml"/><Relationship Id="rId15" Type="http://schemas.openxmlformats.org/officeDocument/2006/relationships/tags" Target="../tags/tag50.xml"/><Relationship Id="rId23" Type="http://schemas.openxmlformats.org/officeDocument/2006/relationships/tags" Target="../tags/tag58.xml"/><Relationship Id="rId28" Type="http://schemas.openxmlformats.org/officeDocument/2006/relationships/tags" Target="../tags/tag63.xml"/><Relationship Id="rId36" Type="http://schemas.openxmlformats.org/officeDocument/2006/relationships/tags" Target="../tags/tag71.xml"/><Relationship Id="rId49" Type="http://schemas.openxmlformats.org/officeDocument/2006/relationships/image" Target="../media/image47.png"/><Relationship Id="rId10" Type="http://schemas.openxmlformats.org/officeDocument/2006/relationships/tags" Target="../tags/tag45.xml"/><Relationship Id="rId19" Type="http://schemas.openxmlformats.org/officeDocument/2006/relationships/tags" Target="../tags/tag54.xml"/><Relationship Id="rId31" Type="http://schemas.openxmlformats.org/officeDocument/2006/relationships/tags" Target="../tags/tag66.xml"/><Relationship Id="rId44" Type="http://schemas.openxmlformats.org/officeDocument/2006/relationships/image" Target="../media/image43.wmf"/><Relationship Id="rId52" Type="http://schemas.openxmlformats.org/officeDocument/2006/relationships/image" Target="../media/image49.png"/><Relationship Id="rId4" Type="http://schemas.openxmlformats.org/officeDocument/2006/relationships/tags" Target="../tags/tag39.xml"/><Relationship Id="rId9" Type="http://schemas.openxmlformats.org/officeDocument/2006/relationships/tags" Target="../tags/tag44.xml"/><Relationship Id="rId14" Type="http://schemas.openxmlformats.org/officeDocument/2006/relationships/tags" Target="../tags/tag49.xml"/><Relationship Id="rId22" Type="http://schemas.openxmlformats.org/officeDocument/2006/relationships/tags" Target="../tags/tag57.xml"/><Relationship Id="rId27" Type="http://schemas.openxmlformats.org/officeDocument/2006/relationships/tags" Target="../tags/tag62.xml"/><Relationship Id="rId30" Type="http://schemas.openxmlformats.org/officeDocument/2006/relationships/tags" Target="../tags/tag65.xml"/><Relationship Id="rId35" Type="http://schemas.openxmlformats.org/officeDocument/2006/relationships/tags" Target="../tags/tag70.xml"/><Relationship Id="rId43" Type="http://schemas.openxmlformats.org/officeDocument/2006/relationships/image" Target="../media/image42.png"/><Relationship Id="rId48" Type="http://schemas.microsoft.com/office/2007/relationships/hdphoto" Target="../media/hdphoto1.wdp"/><Relationship Id="rId8" Type="http://schemas.openxmlformats.org/officeDocument/2006/relationships/tags" Target="../tags/tag43.xml"/><Relationship Id="rId51" Type="http://schemas.openxmlformats.org/officeDocument/2006/relationships/image" Target="../media/image48.png"/><Relationship Id="rId3" Type="http://schemas.openxmlformats.org/officeDocument/2006/relationships/tags" Target="../tags/tag38.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tags" Target="../tags/tag83.xml"/><Relationship Id="rId13" Type="http://schemas.openxmlformats.org/officeDocument/2006/relationships/tags" Target="../tags/tag88.xml"/><Relationship Id="rId18" Type="http://schemas.openxmlformats.org/officeDocument/2006/relationships/tags" Target="../tags/tag93.xml"/><Relationship Id="rId26" Type="http://schemas.openxmlformats.org/officeDocument/2006/relationships/tags" Target="../tags/tag101.xml"/><Relationship Id="rId3" Type="http://schemas.openxmlformats.org/officeDocument/2006/relationships/tags" Target="../tags/tag78.xml"/><Relationship Id="rId21" Type="http://schemas.openxmlformats.org/officeDocument/2006/relationships/tags" Target="../tags/tag96.xml"/><Relationship Id="rId7" Type="http://schemas.openxmlformats.org/officeDocument/2006/relationships/tags" Target="../tags/tag82.xml"/><Relationship Id="rId12" Type="http://schemas.openxmlformats.org/officeDocument/2006/relationships/tags" Target="../tags/tag87.xml"/><Relationship Id="rId17" Type="http://schemas.openxmlformats.org/officeDocument/2006/relationships/tags" Target="../tags/tag92.xml"/><Relationship Id="rId25" Type="http://schemas.openxmlformats.org/officeDocument/2006/relationships/tags" Target="../tags/tag100.xml"/><Relationship Id="rId2" Type="http://schemas.openxmlformats.org/officeDocument/2006/relationships/tags" Target="../tags/tag77.xml"/><Relationship Id="rId16" Type="http://schemas.openxmlformats.org/officeDocument/2006/relationships/tags" Target="../tags/tag91.xml"/><Relationship Id="rId20" Type="http://schemas.openxmlformats.org/officeDocument/2006/relationships/tags" Target="../tags/tag95.xml"/><Relationship Id="rId29" Type="http://schemas.openxmlformats.org/officeDocument/2006/relationships/tags" Target="../tags/tag104.xml"/><Relationship Id="rId1" Type="http://schemas.openxmlformats.org/officeDocument/2006/relationships/tags" Target="../tags/tag76.xml"/><Relationship Id="rId6" Type="http://schemas.openxmlformats.org/officeDocument/2006/relationships/tags" Target="../tags/tag81.xml"/><Relationship Id="rId11" Type="http://schemas.openxmlformats.org/officeDocument/2006/relationships/tags" Target="../tags/tag86.xml"/><Relationship Id="rId24" Type="http://schemas.openxmlformats.org/officeDocument/2006/relationships/tags" Target="../tags/tag99.xml"/><Relationship Id="rId32" Type="http://schemas.openxmlformats.org/officeDocument/2006/relationships/slideLayout" Target="../slideLayouts/slideLayout8.xml"/><Relationship Id="rId5" Type="http://schemas.openxmlformats.org/officeDocument/2006/relationships/tags" Target="../tags/tag80.xml"/><Relationship Id="rId15" Type="http://schemas.openxmlformats.org/officeDocument/2006/relationships/tags" Target="../tags/tag90.xml"/><Relationship Id="rId23" Type="http://schemas.openxmlformats.org/officeDocument/2006/relationships/tags" Target="../tags/tag98.xml"/><Relationship Id="rId28" Type="http://schemas.openxmlformats.org/officeDocument/2006/relationships/tags" Target="../tags/tag103.xml"/><Relationship Id="rId10" Type="http://schemas.openxmlformats.org/officeDocument/2006/relationships/tags" Target="../tags/tag85.xml"/><Relationship Id="rId19" Type="http://schemas.openxmlformats.org/officeDocument/2006/relationships/tags" Target="../tags/tag94.xml"/><Relationship Id="rId31" Type="http://schemas.openxmlformats.org/officeDocument/2006/relationships/tags" Target="../tags/tag106.xml"/><Relationship Id="rId4" Type="http://schemas.openxmlformats.org/officeDocument/2006/relationships/tags" Target="../tags/tag79.xml"/><Relationship Id="rId9" Type="http://schemas.openxmlformats.org/officeDocument/2006/relationships/tags" Target="../tags/tag84.xml"/><Relationship Id="rId14" Type="http://schemas.openxmlformats.org/officeDocument/2006/relationships/tags" Target="../tags/tag89.xml"/><Relationship Id="rId22" Type="http://schemas.openxmlformats.org/officeDocument/2006/relationships/tags" Target="../tags/tag97.xml"/><Relationship Id="rId27" Type="http://schemas.openxmlformats.org/officeDocument/2006/relationships/tags" Target="../tags/tag102.xml"/><Relationship Id="rId30" Type="http://schemas.openxmlformats.org/officeDocument/2006/relationships/tags" Target="../tags/tag105.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tags" Target="../tags/tag15.xml"/><Relationship Id="rId18" Type="http://schemas.openxmlformats.org/officeDocument/2006/relationships/image" Target="../media/image4.jpg"/><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notesSlide" Target="../notesSlides/notesSlide1.xml"/><Relationship Id="rId2" Type="http://schemas.openxmlformats.org/officeDocument/2006/relationships/tags" Target="../tags/tag4.xml"/><Relationship Id="rId16"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5" Type="http://schemas.openxmlformats.org/officeDocument/2006/relationships/tags" Target="../tags/tag7.xml"/><Relationship Id="rId15" Type="http://schemas.openxmlformats.org/officeDocument/2006/relationships/tags" Target="../tags/tag17.xml"/><Relationship Id="rId10" Type="http://schemas.openxmlformats.org/officeDocument/2006/relationships/tags" Target="../tags/tag12.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s>
</file>

<file path=ppt/slides/_rels/slide20.xml.rels><?xml version="1.0" encoding="UTF-8" standalone="yes"?>
<Relationships xmlns="http://schemas.openxmlformats.org/package/2006/relationships"><Relationship Id="rId8" Type="http://schemas.openxmlformats.org/officeDocument/2006/relationships/tags" Target="../tags/tag116.xml"/><Relationship Id="rId13" Type="http://schemas.openxmlformats.org/officeDocument/2006/relationships/tags" Target="../tags/tag121.xml"/><Relationship Id="rId18" Type="http://schemas.openxmlformats.org/officeDocument/2006/relationships/image" Target="../media/image4.jpg"/><Relationship Id="rId3" Type="http://schemas.openxmlformats.org/officeDocument/2006/relationships/tags" Target="../tags/tag111.xml"/><Relationship Id="rId7" Type="http://schemas.openxmlformats.org/officeDocument/2006/relationships/tags" Target="../tags/tag115.xml"/><Relationship Id="rId12" Type="http://schemas.openxmlformats.org/officeDocument/2006/relationships/tags" Target="../tags/tag120.xml"/><Relationship Id="rId17" Type="http://schemas.openxmlformats.org/officeDocument/2006/relationships/notesSlide" Target="../notesSlides/notesSlide5.xml"/><Relationship Id="rId2" Type="http://schemas.openxmlformats.org/officeDocument/2006/relationships/tags" Target="../tags/tag110.xml"/><Relationship Id="rId16" Type="http://schemas.openxmlformats.org/officeDocument/2006/relationships/slideLayout" Target="../slideLayouts/slideLayout8.xml"/><Relationship Id="rId1" Type="http://schemas.openxmlformats.org/officeDocument/2006/relationships/tags" Target="../tags/tag109.xml"/><Relationship Id="rId6" Type="http://schemas.openxmlformats.org/officeDocument/2006/relationships/tags" Target="../tags/tag114.xml"/><Relationship Id="rId11" Type="http://schemas.openxmlformats.org/officeDocument/2006/relationships/tags" Target="../tags/tag119.xml"/><Relationship Id="rId5" Type="http://schemas.openxmlformats.org/officeDocument/2006/relationships/tags" Target="../tags/tag113.xml"/><Relationship Id="rId15" Type="http://schemas.openxmlformats.org/officeDocument/2006/relationships/tags" Target="../tags/tag123.xml"/><Relationship Id="rId10" Type="http://schemas.openxmlformats.org/officeDocument/2006/relationships/tags" Target="../tags/tag118.xml"/><Relationship Id="rId4" Type="http://schemas.openxmlformats.org/officeDocument/2006/relationships/tags" Target="../tags/tag112.xml"/><Relationship Id="rId9" Type="http://schemas.openxmlformats.org/officeDocument/2006/relationships/tags" Target="../tags/tag117.xml"/><Relationship Id="rId14" Type="http://schemas.openxmlformats.org/officeDocument/2006/relationships/tags" Target="../tags/tag12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65.jpg"/><Relationship Id="rId2" Type="http://schemas.openxmlformats.org/officeDocument/2006/relationships/slideLayout" Target="../slideLayouts/slideLayout4.xml"/><Relationship Id="rId1" Type="http://schemas.openxmlformats.org/officeDocument/2006/relationships/tags" Target="../tags/tag124.xml"/><Relationship Id="rId6" Type="http://schemas.openxmlformats.org/officeDocument/2006/relationships/image" Target="../media/image64.jpg"/><Relationship Id="rId5" Type="http://schemas.openxmlformats.org/officeDocument/2006/relationships/image" Target="../media/image63.jpeg"/><Relationship Id="rId4" Type="http://schemas.openxmlformats.org/officeDocument/2006/relationships/image" Target="../media/image62.jpeg"/></Relationships>
</file>

<file path=ppt/slides/_rels/slide2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eg"/><Relationship Id="rId1" Type="http://schemas.openxmlformats.org/officeDocument/2006/relationships/slideLayout" Target="../slideLayouts/slideLayout1.xml"/><Relationship Id="rId5" Type="http://schemas.openxmlformats.org/officeDocument/2006/relationships/image" Target="../media/image69.jpg"/><Relationship Id="rId4" Type="http://schemas.openxmlformats.org/officeDocument/2006/relationships/image" Target="../media/image68.jpg"/></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www.gtafe.com/ContentShow/NewsDetail/4065" TargetMode="External"/><Relationship Id="rId1" Type="http://schemas.openxmlformats.org/officeDocument/2006/relationships/slideLayout" Target="../slideLayouts/slideLayout8.xml"/><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tags" Target="../tags/tag131.xml"/><Relationship Id="rId13" Type="http://schemas.openxmlformats.org/officeDocument/2006/relationships/tags" Target="../tags/tag136.xml"/><Relationship Id="rId18" Type="http://schemas.openxmlformats.org/officeDocument/2006/relationships/slideLayout" Target="../slideLayouts/slideLayout1.xml"/><Relationship Id="rId3" Type="http://schemas.openxmlformats.org/officeDocument/2006/relationships/tags" Target="../tags/tag126.xml"/><Relationship Id="rId21" Type="http://schemas.openxmlformats.org/officeDocument/2006/relationships/image" Target="../media/image74.png"/><Relationship Id="rId7" Type="http://schemas.openxmlformats.org/officeDocument/2006/relationships/tags" Target="../tags/tag130.xml"/><Relationship Id="rId12" Type="http://schemas.openxmlformats.org/officeDocument/2006/relationships/tags" Target="../tags/tag135.xml"/><Relationship Id="rId17" Type="http://schemas.openxmlformats.org/officeDocument/2006/relationships/tags" Target="../tags/tag140.xml"/><Relationship Id="rId2" Type="http://schemas.openxmlformats.org/officeDocument/2006/relationships/tags" Target="../tags/tag125.xml"/><Relationship Id="rId16" Type="http://schemas.openxmlformats.org/officeDocument/2006/relationships/tags" Target="../tags/tag139.xml"/><Relationship Id="rId20" Type="http://schemas.openxmlformats.org/officeDocument/2006/relationships/image" Target="../media/image1.png"/><Relationship Id="rId1" Type="http://schemas.openxmlformats.org/officeDocument/2006/relationships/themeOverride" Target="../theme/themeOverride3.xml"/><Relationship Id="rId6" Type="http://schemas.openxmlformats.org/officeDocument/2006/relationships/tags" Target="../tags/tag129.xml"/><Relationship Id="rId11" Type="http://schemas.openxmlformats.org/officeDocument/2006/relationships/tags" Target="../tags/tag134.xml"/><Relationship Id="rId5" Type="http://schemas.openxmlformats.org/officeDocument/2006/relationships/tags" Target="../tags/tag128.xml"/><Relationship Id="rId15" Type="http://schemas.openxmlformats.org/officeDocument/2006/relationships/tags" Target="../tags/tag138.xml"/><Relationship Id="rId10" Type="http://schemas.openxmlformats.org/officeDocument/2006/relationships/tags" Target="../tags/tag133.xml"/><Relationship Id="rId19" Type="http://schemas.openxmlformats.org/officeDocument/2006/relationships/notesSlide" Target="../notesSlides/notesSlide7.xml"/><Relationship Id="rId4" Type="http://schemas.openxmlformats.org/officeDocument/2006/relationships/tags" Target="../tags/tag127.xml"/><Relationship Id="rId9" Type="http://schemas.openxmlformats.org/officeDocument/2006/relationships/tags" Target="../tags/tag132.xml"/><Relationship Id="rId14" Type="http://schemas.openxmlformats.org/officeDocument/2006/relationships/tags" Target="../tags/tag137.xml"/><Relationship Id="rId22" Type="http://schemas.openxmlformats.org/officeDocument/2006/relationships/image" Target="../media/image75.png"/></Relationships>
</file>

<file path=ppt/slides/_rels/slide26.xml.rels><?xml version="1.0" encoding="UTF-8" standalone="yes"?>
<Relationships xmlns="http://schemas.openxmlformats.org/package/2006/relationships"><Relationship Id="rId8" Type="http://schemas.openxmlformats.org/officeDocument/2006/relationships/tags" Target="../tags/tag148.xml"/><Relationship Id="rId13" Type="http://schemas.openxmlformats.org/officeDocument/2006/relationships/tags" Target="../tags/tag153.xml"/><Relationship Id="rId18" Type="http://schemas.openxmlformats.org/officeDocument/2006/relationships/image" Target="../media/image4.jpg"/><Relationship Id="rId3" Type="http://schemas.openxmlformats.org/officeDocument/2006/relationships/tags" Target="../tags/tag143.xml"/><Relationship Id="rId7" Type="http://schemas.openxmlformats.org/officeDocument/2006/relationships/tags" Target="../tags/tag147.xml"/><Relationship Id="rId12" Type="http://schemas.openxmlformats.org/officeDocument/2006/relationships/tags" Target="../tags/tag152.xml"/><Relationship Id="rId17" Type="http://schemas.openxmlformats.org/officeDocument/2006/relationships/notesSlide" Target="../notesSlides/notesSlide8.xml"/><Relationship Id="rId2" Type="http://schemas.openxmlformats.org/officeDocument/2006/relationships/tags" Target="../tags/tag142.xml"/><Relationship Id="rId16" Type="http://schemas.openxmlformats.org/officeDocument/2006/relationships/slideLayout" Target="../slideLayouts/slideLayout8.xml"/><Relationship Id="rId1" Type="http://schemas.openxmlformats.org/officeDocument/2006/relationships/tags" Target="../tags/tag141.xml"/><Relationship Id="rId6" Type="http://schemas.openxmlformats.org/officeDocument/2006/relationships/tags" Target="../tags/tag146.xml"/><Relationship Id="rId11" Type="http://schemas.openxmlformats.org/officeDocument/2006/relationships/tags" Target="../tags/tag151.xml"/><Relationship Id="rId5" Type="http://schemas.openxmlformats.org/officeDocument/2006/relationships/tags" Target="../tags/tag145.xml"/><Relationship Id="rId15" Type="http://schemas.openxmlformats.org/officeDocument/2006/relationships/tags" Target="../tags/tag155.xml"/><Relationship Id="rId10" Type="http://schemas.openxmlformats.org/officeDocument/2006/relationships/tags" Target="../tags/tag150.xml"/><Relationship Id="rId4" Type="http://schemas.openxmlformats.org/officeDocument/2006/relationships/tags" Target="../tags/tag144.xml"/><Relationship Id="rId9" Type="http://schemas.openxmlformats.org/officeDocument/2006/relationships/tags" Target="../tags/tag149.xml"/><Relationship Id="rId14" Type="http://schemas.openxmlformats.org/officeDocument/2006/relationships/tags" Target="../tags/tag15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56.xml"/><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notesSlide" Target="../notesSlides/notesSlide10.xml"/></Relationships>
</file>

<file path=ppt/slides/_rels/slide2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tags" Target="../tags/tag25.xml"/><Relationship Id="rId13" Type="http://schemas.openxmlformats.org/officeDocument/2006/relationships/tags" Target="../tags/tag30.xml"/><Relationship Id="rId18" Type="http://schemas.openxmlformats.org/officeDocument/2006/relationships/image" Target="../media/image4.jpg"/><Relationship Id="rId3" Type="http://schemas.openxmlformats.org/officeDocument/2006/relationships/tags" Target="../tags/tag20.xml"/><Relationship Id="rId7" Type="http://schemas.openxmlformats.org/officeDocument/2006/relationships/tags" Target="../tags/tag24.xml"/><Relationship Id="rId12" Type="http://schemas.openxmlformats.org/officeDocument/2006/relationships/tags" Target="../tags/tag29.xml"/><Relationship Id="rId17" Type="http://schemas.openxmlformats.org/officeDocument/2006/relationships/notesSlide" Target="../notesSlides/notesSlide2.xml"/><Relationship Id="rId2" Type="http://schemas.openxmlformats.org/officeDocument/2006/relationships/tags" Target="../tags/tag19.xml"/><Relationship Id="rId16" Type="http://schemas.openxmlformats.org/officeDocument/2006/relationships/slideLayout" Target="../slideLayouts/slideLayout8.xml"/><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tags" Target="../tags/tag28.xml"/><Relationship Id="rId5" Type="http://schemas.openxmlformats.org/officeDocument/2006/relationships/tags" Target="../tags/tag22.xml"/><Relationship Id="rId15" Type="http://schemas.openxmlformats.org/officeDocument/2006/relationships/tags" Target="../tags/tag32.xml"/><Relationship Id="rId10" Type="http://schemas.openxmlformats.org/officeDocument/2006/relationships/tags" Target="../tags/tag27.xml"/><Relationship Id="rId4" Type="http://schemas.openxmlformats.org/officeDocument/2006/relationships/tags" Target="../tags/tag21.xml"/><Relationship Id="rId9" Type="http://schemas.openxmlformats.org/officeDocument/2006/relationships/tags" Target="../tags/tag26.xml"/><Relationship Id="rId14" Type="http://schemas.openxmlformats.org/officeDocument/2006/relationships/tags" Target="../tags/tag3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8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9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0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3.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tags" Target="../tags/tag33.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90.emf"/></Relationships>
</file>

<file path=ppt/slides/_rels/slide44.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tags" Target="../tags/tag161.xml"/><Relationship Id="rId7" Type="http://schemas.openxmlformats.org/officeDocument/2006/relationships/image" Target="../media/image3.png"/><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image" Target="../media/image91.jpeg"/><Relationship Id="rId5" Type="http://schemas.openxmlformats.org/officeDocument/2006/relationships/notesSlide" Target="../notesSlides/notesSlide11.xml"/><Relationship Id="rId4"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tags" Target="../tags/tag169.xml"/><Relationship Id="rId13" Type="http://schemas.openxmlformats.org/officeDocument/2006/relationships/tags" Target="../tags/tag174.xml"/><Relationship Id="rId18" Type="http://schemas.openxmlformats.org/officeDocument/2006/relationships/tags" Target="../tags/tag179.xml"/><Relationship Id="rId26" Type="http://schemas.openxmlformats.org/officeDocument/2006/relationships/tags" Target="../tags/tag187.xml"/><Relationship Id="rId39" Type="http://schemas.openxmlformats.org/officeDocument/2006/relationships/tags" Target="../tags/tag200.xml"/><Relationship Id="rId3" Type="http://schemas.openxmlformats.org/officeDocument/2006/relationships/tags" Target="../tags/tag164.xml"/><Relationship Id="rId21" Type="http://schemas.openxmlformats.org/officeDocument/2006/relationships/tags" Target="../tags/tag182.xml"/><Relationship Id="rId34" Type="http://schemas.openxmlformats.org/officeDocument/2006/relationships/tags" Target="../tags/tag195.xml"/><Relationship Id="rId42" Type="http://schemas.openxmlformats.org/officeDocument/2006/relationships/tags" Target="../tags/tag203.xml"/><Relationship Id="rId7" Type="http://schemas.openxmlformats.org/officeDocument/2006/relationships/tags" Target="../tags/tag168.xml"/><Relationship Id="rId12" Type="http://schemas.openxmlformats.org/officeDocument/2006/relationships/tags" Target="../tags/tag173.xml"/><Relationship Id="rId17" Type="http://schemas.openxmlformats.org/officeDocument/2006/relationships/tags" Target="../tags/tag178.xml"/><Relationship Id="rId25" Type="http://schemas.openxmlformats.org/officeDocument/2006/relationships/tags" Target="../tags/tag186.xml"/><Relationship Id="rId33" Type="http://schemas.openxmlformats.org/officeDocument/2006/relationships/tags" Target="../tags/tag194.xml"/><Relationship Id="rId38" Type="http://schemas.openxmlformats.org/officeDocument/2006/relationships/tags" Target="../tags/tag199.xml"/><Relationship Id="rId2" Type="http://schemas.openxmlformats.org/officeDocument/2006/relationships/tags" Target="../tags/tag163.xml"/><Relationship Id="rId16" Type="http://schemas.openxmlformats.org/officeDocument/2006/relationships/tags" Target="../tags/tag177.xml"/><Relationship Id="rId20" Type="http://schemas.openxmlformats.org/officeDocument/2006/relationships/tags" Target="../tags/tag181.xml"/><Relationship Id="rId29" Type="http://schemas.openxmlformats.org/officeDocument/2006/relationships/tags" Target="../tags/tag190.xml"/><Relationship Id="rId41" Type="http://schemas.openxmlformats.org/officeDocument/2006/relationships/tags" Target="../tags/tag202.xml"/><Relationship Id="rId1" Type="http://schemas.openxmlformats.org/officeDocument/2006/relationships/tags" Target="../tags/tag162.xml"/><Relationship Id="rId6" Type="http://schemas.openxmlformats.org/officeDocument/2006/relationships/tags" Target="../tags/tag167.xml"/><Relationship Id="rId11" Type="http://schemas.openxmlformats.org/officeDocument/2006/relationships/tags" Target="../tags/tag172.xml"/><Relationship Id="rId24" Type="http://schemas.openxmlformats.org/officeDocument/2006/relationships/tags" Target="../tags/tag185.xml"/><Relationship Id="rId32" Type="http://schemas.openxmlformats.org/officeDocument/2006/relationships/tags" Target="../tags/tag193.xml"/><Relationship Id="rId37" Type="http://schemas.openxmlformats.org/officeDocument/2006/relationships/tags" Target="../tags/tag198.xml"/><Relationship Id="rId40" Type="http://schemas.openxmlformats.org/officeDocument/2006/relationships/tags" Target="../tags/tag201.xml"/><Relationship Id="rId45" Type="http://schemas.openxmlformats.org/officeDocument/2006/relationships/image" Target="../media/image92.jpeg"/><Relationship Id="rId5" Type="http://schemas.openxmlformats.org/officeDocument/2006/relationships/tags" Target="../tags/tag166.xml"/><Relationship Id="rId15" Type="http://schemas.openxmlformats.org/officeDocument/2006/relationships/tags" Target="../tags/tag176.xml"/><Relationship Id="rId23" Type="http://schemas.openxmlformats.org/officeDocument/2006/relationships/tags" Target="../tags/tag184.xml"/><Relationship Id="rId28" Type="http://schemas.openxmlformats.org/officeDocument/2006/relationships/tags" Target="../tags/tag189.xml"/><Relationship Id="rId36" Type="http://schemas.openxmlformats.org/officeDocument/2006/relationships/tags" Target="../tags/tag197.xml"/><Relationship Id="rId10" Type="http://schemas.openxmlformats.org/officeDocument/2006/relationships/tags" Target="../tags/tag171.xml"/><Relationship Id="rId19" Type="http://schemas.openxmlformats.org/officeDocument/2006/relationships/tags" Target="../tags/tag180.xml"/><Relationship Id="rId31" Type="http://schemas.openxmlformats.org/officeDocument/2006/relationships/tags" Target="../tags/tag192.xml"/><Relationship Id="rId44" Type="http://schemas.openxmlformats.org/officeDocument/2006/relationships/slideLayout" Target="../slideLayouts/slideLayout8.xml"/><Relationship Id="rId4" Type="http://schemas.openxmlformats.org/officeDocument/2006/relationships/tags" Target="../tags/tag165.xml"/><Relationship Id="rId9" Type="http://schemas.openxmlformats.org/officeDocument/2006/relationships/tags" Target="../tags/tag170.xml"/><Relationship Id="rId14" Type="http://schemas.openxmlformats.org/officeDocument/2006/relationships/tags" Target="../tags/tag175.xml"/><Relationship Id="rId22" Type="http://schemas.openxmlformats.org/officeDocument/2006/relationships/tags" Target="../tags/tag183.xml"/><Relationship Id="rId27" Type="http://schemas.openxmlformats.org/officeDocument/2006/relationships/tags" Target="../tags/tag188.xml"/><Relationship Id="rId30" Type="http://schemas.openxmlformats.org/officeDocument/2006/relationships/tags" Target="../tags/tag191.xml"/><Relationship Id="rId35" Type="http://schemas.openxmlformats.org/officeDocument/2006/relationships/tags" Target="../tags/tag196.xml"/><Relationship Id="rId43" Type="http://schemas.openxmlformats.org/officeDocument/2006/relationships/tags" Target="../tags/tag204.xml"/></Relationships>
</file>

<file path=ppt/slides/_rels/slide5.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image" Target="../media/image7.png"/><Relationship Id="rId2" Type="http://schemas.openxmlformats.org/officeDocument/2006/relationships/tags" Target="../tags/tag34.xml"/><Relationship Id="rId1" Type="http://schemas.openxmlformats.org/officeDocument/2006/relationships/themeOverride" Target="../theme/themeOverride1.xml"/><Relationship Id="rId6" Type="http://schemas.openxmlformats.org/officeDocument/2006/relationships/image" Target="../media/image1.png"/><Relationship Id="rId5" Type="http://schemas.openxmlformats.org/officeDocument/2006/relationships/notesSlide" Target="../notesSlides/notesSlide4.xml"/><Relationship Id="rId4"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8.xml"/><Relationship Id="rId1" Type="http://schemas.openxmlformats.org/officeDocument/2006/relationships/themeOverride" Target="../theme/themeOverride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png"/><Relationship Id="rId18" Type="http://schemas.openxmlformats.org/officeDocument/2006/relationships/image" Target="../media/image27.png"/><Relationship Id="rId26" Type="http://schemas.openxmlformats.org/officeDocument/2006/relationships/image" Target="../media/image35.png"/><Relationship Id="rId3" Type="http://schemas.openxmlformats.org/officeDocument/2006/relationships/image" Target="../media/image12.jpeg"/><Relationship Id="rId21" Type="http://schemas.openxmlformats.org/officeDocument/2006/relationships/image" Target="../media/image30.png"/><Relationship Id="rId7" Type="http://schemas.openxmlformats.org/officeDocument/2006/relationships/image" Target="../media/image16.jpeg"/><Relationship Id="rId12" Type="http://schemas.openxmlformats.org/officeDocument/2006/relationships/image" Target="../media/image21.png"/><Relationship Id="rId17" Type="http://schemas.openxmlformats.org/officeDocument/2006/relationships/image" Target="../media/image26.png"/><Relationship Id="rId25" Type="http://schemas.openxmlformats.org/officeDocument/2006/relationships/image" Target="../media/image34.png"/><Relationship Id="rId2" Type="http://schemas.openxmlformats.org/officeDocument/2006/relationships/image" Target="../media/image11.jpeg"/><Relationship Id="rId16" Type="http://schemas.openxmlformats.org/officeDocument/2006/relationships/image" Target="../media/image25.png"/><Relationship Id="rId20" Type="http://schemas.openxmlformats.org/officeDocument/2006/relationships/image" Target="../media/image29.png"/><Relationship Id="rId29" Type="http://schemas.openxmlformats.org/officeDocument/2006/relationships/image" Target="../media/image38.png"/><Relationship Id="rId1" Type="http://schemas.openxmlformats.org/officeDocument/2006/relationships/slideLayout" Target="../slideLayouts/slideLayout8.xml"/><Relationship Id="rId6" Type="http://schemas.openxmlformats.org/officeDocument/2006/relationships/image" Target="../media/image15.jpeg"/><Relationship Id="rId11" Type="http://schemas.openxmlformats.org/officeDocument/2006/relationships/image" Target="../media/image20.png"/><Relationship Id="rId24" Type="http://schemas.openxmlformats.org/officeDocument/2006/relationships/image" Target="../media/image33.png"/><Relationship Id="rId5" Type="http://schemas.openxmlformats.org/officeDocument/2006/relationships/image" Target="../media/image14.png"/><Relationship Id="rId15" Type="http://schemas.openxmlformats.org/officeDocument/2006/relationships/image" Target="../media/image24.png"/><Relationship Id="rId23" Type="http://schemas.openxmlformats.org/officeDocument/2006/relationships/image" Target="../media/image32.png"/><Relationship Id="rId28" Type="http://schemas.openxmlformats.org/officeDocument/2006/relationships/image" Target="../media/image37.png"/><Relationship Id="rId10" Type="http://schemas.openxmlformats.org/officeDocument/2006/relationships/image" Target="../media/image19.png"/><Relationship Id="rId19" Type="http://schemas.openxmlformats.org/officeDocument/2006/relationships/image" Target="../media/image28.png"/><Relationship Id="rId31" Type="http://schemas.openxmlformats.org/officeDocument/2006/relationships/image" Target="../media/image40.png"/><Relationship Id="rId4" Type="http://schemas.openxmlformats.org/officeDocument/2006/relationships/image" Target="../media/image13.jpe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png"/><Relationship Id="rId27" Type="http://schemas.openxmlformats.org/officeDocument/2006/relationships/image" Target="../media/image36.png"/><Relationship Id="rId30"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0FCAFC1D-715F-4B4E-962B-C74DD4AF93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a:effectLst>
            <a:outerShdw blurRad="50800" dist="50800" dir="5400000" sx="1000" sy="1000" algn="ctr" rotWithShape="0">
              <a:srgbClr val="000000">
                <a:alpha val="43137"/>
              </a:srgbClr>
            </a:outerShdw>
          </a:effectLst>
        </p:spPr>
      </p:pic>
      <p:sp>
        <p:nvSpPr>
          <p:cNvPr id="19" name="矩形 18">
            <a:extLst>
              <a:ext uri="{FF2B5EF4-FFF2-40B4-BE49-F238E27FC236}">
                <a16:creationId xmlns:a16="http://schemas.microsoft.com/office/drawing/2014/main" id="{33F38198-3805-4473-8EB4-D4DE33854FC3}"/>
              </a:ext>
            </a:extLst>
          </p:cNvPr>
          <p:cNvSpPr/>
          <p:nvPr/>
        </p:nvSpPr>
        <p:spPr>
          <a:xfrm>
            <a:off x="13959" y="-12470"/>
            <a:ext cx="12192000" cy="6858000"/>
          </a:xfrm>
          <a:prstGeom prst="rect">
            <a:avLst/>
          </a:prstGeom>
          <a:solidFill>
            <a:schemeClr val="accent2">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4400" b="1" dirty="0">
              <a:solidFill>
                <a:schemeClr val="bg2"/>
              </a:solidFill>
              <a:effectLst>
                <a:outerShdw blurRad="50800" dist="38100" dir="2700000" algn="tl" rotWithShape="0">
                  <a:prstClr val="black">
                    <a:alpha val="40000"/>
                  </a:prstClr>
                </a:outerShdw>
              </a:effectLst>
              <a:latin typeface="Time New Romans"/>
              <a:ea typeface="微软雅黑" panose="020B0503020204020204" pitchFamily="34" charset="-122"/>
            </a:endParaRPr>
          </a:p>
        </p:txBody>
      </p:sp>
      <p:pic>
        <p:nvPicPr>
          <p:cNvPr id="12" name="Picture 8" descr="C:\Users\qiaoming.zheng\Desktop\国泰安新标志+中文广告语(1).png">
            <a:extLst>
              <a:ext uri="{FF2B5EF4-FFF2-40B4-BE49-F238E27FC236}">
                <a16:creationId xmlns:a16="http://schemas.microsoft.com/office/drawing/2014/main" id="{C9BB157F-F40B-442A-96C3-0D7951E03A6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219" t="36131" b="41234"/>
          <a:stretch>
            <a:fillRect/>
          </a:stretch>
        </p:blipFill>
        <p:spPr bwMode="auto">
          <a:xfrm>
            <a:off x="8935906" y="53155"/>
            <a:ext cx="3224558" cy="495461"/>
          </a:xfrm>
          <a:prstGeom prst="rect">
            <a:avLst/>
          </a:prstGeom>
          <a:noFill/>
          <a:ln>
            <a:noFill/>
          </a:ln>
          <a:effectLst>
            <a:glow>
              <a:schemeClr val="accent1">
                <a:alpha val="40000"/>
              </a:schemeClr>
            </a:glow>
            <a:outerShdw blurRad="88900" dist="50800" dir="5400000" sx="1000" sy="1000" algn="ctr" rotWithShape="0">
              <a:srgbClr val="000000">
                <a:alpha val="0"/>
              </a:srgbClr>
            </a:outerShdw>
            <a:reflection endPos="0" dist="50800" dir="5400000" sy="-100000" algn="bl" rotWithShape="0"/>
            <a:softEdge rad="0"/>
          </a:effectLst>
          <a:scene3d>
            <a:camera prst="orthographicFront"/>
            <a:lightRig rig="threePt" dir="t"/>
          </a:scene3d>
          <a:sp3d prstMaterial="clea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1328739" y="2585533"/>
            <a:ext cx="9815512" cy="830997"/>
          </a:xfrm>
          <a:prstGeom prst="rect">
            <a:avLst/>
          </a:prstGeom>
          <a:noFill/>
        </p:spPr>
        <p:txBody>
          <a:bodyPr wrap="square" lIns="91440" tIns="45720" rIns="91440" bIns="45720">
            <a:spAutoFit/>
          </a:bodyPr>
          <a:lstStyle/>
          <a:p>
            <a:r>
              <a:rPr lang="en-US" altLang="zh-CN" sz="4800" dirty="0">
                <a:ln w="0"/>
                <a:effectLst>
                  <a:outerShdw blurRad="38100" dist="19050" dir="2700000" algn="tl" rotWithShape="0">
                    <a:schemeClr val="dk1">
                      <a:alpha val="40000"/>
                    </a:schemeClr>
                  </a:outerShdw>
                </a:effectLst>
              </a:rPr>
              <a:t>CSMAR</a:t>
            </a:r>
            <a:r>
              <a:rPr lang="zh-CN" altLang="en-US" sz="4800" dirty="0">
                <a:ln w="0"/>
                <a:effectLst>
                  <a:outerShdw blurRad="38100" dist="19050" dir="2700000" algn="tl" rotWithShape="0">
                    <a:schemeClr val="dk1">
                      <a:alpha val="40000"/>
                    </a:schemeClr>
                  </a:outerShdw>
                </a:effectLst>
              </a:rPr>
              <a:t>数据库在实证研究中的应用</a:t>
            </a:r>
          </a:p>
        </p:txBody>
      </p:sp>
      <p:sp>
        <p:nvSpPr>
          <p:cNvPr id="4" name="矩形 3"/>
          <p:cNvSpPr/>
          <p:nvPr/>
        </p:nvSpPr>
        <p:spPr>
          <a:xfrm>
            <a:off x="7945891" y="5199226"/>
            <a:ext cx="1980029" cy="707886"/>
          </a:xfrm>
          <a:prstGeom prst="rect">
            <a:avLst/>
          </a:prstGeom>
          <a:noFill/>
        </p:spPr>
        <p:txBody>
          <a:bodyPr wrap="none" lIns="91440" tIns="45720" rIns="91440" bIns="45720">
            <a:spAutoFit/>
          </a:bodyPr>
          <a:lstStyle/>
          <a:p>
            <a:pPr algn="ctr"/>
            <a:r>
              <a:rPr lang="zh-CN" altLang="en-US" sz="2000">
                <a:ln w="0"/>
                <a:effectLst>
                  <a:outerShdw blurRad="38100" dist="19050" dir="2700000" algn="tl" rotWithShape="0">
                    <a:schemeClr val="dk1">
                      <a:alpha val="40000"/>
                    </a:schemeClr>
                  </a:outerShdw>
                </a:effectLst>
              </a:rPr>
              <a:t>谌志豪，</a:t>
            </a:r>
            <a:r>
              <a:rPr lang="zh-CN" altLang="en-US" sz="2000" dirty="0">
                <a:ln w="0"/>
                <a:effectLst>
                  <a:outerShdw blurRad="38100" dist="19050" dir="2700000" algn="tl" rotWithShape="0">
                    <a:schemeClr val="dk1">
                      <a:alpha val="40000"/>
                    </a:schemeClr>
                  </a:outerShdw>
                </a:effectLst>
              </a:rPr>
              <a:t>国泰安</a:t>
            </a:r>
            <a:endParaRPr lang="en-US" altLang="zh-CN" sz="2000" dirty="0">
              <a:ln w="0"/>
              <a:effectLst>
                <a:outerShdw blurRad="38100" dist="19050" dir="2700000" algn="tl" rotWithShape="0">
                  <a:schemeClr val="dk1">
                    <a:alpha val="40000"/>
                  </a:schemeClr>
                </a:outerShdw>
              </a:effectLst>
            </a:endParaRPr>
          </a:p>
          <a:p>
            <a:pPr algn="ctr"/>
            <a:endParaRPr lang="en-US" altLang="zh-CN" sz="20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02193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5A7D7931-AFE2-4E90-B8AF-C71C7F2C3FB3}"/>
              </a:ext>
            </a:extLst>
          </p:cNvPr>
          <p:cNvSpPr>
            <a:spLocks noGrp="1"/>
          </p:cNvSpPr>
          <p:nvPr>
            <p:ph type="sldNum" sz="quarter" idx="12"/>
          </p:nvPr>
        </p:nvSpPr>
        <p:spPr/>
        <p:txBody>
          <a:bodyPr/>
          <a:lstStyle/>
          <a:p>
            <a:fld id="{D452BF20-362C-4294-AFD9-C5328724C70E}" type="slidenum">
              <a:rPr lang="zh-CN" altLang="en-US" smtClean="0"/>
              <a:t>10</a:t>
            </a:fld>
            <a:endParaRPr lang="zh-CN" altLang="en-US" dirty="0"/>
          </a:p>
        </p:txBody>
      </p:sp>
      <p:grpSp>
        <p:nvGrpSpPr>
          <p:cNvPr id="3" name="组合 2">
            <a:extLst>
              <a:ext uri="{FF2B5EF4-FFF2-40B4-BE49-F238E27FC236}">
                <a16:creationId xmlns:a16="http://schemas.microsoft.com/office/drawing/2014/main" id="{684EF097-B855-4E95-8D6D-BDCD54982F87}"/>
              </a:ext>
            </a:extLst>
          </p:cNvPr>
          <p:cNvGrpSpPr/>
          <p:nvPr/>
        </p:nvGrpSpPr>
        <p:grpSpPr>
          <a:xfrm>
            <a:off x="1698419" y="897821"/>
            <a:ext cx="9138786" cy="5587988"/>
            <a:chOff x="3755" y="1398"/>
            <a:chExt cx="14392" cy="8800"/>
          </a:xfrm>
        </p:grpSpPr>
        <p:sp>
          <p:nvSpPr>
            <p:cNvPr id="4" name="TextBox 31">
              <a:extLst>
                <a:ext uri="{FF2B5EF4-FFF2-40B4-BE49-F238E27FC236}">
                  <a16:creationId xmlns:a16="http://schemas.microsoft.com/office/drawing/2014/main" id="{8D9A2A21-2893-421F-B22C-78B3819C9E7A}"/>
                </a:ext>
              </a:extLst>
            </p:cNvPr>
            <p:cNvSpPr txBox="1"/>
            <p:nvPr>
              <p:custDataLst>
                <p:tags r:id="rId1"/>
              </p:custDataLst>
            </p:nvPr>
          </p:nvSpPr>
          <p:spPr>
            <a:xfrm>
              <a:off x="3793" y="6978"/>
              <a:ext cx="4110" cy="801"/>
            </a:xfrm>
            <a:prstGeom prst="rect">
              <a:avLst/>
            </a:prstGeom>
            <a:solidFill>
              <a:srgbClr val="0070C0"/>
            </a:solidFill>
          </p:spPr>
          <p:txBody>
            <a:bodyPr wrap="square" lIns="68586" tIns="34294" rIns="68586" bIns="34294" rtlCol="0" anchor="ctr">
              <a:noAutofit/>
            </a:bodyPr>
            <a:lstStyle/>
            <a:p>
              <a:pPr>
                <a:lnSpc>
                  <a:spcPct val="90000"/>
                </a:lnSpc>
                <a:spcBef>
                  <a:spcPts val="900"/>
                </a:spcBef>
                <a:buSzPct val="90000"/>
              </a:pPr>
              <a:endParaRPr lang="en-US" sz="1700" spc="-30" dirty="0">
                <a:solidFill>
                  <a:srgbClr val="FFFFFF">
                    <a:alpha val="99000"/>
                  </a:srgbClr>
                </a:solidFill>
                <a:latin typeface="华文细黑" panose="02010600040101010101" charset="-122"/>
                <a:ea typeface="华文细黑" panose="02010600040101010101" charset="-122"/>
              </a:endParaRPr>
            </a:p>
          </p:txBody>
        </p:sp>
        <p:sp>
          <p:nvSpPr>
            <p:cNvPr id="5" name="TextBox 32">
              <a:extLst>
                <a:ext uri="{FF2B5EF4-FFF2-40B4-BE49-F238E27FC236}">
                  <a16:creationId xmlns:a16="http://schemas.microsoft.com/office/drawing/2014/main" id="{5ECC2679-F885-4EAF-A46F-87883944680F}"/>
                </a:ext>
              </a:extLst>
            </p:cNvPr>
            <p:cNvSpPr txBox="1"/>
            <p:nvPr>
              <p:custDataLst>
                <p:tags r:id="rId2"/>
              </p:custDataLst>
            </p:nvPr>
          </p:nvSpPr>
          <p:spPr>
            <a:xfrm>
              <a:off x="14036" y="9397"/>
              <a:ext cx="4110" cy="801"/>
            </a:xfrm>
            <a:prstGeom prst="rect">
              <a:avLst/>
            </a:prstGeom>
            <a:solidFill>
              <a:schemeClr val="accent5">
                <a:lumMod val="60000"/>
                <a:lumOff val="40000"/>
              </a:schemeClr>
            </a:solidFill>
          </p:spPr>
          <p:txBody>
            <a:bodyPr wrap="square" lIns="68586" tIns="34294" rIns="68586" bIns="34294" rtlCol="0" anchor="ctr">
              <a:noAutofit/>
            </a:bodyPr>
            <a:lstStyle/>
            <a:p>
              <a:pPr>
                <a:lnSpc>
                  <a:spcPct val="90000"/>
                </a:lnSpc>
                <a:spcBef>
                  <a:spcPts val="900"/>
                </a:spcBef>
                <a:buSzPct val="90000"/>
              </a:pPr>
              <a:endParaRPr lang="en-US" sz="1700" spc="-30" dirty="0">
                <a:solidFill>
                  <a:srgbClr val="FFFFFF">
                    <a:alpha val="99000"/>
                  </a:srgbClr>
                </a:solidFill>
                <a:latin typeface="华文细黑" panose="02010600040101010101" charset="-122"/>
                <a:ea typeface="华文细黑" panose="02010600040101010101" charset="-122"/>
              </a:endParaRPr>
            </a:p>
          </p:txBody>
        </p:sp>
        <p:sp>
          <p:nvSpPr>
            <p:cNvPr id="6" name="TextBox 33">
              <a:extLst>
                <a:ext uri="{FF2B5EF4-FFF2-40B4-BE49-F238E27FC236}">
                  <a16:creationId xmlns:a16="http://schemas.microsoft.com/office/drawing/2014/main" id="{45A29264-974B-4E51-9BEF-66621614C0CA}"/>
                </a:ext>
              </a:extLst>
            </p:cNvPr>
            <p:cNvSpPr txBox="1"/>
            <p:nvPr>
              <p:custDataLst>
                <p:tags r:id="rId3"/>
              </p:custDataLst>
            </p:nvPr>
          </p:nvSpPr>
          <p:spPr>
            <a:xfrm>
              <a:off x="3777" y="8168"/>
              <a:ext cx="4110" cy="801"/>
            </a:xfrm>
            <a:prstGeom prst="rect">
              <a:avLst/>
            </a:prstGeom>
            <a:solidFill>
              <a:schemeClr val="accent5">
                <a:lumMod val="75000"/>
              </a:schemeClr>
            </a:solidFill>
          </p:spPr>
          <p:txBody>
            <a:bodyPr wrap="square" lIns="68586" tIns="34294" rIns="68586" bIns="34294" rtlCol="0" anchor="ctr">
              <a:noAutofit/>
            </a:bodyPr>
            <a:lstStyle/>
            <a:p>
              <a:pPr>
                <a:lnSpc>
                  <a:spcPct val="90000"/>
                </a:lnSpc>
                <a:spcBef>
                  <a:spcPts val="900"/>
                </a:spcBef>
                <a:buSzPct val="90000"/>
              </a:pPr>
              <a:endParaRPr lang="en-US" sz="1700" spc="-30" dirty="0">
                <a:solidFill>
                  <a:srgbClr val="FFFFFF">
                    <a:alpha val="99000"/>
                  </a:srgbClr>
                </a:solidFill>
                <a:latin typeface="华文细黑" panose="02010600040101010101" charset="-122"/>
                <a:ea typeface="华文细黑" panose="02010600040101010101" charset="-122"/>
              </a:endParaRPr>
            </a:p>
          </p:txBody>
        </p:sp>
        <p:sp>
          <p:nvSpPr>
            <p:cNvPr id="7" name="TextBox 34">
              <a:extLst>
                <a:ext uri="{FF2B5EF4-FFF2-40B4-BE49-F238E27FC236}">
                  <a16:creationId xmlns:a16="http://schemas.microsoft.com/office/drawing/2014/main" id="{8A1EB4D0-46EB-48A8-A67A-77922D2EAA77}"/>
                </a:ext>
              </a:extLst>
            </p:cNvPr>
            <p:cNvSpPr txBox="1"/>
            <p:nvPr>
              <p:custDataLst>
                <p:tags r:id="rId4"/>
              </p:custDataLst>
            </p:nvPr>
          </p:nvSpPr>
          <p:spPr>
            <a:xfrm>
              <a:off x="3777" y="9358"/>
              <a:ext cx="4110" cy="801"/>
            </a:xfrm>
            <a:prstGeom prst="rect">
              <a:avLst/>
            </a:prstGeom>
            <a:solidFill>
              <a:schemeClr val="accent6">
                <a:lumMod val="60000"/>
                <a:lumOff val="40000"/>
              </a:schemeClr>
            </a:solidFill>
          </p:spPr>
          <p:txBody>
            <a:bodyPr wrap="square" lIns="68586" tIns="34294" rIns="68586" bIns="34294" rtlCol="0" anchor="ctr">
              <a:noAutofit/>
            </a:bodyPr>
            <a:lstStyle/>
            <a:p>
              <a:pPr>
                <a:lnSpc>
                  <a:spcPct val="90000"/>
                </a:lnSpc>
                <a:spcBef>
                  <a:spcPts val="900"/>
                </a:spcBef>
                <a:buSzPct val="90000"/>
              </a:pPr>
              <a:endParaRPr lang="en-US" sz="1700" spc="-30" dirty="0">
                <a:solidFill>
                  <a:srgbClr val="FFFFFF">
                    <a:alpha val="99000"/>
                  </a:srgbClr>
                </a:solidFill>
                <a:latin typeface="华文细黑" panose="02010600040101010101" charset="-122"/>
                <a:ea typeface="华文细黑" panose="02010600040101010101" charset="-122"/>
              </a:endParaRPr>
            </a:p>
          </p:txBody>
        </p:sp>
        <p:sp>
          <p:nvSpPr>
            <p:cNvPr id="8" name="TextBox 35">
              <a:extLst>
                <a:ext uri="{FF2B5EF4-FFF2-40B4-BE49-F238E27FC236}">
                  <a16:creationId xmlns:a16="http://schemas.microsoft.com/office/drawing/2014/main" id="{E997BE83-02EB-4582-B185-2406CF5E2245}"/>
                </a:ext>
              </a:extLst>
            </p:cNvPr>
            <p:cNvSpPr txBox="1"/>
            <p:nvPr>
              <p:custDataLst>
                <p:tags r:id="rId5"/>
              </p:custDataLst>
            </p:nvPr>
          </p:nvSpPr>
          <p:spPr>
            <a:xfrm>
              <a:off x="8919" y="5789"/>
              <a:ext cx="4110" cy="793"/>
            </a:xfrm>
            <a:prstGeom prst="rect">
              <a:avLst/>
            </a:prstGeom>
            <a:solidFill>
              <a:schemeClr val="accent5">
                <a:lumMod val="60000"/>
                <a:lumOff val="40000"/>
              </a:schemeClr>
            </a:solidFill>
          </p:spPr>
          <p:txBody>
            <a:bodyPr wrap="square" lIns="68586" tIns="34294" rIns="68586" bIns="34294" rtlCol="0" anchor="ctr">
              <a:noAutofit/>
            </a:bodyPr>
            <a:lstStyle/>
            <a:p>
              <a:pPr>
                <a:lnSpc>
                  <a:spcPct val="90000"/>
                </a:lnSpc>
                <a:spcBef>
                  <a:spcPts val="900"/>
                </a:spcBef>
                <a:buSzPct val="90000"/>
              </a:pPr>
              <a:endParaRPr lang="en-US" sz="1700" spc="-30" dirty="0">
                <a:solidFill>
                  <a:srgbClr val="FFFFFF">
                    <a:alpha val="99000"/>
                  </a:srgbClr>
                </a:solidFill>
                <a:latin typeface="华文细黑" panose="02010600040101010101" charset="-122"/>
                <a:ea typeface="华文细黑" panose="02010600040101010101" charset="-122"/>
              </a:endParaRPr>
            </a:p>
          </p:txBody>
        </p:sp>
        <p:sp>
          <p:nvSpPr>
            <p:cNvPr id="9" name="TextBox 36">
              <a:extLst>
                <a:ext uri="{FF2B5EF4-FFF2-40B4-BE49-F238E27FC236}">
                  <a16:creationId xmlns:a16="http://schemas.microsoft.com/office/drawing/2014/main" id="{567CA24F-3490-4D10-9381-421B49A52562}"/>
                </a:ext>
              </a:extLst>
            </p:cNvPr>
            <p:cNvSpPr txBox="1"/>
            <p:nvPr>
              <p:custDataLst>
                <p:tags r:id="rId6"/>
              </p:custDataLst>
            </p:nvPr>
          </p:nvSpPr>
          <p:spPr>
            <a:xfrm>
              <a:off x="8919" y="6978"/>
              <a:ext cx="4110" cy="801"/>
            </a:xfrm>
            <a:prstGeom prst="rect">
              <a:avLst/>
            </a:prstGeom>
            <a:solidFill>
              <a:schemeClr val="accent5">
                <a:lumMod val="75000"/>
              </a:schemeClr>
            </a:solidFill>
          </p:spPr>
          <p:txBody>
            <a:bodyPr wrap="square" lIns="68586" tIns="34294" rIns="68586" bIns="34294" rtlCol="0" anchor="ctr">
              <a:noAutofit/>
            </a:bodyPr>
            <a:lstStyle/>
            <a:p>
              <a:pPr>
                <a:lnSpc>
                  <a:spcPct val="90000"/>
                </a:lnSpc>
                <a:spcBef>
                  <a:spcPts val="900"/>
                </a:spcBef>
                <a:buSzPct val="90000"/>
              </a:pPr>
              <a:endParaRPr lang="en-US" sz="1700" spc="-30" dirty="0">
                <a:solidFill>
                  <a:srgbClr val="FFFFFF">
                    <a:alpha val="99000"/>
                  </a:srgbClr>
                </a:solidFill>
                <a:latin typeface="华文细黑" panose="02010600040101010101" charset="-122"/>
                <a:ea typeface="华文细黑" panose="02010600040101010101" charset="-122"/>
              </a:endParaRPr>
            </a:p>
          </p:txBody>
        </p:sp>
        <p:sp>
          <p:nvSpPr>
            <p:cNvPr id="10" name="TextBox 37">
              <a:extLst>
                <a:ext uri="{FF2B5EF4-FFF2-40B4-BE49-F238E27FC236}">
                  <a16:creationId xmlns:a16="http://schemas.microsoft.com/office/drawing/2014/main" id="{0D154D5B-4E70-4343-9DB0-397E782ACF6F}"/>
                </a:ext>
              </a:extLst>
            </p:cNvPr>
            <p:cNvSpPr txBox="1"/>
            <p:nvPr>
              <p:custDataLst>
                <p:tags r:id="rId7"/>
              </p:custDataLst>
            </p:nvPr>
          </p:nvSpPr>
          <p:spPr>
            <a:xfrm>
              <a:off x="8931" y="8168"/>
              <a:ext cx="4110" cy="797"/>
            </a:xfrm>
            <a:prstGeom prst="rect">
              <a:avLst/>
            </a:prstGeom>
            <a:solidFill>
              <a:schemeClr val="accent2"/>
            </a:solidFill>
          </p:spPr>
          <p:txBody>
            <a:bodyPr wrap="square" lIns="68586" tIns="34294" rIns="68586" bIns="34294" rtlCol="0" anchor="ctr">
              <a:noAutofit/>
            </a:bodyPr>
            <a:lstStyle/>
            <a:p>
              <a:pPr>
                <a:lnSpc>
                  <a:spcPct val="90000"/>
                </a:lnSpc>
                <a:spcBef>
                  <a:spcPts val="900"/>
                </a:spcBef>
                <a:buSzPct val="90000"/>
              </a:pPr>
              <a:endParaRPr lang="en-US" sz="1700" spc="-30" dirty="0">
                <a:solidFill>
                  <a:srgbClr val="FFFFFF">
                    <a:alpha val="99000"/>
                  </a:srgbClr>
                </a:solidFill>
                <a:latin typeface="华文细黑" panose="02010600040101010101" charset="-122"/>
                <a:ea typeface="华文细黑" panose="02010600040101010101" charset="-122"/>
              </a:endParaRPr>
            </a:p>
          </p:txBody>
        </p:sp>
        <p:sp>
          <p:nvSpPr>
            <p:cNvPr id="11" name="TextBox 38">
              <a:extLst>
                <a:ext uri="{FF2B5EF4-FFF2-40B4-BE49-F238E27FC236}">
                  <a16:creationId xmlns:a16="http://schemas.microsoft.com/office/drawing/2014/main" id="{66A936AB-A04B-4BEB-9411-961F5381E89D}"/>
                </a:ext>
              </a:extLst>
            </p:cNvPr>
            <p:cNvSpPr txBox="1"/>
            <p:nvPr>
              <p:custDataLst>
                <p:tags r:id="rId8"/>
              </p:custDataLst>
            </p:nvPr>
          </p:nvSpPr>
          <p:spPr>
            <a:xfrm>
              <a:off x="8931" y="9358"/>
              <a:ext cx="4110" cy="801"/>
            </a:xfrm>
            <a:prstGeom prst="rect">
              <a:avLst/>
            </a:prstGeom>
            <a:solidFill>
              <a:schemeClr val="tx1">
                <a:lumMod val="50000"/>
                <a:lumOff val="50000"/>
              </a:schemeClr>
            </a:solidFill>
          </p:spPr>
          <p:txBody>
            <a:bodyPr wrap="square" lIns="68586" tIns="34294" rIns="68586" bIns="34294" rtlCol="0" anchor="ctr">
              <a:noAutofit/>
            </a:bodyPr>
            <a:lstStyle/>
            <a:p>
              <a:pPr>
                <a:lnSpc>
                  <a:spcPct val="90000"/>
                </a:lnSpc>
                <a:spcBef>
                  <a:spcPts val="900"/>
                </a:spcBef>
                <a:buSzPct val="90000"/>
              </a:pPr>
              <a:endParaRPr lang="en-US" sz="1700" spc="-30" dirty="0">
                <a:solidFill>
                  <a:srgbClr val="FFFFFF">
                    <a:alpha val="99000"/>
                  </a:srgbClr>
                </a:solidFill>
                <a:latin typeface="华文细黑" panose="02010600040101010101" charset="-122"/>
                <a:ea typeface="华文细黑" panose="02010600040101010101" charset="-122"/>
              </a:endParaRPr>
            </a:p>
          </p:txBody>
        </p:sp>
        <p:sp>
          <p:nvSpPr>
            <p:cNvPr id="12" name="TextBox 39">
              <a:extLst>
                <a:ext uri="{FF2B5EF4-FFF2-40B4-BE49-F238E27FC236}">
                  <a16:creationId xmlns:a16="http://schemas.microsoft.com/office/drawing/2014/main" id="{FDDC67AA-46DE-4A82-8AD3-590C638AD08B}"/>
                </a:ext>
              </a:extLst>
            </p:cNvPr>
            <p:cNvSpPr txBox="1"/>
            <p:nvPr>
              <p:custDataLst>
                <p:tags r:id="rId9"/>
              </p:custDataLst>
            </p:nvPr>
          </p:nvSpPr>
          <p:spPr>
            <a:xfrm>
              <a:off x="14019" y="5806"/>
              <a:ext cx="4110" cy="801"/>
            </a:xfrm>
            <a:prstGeom prst="rect">
              <a:avLst/>
            </a:prstGeom>
            <a:solidFill>
              <a:schemeClr val="accent5">
                <a:lumMod val="75000"/>
              </a:schemeClr>
            </a:solidFill>
          </p:spPr>
          <p:txBody>
            <a:bodyPr wrap="square" lIns="68586" tIns="34294" rIns="68586" bIns="34294" rtlCol="0" anchor="ctr">
              <a:noAutofit/>
            </a:bodyPr>
            <a:lstStyle/>
            <a:p>
              <a:pPr>
                <a:lnSpc>
                  <a:spcPct val="90000"/>
                </a:lnSpc>
                <a:spcBef>
                  <a:spcPts val="900"/>
                </a:spcBef>
                <a:buSzPct val="90000"/>
              </a:pPr>
              <a:endParaRPr lang="en-US" sz="1700" spc="-30" dirty="0">
                <a:solidFill>
                  <a:srgbClr val="FFFFFF">
                    <a:alpha val="99000"/>
                  </a:srgbClr>
                </a:solidFill>
                <a:latin typeface="华文细黑" panose="02010600040101010101" charset="-122"/>
                <a:ea typeface="华文细黑" panose="02010600040101010101" charset="-122"/>
              </a:endParaRPr>
            </a:p>
          </p:txBody>
        </p:sp>
        <p:sp>
          <p:nvSpPr>
            <p:cNvPr id="13" name="TextBox 40">
              <a:extLst>
                <a:ext uri="{FF2B5EF4-FFF2-40B4-BE49-F238E27FC236}">
                  <a16:creationId xmlns:a16="http://schemas.microsoft.com/office/drawing/2014/main" id="{5DCC3915-8A2B-446F-8DBF-9650E4331EB0}"/>
                </a:ext>
              </a:extLst>
            </p:cNvPr>
            <p:cNvSpPr txBox="1"/>
            <p:nvPr>
              <p:custDataLst>
                <p:tags r:id="rId10"/>
              </p:custDataLst>
            </p:nvPr>
          </p:nvSpPr>
          <p:spPr>
            <a:xfrm>
              <a:off x="14019" y="6996"/>
              <a:ext cx="4110" cy="801"/>
            </a:xfrm>
            <a:prstGeom prst="rect">
              <a:avLst/>
            </a:prstGeom>
            <a:solidFill>
              <a:schemeClr val="bg1">
                <a:lumMod val="85000"/>
              </a:schemeClr>
            </a:solidFill>
          </p:spPr>
          <p:txBody>
            <a:bodyPr wrap="square" lIns="68586" tIns="34294" rIns="68586" bIns="34294" rtlCol="0" anchor="ctr">
              <a:noAutofit/>
            </a:bodyPr>
            <a:lstStyle/>
            <a:p>
              <a:pPr>
                <a:lnSpc>
                  <a:spcPct val="90000"/>
                </a:lnSpc>
                <a:spcBef>
                  <a:spcPts val="900"/>
                </a:spcBef>
                <a:buSzPct val="90000"/>
              </a:pPr>
              <a:endParaRPr lang="en-US" sz="1700" spc="-30" dirty="0">
                <a:solidFill>
                  <a:srgbClr val="FFFFFF">
                    <a:alpha val="99000"/>
                  </a:srgbClr>
                </a:solidFill>
                <a:latin typeface="华文细黑" panose="02010600040101010101" charset="-122"/>
                <a:ea typeface="华文细黑" panose="02010600040101010101" charset="-122"/>
              </a:endParaRPr>
            </a:p>
          </p:txBody>
        </p:sp>
        <p:sp>
          <p:nvSpPr>
            <p:cNvPr id="14" name="TextBox 41">
              <a:extLst>
                <a:ext uri="{FF2B5EF4-FFF2-40B4-BE49-F238E27FC236}">
                  <a16:creationId xmlns:a16="http://schemas.microsoft.com/office/drawing/2014/main" id="{E0796828-7ED5-44C0-B3B5-DF3951AB9ADD}"/>
                </a:ext>
              </a:extLst>
            </p:cNvPr>
            <p:cNvSpPr txBox="1"/>
            <p:nvPr>
              <p:custDataLst>
                <p:tags r:id="rId11"/>
              </p:custDataLst>
            </p:nvPr>
          </p:nvSpPr>
          <p:spPr>
            <a:xfrm>
              <a:off x="14019" y="8186"/>
              <a:ext cx="4110" cy="801"/>
            </a:xfrm>
            <a:prstGeom prst="rect">
              <a:avLst/>
            </a:prstGeom>
            <a:solidFill>
              <a:schemeClr val="accent6">
                <a:lumMod val="60000"/>
                <a:lumOff val="40000"/>
              </a:schemeClr>
            </a:solidFill>
          </p:spPr>
          <p:txBody>
            <a:bodyPr wrap="square" lIns="68586" tIns="34294" rIns="68586" bIns="34294" rtlCol="0" anchor="ctr">
              <a:noAutofit/>
            </a:bodyPr>
            <a:lstStyle/>
            <a:p>
              <a:pPr>
                <a:lnSpc>
                  <a:spcPct val="90000"/>
                </a:lnSpc>
                <a:spcBef>
                  <a:spcPts val="900"/>
                </a:spcBef>
                <a:buSzPct val="90000"/>
              </a:pPr>
              <a:endParaRPr lang="en-US" sz="1700" spc="-30" dirty="0">
                <a:solidFill>
                  <a:srgbClr val="FFFFFF">
                    <a:alpha val="99000"/>
                  </a:srgbClr>
                </a:solidFill>
                <a:latin typeface="华文细黑" panose="02010600040101010101" charset="-122"/>
                <a:ea typeface="华文细黑" panose="02010600040101010101" charset="-122"/>
              </a:endParaRPr>
            </a:p>
          </p:txBody>
        </p:sp>
        <p:grpSp>
          <p:nvGrpSpPr>
            <p:cNvPr id="15" name="组合 14">
              <a:extLst>
                <a:ext uri="{FF2B5EF4-FFF2-40B4-BE49-F238E27FC236}">
                  <a16:creationId xmlns:a16="http://schemas.microsoft.com/office/drawing/2014/main" id="{972E6FC1-363D-454D-9636-C31FDDE886CE}"/>
                </a:ext>
              </a:extLst>
            </p:cNvPr>
            <p:cNvGrpSpPr/>
            <p:nvPr/>
          </p:nvGrpSpPr>
          <p:grpSpPr>
            <a:xfrm>
              <a:off x="3777" y="8287"/>
              <a:ext cx="4110" cy="582"/>
              <a:chOff x="834560" y="3624185"/>
              <a:chExt cx="2416970" cy="323580"/>
            </a:xfrm>
          </p:grpSpPr>
          <p:sp>
            <p:nvSpPr>
              <p:cNvPr id="93" name="TextBox 43">
                <a:extLst>
                  <a:ext uri="{FF2B5EF4-FFF2-40B4-BE49-F238E27FC236}">
                    <a16:creationId xmlns:a16="http://schemas.microsoft.com/office/drawing/2014/main" id="{195AEBDD-4DBC-4055-9620-80DA3CF3B4C3}"/>
                  </a:ext>
                </a:extLst>
              </p:cNvPr>
              <p:cNvSpPr txBox="1"/>
              <p:nvPr>
                <p:custDataLst>
                  <p:tags r:id="rId39"/>
                </p:custDataLst>
              </p:nvPr>
            </p:nvSpPr>
            <p:spPr>
              <a:xfrm>
                <a:off x="834560" y="3674927"/>
                <a:ext cx="2416970" cy="254817"/>
              </a:xfrm>
              <a:prstGeom prst="rect">
                <a:avLst/>
              </a:prstGeom>
            </p:spPr>
            <p:txBody>
              <a:bodyPr wrap="square" lIns="137172" tIns="34294" rIns="68586" bIns="34294" rtlCol="0" anchor="ctr">
                <a:spAutoFit/>
              </a:bodyPr>
              <a:lstStyle/>
              <a:p>
                <a:pPr marL="255270" indent="-255270">
                  <a:lnSpc>
                    <a:spcPct val="90000"/>
                  </a:lnSpc>
                  <a:spcBef>
                    <a:spcPct val="20000"/>
                  </a:spcBef>
                  <a:buSzPct val="90000"/>
                  <a:buBlip>
                    <a:blip r:embed="rId42"/>
                  </a:buBlip>
                </a:pPr>
                <a:r>
                  <a:rPr lang="zh-CN" altLang="en-US" sz="1600" dirty="0">
                    <a:solidFill>
                      <a:schemeClr val="bg1"/>
                    </a:solidFill>
                    <a:latin typeface="华文细黑" panose="02010600040101010101" charset="-122"/>
                    <a:ea typeface="华文细黑" panose="02010600040101010101" charset="-122"/>
                  </a:rPr>
                  <a:t>经济研究系列</a:t>
                </a:r>
              </a:p>
            </p:txBody>
          </p:sp>
          <p:grpSp>
            <p:nvGrpSpPr>
              <p:cNvPr id="94" name="Group 44">
                <a:extLst>
                  <a:ext uri="{FF2B5EF4-FFF2-40B4-BE49-F238E27FC236}">
                    <a16:creationId xmlns:a16="http://schemas.microsoft.com/office/drawing/2014/main" id="{E91A4F97-8CCD-4108-AEDE-3A0ACA601154}"/>
                  </a:ext>
                </a:extLst>
              </p:cNvPr>
              <p:cNvGrpSpPr/>
              <p:nvPr>
                <p:custDataLst>
                  <p:tags r:id="rId40"/>
                </p:custDataLst>
              </p:nvPr>
            </p:nvGrpSpPr>
            <p:grpSpPr bwMode="black">
              <a:xfrm>
                <a:off x="2749048" y="3624185"/>
                <a:ext cx="377587" cy="323580"/>
                <a:chOff x="5184775" y="225425"/>
                <a:chExt cx="1500188" cy="1220788"/>
              </a:xfrm>
              <a:solidFill>
                <a:srgbClr val="FFFFFF"/>
              </a:solidFill>
            </p:grpSpPr>
            <p:sp>
              <p:nvSpPr>
                <p:cNvPr id="95" name="Freeform 86">
                  <a:extLst>
                    <a:ext uri="{FF2B5EF4-FFF2-40B4-BE49-F238E27FC236}">
                      <a16:creationId xmlns:a16="http://schemas.microsoft.com/office/drawing/2014/main" id="{514A7461-4657-4444-8FF0-214236C0C0F4}"/>
                    </a:ext>
                  </a:extLst>
                </p:cNvPr>
                <p:cNvSpPr>
                  <a:spLocks noEditPoints="1"/>
                </p:cNvSpPr>
                <p:nvPr/>
              </p:nvSpPr>
              <p:spPr bwMode="black">
                <a:xfrm>
                  <a:off x="5184775" y="344488"/>
                  <a:ext cx="1095375" cy="1101725"/>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ctr" anchorCtr="0" compatLnSpc="1"/>
                <a:lstStyle/>
                <a:p>
                  <a:endParaRPr lang="en-US" sz="1200" dirty="0">
                    <a:solidFill>
                      <a:srgbClr val="FFFFFF"/>
                    </a:solidFill>
                    <a:latin typeface="华文细黑" panose="02010600040101010101" charset="-122"/>
                    <a:ea typeface="华文细黑" panose="02010600040101010101" charset="-122"/>
                  </a:endParaRPr>
                </a:p>
              </p:txBody>
            </p:sp>
            <p:sp>
              <p:nvSpPr>
                <p:cNvPr id="96" name="Oval 87">
                  <a:extLst>
                    <a:ext uri="{FF2B5EF4-FFF2-40B4-BE49-F238E27FC236}">
                      <a16:creationId xmlns:a16="http://schemas.microsoft.com/office/drawing/2014/main" id="{DFA6FA09-F647-4243-9E63-5D517449BA93}"/>
                    </a:ext>
                  </a:extLst>
                </p:cNvPr>
                <p:cNvSpPr>
                  <a:spLocks noChangeArrowheads="1"/>
                </p:cNvSpPr>
                <p:nvPr/>
              </p:nvSpPr>
              <p:spPr bwMode="black">
                <a:xfrm>
                  <a:off x="5630863" y="812800"/>
                  <a:ext cx="203200" cy="2032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ctr" anchorCtr="0" compatLnSpc="1"/>
                <a:lstStyle/>
                <a:p>
                  <a:endParaRPr lang="en-US" sz="1200" dirty="0">
                    <a:solidFill>
                      <a:srgbClr val="FFFFFF"/>
                    </a:solidFill>
                    <a:latin typeface="华文细黑" panose="02010600040101010101" charset="-122"/>
                    <a:ea typeface="华文细黑" panose="02010600040101010101" charset="-122"/>
                  </a:endParaRPr>
                </a:p>
              </p:txBody>
            </p:sp>
            <p:sp>
              <p:nvSpPr>
                <p:cNvPr id="97" name="Freeform 88">
                  <a:extLst>
                    <a:ext uri="{FF2B5EF4-FFF2-40B4-BE49-F238E27FC236}">
                      <a16:creationId xmlns:a16="http://schemas.microsoft.com/office/drawing/2014/main" id="{67395CBC-3719-4CE4-899B-4335FE6D3B4F}"/>
                    </a:ext>
                  </a:extLst>
                </p:cNvPr>
                <p:cNvSpPr>
                  <a:spLocks noEditPoints="1"/>
                </p:cNvSpPr>
                <p:nvPr/>
              </p:nvSpPr>
              <p:spPr bwMode="black">
                <a:xfrm>
                  <a:off x="6129338" y="225425"/>
                  <a:ext cx="555625" cy="598488"/>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ctr" anchorCtr="0" compatLnSpc="1"/>
                <a:lstStyle/>
                <a:p>
                  <a:endParaRPr lang="en-US" sz="1200" dirty="0">
                    <a:solidFill>
                      <a:srgbClr val="FFFFFF"/>
                    </a:solidFill>
                    <a:latin typeface="华文细黑" panose="02010600040101010101" charset="-122"/>
                    <a:ea typeface="华文细黑" panose="02010600040101010101" charset="-122"/>
                  </a:endParaRPr>
                </a:p>
              </p:txBody>
            </p:sp>
          </p:grpSp>
        </p:grpSp>
        <p:sp>
          <p:nvSpPr>
            <p:cNvPr id="16" name="TextBox 48">
              <a:extLst>
                <a:ext uri="{FF2B5EF4-FFF2-40B4-BE49-F238E27FC236}">
                  <a16:creationId xmlns:a16="http://schemas.microsoft.com/office/drawing/2014/main" id="{30BD1F3C-F2B4-4DBE-8C3D-CB205F5932A0}"/>
                </a:ext>
              </a:extLst>
            </p:cNvPr>
            <p:cNvSpPr txBox="1"/>
            <p:nvPr>
              <p:custDataLst>
                <p:tags r:id="rId12"/>
              </p:custDataLst>
            </p:nvPr>
          </p:nvSpPr>
          <p:spPr>
            <a:xfrm>
              <a:off x="14019" y="4629"/>
              <a:ext cx="4110" cy="801"/>
            </a:xfrm>
            <a:prstGeom prst="rect">
              <a:avLst/>
            </a:prstGeom>
            <a:solidFill>
              <a:schemeClr val="accent1">
                <a:lumMod val="75000"/>
              </a:schemeClr>
            </a:solidFill>
          </p:spPr>
          <p:txBody>
            <a:bodyPr wrap="square" lIns="68586" tIns="34294" rIns="68586" bIns="34294" rtlCol="0" anchor="ctr">
              <a:noAutofit/>
            </a:bodyPr>
            <a:lstStyle/>
            <a:p>
              <a:pPr>
                <a:lnSpc>
                  <a:spcPct val="90000"/>
                </a:lnSpc>
                <a:spcBef>
                  <a:spcPts val="900"/>
                </a:spcBef>
                <a:buSzPct val="90000"/>
              </a:pPr>
              <a:endParaRPr lang="en-US" sz="1700" spc="-30" dirty="0">
                <a:solidFill>
                  <a:srgbClr val="FFFFFF">
                    <a:alpha val="99000"/>
                  </a:srgbClr>
                </a:solidFill>
                <a:latin typeface="华文细黑" panose="02010600040101010101" charset="-122"/>
                <a:ea typeface="华文细黑" panose="02010600040101010101" charset="-122"/>
              </a:endParaRPr>
            </a:p>
          </p:txBody>
        </p:sp>
        <p:grpSp>
          <p:nvGrpSpPr>
            <p:cNvPr id="17" name="组合 16">
              <a:extLst>
                <a:ext uri="{FF2B5EF4-FFF2-40B4-BE49-F238E27FC236}">
                  <a16:creationId xmlns:a16="http://schemas.microsoft.com/office/drawing/2014/main" id="{4098B192-4053-4CE5-9684-01CB6FA32BE6}"/>
                </a:ext>
              </a:extLst>
            </p:cNvPr>
            <p:cNvGrpSpPr/>
            <p:nvPr/>
          </p:nvGrpSpPr>
          <p:grpSpPr>
            <a:xfrm>
              <a:off x="8931" y="9479"/>
              <a:ext cx="4110" cy="547"/>
              <a:chOff x="3401729" y="4287204"/>
              <a:chExt cx="2416970" cy="304348"/>
            </a:xfrm>
          </p:grpSpPr>
          <p:sp>
            <p:nvSpPr>
              <p:cNvPr id="89" name="TextBox 50">
                <a:extLst>
                  <a:ext uri="{FF2B5EF4-FFF2-40B4-BE49-F238E27FC236}">
                    <a16:creationId xmlns:a16="http://schemas.microsoft.com/office/drawing/2014/main" id="{0813535D-C68E-4BBE-A189-162304407548}"/>
                  </a:ext>
                </a:extLst>
              </p:cNvPr>
              <p:cNvSpPr txBox="1"/>
              <p:nvPr>
                <p:custDataLst>
                  <p:tags r:id="rId38"/>
                </p:custDataLst>
              </p:nvPr>
            </p:nvSpPr>
            <p:spPr>
              <a:xfrm>
                <a:off x="3401729" y="4336734"/>
                <a:ext cx="2416970" cy="254818"/>
              </a:xfrm>
              <a:prstGeom prst="rect">
                <a:avLst/>
              </a:prstGeom>
              <a:noFill/>
            </p:spPr>
            <p:txBody>
              <a:bodyPr wrap="square" lIns="137172" tIns="34294" rIns="68586" bIns="34294" rtlCol="0" anchor="ctr">
                <a:spAutoFit/>
              </a:bodyPr>
              <a:lstStyle/>
              <a:p>
                <a:pPr marL="255270" indent="-255270">
                  <a:lnSpc>
                    <a:spcPct val="90000"/>
                  </a:lnSpc>
                  <a:spcBef>
                    <a:spcPct val="20000"/>
                  </a:spcBef>
                  <a:buSzPct val="90000"/>
                  <a:buBlip>
                    <a:blip r:embed="rId42"/>
                  </a:buBlip>
                </a:pPr>
                <a:r>
                  <a:rPr lang="zh-CN" altLang="en-US" sz="1600" dirty="0">
                    <a:solidFill>
                      <a:schemeClr val="bg1"/>
                    </a:solidFill>
                    <a:latin typeface="华文细黑" panose="02010600040101010101" charset="-122"/>
                    <a:ea typeface="华文细黑" panose="02010600040101010101" charset="-122"/>
                  </a:rPr>
                  <a:t>公司研究系列</a:t>
                </a:r>
              </a:p>
            </p:txBody>
          </p:sp>
          <p:grpSp>
            <p:nvGrpSpPr>
              <p:cNvPr id="90" name="组合 86">
                <a:extLst>
                  <a:ext uri="{FF2B5EF4-FFF2-40B4-BE49-F238E27FC236}">
                    <a16:creationId xmlns:a16="http://schemas.microsoft.com/office/drawing/2014/main" id="{D39A9126-3E9D-4CAB-9620-E1191320B0C5}"/>
                  </a:ext>
                </a:extLst>
              </p:cNvPr>
              <p:cNvGrpSpPr/>
              <p:nvPr/>
            </p:nvGrpSpPr>
            <p:grpSpPr>
              <a:xfrm>
                <a:off x="5405648" y="4287204"/>
                <a:ext cx="282782" cy="296723"/>
                <a:chOff x="5023876" y="1229723"/>
                <a:chExt cx="573177" cy="519555"/>
              </a:xfrm>
            </p:grpSpPr>
            <p:sp>
              <p:nvSpPr>
                <p:cNvPr id="91" name="Freeform 105">
                  <a:extLst>
                    <a:ext uri="{FF2B5EF4-FFF2-40B4-BE49-F238E27FC236}">
                      <a16:creationId xmlns:a16="http://schemas.microsoft.com/office/drawing/2014/main" id="{3E05261A-5B66-4D79-8389-3615CA10CD2E}"/>
                    </a:ext>
                  </a:extLst>
                </p:cNvPr>
                <p:cNvSpPr>
                  <a:spLocks noEditPoints="1"/>
                </p:cNvSpPr>
                <p:nvPr/>
              </p:nvSpPr>
              <p:spPr bwMode="auto">
                <a:xfrm>
                  <a:off x="5023876" y="1249739"/>
                  <a:ext cx="410491" cy="455134"/>
                </a:xfrm>
                <a:custGeom>
                  <a:avLst/>
                  <a:gdLst>
                    <a:gd name="T0" fmla="*/ 586 w 846"/>
                    <a:gd name="T1" fmla="*/ 78 h 935"/>
                    <a:gd name="T2" fmla="*/ 586 w 846"/>
                    <a:gd name="T3" fmla="*/ 111 h 935"/>
                    <a:gd name="T4" fmla="*/ 214 w 846"/>
                    <a:gd name="T5" fmla="*/ 359 h 935"/>
                    <a:gd name="T6" fmla="*/ 0 w 846"/>
                    <a:gd name="T7" fmla="*/ 527 h 935"/>
                    <a:gd name="T8" fmla="*/ 30 w 846"/>
                    <a:gd name="T9" fmla="*/ 921 h 935"/>
                    <a:gd name="T10" fmla="*/ 39 w 846"/>
                    <a:gd name="T11" fmla="*/ 737 h 935"/>
                    <a:gd name="T12" fmla="*/ 117 w 846"/>
                    <a:gd name="T13" fmla="*/ 923 h 935"/>
                    <a:gd name="T14" fmla="*/ 126 w 846"/>
                    <a:gd name="T15" fmla="*/ 732 h 935"/>
                    <a:gd name="T16" fmla="*/ 202 w 846"/>
                    <a:gd name="T17" fmla="*/ 924 h 935"/>
                    <a:gd name="T18" fmla="*/ 211 w 846"/>
                    <a:gd name="T19" fmla="*/ 727 h 935"/>
                    <a:gd name="T20" fmla="*/ 287 w 846"/>
                    <a:gd name="T21" fmla="*/ 926 h 935"/>
                    <a:gd name="T22" fmla="*/ 296 w 846"/>
                    <a:gd name="T23" fmla="*/ 725 h 935"/>
                    <a:gd name="T24" fmla="*/ 374 w 846"/>
                    <a:gd name="T25" fmla="*/ 927 h 935"/>
                    <a:gd name="T26" fmla="*/ 383 w 846"/>
                    <a:gd name="T27" fmla="*/ 719 h 935"/>
                    <a:gd name="T28" fmla="*/ 459 w 846"/>
                    <a:gd name="T29" fmla="*/ 928 h 935"/>
                    <a:gd name="T30" fmla="*/ 468 w 846"/>
                    <a:gd name="T31" fmla="*/ 715 h 935"/>
                    <a:gd name="T32" fmla="*/ 547 w 846"/>
                    <a:gd name="T33" fmla="*/ 931 h 935"/>
                    <a:gd name="T34" fmla="*/ 556 w 846"/>
                    <a:gd name="T35" fmla="*/ 712 h 935"/>
                    <a:gd name="T36" fmla="*/ 846 w 846"/>
                    <a:gd name="T37" fmla="*/ 935 h 935"/>
                    <a:gd name="T38" fmla="*/ 798 w 846"/>
                    <a:gd name="T39" fmla="*/ 0 h 935"/>
                    <a:gd name="T40" fmla="*/ 228 w 846"/>
                    <a:gd name="T41" fmla="*/ 381 h 935"/>
                    <a:gd name="T42" fmla="*/ 548 w 846"/>
                    <a:gd name="T43" fmla="*/ 388 h 935"/>
                    <a:gd name="T44" fmla="*/ 227 w 846"/>
                    <a:gd name="T45" fmla="*/ 470 h 935"/>
                    <a:gd name="T46" fmla="*/ 554 w 846"/>
                    <a:gd name="T47" fmla="*/ 696 h 935"/>
                    <a:gd name="T48" fmla="*/ 29 w 846"/>
                    <a:gd name="T49" fmla="*/ 725 h 935"/>
                    <a:gd name="T50" fmla="*/ 554 w 846"/>
                    <a:gd name="T51" fmla="*/ 626 h 935"/>
                    <a:gd name="T52" fmla="*/ 554 w 846"/>
                    <a:gd name="T53" fmla="*/ 518 h 935"/>
                    <a:gd name="T54" fmla="*/ 29 w 846"/>
                    <a:gd name="T55" fmla="*/ 555 h 935"/>
                    <a:gd name="T56" fmla="*/ 554 w 846"/>
                    <a:gd name="T57" fmla="*/ 518 h 935"/>
                    <a:gd name="T58" fmla="*/ 591 w 846"/>
                    <a:gd name="T59" fmla="*/ 812 h 935"/>
                    <a:gd name="T60" fmla="*/ 591 w 846"/>
                    <a:gd name="T61" fmla="*/ 794 h 935"/>
                    <a:gd name="T62" fmla="*/ 596 w 846"/>
                    <a:gd name="T63" fmla="*/ 277 h 935"/>
                    <a:gd name="T64" fmla="*/ 773 w 846"/>
                    <a:gd name="T65" fmla="*/ 794 h 935"/>
                    <a:gd name="T66" fmla="*/ 608 w 846"/>
                    <a:gd name="T67" fmla="*/ 593 h 935"/>
                    <a:gd name="T68" fmla="*/ 773 w 846"/>
                    <a:gd name="T69" fmla="*/ 557 h 935"/>
                    <a:gd name="T70" fmla="*/ 608 w 846"/>
                    <a:gd name="T71" fmla="*/ 418 h 935"/>
                    <a:gd name="T72" fmla="*/ 773 w 846"/>
                    <a:gd name="T73" fmla="*/ 369 h 935"/>
                    <a:gd name="T74" fmla="*/ 608 w 846"/>
                    <a:gd name="T75" fmla="*/ 255 h 935"/>
                    <a:gd name="T76" fmla="*/ 773 w 846"/>
                    <a:gd name="T77" fmla="*/ 199 h 935"/>
                    <a:gd name="T78" fmla="*/ 608 w 846"/>
                    <a:gd name="T79" fmla="*/ 116 h 935"/>
                    <a:gd name="T80" fmla="*/ 791 w 846"/>
                    <a:gd name="T81" fmla="*/ 38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46" h="935">
                      <a:moveTo>
                        <a:pt x="798" y="0"/>
                      </a:moveTo>
                      <a:lnTo>
                        <a:pt x="586" y="78"/>
                      </a:lnTo>
                      <a:lnTo>
                        <a:pt x="586" y="111"/>
                      </a:lnTo>
                      <a:lnTo>
                        <a:pt x="586" y="111"/>
                      </a:lnTo>
                      <a:lnTo>
                        <a:pt x="586" y="256"/>
                      </a:lnTo>
                      <a:lnTo>
                        <a:pt x="214" y="359"/>
                      </a:lnTo>
                      <a:lnTo>
                        <a:pt x="214" y="472"/>
                      </a:lnTo>
                      <a:lnTo>
                        <a:pt x="0" y="527"/>
                      </a:lnTo>
                      <a:lnTo>
                        <a:pt x="0" y="921"/>
                      </a:lnTo>
                      <a:lnTo>
                        <a:pt x="30" y="921"/>
                      </a:lnTo>
                      <a:lnTo>
                        <a:pt x="30" y="737"/>
                      </a:lnTo>
                      <a:lnTo>
                        <a:pt x="39" y="737"/>
                      </a:lnTo>
                      <a:lnTo>
                        <a:pt x="39" y="922"/>
                      </a:lnTo>
                      <a:lnTo>
                        <a:pt x="117" y="923"/>
                      </a:lnTo>
                      <a:lnTo>
                        <a:pt x="117" y="732"/>
                      </a:lnTo>
                      <a:lnTo>
                        <a:pt x="126" y="732"/>
                      </a:lnTo>
                      <a:lnTo>
                        <a:pt x="126" y="923"/>
                      </a:lnTo>
                      <a:lnTo>
                        <a:pt x="202" y="924"/>
                      </a:lnTo>
                      <a:lnTo>
                        <a:pt x="202" y="727"/>
                      </a:lnTo>
                      <a:lnTo>
                        <a:pt x="211" y="727"/>
                      </a:lnTo>
                      <a:lnTo>
                        <a:pt x="211" y="924"/>
                      </a:lnTo>
                      <a:lnTo>
                        <a:pt x="287" y="926"/>
                      </a:lnTo>
                      <a:lnTo>
                        <a:pt x="287" y="725"/>
                      </a:lnTo>
                      <a:lnTo>
                        <a:pt x="296" y="725"/>
                      </a:lnTo>
                      <a:lnTo>
                        <a:pt x="296" y="926"/>
                      </a:lnTo>
                      <a:lnTo>
                        <a:pt x="374" y="927"/>
                      </a:lnTo>
                      <a:lnTo>
                        <a:pt x="374" y="719"/>
                      </a:lnTo>
                      <a:lnTo>
                        <a:pt x="383" y="719"/>
                      </a:lnTo>
                      <a:lnTo>
                        <a:pt x="383" y="927"/>
                      </a:lnTo>
                      <a:lnTo>
                        <a:pt x="459" y="928"/>
                      </a:lnTo>
                      <a:lnTo>
                        <a:pt x="459" y="715"/>
                      </a:lnTo>
                      <a:lnTo>
                        <a:pt x="468" y="715"/>
                      </a:lnTo>
                      <a:lnTo>
                        <a:pt x="468" y="928"/>
                      </a:lnTo>
                      <a:lnTo>
                        <a:pt x="547" y="931"/>
                      </a:lnTo>
                      <a:lnTo>
                        <a:pt x="547" y="712"/>
                      </a:lnTo>
                      <a:lnTo>
                        <a:pt x="556" y="712"/>
                      </a:lnTo>
                      <a:lnTo>
                        <a:pt x="556" y="931"/>
                      </a:lnTo>
                      <a:lnTo>
                        <a:pt x="846" y="935"/>
                      </a:lnTo>
                      <a:lnTo>
                        <a:pt x="846" y="38"/>
                      </a:lnTo>
                      <a:lnTo>
                        <a:pt x="798" y="0"/>
                      </a:lnTo>
                      <a:close/>
                      <a:moveTo>
                        <a:pt x="227" y="381"/>
                      </a:moveTo>
                      <a:lnTo>
                        <a:pt x="228" y="381"/>
                      </a:lnTo>
                      <a:lnTo>
                        <a:pt x="232" y="464"/>
                      </a:lnTo>
                      <a:lnTo>
                        <a:pt x="548" y="388"/>
                      </a:lnTo>
                      <a:lnTo>
                        <a:pt x="549" y="393"/>
                      </a:lnTo>
                      <a:lnTo>
                        <a:pt x="227" y="470"/>
                      </a:lnTo>
                      <a:lnTo>
                        <a:pt x="227" y="381"/>
                      </a:lnTo>
                      <a:close/>
                      <a:moveTo>
                        <a:pt x="554" y="696"/>
                      </a:moveTo>
                      <a:lnTo>
                        <a:pt x="549" y="696"/>
                      </a:lnTo>
                      <a:lnTo>
                        <a:pt x="29" y="725"/>
                      </a:lnTo>
                      <a:lnTo>
                        <a:pt x="29" y="689"/>
                      </a:lnTo>
                      <a:lnTo>
                        <a:pt x="554" y="626"/>
                      </a:lnTo>
                      <a:lnTo>
                        <a:pt x="554" y="696"/>
                      </a:lnTo>
                      <a:close/>
                      <a:moveTo>
                        <a:pt x="554" y="518"/>
                      </a:moveTo>
                      <a:lnTo>
                        <a:pt x="29" y="590"/>
                      </a:lnTo>
                      <a:lnTo>
                        <a:pt x="29" y="555"/>
                      </a:lnTo>
                      <a:lnTo>
                        <a:pt x="554" y="441"/>
                      </a:lnTo>
                      <a:lnTo>
                        <a:pt x="554" y="518"/>
                      </a:lnTo>
                      <a:close/>
                      <a:moveTo>
                        <a:pt x="791" y="812"/>
                      </a:moveTo>
                      <a:lnTo>
                        <a:pt x="591" y="812"/>
                      </a:lnTo>
                      <a:lnTo>
                        <a:pt x="591" y="794"/>
                      </a:lnTo>
                      <a:lnTo>
                        <a:pt x="591" y="794"/>
                      </a:lnTo>
                      <a:lnTo>
                        <a:pt x="591" y="277"/>
                      </a:lnTo>
                      <a:lnTo>
                        <a:pt x="596" y="277"/>
                      </a:lnTo>
                      <a:lnTo>
                        <a:pt x="596" y="794"/>
                      </a:lnTo>
                      <a:lnTo>
                        <a:pt x="773" y="794"/>
                      </a:lnTo>
                      <a:lnTo>
                        <a:pt x="773" y="575"/>
                      </a:lnTo>
                      <a:lnTo>
                        <a:pt x="608" y="593"/>
                      </a:lnTo>
                      <a:lnTo>
                        <a:pt x="608" y="575"/>
                      </a:lnTo>
                      <a:lnTo>
                        <a:pt x="773" y="557"/>
                      </a:lnTo>
                      <a:lnTo>
                        <a:pt x="773" y="386"/>
                      </a:lnTo>
                      <a:lnTo>
                        <a:pt x="608" y="418"/>
                      </a:lnTo>
                      <a:lnTo>
                        <a:pt x="608" y="399"/>
                      </a:lnTo>
                      <a:lnTo>
                        <a:pt x="773" y="369"/>
                      </a:lnTo>
                      <a:lnTo>
                        <a:pt x="773" y="218"/>
                      </a:lnTo>
                      <a:lnTo>
                        <a:pt x="608" y="255"/>
                      </a:lnTo>
                      <a:lnTo>
                        <a:pt x="608" y="237"/>
                      </a:lnTo>
                      <a:lnTo>
                        <a:pt x="773" y="199"/>
                      </a:lnTo>
                      <a:lnTo>
                        <a:pt x="773" y="62"/>
                      </a:lnTo>
                      <a:lnTo>
                        <a:pt x="608" y="116"/>
                      </a:lnTo>
                      <a:lnTo>
                        <a:pt x="608" y="96"/>
                      </a:lnTo>
                      <a:lnTo>
                        <a:pt x="791" y="38"/>
                      </a:lnTo>
                      <a:lnTo>
                        <a:pt x="791" y="81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ctr" anchorCtr="0" compatLnSpc="1"/>
                <a:lstStyle/>
                <a:p>
                  <a:pPr marL="0" marR="0" lvl="0" indent="0" defTabSz="685165" eaLnBrk="1" fontAlgn="auto" latinLnBrk="0" hangingPunct="1">
                    <a:lnSpc>
                      <a:spcPct val="100000"/>
                    </a:lnSpc>
                    <a:spcBef>
                      <a:spcPts val="0"/>
                    </a:spcBef>
                    <a:spcAft>
                      <a:spcPts val="0"/>
                    </a:spcAft>
                    <a:buClrTx/>
                    <a:buSzTx/>
                    <a:buFontTx/>
                    <a:buNone/>
                    <a:defRPr/>
                  </a:pPr>
                  <a:endParaRPr kumimoji="0" lang="en-US" sz="1400" b="0" i="0" u="none" strike="noStrike" kern="0" cap="none" spc="0" normalizeH="0" baseline="0" noProof="0" dirty="0">
                    <a:ln>
                      <a:noFill/>
                    </a:ln>
                    <a:solidFill>
                      <a:schemeClr val="accent5">
                        <a:lumMod val="75000"/>
                      </a:schemeClr>
                    </a:solidFill>
                    <a:effectLst/>
                    <a:uLnTx/>
                    <a:uFillTx/>
                    <a:latin typeface="华文细黑" panose="02010600040101010101" charset="-122"/>
                    <a:ea typeface="华文细黑" panose="02010600040101010101" charset="-122"/>
                  </a:endParaRPr>
                </a:p>
              </p:txBody>
            </p:sp>
            <p:sp>
              <p:nvSpPr>
                <p:cNvPr id="92" name="Freeform 108">
                  <a:extLst>
                    <a:ext uri="{FF2B5EF4-FFF2-40B4-BE49-F238E27FC236}">
                      <a16:creationId xmlns:a16="http://schemas.microsoft.com/office/drawing/2014/main" id="{F10AB5F2-FCDE-428D-A6FB-AA6FBC3984FF}"/>
                    </a:ext>
                  </a:extLst>
                </p:cNvPr>
                <p:cNvSpPr>
                  <a:spLocks noEditPoints="1"/>
                </p:cNvSpPr>
                <p:nvPr/>
              </p:nvSpPr>
              <p:spPr bwMode="auto">
                <a:xfrm>
                  <a:off x="5340708" y="1229723"/>
                  <a:ext cx="256345" cy="519555"/>
                </a:xfrm>
                <a:custGeom>
                  <a:avLst/>
                  <a:gdLst>
                    <a:gd name="T0" fmla="*/ 296 w 341"/>
                    <a:gd name="T1" fmla="*/ 336 h 889"/>
                    <a:gd name="T2" fmla="*/ 296 w 341"/>
                    <a:gd name="T3" fmla="*/ 285 h 889"/>
                    <a:gd name="T4" fmla="*/ 181 w 341"/>
                    <a:gd name="T5" fmla="*/ 178 h 889"/>
                    <a:gd name="T6" fmla="*/ 140 w 341"/>
                    <a:gd name="T7" fmla="*/ 182 h 889"/>
                    <a:gd name="T8" fmla="*/ 24 w 341"/>
                    <a:gd name="T9" fmla="*/ 0 h 889"/>
                    <a:gd name="T10" fmla="*/ 0 w 341"/>
                    <a:gd name="T11" fmla="*/ 38 h 889"/>
                    <a:gd name="T12" fmla="*/ 0 w 341"/>
                    <a:gd name="T13" fmla="*/ 889 h 889"/>
                    <a:gd name="T14" fmla="*/ 51 w 341"/>
                    <a:gd name="T15" fmla="*/ 872 h 889"/>
                    <a:gd name="T16" fmla="*/ 51 w 341"/>
                    <a:gd name="T17" fmla="*/ 206 h 889"/>
                    <a:gd name="T18" fmla="*/ 135 w 341"/>
                    <a:gd name="T19" fmla="*/ 186 h 889"/>
                    <a:gd name="T20" fmla="*/ 135 w 341"/>
                    <a:gd name="T21" fmla="*/ 194 h 889"/>
                    <a:gd name="T22" fmla="*/ 59 w 341"/>
                    <a:gd name="T23" fmla="*/ 212 h 889"/>
                    <a:gd name="T24" fmla="*/ 59 w 341"/>
                    <a:gd name="T25" fmla="*/ 872 h 889"/>
                    <a:gd name="T26" fmla="*/ 80 w 341"/>
                    <a:gd name="T27" fmla="*/ 874 h 889"/>
                    <a:gd name="T28" fmla="*/ 80 w 341"/>
                    <a:gd name="T29" fmla="*/ 232 h 889"/>
                    <a:gd name="T30" fmla="*/ 84 w 341"/>
                    <a:gd name="T31" fmla="*/ 232 h 889"/>
                    <a:gd name="T32" fmla="*/ 84 w 341"/>
                    <a:gd name="T33" fmla="*/ 874 h 889"/>
                    <a:gd name="T34" fmla="*/ 108 w 341"/>
                    <a:gd name="T35" fmla="*/ 876 h 889"/>
                    <a:gd name="T36" fmla="*/ 108 w 341"/>
                    <a:gd name="T37" fmla="*/ 228 h 889"/>
                    <a:gd name="T38" fmla="*/ 112 w 341"/>
                    <a:gd name="T39" fmla="*/ 228 h 889"/>
                    <a:gd name="T40" fmla="*/ 112 w 341"/>
                    <a:gd name="T41" fmla="*/ 877 h 889"/>
                    <a:gd name="T42" fmla="*/ 135 w 341"/>
                    <a:gd name="T43" fmla="*/ 878 h 889"/>
                    <a:gd name="T44" fmla="*/ 135 w 341"/>
                    <a:gd name="T45" fmla="*/ 224 h 889"/>
                    <a:gd name="T46" fmla="*/ 139 w 341"/>
                    <a:gd name="T47" fmla="*/ 224 h 889"/>
                    <a:gd name="T48" fmla="*/ 139 w 341"/>
                    <a:gd name="T49" fmla="*/ 879 h 889"/>
                    <a:gd name="T50" fmla="*/ 161 w 341"/>
                    <a:gd name="T51" fmla="*/ 881 h 889"/>
                    <a:gd name="T52" fmla="*/ 161 w 341"/>
                    <a:gd name="T53" fmla="*/ 220 h 889"/>
                    <a:gd name="T54" fmla="*/ 165 w 341"/>
                    <a:gd name="T55" fmla="*/ 220 h 889"/>
                    <a:gd name="T56" fmla="*/ 165 w 341"/>
                    <a:gd name="T57" fmla="*/ 881 h 889"/>
                    <a:gd name="T58" fmla="*/ 181 w 341"/>
                    <a:gd name="T59" fmla="*/ 882 h 889"/>
                    <a:gd name="T60" fmla="*/ 341 w 341"/>
                    <a:gd name="T61" fmla="*/ 869 h 889"/>
                    <a:gd name="T62" fmla="*/ 341 w 341"/>
                    <a:gd name="T63" fmla="*/ 378 h 889"/>
                    <a:gd name="T64" fmla="*/ 296 w 341"/>
                    <a:gd name="T65" fmla="*/ 336 h 889"/>
                    <a:gd name="T66" fmla="*/ 284 w 341"/>
                    <a:gd name="T67" fmla="*/ 305 h 889"/>
                    <a:gd name="T68" fmla="*/ 200 w 341"/>
                    <a:gd name="T69" fmla="*/ 227 h 889"/>
                    <a:gd name="T70" fmla="*/ 200 w 341"/>
                    <a:gd name="T71" fmla="*/ 864 h 889"/>
                    <a:gd name="T72" fmla="*/ 192 w 341"/>
                    <a:gd name="T73" fmla="*/ 864 h 889"/>
                    <a:gd name="T74" fmla="*/ 192 w 341"/>
                    <a:gd name="T75" fmla="*/ 209 h 889"/>
                    <a:gd name="T76" fmla="*/ 283 w 341"/>
                    <a:gd name="T77" fmla="*/ 294 h 889"/>
                    <a:gd name="T78" fmla="*/ 284 w 341"/>
                    <a:gd name="T79" fmla="*/ 305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1" h="889">
                      <a:moveTo>
                        <a:pt x="296" y="336"/>
                      </a:moveTo>
                      <a:cubicBezTo>
                        <a:pt x="296" y="285"/>
                        <a:pt x="296" y="285"/>
                        <a:pt x="296" y="285"/>
                      </a:cubicBezTo>
                      <a:cubicBezTo>
                        <a:pt x="181" y="178"/>
                        <a:pt x="181" y="178"/>
                        <a:pt x="181" y="178"/>
                      </a:cubicBezTo>
                      <a:cubicBezTo>
                        <a:pt x="140" y="182"/>
                        <a:pt x="140" y="182"/>
                        <a:pt x="140" y="182"/>
                      </a:cubicBezTo>
                      <a:cubicBezTo>
                        <a:pt x="157" y="56"/>
                        <a:pt x="24" y="0"/>
                        <a:pt x="24" y="0"/>
                      </a:cubicBezTo>
                      <a:cubicBezTo>
                        <a:pt x="0" y="38"/>
                        <a:pt x="0" y="38"/>
                        <a:pt x="0" y="38"/>
                      </a:cubicBezTo>
                      <a:cubicBezTo>
                        <a:pt x="0" y="889"/>
                        <a:pt x="0" y="889"/>
                        <a:pt x="0" y="889"/>
                      </a:cubicBezTo>
                      <a:cubicBezTo>
                        <a:pt x="51" y="872"/>
                        <a:pt x="51" y="872"/>
                        <a:pt x="51" y="872"/>
                      </a:cubicBezTo>
                      <a:cubicBezTo>
                        <a:pt x="51" y="206"/>
                        <a:pt x="51" y="206"/>
                        <a:pt x="51" y="206"/>
                      </a:cubicBezTo>
                      <a:cubicBezTo>
                        <a:pt x="135" y="186"/>
                        <a:pt x="135" y="186"/>
                        <a:pt x="135" y="186"/>
                      </a:cubicBezTo>
                      <a:cubicBezTo>
                        <a:pt x="135" y="194"/>
                        <a:pt x="135" y="194"/>
                        <a:pt x="135" y="194"/>
                      </a:cubicBezTo>
                      <a:cubicBezTo>
                        <a:pt x="59" y="212"/>
                        <a:pt x="59" y="212"/>
                        <a:pt x="59" y="212"/>
                      </a:cubicBezTo>
                      <a:cubicBezTo>
                        <a:pt x="59" y="872"/>
                        <a:pt x="59" y="872"/>
                        <a:pt x="59" y="872"/>
                      </a:cubicBezTo>
                      <a:cubicBezTo>
                        <a:pt x="80" y="874"/>
                        <a:pt x="80" y="874"/>
                        <a:pt x="80" y="874"/>
                      </a:cubicBezTo>
                      <a:cubicBezTo>
                        <a:pt x="80" y="232"/>
                        <a:pt x="80" y="232"/>
                        <a:pt x="80" y="232"/>
                      </a:cubicBezTo>
                      <a:cubicBezTo>
                        <a:pt x="84" y="232"/>
                        <a:pt x="84" y="232"/>
                        <a:pt x="84" y="232"/>
                      </a:cubicBezTo>
                      <a:cubicBezTo>
                        <a:pt x="84" y="874"/>
                        <a:pt x="84" y="874"/>
                        <a:pt x="84" y="874"/>
                      </a:cubicBezTo>
                      <a:cubicBezTo>
                        <a:pt x="108" y="876"/>
                        <a:pt x="108" y="876"/>
                        <a:pt x="108" y="876"/>
                      </a:cubicBezTo>
                      <a:cubicBezTo>
                        <a:pt x="108" y="228"/>
                        <a:pt x="108" y="228"/>
                        <a:pt x="108" y="228"/>
                      </a:cubicBezTo>
                      <a:cubicBezTo>
                        <a:pt x="112" y="228"/>
                        <a:pt x="112" y="228"/>
                        <a:pt x="112" y="228"/>
                      </a:cubicBezTo>
                      <a:cubicBezTo>
                        <a:pt x="112" y="877"/>
                        <a:pt x="112" y="877"/>
                        <a:pt x="112" y="877"/>
                      </a:cubicBezTo>
                      <a:cubicBezTo>
                        <a:pt x="135" y="878"/>
                        <a:pt x="135" y="878"/>
                        <a:pt x="135" y="878"/>
                      </a:cubicBezTo>
                      <a:cubicBezTo>
                        <a:pt x="135" y="224"/>
                        <a:pt x="135" y="224"/>
                        <a:pt x="135" y="224"/>
                      </a:cubicBezTo>
                      <a:cubicBezTo>
                        <a:pt x="139" y="224"/>
                        <a:pt x="139" y="224"/>
                        <a:pt x="139" y="224"/>
                      </a:cubicBezTo>
                      <a:cubicBezTo>
                        <a:pt x="139" y="879"/>
                        <a:pt x="139" y="879"/>
                        <a:pt x="139" y="879"/>
                      </a:cubicBezTo>
                      <a:cubicBezTo>
                        <a:pt x="161" y="881"/>
                        <a:pt x="161" y="881"/>
                        <a:pt x="161" y="881"/>
                      </a:cubicBezTo>
                      <a:cubicBezTo>
                        <a:pt x="161" y="220"/>
                        <a:pt x="161" y="220"/>
                        <a:pt x="161" y="220"/>
                      </a:cubicBezTo>
                      <a:cubicBezTo>
                        <a:pt x="165" y="220"/>
                        <a:pt x="165" y="220"/>
                        <a:pt x="165" y="220"/>
                      </a:cubicBezTo>
                      <a:cubicBezTo>
                        <a:pt x="165" y="881"/>
                        <a:pt x="165" y="881"/>
                        <a:pt x="165" y="881"/>
                      </a:cubicBezTo>
                      <a:cubicBezTo>
                        <a:pt x="181" y="882"/>
                        <a:pt x="181" y="882"/>
                        <a:pt x="181" y="882"/>
                      </a:cubicBezTo>
                      <a:cubicBezTo>
                        <a:pt x="341" y="869"/>
                        <a:pt x="341" y="869"/>
                        <a:pt x="341" y="869"/>
                      </a:cubicBezTo>
                      <a:cubicBezTo>
                        <a:pt x="341" y="378"/>
                        <a:pt x="341" y="378"/>
                        <a:pt x="341" y="378"/>
                      </a:cubicBezTo>
                      <a:lnTo>
                        <a:pt x="296" y="336"/>
                      </a:lnTo>
                      <a:close/>
                      <a:moveTo>
                        <a:pt x="284" y="305"/>
                      </a:moveTo>
                      <a:cubicBezTo>
                        <a:pt x="200" y="227"/>
                        <a:pt x="200" y="227"/>
                        <a:pt x="200" y="227"/>
                      </a:cubicBezTo>
                      <a:cubicBezTo>
                        <a:pt x="200" y="864"/>
                        <a:pt x="200" y="864"/>
                        <a:pt x="200" y="864"/>
                      </a:cubicBezTo>
                      <a:cubicBezTo>
                        <a:pt x="192" y="864"/>
                        <a:pt x="192" y="864"/>
                        <a:pt x="192" y="864"/>
                      </a:cubicBezTo>
                      <a:cubicBezTo>
                        <a:pt x="192" y="209"/>
                        <a:pt x="192" y="209"/>
                        <a:pt x="192" y="209"/>
                      </a:cubicBezTo>
                      <a:cubicBezTo>
                        <a:pt x="283" y="294"/>
                        <a:pt x="283" y="294"/>
                        <a:pt x="283" y="294"/>
                      </a:cubicBezTo>
                      <a:lnTo>
                        <a:pt x="284" y="30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ctr" anchorCtr="0" compatLnSpc="1"/>
                <a:lstStyle/>
                <a:p>
                  <a:pPr marL="0" marR="0" lvl="0" indent="0" defTabSz="685165" eaLnBrk="1" fontAlgn="auto" latinLnBrk="0" hangingPunct="1">
                    <a:lnSpc>
                      <a:spcPct val="100000"/>
                    </a:lnSpc>
                    <a:spcBef>
                      <a:spcPts val="0"/>
                    </a:spcBef>
                    <a:spcAft>
                      <a:spcPts val="0"/>
                    </a:spcAft>
                    <a:buClrTx/>
                    <a:buSzTx/>
                    <a:buFontTx/>
                    <a:buNone/>
                    <a:defRPr/>
                  </a:pPr>
                  <a:endParaRPr kumimoji="0" lang="en-US" sz="1400" b="0" i="0" u="none" strike="noStrike" kern="0" cap="none" spc="0" normalizeH="0" baseline="0" noProof="0" dirty="0">
                    <a:ln>
                      <a:noFill/>
                    </a:ln>
                    <a:solidFill>
                      <a:schemeClr val="accent5">
                        <a:lumMod val="75000"/>
                      </a:schemeClr>
                    </a:solidFill>
                    <a:effectLst/>
                    <a:uLnTx/>
                    <a:uFillTx/>
                    <a:latin typeface="华文细黑" panose="02010600040101010101" charset="-122"/>
                    <a:ea typeface="华文细黑" panose="02010600040101010101" charset="-122"/>
                  </a:endParaRPr>
                </a:p>
              </p:txBody>
            </p:sp>
          </p:grpSp>
        </p:grpSp>
        <p:grpSp>
          <p:nvGrpSpPr>
            <p:cNvPr id="18" name="组合 17">
              <a:extLst>
                <a:ext uri="{FF2B5EF4-FFF2-40B4-BE49-F238E27FC236}">
                  <a16:creationId xmlns:a16="http://schemas.microsoft.com/office/drawing/2014/main" id="{03E70718-1BCA-4165-B025-386E40AAA927}"/>
                </a:ext>
              </a:extLst>
            </p:cNvPr>
            <p:cNvGrpSpPr/>
            <p:nvPr/>
          </p:nvGrpSpPr>
          <p:grpSpPr>
            <a:xfrm>
              <a:off x="3777" y="9435"/>
              <a:ext cx="4110" cy="709"/>
              <a:chOff x="834560" y="4262990"/>
              <a:chExt cx="2416970" cy="394248"/>
            </a:xfrm>
          </p:grpSpPr>
          <p:sp>
            <p:nvSpPr>
              <p:cNvPr id="87" name="TextBox 17">
                <a:extLst>
                  <a:ext uri="{FF2B5EF4-FFF2-40B4-BE49-F238E27FC236}">
                    <a16:creationId xmlns:a16="http://schemas.microsoft.com/office/drawing/2014/main" id="{CA9F9BF4-A28F-4958-B2AC-73BA3726A366}"/>
                  </a:ext>
                </a:extLst>
              </p:cNvPr>
              <p:cNvSpPr txBox="1"/>
              <p:nvPr>
                <p:custDataLst>
                  <p:tags r:id="rId37"/>
                </p:custDataLst>
              </p:nvPr>
            </p:nvSpPr>
            <p:spPr>
              <a:xfrm>
                <a:off x="834560" y="4336734"/>
                <a:ext cx="2416970" cy="254817"/>
              </a:xfrm>
              <a:prstGeom prst="rect">
                <a:avLst/>
              </a:prstGeom>
            </p:spPr>
            <p:txBody>
              <a:bodyPr wrap="square" lIns="137172" tIns="34294" rIns="68586" bIns="34294" rtlCol="0" anchor="ctr">
                <a:spAutoFit/>
              </a:bodyPr>
              <a:lstStyle/>
              <a:p>
                <a:pPr marL="255270" indent="-255270">
                  <a:lnSpc>
                    <a:spcPct val="90000"/>
                  </a:lnSpc>
                  <a:spcBef>
                    <a:spcPct val="20000"/>
                  </a:spcBef>
                  <a:buSzPct val="90000"/>
                  <a:buBlip>
                    <a:blip r:embed="rId42"/>
                  </a:buBlip>
                </a:pPr>
                <a:r>
                  <a:rPr lang="zh-CN" altLang="en-US" sz="1600" dirty="0">
                    <a:solidFill>
                      <a:schemeClr val="accent5">
                        <a:lumMod val="75000"/>
                      </a:schemeClr>
                    </a:solidFill>
                    <a:latin typeface="华文细黑" panose="02010600040101010101" charset="-122"/>
                    <a:ea typeface="华文细黑" panose="02010600040101010101" charset="-122"/>
                  </a:rPr>
                  <a:t>货币市场系列</a:t>
                </a:r>
              </a:p>
            </p:txBody>
          </p:sp>
          <p:pic>
            <p:nvPicPr>
              <p:cNvPr id="88" name="Picture 7" descr="\\MAGNUM\Projects\Microsoft\Cloud Power FY12\Design\ICONS_PNG\Within_Your_Reach.png">
                <a:extLst>
                  <a:ext uri="{FF2B5EF4-FFF2-40B4-BE49-F238E27FC236}">
                    <a16:creationId xmlns:a16="http://schemas.microsoft.com/office/drawing/2014/main" id="{F9212094-2069-474D-9C81-84B9BFD28006}"/>
                  </a:ext>
                </a:extLst>
              </p:cNvPr>
              <p:cNvPicPr>
                <a:picLocks noChangeAspect="1" noChangeArrowheads="1"/>
              </p:cNvPicPr>
              <p:nvPr/>
            </p:nvPicPr>
            <p:blipFill>
              <a:blip r:embed="rId43" cstate="print">
                <a:biLevel thresh="25000"/>
              </a:blip>
              <a:stretch>
                <a:fillRect/>
              </a:stretch>
            </p:blipFill>
            <p:spPr bwMode="auto">
              <a:xfrm>
                <a:off x="2835953" y="4262990"/>
                <a:ext cx="377587" cy="394248"/>
              </a:xfrm>
              <a:prstGeom prst="rect">
                <a:avLst/>
              </a:prstGeom>
              <a:noFill/>
            </p:spPr>
          </p:pic>
        </p:grpSp>
        <p:grpSp>
          <p:nvGrpSpPr>
            <p:cNvPr id="19" name="组合 18">
              <a:extLst>
                <a:ext uri="{FF2B5EF4-FFF2-40B4-BE49-F238E27FC236}">
                  <a16:creationId xmlns:a16="http://schemas.microsoft.com/office/drawing/2014/main" id="{64B9DECF-8497-47EF-A385-5015C0E0804D}"/>
                </a:ext>
              </a:extLst>
            </p:cNvPr>
            <p:cNvGrpSpPr/>
            <p:nvPr/>
          </p:nvGrpSpPr>
          <p:grpSpPr>
            <a:xfrm>
              <a:off x="14019" y="4800"/>
              <a:ext cx="4110" cy="5257"/>
              <a:chOff x="5983974" y="1684270"/>
              <a:chExt cx="2416970" cy="2924431"/>
            </a:xfrm>
          </p:grpSpPr>
          <p:sp>
            <p:nvSpPr>
              <p:cNvPr id="85" name="TextBox 58">
                <a:extLst>
                  <a:ext uri="{FF2B5EF4-FFF2-40B4-BE49-F238E27FC236}">
                    <a16:creationId xmlns:a16="http://schemas.microsoft.com/office/drawing/2014/main" id="{C727C335-B271-48D9-A2BA-D763EA1C11A9}"/>
                  </a:ext>
                </a:extLst>
              </p:cNvPr>
              <p:cNvSpPr txBox="1"/>
              <p:nvPr>
                <p:custDataLst>
                  <p:tags r:id="rId35"/>
                </p:custDataLst>
              </p:nvPr>
            </p:nvSpPr>
            <p:spPr>
              <a:xfrm>
                <a:off x="5983974" y="1684270"/>
                <a:ext cx="2416970" cy="254817"/>
              </a:xfrm>
              <a:prstGeom prst="rect">
                <a:avLst/>
              </a:prstGeom>
              <a:noFill/>
            </p:spPr>
            <p:txBody>
              <a:bodyPr wrap="square" lIns="137172" tIns="34294" rIns="68586" bIns="34294" rtlCol="0" anchor="ctr">
                <a:spAutoFit/>
              </a:bodyPr>
              <a:lstStyle/>
              <a:p>
                <a:pPr marL="255270" indent="-255270">
                  <a:lnSpc>
                    <a:spcPct val="90000"/>
                  </a:lnSpc>
                  <a:spcBef>
                    <a:spcPct val="20000"/>
                  </a:spcBef>
                  <a:buSzPct val="90000"/>
                  <a:buBlip>
                    <a:blip r:embed="rId42"/>
                  </a:buBlip>
                </a:pPr>
                <a:r>
                  <a:rPr lang="zh-CN" altLang="en-US" sz="1600" dirty="0">
                    <a:solidFill>
                      <a:schemeClr val="bg1"/>
                    </a:solidFill>
                    <a:latin typeface="华文细黑" panose="02010600040101010101" charset="-122"/>
                    <a:ea typeface="华文细黑" panose="02010600040101010101" charset="-122"/>
                  </a:rPr>
                  <a:t>科技金融研究系列</a:t>
                </a:r>
              </a:p>
            </p:txBody>
          </p:sp>
          <p:pic>
            <p:nvPicPr>
              <p:cNvPr id="86" name="Picture 33" descr="C:\Users\v-jtobey.REDMOND\AppData\Local\MetroStyleAddIn\Icons\Computing.wmf">
                <a:extLst>
                  <a:ext uri="{FF2B5EF4-FFF2-40B4-BE49-F238E27FC236}">
                    <a16:creationId xmlns:a16="http://schemas.microsoft.com/office/drawing/2014/main" id="{955770D9-149A-4BC6-857D-038EE3B95438}"/>
                  </a:ext>
                </a:extLst>
              </p:cNvPr>
              <p:cNvPicPr>
                <a:picLocks noChangeAspect="1" noChangeArrowheads="1"/>
              </p:cNvPicPr>
              <p:nvPr>
                <p:custDataLst>
                  <p:tags r:id="rId36"/>
                </p:custDataLst>
              </p:nvPr>
            </p:nvPicPr>
            <p:blipFill>
              <a:blip r:embed="rId44" cstate="print"/>
              <a:srcRect t="7580" b="7580"/>
              <a:stretch>
                <a:fillRect/>
              </a:stretch>
            </p:blipFill>
            <p:spPr bwMode="auto">
              <a:xfrm>
                <a:off x="8028566" y="4355158"/>
                <a:ext cx="253607" cy="2535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组合 19">
              <a:extLst>
                <a:ext uri="{FF2B5EF4-FFF2-40B4-BE49-F238E27FC236}">
                  <a16:creationId xmlns:a16="http://schemas.microsoft.com/office/drawing/2014/main" id="{BA3C7577-8BEC-4607-B965-D64074650CAE}"/>
                </a:ext>
              </a:extLst>
            </p:cNvPr>
            <p:cNvGrpSpPr/>
            <p:nvPr/>
          </p:nvGrpSpPr>
          <p:grpSpPr>
            <a:xfrm>
              <a:off x="8919" y="7071"/>
              <a:ext cx="4110" cy="567"/>
              <a:chOff x="3394483" y="2947736"/>
              <a:chExt cx="2416970" cy="315573"/>
            </a:xfrm>
          </p:grpSpPr>
          <p:sp>
            <p:nvSpPr>
              <p:cNvPr id="83" name="TextBox 61">
                <a:extLst>
                  <a:ext uri="{FF2B5EF4-FFF2-40B4-BE49-F238E27FC236}">
                    <a16:creationId xmlns:a16="http://schemas.microsoft.com/office/drawing/2014/main" id="{7814373D-71F3-4F56-AF79-5F1138900A7A}"/>
                  </a:ext>
                </a:extLst>
              </p:cNvPr>
              <p:cNvSpPr txBox="1"/>
              <p:nvPr>
                <p:custDataLst>
                  <p:tags r:id="rId34"/>
                </p:custDataLst>
              </p:nvPr>
            </p:nvSpPr>
            <p:spPr>
              <a:xfrm>
                <a:off x="3394483" y="3008492"/>
                <a:ext cx="2416970" cy="254817"/>
              </a:xfrm>
              <a:prstGeom prst="rect">
                <a:avLst/>
              </a:prstGeom>
            </p:spPr>
            <p:txBody>
              <a:bodyPr wrap="square" lIns="137172" tIns="34294" rIns="68586" bIns="34294" rtlCol="0" anchor="ctr">
                <a:spAutoFit/>
              </a:bodyPr>
              <a:lstStyle/>
              <a:p>
                <a:pPr marL="255270" indent="-255270">
                  <a:lnSpc>
                    <a:spcPct val="90000"/>
                  </a:lnSpc>
                  <a:spcBef>
                    <a:spcPct val="20000"/>
                  </a:spcBef>
                  <a:buSzPct val="90000"/>
                  <a:buBlip>
                    <a:blip r:embed="rId42"/>
                  </a:buBlip>
                </a:pPr>
                <a:r>
                  <a:rPr lang="zh-CN" altLang="en-US" sz="1600" dirty="0">
                    <a:solidFill>
                      <a:schemeClr val="bg1"/>
                    </a:solidFill>
                    <a:latin typeface="华文细黑" panose="02010600040101010101" charset="-122"/>
                    <a:ea typeface="华文细黑" panose="02010600040101010101" charset="-122"/>
                  </a:rPr>
                  <a:t>市场资讯系列</a:t>
                </a:r>
              </a:p>
            </p:txBody>
          </p:sp>
          <p:pic>
            <p:nvPicPr>
              <p:cNvPr id="84" name="Picture 38" descr="C:\Users\v-jtobey.REDMOND\AppData\Local\MetroStyleAddIn\Icons\Device 1.wmf">
                <a:extLst>
                  <a:ext uri="{FF2B5EF4-FFF2-40B4-BE49-F238E27FC236}">
                    <a16:creationId xmlns:a16="http://schemas.microsoft.com/office/drawing/2014/main" id="{BF45E3EC-EC87-4E52-8003-84843D253CF9}"/>
                  </a:ext>
                </a:extLst>
              </p:cNvPr>
              <p:cNvPicPr>
                <a:picLocks noChangeAspect="1" noChangeArrowheads="1"/>
              </p:cNvPicPr>
              <p:nvPr/>
            </p:nvPicPr>
            <p:blipFill>
              <a:blip r:embed="rId45" cstate="print"/>
              <a:srcRect/>
              <a:stretch>
                <a:fillRect/>
              </a:stretch>
            </p:blipFill>
            <p:spPr bwMode="auto">
              <a:xfrm>
                <a:off x="5269887" y="2947736"/>
                <a:ext cx="418540" cy="2949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组合 20">
              <a:extLst>
                <a:ext uri="{FF2B5EF4-FFF2-40B4-BE49-F238E27FC236}">
                  <a16:creationId xmlns:a16="http://schemas.microsoft.com/office/drawing/2014/main" id="{CE3666FB-E34D-400D-B95B-D3B7F9028C48}"/>
                </a:ext>
              </a:extLst>
            </p:cNvPr>
            <p:cNvGrpSpPr/>
            <p:nvPr/>
          </p:nvGrpSpPr>
          <p:grpSpPr>
            <a:xfrm>
              <a:off x="14036" y="4706"/>
              <a:ext cx="4110" cy="5359"/>
              <a:chOff x="6867637" y="1631650"/>
              <a:chExt cx="2416970" cy="2981537"/>
            </a:xfrm>
          </p:grpSpPr>
          <p:sp>
            <p:nvSpPr>
              <p:cNvPr id="81" name="TextBox 64">
                <a:extLst>
                  <a:ext uri="{FF2B5EF4-FFF2-40B4-BE49-F238E27FC236}">
                    <a16:creationId xmlns:a16="http://schemas.microsoft.com/office/drawing/2014/main" id="{6AF90D0B-32A0-4C53-947A-DA58E5592D95}"/>
                  </a:ext>
                </a:extLst>
              </p:cNvPr>
              <p:cNvSpPr txBox="1"/>
              <p:nvPr>
                <p:custDataLst>
                  <p:tags r:id="rId33"/>
                </p:custDataLst>
              </p:nvPr>
            </p:nvSpPr>
            <p:spPr>
              <a:xfrm>
                <a:off x="6867637" y="4358370"/>
                <a:ext cx="2416970" cy="254817"/>
              </a:xfrm>
              <a:prstGeom prst="rect">
                <a:avLst/>
              </a:prstGeom>
            </p:spPr>
            <p:txBody>
              <a:bodyPr wrap="square" lIns="137172" tIns="34294" rIns="68586" bIns="34294" rtlCol="0" anchor="ctr">
                <a:spAutoFit/>
              </a:bodyPr>
              <a:lstStyle/>
              <a:p>
                <a:pPr marL="255270" indent="-255270">
                  <a:lnSpc>
                    <a:spcPct val="90000"/>
                  </a:lnSpc>
                  <a:spcBef>
                    <a:spcPct val="20000"/>
                  </a:spcBef>
                  <a:buSzPct val="90000"/>
                  <a:buBlip>
                    <a:blip r:embed="rId42"/>
                  </a:buBlip>
                </a:pPr>
                <a:r>
                  <a:rPr lang="zh-CN" altLang="en-US" sz="1600" dirty="0">
                    <a:solidFill>
                      <a:schemeClr val="bg1"/>
                    </a:solidFill>
                    <a:latin typeface="华文细黑" panose="02010600040101010101" charset="-122"/>
                    <a:ea typeface="华文细黑" panose="02010600040101010101" charset="-122"/>
                  </a:rPr>
                  <a:t>板块研究系列</a:t>
                </a:r>
                <a:endParaRPr lang="en-US" sz="1600" dirty="0">
                  <a:solidFill>
                    <a:schemeClr val="bg1"/>
                  </a:solidFill>
                  <a:latin typeface="华文细黑" panose="02010600040101010101" charset="-122"/>
                  <a:ea typeface="华文细黑" panose="02010600040101010101" charset="-122"/>
                </a:endParaRPr>
              </a:p>
            </p:txBody>
          </p:sp>
          <p:pic>
            <p:nvPicPr>
              <p:cNvPr id="82" name="Picture 2">
                <a:extLst>
                  <a:ext uri="{FF2B5EF4-FFF2-40B4-BE49-F238E27FC236}">
                    <a16:creationId xmlns:a16="http://schemas.microsoft.com/office/drawing/2014/main" id="{AAD73A88-3D5B-403A-B39F-AA91414C6459}"/>
                  </a:ext>
                </a:extLst>
              </p:cNvPr>
              <p:cNvPicPr>
                <a:picLocks noChangeAspect="1" noChangeArrowheads="1"/>
              </p:cNvPicPr>
              <p:nvPr/>
            </p:nvPicPr>
            <p:blipFill>
              <a:blip r:embed="rId46" cstate="print"/>
              <a:stretch>
                <a:fillRect/>
              </a:stretch>
            </p:blipFill>
            <p:spPr bwMode="auto">
              <a:xfrm>
                <a:off x="8853414" y="1631650"/>
                <a:ext cx="310428" cy="3103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组合 21">
              <a:extLst>
                <a:ext uri="{FF2B5EF4-FFF2-40B4-BE49-F238E27FC236}">
                  <a16:creationId xmlns:a16="http://schemas.microsoft.com/office/drawing/2014/main" id="{AE8C389C-4152-464F-A539-4AB883F6DA5A}"/>
                </a:ext>
              </a:extLst>
            </p:cNvPr>
            <p:cNvGrpSpPr/>
            <p:nvPr/>
          </p:nvGrpSpPr>
          <p:grpSpPr>
            <a:xfrm>
              <a:off x="8931" y="8317"/>
              <a:ext cx="4110" cy="548"/>
              <a:chOff x="3401729" y="3640543"/>
              <a:chExt cx="2416970" cy="305083"/>
            </a:xfrm>
          </p:grpSpPr>
          <p:sp>
            <p:nvSpPr>
              <p:cNvPr id="79" name="TextBox 23">
                <a:extLst>
                  <a:ext uri="{FF2B5EF4-FFF2-40B4-BE49-F238E27FC236}">
                    <a16:creationId xmlns:a16="http://schemas.microsoft.com/office/drawing/2014/main" id="{55641D1B-5EFC-42BF-A09F-091559937385}"/>
                  </a:ext>
                </a:extLst>
              </p:cNvPr>
              <p:cNvSpPr txBox="1"/>
              <p:nvPr>
                <p:custDataLst>
                  <p:tags r:id="rId32"/>
                </p:custDataLst>
              </p:nvPr>
            </p:nvSpPr>
            <p:spPr>
              <a:xfrm>
                <a:off x="3401729" y="3672621"/>
                <a:ext cx="2416970" cy="254817"/>
              </a:xfrm>
              <a:prstGeom prst="rect">
                <a:avLst/>
              </a:prstGeom>
              <a:noFill/>
            </p:spPr>
            <p:txBody>
              <a:bodyPr wrap="square" lIns="137172" tIns="34294" rIns="68586" bIns="34294" rtlCol="0" anchor="ctr">
                <a:spAutoFit/>
              </a:bodyPr>
              <a:lstStyle/>
              <a:p>
                <a:pPr marL="255270" indent="-255270">
                  <a:lnSpc>
                    <a:spcPct val="90000"/>
                  </a:lnSpc>
                  <a:spcBef>
                    <a:spcPct val="20000"/>
                  </a:spcBef>
                  <a:buSzPct val="90000"/>
                  <a:buBlip>
                    <a:blip r:embed="rId42"/>
                  </a:buBlip>
                </a:pPr>
                <a:r>
                  <a:rPr lang="zh-CN" altLang="en-US" sz="1600" dirty="0">
                    <a:solidFill>
                      <a:schemeClr val="bg1"/>
                    </a:solidFill>
                    <a:latin typeface="华文细黑" panose="02010600040101010101" charset="-122"/>
                    <a:ea typeface="华文细黑" panose="02010600040101010101" charset="-122"/>
                  </a:rPr>
                  <a:t>衍生市场系列</a:t>
                </a:r>
              </a:p>
            </p:txBody>
          </p:sp>
          <p:pic>
            <p:nvPicPr>
              <p:cNvPr id="80" name="Picture 9" descr="C:\Users\Jonahs\Dropbox\Projects SCOTT\MEET Windows Azure\source\Background\tile-icon-messaging.png">
                <a:extLst>
                  <a:ext uri="{FF2B5EF4-FFF2-40B4-BE49-F238E27FC236}">
                    <a16:creationId xmlns:a16="http://schemas.microsoft.com/office/drawing/2014/main" id="{D8D51A88-C3F9-42E6-A39B-5046C7161497}"/>
                  </a:ext>
                </a:extLst>
              </p:cNvPr>
              <p:cNvPicPr>
                <a:picLocks noChangeAspect="1" noChangeArrowheads="1"/>
              </p:cNvPicPr>
              <p:nvPr/>
            </p:nvPicPr>
            <p:blipFill>
              <a:blip r:embed="rId47" cstate="print">
                <a:extLst>
                  <a:ext uri="{BEBA8EAE-BF5A-486C-A8C5-ECC9F3942E4B}">
                    <a14:imgProps xmlns:a14="http://schemas.microsoft.com/office/drawing/2010/main">
                      <a14:imgLayer r:embed="rId48">
                        <a14:imgEffect>
                          <a14:artisticGlowEdges/>
                        </a14:imgEffect>
                      </a14:imgLayer>
                    </a14:imgProps>
                  </a:ext>
                </a:extLst>
              </a:blip>
              <a:srcRect/>
              <a:stretch>
                <a:fillRect/>
              </a:stretch>
            </p:blipFill>
            <p:spPr bwMode="auto">
              <a:xfrm>
                <a:off x="5383265" y="3640543"/>
                <a:ext cx="305162" cy="3050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组合 22">
              <a:extLst>
                <a:ext uri="{FF2B5EF4-FFF2-40B4-BE49-F238E27FC236}">
                  <a16:creationId xmlns:a16="http://schemas.microsoft.com/office/drawing/2014/main" id="{06D4DED4-6E88-47B3-AEDD-7912F855DE45}"/>
                </a:ext>
              </a:extLst>
            </p:cNvPr>
            <p:cNvGrpSpPr/>
            <p:nvPr/>
          </p:nvGrpSpPr>
          <p:grpSpPr>
            <a:xfrm>
              <a:off x="14023" y="8363"/>
              <a:ext cx="4110" cy="461"/>
              <a:chOff x="5986232" y="3666348"/>
              <a:chExt cx="2416970" cy="256687"/>
            </a:xfrm>
          </p:grpSpPr>
          <p:sp>
            <p:nvSpPr>
              <p:cNvPr id="77" name="TextBox 70">
                <a:extLst>
                  <a:ext uri="{FF2B5EF4-FFF2-40B4-BE49-F238E27FC236}">
                    <a16:creationId xmlns:a16="http://schemas.microsoft.com/office/drawing/2014/main" id="{343106BD-CEF7-4A4A-877C-2D79C46A8739}"/>
                  </a:ext>
                </a:extLst>
              </p:cNvPr>
              <p:cNvSpPr txBox="1"/>
              <p:nvPr>
                <p:custDataLst>
                  <p:tags r:id="rId31"/>
                </p:custDataLst>
              </p:nvPr>
            </p:nvSpPr>
            <p:spPr>
              <a:xfrm>
                <a:off x="5986232" y="3666348"/>
                <a:ext cx="2416970" cy="254817"/>
              </a:xfrm>
              <a:prstGeom prst="rect">
                <a:avLst/>
              </a:prstGeom>
              <a:noFill/>
            </p:spPr>
            <p:txBody>
              <a:bodyPr wrap="square" lIns="137172" tIns="34294" rIns="68586" bIns="34294" rtlCol="0" anchor="ctr">
                <a:spAutoFit/>
              </a:bodyPr>
              <a:lstStyle/>
              <a:p>
                <a:pPr marL="255270" indent="-255270">
                  <a:lnSpc>
                    <a:spcPct val="90000"/>
                  </a:lnSpc>
                  <a:spcBef>
                    <a:spcPct val="20000"/>
                  </a:spcBef>
                  <a:buSzPct val="90000"/>
                  <a:buBlip>
                    <a:blip r:embed="rId42"/>
                  </a:buBlip>
                </a:pPr>
                <a:r>
                  <a:rPr lang="zh-CN" altLang="en-US" sz="1600" dirty="0">
                    <a:solidFill>
                      <a:schemeClr val="accent5">
                        <a:lumMod val="75000"/>
                      </a:schemeClr>
                    </a:solidFill>
                    <a:latin typeface="华文细黑" panose="02010600040101010101" charset="-122"/>
                    <a:ea typeface="华文细黑" panose="02010600040101010101" charset="-122"/>
                  </a:rPr>
                  <a:t>专题研究系列</a:t>
                </a:r>
              </a:p>
            </p:txBody>
          </p:sp>
          <p:pic>
            <p:nvPicPr>
              <p:cNvPr id="78" name="Picture 4" descr="C:\Users\Jonahs\Dropbox\Projects SCOTT\MEET Windows Azure\source\Background\tile-icon-cache.png">
                <a:extLst>
                  <a:ext uri="{FF2B5EF4-FFF2-40B4-BE49-F238E27FC236}">
                    <a16:creationId xmlns:a16="http://schemas.microsoft.com/office/drawing/2014/main" id="{13719586-541E-4B70-9342-E5143B4910A5}"/>
                  </a:ext>
                </a:extLst>
              </p:cNvPr>
              <p:cNvPicPr>
                <a:picLocks noChangeAspect="1" noChangeArrowheads="1"/>
              </p:cNvPicPr>
              <p:nvPr/>
            </p:nvPicPr>
            <p:blipFill>
              <a:blip r:embed="rId49" cstate="print">
                <a:extLst>
                  <a:ext uri="{BEBA8EAE-BF5A-486C-A8C5-ECC9F3942E4B}">
                    <a14:imgProps xmlns:a14="http://schemas.microsoft.com/office/drawing/2010/main">
                      <a14:imgLayer r:embed="rId50">
                        <a14:imgEffect>
                          <a14:artisticGlowEdges/>
                        </a14:imgEffect>
                      </a14:imgLayer>
                    </a14:imgProps>
                  </a:ext>
                </a:extLst>
              </a:blip>
              <a:srcRect/>
              <a:stretch>
                <a:fillRect/>
              </a:stretch>
            </p:blipFill>
            <p:spPr bwMode="auto">
              <a:xfrm>
                <a:off x="7975847" y="3671262"/>
                <a:ext cx="251839" cy="25177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组合 23">
              <a:extLst>
                <a:ext uri="{FF2B5EF4-FFF2-40B4-BE49-F238E27FC236}">
                  <a16:creationId xmlns:a16="http://schemas.microsoft.com/office/drawing/2014/main" id="{11AA5542-13DE-42FD-8560-37B37BC398BD}"/>
                </a:ext>
              </a:extLst>
            </p:cNvPr>
            <p:cNvGrpSpPr/>
            <p:nvPr/>
          </p:nvGrpSpPr>
          <p:grpSpPr>
            <a:xfrm>
              <a:off x="14023" y="7131"/>
              <a:ext cx="4110" cy="531"/>
              <a:chOff x="5986232" y="2980842"/>
              <a:chExt cx="2416970" cy="295567"/>
            </a:xfrm>
            <a:solidFill>
              <a:schemeClr val="bg1">
                <a:lumMod val="85000"/>
              </a:schemeClr>
            </a:solidFill>
          </p:grpSpPr>
          <p:sp>
            <p:nvSpPr>
              <p:cNvPr id="75" name="TextBox 73">
                <a:extLst>
                  <a:ext uri="{FF2B5EF4-FFF2-40B4-BE49-F238E27FC236}">
                    <a16:creationId xmlns:a16="http://schemas.microsoft.com/office/drawing/2014/main" id="{F3CD7AC7-28B8-4692-9C7E-9F5D7D66D891}"/>
                  </a:ext>
                </a:extLst>
              </p:cNvPr>
              <p:cNvSpPr txBox="1"/>
              <p:nvPr>
                <p:custDataLst>
                  <p:tags r:id="rId30"/>
                </p:custDataLst>
              </p:nvPr>
            </p:nvSpPr>
            <p:spPr>
              <a:xfrm>
                <a:off x="5986232" y="3004540"/>
                <a:ext cx="2416970" cy="254817"/>
              </a:xfrm>
              <a:prstGeom prst="rect">
                <a:avLst/>
              </a:prstGeom>
              <a:grpFill/>
            </p:spPr>
            <p:txBody>
              <a:bodyPr wrap="square" lIns="137172" tIns="34294" rIns="68586" bIns="34294" rtlCol="0" anchor="ctr">
                <a:spAutoFit/>
              </a:bodyPr>
              <a:lstStyle/>
              <a:p>
                <a:pPr marL="255270" indent="-255270">
                  <a:lnSpc>
                    <a:spcPct val="90000"/>
                  </a:lnSpc>
                  <a:spcBef>
                    <a:spcPct val="20000"/>
                  </a:spcBef>
                  <a:buSzPct val="90000"/>
                  <a:buBlip>
                    <a:blip r:embed="rId42"/>
                  </a:buBlip>
                </a:pPr>
                <a:r>
                  <a:rPr lang="zh-CN" altLang="en-US" sz="1600" dirty="0">
                    <a:solidFill>
                      <a:schemeClr val="accent5">
                        <a:lumMod val="75000"/>
                      </a:schemeClr>
                    </a:solidFill>
                    <a:latin typeface="华文细黑" panose="02010600040101010101" charset="-122"/>
                    <a:ea typeface="华文细黑" panose="02010600040101010101" charset="-122"/>
                  </a:rPr>
                  <a:t>行业研究系列</a:t>
                </a:r>
              </a:p>
            </p:txBody>
          </p:sp>
          <p:pic>
            <p:nvPicPr>
              <p:cNvPr id="76" name="Picture 23">
                <a:extLst>
                  <a:ext uri="{FF2B5EF4-FFF2-40B4-BE49-F238E27FC236}">
                    <a16:creationId xmlns:a16="http://schemas.microsoft.com/office/drawing/2014/main" id="{82011506-6883-42C0-A099-D3E1FBC76B98}"/>
                  </a:ext>
                </a:extLst>
              </p:cNvPr>
              <p:cNvPicPr>
                <a:picLocks noChangeAspect="1"/>
              </p:cNvPicPr>
              <p:nvPr/>
            </p:nvPicPr>
            <p:blipFill>
              <a:blip r:embed="rId51" cstate="print"/>
              <a:stretch>
                <a:fillRect/>
              </a:stretch>
            </p:blipFill>
            <p:spPr>
              <a:xfrm>
                <a:off x="7905967" y="2980842"/>
                <a:ext cx="368692" cy="295567"/>
              </a:xfrm>
              <a:prstGeom prst="rect">
                <a:avLst/>
              </a:prstGeom>
              <a:grpFill/>
            </p:spPr>
          </p:pic>
        </p:grpSp>
        <p:sp>
          <p:nvSpPr>
            <p:cNvPr id="25" name="TextBox 76">
              <a:extLst>
                <a:ext uri="{FF2B5EF4-FFF2-40B4-BE49-F238E27FC236}">
                  <a16:creationId xmlns:a16="http://schemas.microsoft.com/office/drawing/2014/main" id="{BD2E701E-F47B-4544-B788-D31D981B63A7}"/>
                </a:ext>
              </a:extLst>
            </p:cNvPr>
            <p:cNvSpPr txBox="1"/>
            <p:nvPr>
              <p:custDataLst>
                <p:tags r:id="rId13"/>
              </p:custDataLst>
            </p:nvPr>
          </p:nvSpPr>
          <p:spPr>
            <a:xfrm>
              <a:off x="14019" y="5973"/>
              <a:ext cx="4110" cy="458"/>
            </a:xfrm>
            <a:prstGeom prst="rect">
              <a:avLst/>
            </a:prstGeom>
            <a:solidFill>
              <a:schemeClr val="accent5">
                <a:lumMod val="75000"/>
              </a:schemeClr>
            </a:solidFill>
          </p:spPr>
          <p:txBody>
            <a:bodyPr wrap="square" lIns="137172" tIns="34294" rIns="68586" bIns="34294" rtlCol="0" anchor="ctr">
              <a:spAutoFit/>
            </a:bodyPr>
            <a:lstStyle/>
            <a:p>
              <a:pPr marL="255270" indent="-255270">
                <a:lnSpc>
                  <a:spcPct val="90000"/>
                </a:lnSpc>
                <a:spcBef>
                  <a:spcPct val="20000"/>
                </a:spcBef>
                <a:buSzPct val="90000"/>
                <a:buBlip>
                  <a:blip r:embed="rId42"/>
                </a:buBlip>
              </a:pPr>
              <a:r>
                <a:rPr lang="zh-CN" altLang="en-US" sz="1600" dirty="0">
                  <a:solidFill>
                    <a:schemeClr val="bg1"/>
                  </a:solidFill>
                  <a:latin typeface="华文细黑" panose="02010600040101010101" charset="-122"/>
                  <a:ea typeface="华文细黑" panose="02010600040101010101" charset="-122"/>
                </a:rPr>
                <a:t>债券市场系列</a:t>
              </a:r>
            </a:p>
          </p:txBody>
        </p:sp>
        <p:grpSp>
          <p:nvGrpSpPr>
            <p:cNvPr id="26" name="组合 25">
              <a:extLst>
                <a:ext uri="{FF2B5EF4-FFF2-40B4-BE49-F238E27FC236}">
                  <a16:creationId xmlns:a16="http://schemas.microsoft.com/office/drawing/2014/main" id="{F1772DDE-19CD-4C1F-BCC3-11F444DC9396}"/>
                </a:ext>
              </a:extLst>
            </p:cNvPr>
            <p:cNvGrpSpPr/>
            <p:nvPr/>
          </p:nvGrpSpPr>
          <p:grpSpPr>
            <a:xfrm>
              <a:off x="8919" y="5860"/>
              <a:ext cx="4110" cy="631"/>
              <a:chOff x="3394483" y="2273914"/>
              <a:chExt cx="2416970" cy="351150"/>
            </a:xfrm>
          </p:grpSpPr>
          <p:sp>
            <p:nvSpPr>
              <p:cNvPr id="73" name="TextBox 79">
                <a:extLst>
                  <a:ext uri="{FF2B5EF4-FFF2-40B4-BE49-F238E27FC236}">
                    <a16:creationId xmlns:a16="http://schemas.microsoft.com/office/drawing/2014/main" id="{A906AA49-2506-46E3-8585-F5ECD85BA31E}"/>
                  </a:ext>
                </a:extLst>
              </p:cNvPr>
              <p:cNvSpPr txBox="1"/>
              <p:nvPr>
                <p:custDataLst>
                  <p:tags r:id="rId29"/>
                </p:custDataLst>
              </p:nvPr>
            </p:nvSpPr>
            <p:spPr>
              <a:xfrm>
                <a:off x="3394483" y="2346689"/>
                <a:ext cx="2416970" cy="254818"/>
              </a:xfrm>
              <a:prstGeom prst="rect">
                <a:avLst/>
              </a:prstGeom>
            </p:spPr>
            <p:txBody>
              <a:bodyPr wrap="square" lIns="137172" tIns="34294" rIns="68586" bIns="34294" rtlCol="0" anchor="ctr">
                <a:spAutoFit/>
              </a:bodyPr>
              <a:lstStyle/>
              <a:p>
                <a:pPr marL="255270" indent="-255270">
                  <a:lnSpc>
                    <a:spcPct val="90000"/>
                  </a:lnSpc>
                  <a:spcBef>
                    <a:spcPct val="20000"/>
                  </a:spcBef>
                  <a:buSzPct val="90000"/>
                  <a:buBlip>
                    <a:blip r:embed="rId42"/>
                  </a:buBlip>
                </a:pPr>
                <a:r>
                  <a:rPr lang="zh-CN" altLang="en-US" sz="1600" dirty="0">
                    <a:solidFill>
                      <a:schemeClr val="bg1"/>
                    </a:solidFill>
                    <a:latin typeface="华文细黑" panose="02010600040101010101" charset="-122"/>
                    <a:ea typeface="华文细黑" panose="02010600040101010101" charset="-122"/>
                  </a:rPr>
                  <a:t>海外研究系列</a:t>
                </a:r>
              </a:p>
            </p:txBody>
          </p:sp>
          <p:pic>
            <p:nvPicPr>
              <p:cNvPr id="74" name="Picture 4" descr="\\MAGNUM\Projects\Microsoft\Cloud Power FY12\Design\ICONS_PNG\Open_Web_Platform.png">
                <a:extLst>
                  <a:ext uri="{FF2B5EF4-FFF2-40B4-BE49-F238E27FC236}">
                    <a16:creationId xmlns:a16="http://schemas.microsoft.com/office/drawing/2014/main" id="{8A1FA149-0F2D-4F7B-9A2B-7F1E52F71A3C}"/>
                  </a:ext>
                </a:extLst>
              </p:cNvPr>
              <p:cNvPicPr>
                <a:picLocks noChangeAspect="1" noChangeArrowheads="1"/>
              </p:cNvPicPr>
              <p:nvPr/>
            </p:nvPicPr>
            <p:blipFill>
              <a:blip r:embed="rId52" cstate="print">
                <a:lum bright="100000"/>
              </a:blip>
              <a:srcRect/>
              <a:stretch>
                <a:fillRect/>
              </a:stretch>
            </p:blipFill>
            <p:spPr bwMode="auto">
              <a:xfrm>
                <a:off x="5348463" y="2273914"/>
                <a:ext cx="351242" cy="351150"/>
              </a:xfrm>
              <a:prstGeom prst="rect">
                <a:avLst/>
              </a:prstGeom>
              <a:noFill/>
            </p:spPr>
          </p:pic>
        </p:grpSp>
        <p:grpSp>
          <p:nvGrpSpPr>
            <p:cNvPr id="27" name="组合 26">
              <a:extLst>
                <a:ext uri="{FF2B5EF4-FFF2-40B4-BE49-F238E27FC236}">
                  <a16:creationId xmlns:a16="http://schemas.microsoft.com/office/drawing/2014/main" id="{0CAF9906-7386-402A-921D-4FFE0C03A322}"/>
                </a:ext>
              </a:extLst>
            </p:cNvPr>
            <p:cNvGrpSpPr/>
            <p:nvPr/>
          </p:nvGrpSpPr>
          <p:grpSpPr>
            <a:xfrm>
              <a:off x="3786" y="7041"/>
              <a:ext cx="4118" cy="736"/>
              <a:chOff x="840177" y="2931169"/>
              <a:chExt cx="2421448" cy="409469"/>
            </a:xfrm>
          </p:grpSpPr>
          <p:sp>
            <p:nvSpPr>
              <p:cNvPr id="71" name="TextBox 82">
                <a:extLst>
                  <a:ext uri="{FF2B5EF4-FFF2-40B4-BE49-F238E27FC236}">
                    <a16:creationId xmlns:a16="http://schemas.microsoft.com/office/drawing/2014/main" id="{A2D65F85-06D7-41F6-9A07-86E97FB24981}"/>
                  </a:ext>
                </a:extLst>
              </p:cNvPr>
              <p:cNvSpPr txBox="1"/>
              <p:nvPr>
                <p:custDataLst>
                  <p:tags r:id="rId28"/>
                </p:custDataLst>
              </p:nvPr>
            </p:nvSpPr>
            <p:spPr>
              <a:xfrm>
                <a:off x="840177" y="3013120"/>
                <a:ext cx="2421448" cy="254818"/>
              </a:xfrm>
              <a:prstGeom prst="rect">
                <a:avLst/>
              </a:prstGeom>
              <a:noFill/>
            </p:spPr>
            <p:txBody>
              <a:bodyPr wrap="square" lIns="137172" tIns="34294" rIns="68586" bIns="34294" rtlCol="0" anchor="ctr">
                <a:spAutoFit/>
              </a:bodyPr>
              <a:lstStyle/>
              <a:p>
                <a:pPr marL="255270" indent="-255270">
                  <a:lnSpc>
                    <a:spcPct val="90000"/>
                  </a:lnSpc>
                  <a:spcBef>
                    <a:spcPct val="20000"/>
                  </a:spcBef>
                  <a:buSzPct val="90000"/>
                  <a:buBlip>
                    <a:blip r:embed="rId42"/>
                  </a:buBlip>
                </a:pPr>
                <a:r>
                  <a:rPr lang="zh-CN" altLang="en-US" sz="1600" dirty="0">
                    <a:solidFill>
                      <a:schemeClr val="bg1"/>
                    </a:solidFill>
                    <a:latin typeface="华文细黑" panose="02010600040101010101" charset="-122"/>
                    <a:ea typeface="华文细黑" panose="02010600040101010101" charset="-122"/>
                  </a:rPr>
                  <a:t>股票市场系列</a:t>
                </a:r>
              </a:p>
            </p:txBody>
          </p:sp>
          <p:pic>
            <p:nvPicPr>
              <p:cNvPr id="72" name="Picture 42" descr="\\MAGNUM\Projects\Microsoft\Cloud Power FY12\Design\Icons\PNGs\Scalable_Elastic_4.png">
                <a:extLst>
                  <a:ext uri="{FF2B5EF4-FFF2-40B4-BE49-F238E27FC236}">
                    <a16:creationId xmlns:a16="http://schemas.microsoft.com/office/drawing/2014/main" id="{18025740-63FB-44E1-A0BE-CDCF75928AAD}"/>
                  </a:ext>
                </a:extLst>
              </p:cNvPr>
              <p:cNvPicPr>
                <a:picLocks noChangeAspect="1" noChangeArrowheads="1"/>
              </p:cNvPicPr>
              <p:nvPr/>
            </p:nvPicPr>
            <p:blipFill>
              <a:blip r:embed="rId53" cstate="print">
                <a:lum bright="100000"/>
              </a:blip>
              <a:srcRect/>
              <a:stretch>
                <a:fillRect/>
              </a:stretch>
            </p:blipFill>
            <p:spPr bwMode="auto">
              <a:xfrm>
                <a:off x="2726689" y="2931169"/>
                <a:ext cx="409576" cy="409469"/>
              </a:xfrm>
              <a:prstGeom prst="rect">
                <a:avLst/>
              </a:prstGeom>
              <a:noFill/>
            </p:spPr>
          </p:pic>
        </p:grpSp>
        <p:grpSp>
          <p:nvGrpSpPr>
            <p:cNvPr id="28" name="组合 27">
              <a:extLst>
                <a:ext uri="{FF2B5EF4-FFF2-40B4-BE49-F238E27FC236}">
                  <a16:creationId xmlns:a16="http://schemas.microsoft.com/office/drawing/2014/main" id="{78A9C337-FBA1-4500-8A82-6322C8A0E40B}"/>
                </a:ext>
              </a:extLst>
            </p:cNvPr>
            <p:cNvGrpSpPr/>
            <p:nvPr/>
          </p:nvGrpSpPr>
          <p:grpSpPr>
            <a:xfrm>
              <a:off x="7674" y="1437"/>
              <a:ext cx="1392" cy="1497"/>
              <a:chOff x="2468207" y="1154976"/>
              <a:chExt cx="818278" cy="832720"/>
            </a:xfrm>
          </p:grpSpPr>
          <p:grpSp>
            <p:nvGrpSpPr>
              <p:cNvPr id="64" name="组合 63">
                <a:extLst>
                  <a:ext uri="{FF2B5EF4-FFF2-40B4-BE49-F238E27FC236}">
                    <a16:creationId xmlns:a16="http://schemas.microsoft.com/office/drawing/2014/main" id="{82381DBA-B572-408C-AF2C-CA12DFB5CA5C}"/>
                  </a:ext>
                </a:extLst>
              </p:cNvPr>
              <p:cNvGrpSpPr/>
              <p:nvPr/>
            </p:nvGrpSpPr>
            <p:grpSpPr>
              <a:xfrm>
                <a:off x="2468207" y="1154976"/>
                <a:ext cx="818278" cy="832720"/>
                <a:chOff x="2007695" y="457015"/>
                <a:chExt cx="818278" cy="832720"/>
              </a:xfrm>
            </p:grpSpPr>
            <p:grpSp>
              <p:nvGrpSpPr>
                <p:cNvPr id="66" name="组合 116">
                  <a:extLst>
                    <a:ext uri="{FF2B5EF4-FFF2-40B4-BE49-F238E27FC236}">
                      <a16:creationId xmlns:a16="http://schemas.microsoft.com/office/drawing/2014/main" id="{CF788997-CB89-4DF4-BA5E-8D36A361D6D5}"/>
                    </a:ext>
                  </a:extLst>
                </p:cNvPr>
                <p:cNvGrpSpPr/>
                <p:nvPr/>
              </p:nvGrpSpPr>
              <p:grpSpPr>
                <a:xfrm>
                  <a:off x="2007696" y="460464"/>
                  <a:ext cx="818277" cy="829271"/>
                  <a:chOff x="2007696" y="460464"/>
                  <a:chExt cx="818277" cy="829271"/>
                </a:xfrm>
              </p:grpSpPr>
              <p:sp>
                <p:nvSpPr>
                  <p:cNvPr id="68" name="弧形 67">
                    <a:extLst>
                      <a:ext uri="{FF2B5EF4-FFF2-40B4-BE49-F238E27FC236}">
                        <a16:creationId xmlns:a16="http://schemas.microsoft.com/office/drawing/2014/main" id="{7FE597AA-1C0B-400D-A1CF-77B7858EEBB9}"/>
                      </a:ext>
                    </a:extLst>
                  </p:cNvPr>
                  <p:cNvSpPr/>
                  <p:nvPr/>
                </p:nvSpPr>
                <p:spPr>
                  <a:xfrm>
                    <a:off x="2021017" y="468497"/>
                    <a:ext cx="795161" cy="817735"/>
                  </a:xfrm>
                  <a:prstGeom prst="arc">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华文细黑" panose="02010600040101010101" charset="-122"/>
                      <a:ea typeface="华文细黑" panose="02010600040101010101" charset="-122"/>
                    </a:endParaRPr>
                  </a:p>
                </p:txBody>
              </p:sp>
              <p:sp>
                <p:nvSpPr>
                  <p:cNvPr id="69" name="弧形 68">
                    <a:extLst>
                      <a:ext uri="{FF2B5EF4-FFF2-40B4-BE49-F238E27FC236}">
                        <a16:creationId xmlns:a16="http://schemas.microsoft.com/office/drawing/2014/main" id="{D39556FC-AF76-4C9C-B6BF-E4222684D935}"/>
                      </a:ext>
                    </a:extLst>
                  </p:cNvPr>
                  <p:cNvSpPr/>
                  <p:nvPr/>
                </p:nvSpPr>
                <p:spPr>
                  <a:xfrm rot="5400000">
                    <a:off x="2004250" y="477520"/>
                    <a:ext cx="829271" cy="795160"/>
                  </a:xfrm>
                  <a:prstGeom prst="arc">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华文细黑" panose="02010600040101010101" charset="-122"/>
                      <a:ea typeface="华文细黑" panose="02010600040101010101" charset="-122"/>
                    </a:endParaRPr>
                  </a:p>
                </p:txBody>
              </p:sp>
              <p:sp>
                <p:nvSpPr>
                  <p:cNvPr id="70" name="弧形 69">
                    <a:extLst>
                      <a:ext uri="{FF2B5EF4-FFF2-40B4-BE49-F238E27FC236}">
                        <a16:creationId xmlns:a16="http://schemas.microsoft.com/office/drawing/2014/main" id="{6D2FBD58-7914-4FC9-8219-398D64C535DA}"/>
                      </a:ext>
                    </a:extLst>
                  </p:cNvPr>
                  <p:cNvSpPr/>
                  <p:nvPr/>
                </p:nvSpPr>
                <p:spPr>
                  <a:xfrm rot="10800000">
                    <a:off x="2007696" y="474802"/>
                    <a:ext cx="818277" cy="811482"/>
                  </a:xfrm>
                  <a:prstGeom prst="arc">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华文细黑" panose="02010600040101010101" charset="-122"/>
                      <a:ea typeface="华文细黑" panose="02010600040101010101" charset="-122"/>
                    </a:endParaRPr>
                  </a:p>
                </p:txBody>
              </p:sp>
            </p:grpSp>
            <p:sp>
              <p:nvSpPr>
                <p:cNvPr id="67" name="Freeform 89">
                  <a:extLst>
                    <a:ext uri="{FF2B5EF4-FFF2-40B4-BE49-F238E27FC236}">
                      <a16:creationId xmlns:a16="http://schemas.microsoft.com/office/drawing/2014/main" id="{7F4AA87C-C13E-4249-9C76-B5164500D94F}"/>
                    </a:ext>
                  </a:extLst>
                </p:cNvPr>
                <p:cNvSpPr>
                  <a:spLocks noEditPoints="1"/>
                </p:cNvSpPr>
                <p:nvPr/>
              </p:nvSpPr>
              <p:spPr bwMode="auto">
                <a:xfrm>
                  <a:off x="2007695" y="457015"/>
                  <a:ext cx="325739" cy="385091"/>
                </a:xfrm>
                <a:custGeom>
                  <a:avLst/>
                  <a:gdLst>
                    <a:gd name="T0" fmla="*/ 24 w 276"/>
                    <a:gd name="T1" fmla="*/ 202 h 313"/>
                    <a:gd name="T2" fmla="*/ 37 w 276"/>
                    <a:gd name="T3" fmla="*/ 208 h 313"/>
                    <a:gd name="T4" fmla="*/ 25 w 276"/>
                    <a:gd name="T5" fmla="*/ 242 h 313"/>
                    <a:gd name="T6" fmla="*/ 11 w 276"/>
                    <a:gd name="T7" fmla="*/ 238 h 313"/>
                    <a:gd name="T8" fmla="*/ 24 w 276"/>
                    <a:gd name="T9" fmla="*/ 202 h 313"/>
                    <a:gd name="T10" fmla="*/ 0 w 276"/>
                    <a:gd name="T11" fmla="*/ 312 h 313"/>
                    <a:gd name="T12" fmla="*/ 15 w 276"/>
                    <a:gd name="T13" fmla="*/ 313 h 313"/>
                    <a:gd name="T14" fmla="*/ 17 w 276"/>
                    <a:gd name="T15" fmla="*/ 277 h 313"/>
                    <a:gd name="T16" fmla="*/ 3 w 276"/>
                    <a:gd name="T17" fmla="*/ 275 h 313"/>
                    <a:gd name="T18" fmla="*/ 0 w 276"/>
                    <a:gd name="T19" fmla="*/ 312 h 313"/>
                    <a:gd name="T20" fmla="*/ 42 w 276"/>
                    <a:gd name="T21" fmla="*/ 169 h 313"/>
                    <a:gd name="T22" fmla="*/ 55 w 276"/>
                    <a:gd name="T23" fmla="*/ 177 h 313"/>
                    <a:gd name="T24" fmla="*/ 76 w 276"/>
                    <a:gd name="T25" fmla="*/ 148 h 313"/>
                    <a:gd name="T26" fmla="*/ 65 w 276"/>
                    <a:gd name="T27" fmla="*/ 139 h 313"/>
                    <a:gd name="T28" fmla="*/ 42 w 276"/>
                    <a:gd name="T29" fmla="*/ 169 h 313"/>
                    <a:gd name="T30" fmla="*/ 92 w 276"/>
                    <a:gd name="T31" fmla="*/ 112 h 313"/>
                    <a:gd name="T32" fmla="*/ 102 w 276"/>
                    <a:gd name="T33" fmla="*/ 123 h 313"/>
                    <a:gd name="T34" fmla="*/ 130 w 276"/>
                    <a:gd name="T35" fmla="*/ 101 h 313"/>
                    <a:gd name="T36" fmla="*/ 122 w 276"/>
                    <a:gd name="T37" fmla="*/ 89 h 313"/>
                    <a:gd name="T38" fmla="*/ 92 w 276"/>
                    <a:gd name="T39" fmla="*/ 112 h 313"/>
                    <a:gd name="T40" fmla="*/ 156 w 276"/>
                    <a:gd name="T41" fmla="*/ 71 h 313"/>
                    <a:gd name="T42" fmla="*/ 162 w 276"/>
                    <a:gd name="T43" fmla="*/ 84 h 313"/>
                    <a:gd name="T44" fmla="*/ 195 w 276"/>
                    <a:gd name="T45" fmla="*/ 72 h 313"/>
                    <a:gd name="T46" fmla="*/ 191 w 276"/>
                    <a:gd name="T47" fmla="*/ 58 h 313"/>
                    <a:gd name="T48" fmla="*/ 156 w 276"/>
                    <a:gd name="T49" fmla="*/ 71 h 313"/>
                    <a:gd name="T50" fmla="*/ 273 w 276"/>
                    <a:gd name="T51" fmla="*/ 47 h 313"/>
                    <a:gd name="T52" fmla="*/ 226 w 276"/>
                    <a:gd name="T53" fmla="*/ 0 h 313"/>
                    <a:gd name="T54" fmla="*/ 215 w 276"/>
                    <a:gd name="T55" fmla="*/ 11 h 313"/>
                    <a:gd name="T56" fmla="*/ 252 w 276"/>
                    <a:gd name="T57" fmla="*/ 47 h 313"/>
                    <a:gd name="T58" fmla="*/ 228 w 276"/>
                    <a:gd name="T59" fmla="*/ 50 h 313"/>
                    <a:gd name="T60" fmla="*/ 230 w 276"/>
                    <a:gd name="T61" fmla="*/ 64 h 313"/>
                    <a:gd name="T62" fmla="*/ 248 w 276"/>
                    <a:gd name="T63" fmla="*/ 62 h 313"/>
                    <a:gd name="T64" fmla="*/ 215 w 276"/>
                    <a:gd name="T65" fmla="*/ 94 h 313"/>
                    <a:gd name="T66" fmla="*/ 226 w 276"/>
                    <a:gd name="T67" fmla="*/ 105 h 313"/>
                    <a:gd name="T68" fmla="*/ 273 w 276"/>
                    <a:gd name="T69" fmla="*/ 58 h 313"/>
                    <a:gd name="T70" fmla="*/ 273 w 276"/>
                    <a:gd name="T71" fmla="*/ 47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6" h="313">
                      <a:moveTo>
                        <a:pt x="24" y="202"/>
                      </a:moveTo>
                      <a:cubicBezTo>
                        <a:pt x="37" y="208"/>
                        <a:pt x="37" y="208"/>
                        <a:pt x="37" y="208"/>
                      </a:cubicBezTo>
                      <a:cubicBezTo>
                        <a:pt x="32" y="219"/>
                        <a:pt x="28" y="230"/>
                        <a:pt x="25" y="242"/>
                      </a:cubicBezTo>
                      <a:cubicBezTo>
                        <a:pt x="11" y="238"/>
                        <a:pt x="11" y="238"/>
                        <a:pt x="11" y="238"/>
                      </a:cubicBezTo>
                      <a:cubicBezTo>
                        <a:pt x="14" y="226"/>
                        <a:pt x="19" y="214"/>
                        <a:pt x="24" y="202"/>
                      </a:cubicBezTo>
                      <a:close/>
                      <a:moveTo>
                        <a:pt x="0" y="312"/>
                      </a:moveTo>
                      <a:cubicBezTo>
                        <a:pt x="15" y="313"/>
                        <a:pt x="15" y="313"/>
                        <a:pt x="15" y="313"/>
                      </a:cubicBezTo>
                      <a:cubicBezTo>
                        <a:pt x="15" y="301"/>
                        <a:pt x="16" y="289"/>
                        <a:pt x="17" y="277"/>
                      </a:cubicBezTo>
                      <a:cubicBezTo>
                        <a:pt x="3" y="275"/>
                        <a:pt x="3" y="275"/>
                        <a:pt x="3" y="275"/>
                      </a:cubicBezTo>
                      <a:cubicBezTo>
                        <a:pt x="1" y="287"/>
                        <a:pt x="0" y="300"/>
                        <a:pt x="0" y="312"/>
                      </a:cubicBezTo>
                      <a:close/>
                      <a:moveTo>
                        <a:pt x="42" y="169"/>
                      </a:moveTo>
                      <a:cubicBezTo>
                        <a:pt x="55" y="177"/>
                        <a:pt x="55" y="177"/>
                        <a:pt x="55" y="177"/>
                      </a:cubicBezTo>
                      <a:cubicBezTo>
                        <a:pt x="61" y="167"/>
                        <a:pt x="68" y="157"/>
                        <a:pt x="76" y="148"/>
                      </a:cubicBezTo>
                      <a:cubicBezTo>
                        <a:pt x="65" y="139"/>
                        <a:pt x="65" y="139"/>
                        <a:pt x="65" y="139"/>
                      </a:cubicBezTo>
                      <a:cubicBezTo>
                        <a:pt x="57" y="148"/>
                        <a:pt x="49" y="158"/>
                        <a:pt x="42" y="169"/>
                      </a:cubicBezTo>
                      <a:close/>
                      <a:moveTo>
                        <a:pt x="92" y="112"/>
                      </a:moveTo>
                      <a:cubicBezTo>
                        <a:pt x="102" y="123"/>
                        <a:pt x="102" y="123"/>
                        <a:pt x="102" y="123"/>
                      </a:cubicBezTo>
                      <a:cubicBezTo>
                        <a:pt x="111" y="115"/>
                        <a:pt x="120" y="108"/>
                        <a:pt x="130" y="101"/>
                      </a:cubicBezTo>
                      <a:cubicBezTo>
                        <a:pt x="122" y="89"/>
                        <a:pt x="122" y="89"/>
                        <a:pt x="122" y="89"/>
                      </a:cubicBezTo>
                      <a:cubicBezTo>
                        <a:pt x="112" y="96"/>
                        <a:pt x="101" y="103"/>
                        <a:pt x="92" y="112"/>
                      </a:cubicBezTo>
                      <a:close/>
                      <a:moveTo>
                        <a:pt x="156" y="71"/>
                      </a:moveTo>
                      <a:cubicBezTo>
                        <a:pt x="162" y="84"/>
                        <a:pt x="162" y="84"/>
                        <a:pt x="162" y="84"/>
                      </a:cubicBezTo>
                      <a:cubicBezTo>
                        <a:pt x="173" y="79"/>
                        <a:pt x="184" y="75"/>
                        <a:pt x="195" y="72"/>
                      </a:cubicBezTo>
                      <a:cubicBezTo>
                        <a:pt x="191" y="58"/>
                        <a:pt x="191" y="58"/>
                        <a:pt x="191" y="58"/>
                      </a:cubicBezTo>
                      <a:cubicBezTo>
                        <a:pt x="179" y="61"/>
                        <a:pt x="167" y="66"/>
                        <a:pt x="156" y="71"/>
                      </a:cubicBezTo>
                      <a:close/>
                      <a:moveTo>
                        <a:pt x="273" y="47"/>
                      </a:moveTo>
                      <a:cubicBezTo>
                        <a:pt x="226" y="0"/>
                        <a:pt x="226" y="0"/>
                        <a:pt x="226" y="0"/>
                      </a:cubicBezTo>
                      <a:cubicBezTo>
                        <a:pt x="215" y="11"/>
                        <a:pt x="215" y="11"/>
                        <a:pt x="215" y="11"/>
                      </a:cubicBezTo>
                      <a:cubicBezTo>
                        <a:pt x="252" y="47"/>
                        <a:pt x="252" y="47"/>
                        <a:pt x="252" y="47"/>
                      </a:cubicBezTo>
                      <a:cubicBezTo>
                        <a:pt x="244" y="48"/>
                        <a:pt x="236" y="48"/>
                        <a:pt x="228" y="50"/>
                      </a:cubicBezTo>
                      <a:cubicBezTo>
                        <a:pt x="230" y="64"/>
                        <a:pt x="230" y="64"/>
                        <a:pt x="230" y="64"/>
                      </a:cubicBezTo>
                      <a:cubicBezTo>
                        <a:pt x="236" y="63"/>
                        <a:pt x="242" y="63"/>
                        <a:pt x="248" y="62"/>
                      </a:cubicBezTo>
                      <a:cubicBezTo>
                        <a:pt x="215" y="94"/>
                        <a:pt x="215" y="94"/>
                        <a:pt x="215" y="94"/>
                      </a:cubicBezTo>
                      <a:cubicBezTo>
                        <a:pt x="226" y="105"/>
                        <a:pt x="226" y="105"/>
                        <a:pt x="226" y="105"/>
                      </a:cubicBezTo>
                      <a:cubicBezTo>
                        <a:pt x="273" y="58"/>
                        <a:pt x="273" y="58"/>
                        <a:pt x="273" y="58"/>
                      </a:cubicBezTo>
                      <a:cubicBezTo>
                        <a:pt x="276" y="55"/>
                        <a:pt x="276" y="50"/>
                        <a:pt x="273" y="47"/>
                      </a:cubicBezTo>
                      <a:close/>
                    </a:path>
                  </a:pathLst>
                </a:custGeom>
                <a:solidFill>
                  <a:srgbClr val="FFFFFF"/>
                </a:solidFill>
                <a:ln w="19050">
                  <a:solidFill>
                    <a:schemeClr val="accent1">
                      <a:lumMod val="50000"/>
                    </a:schemeClr>
                  </a:solidFill>
                </a:ln>
              </p:spPr>
              <p:txBody>
                <a:bodyPr vert="horz" wrap="square" lIns="68571" tIns="34286" rIns="68571" bIns="34286" numCol="1" anchor="ctr" anchorCtr="0" compatLnSpc="1"/>
                <a:lstStyle/>
                <a:p>
                  <a:endParaRPr lang="en-US" dirty="0">
                    <a:latin typeface="华文细黑" panose="02010600040101010101" charset="-122"/>
                    <a:ea typeface="华文细黑" panose="02010600040101010101" charset="-122"/>
                  </a:endParaRPr>
                </a:p>
              </p:txBody>
            </p:sp>
          </p:grpSp>
          <p:sp>
            <p:nvSpPr>
              <p:cNvPr id="65" name="TextBox 86">
                <a:extLst>
                  <a:ext uri="{FF2B5EF4-FFF2-40B4-BE49-F238E27FC236}">
                    <a16:creationId xmlns:a16="http://schemas.microsoft.com/office/drawing/2014/main" id="{F497AB8E-BB4C-4F93-9B59-E9C7D8DADE59}"/>
                  </a:ext>
                </a:extLst>
              </p:cNvPr>
              <p:cNvSpPr txBox="1"/>
              <p:nvPr/>
            </p:nvSpPr>
            <p:spPr>
              <a:xfrm>
                <a:off x="2506761" y="1366057"/>
                <a:ext cx="741172" cy="458390"/>
              </a:xfrm>
              <a:prstGeom prst="rect">
                <a:avLst/>
              </a:prstGeom>
              <a:noFill/>
            </p:spPr>
            <p:txBody>
              <a:bodyPr wrap="square" rtlCol="0" anchor="ctr">
                <a:spAutoFit/>
              </a:bodyPr>
              <a:lstStyle/>
              <a:p>
                <a:pPr algn="ctr"/>
                <a:r>
                  <a:rPr lang="en-US" altLang="zh-CN" sz="1400" b="1" dirty="0">
                    <a:solidFill>
                      <a:srgbClr val="FF6600"/>
                    </a:solidFill>
                    <a:latin typeface="华文细黑" panose="02010600040101010101" charset="-122"/>
                    <a:ea typeface="华文细黑" panose="02010600040101010101" charset="-122"/>
                  </a:rPr>
                  <a:t>18</a:t>
                </a:r>
              </a:p>
              <a:p>
                <a:pPr algn="ctr"/>
                <a:r>
                  <a:rPr lang="zh-CN" altLang="en-US" sz="1400" b="1" dirty="0">
                    <a:solidFill>
                      <a:srgbClr val="FF6600"/>
                    </a:solidFill>
                    <a:latin typeface="华文细黑" panose="02010600040101010101" charset="-122"/>
                    <a:ea typeface="华文细黑" panose="02010600040101010101" charset="-122"/>
                  </a:rPr>
                  <a:t>系列</a:t>
                </a:r>
              </a:p>
            </p:txBody>
          </p:sp>
        </p:grpSp>
        <p:grpSp>
          <p:nvGrpSpPr>
            <p:cNvPr id="29" name="组合 28">
              <a:extLst>
                <a:ext uri="{FF2B5EF4-FFF2-40B4-BE49-F238E27FC236}">
                  <a16:creationId xmlns:a16="http://schemas.microsoft.com/office/drawing/2014/main" id="{C2EA2152-73AB-4E64-B8DE-FC93C5D85249}"/>
                </a:ext>
              </a:extLst>
            </p:cNvPr>
            <p:cNvGrpSpPr/>
            <p:nvPr/>
          </p:nvGrpSpPr>
          <p:grpSpPr>
            <a:xfrm>
              <a:off x="10093" y="1437"/>
              <a:ext cx="1609" cy="1495"/>
              <a:chOff x="3890459" y="1154977"/>
              <a:chExt cx="946385" cy="831804"/>
            </a:xfrm>
          </p:grpSpPr>
          <p:grpSp>
            <p:nvGrpSpPr>
              <p:cNvPr id="57" name="组合 56">
                <a:extLst>
                  <a:ext uri="{FF2B5EF4-FFF2-40B4-BE49-F238E27FC236}">
                    <a16:creationId xmlns:a16="http://schemas.microsoft.com/office/drawing/2014/main" id="{6051DE2B-148B-4DC4-9AE4-12E6A4E27D89}"/>
                  </a:ext>
                </a:extLst>
              </p:cNvPr>
              <p:cNvGrpSpPr/>
              <p:nvPr/>
            </p:nvGrpSpPr>
            <p:grpSpPr>
              <a:xfrm>
                <a:off x="3943133" y="1154977"/>
                <a:ext cx="818278" cy="831804"/>
                <a:chOff x="2007695" y="457015"/>
                <a:chExt cx="818278" cy="831804"/>
              </a:xfrm>
            </p:grpSpPr>
            <p:grpSp>
              <p:nvGrpSpPr>
                <p:cNvPr id="59" name="组合 119">
                  <a:extLst>
                    <a:ext uri="{FF2B5EF4-FFF2-40B4-BE49-F238E27FC236}">
                      <a16:creationId xmlns:a16="http://schemas.microsoft.com/office/drawing/2014/main" id="{C4DF380E-A13D-4F42-8A75-5BE66E439ADF}"/>
                    </a:ext>
                  </a:extLst>
                </p:cNvPr>
                <p:cNvGrpSpPr/>
                <p:nvPr/>
              </p:nvGrpSpPr>
              <p:grpSpPr>
                <a:xfrm>
                  <a:off x="2007696" y="459548"/>
                  <a:ext cx="818277" cy="829271"/>
                  <a:chOff x="2007696" y="459548"/>
                  <a:chExt cx="818277" cy="829271"/>
                </a:xfrm>
              </p:grpSpPr>
              <p:sp>
                <p:nvSpPr>
                  <p:cNvPr id="61" name="弧形 60">
                    <a:extLst>
                      <a:ext uri="{FF2B5EF4-FFF2-40B4-BE49-F238E27FC236}">
                        <a16:creationId xmlns:a16="http://schemas.microsoft.com/office/drawing/2014/main" id="{7FE20007-7998-4680-86AA-55C17EE755C0}"/>
                      </a:ext>
                    </a:extLst>
                  </p:cNvPr>
                  <p:cNvSpPr/>
                  <p:nvPr/>
                </p:nvSpPr>
                <p:spPr>
                  <a:xfrm>
                    <a:off x="2014043" y="474801"/>
                    <a:ext cx="795161" cy="811482"/>
                  </a:xfrm>
                  <a:prstGeom prst="arc">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accent3">
                          <a:lumMod val="75000"/>
                        </a:schemeClr>
                      </a:solidFill>
                      <a:latin typeface="华文细黑" panose="02010600040101010101" charset="-122"/>
                      <a:ea typeface="华文细黑" panose="02010600040101010101" charset="-122"/>
                    </a:endParaRPr>
                  </a:p>
                </p:txBody>
              </p:sp>
              <p:sp>
                <p:nvSpPr>
                  <p:cNvPr id="62" name="弧形 61">
                    <a:extLst>
                      <a:ext uri="{FF2B5EF4-FFF2-40B4-BE49-F238E27FC236}">
                        <a16:creationId xmlns:a16="http://schemas.microsoft.com/office/drawing/2014/main" id="{7A11B1C0-62EF-48D7-A621-2D33DA8EA320}"/>
                      </a:ext>
                    </a:extLst>
                  </p:cNvPr>
                  <p:cNvSpPr/>
                  <p:nvPr/>
                </p:nvSpPr>
                <p:spPr>
                  <a:xfrm rot="5400000">
                    <a:off x="2002198" y="476604"/>
                    <a:ext cx="829271" cy="795160"/>
                  </a:xfrm>
                  <a:prstGeom prst="arc">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accent3">
                          <a:lumMod val="75000"/>
                        </a:schemeClr>
                      </a:solidFill>
                      <a:latin typeface="华文细黑" panose="02010600040101010101" charset="-122"/>
                      <a:ea typeface="华文细黑" panose="02010600040101010101" charset="-122"/>
                    </a:endParaRPr>
                  </a:p>
                </p:txBody>
              </p:sp>
              <p:sp>
                <p:nvSpPr>
                  <p:cNvPr id="63" name="弧形 62">
                    <a:extLst>
                      <a:ext uri="{FF2B5EF4-FFF2-40B4-BE49-F238E27FC236}">
                        <a16:creationId xmlns:a16="http://schemas.microsoft.com/office/drawing/2014/main" id="{8B1843BB-9A94-41F9-B87D-DC9B020C48EE}"/>
                      </a:ext>
                    </a:extLst>
                  </p:cNvPr>
                  <p:cNvSpPr/>
                  <p:nvPr/>
                </p:nvSpPr>
                <p:spPr>
                  <a:xfrm rot="10800000">
                    <a:off x="2007696" y="474802"/>
                    <a:ext cx="818277" cy="811482"/>
                  </a:xfrm>
                  <a:prstGeom prst="arc">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accent3">
                          <a:lumMod val="75000"/>
                        </a:schemeClr>
                      </a:solidFill>
                      <a:latin typeface="华文细黑" panose="02010600040101010101" charset="-122"/>
                      <a:ea typeface="华文细黑" panose="02010600040101010101" charset="-122"/>
                    </a:endParaRPr>
                  </a:p>
                </p:txBody>
              </p:sp>
            </p:grpSp>
            <p:sp>
              <p:nvSpPr>
                <p:cNvPr id="60" name="Freeform 89">
                  <a:extLst>
                    <a:ext uri="{FF2B5EF4-FFF2-40B4-BE49-F238E27FC236}">
                      <a16:creationId xmlns:a16="http://schemas.microsoft.com/office/drawing/2014/main" id="{52060F4B-1225-42BE-BB6E-2BFB135BB419}"/>
                    </a:ext>
                  </a:extLst>
                </p:cNvPr>
                <p:cNvSpPr>
                  <a:spLocks noEditPoints="1"/>
                </p:cNvSpPr>
                <p:nvPr/>
              </p:nvSpPr>
              <p:spPr bwMode="auto">
                <a:xfrm>
                  <a:off x="2007695" y="457015"/>
                  <a:ext cx="325739" cy="385091"/>
                </a:xfrm>
                <a:custGeom>
                  <a:avLst/>
                  <a:gdLst>
                    <a:gd name="T0" fmla="*/ 24 w 276"/>
                    <a:gd name="T1" fmla="*/ 202 h 313"/>
                    <a:gd name="T2" fmla="*/ 37 w 276"/>
                    <a:gd name="T3" fmla="*/ 208 h 313"/>
                    <a:gd name="T4" fmla="*/ 25 w 276"/>
                    <a:gd name="T5" fmla="*/ 242 h 313"/>
                    <a:gd name="T6" fmla="*/ 11 w 276"/>
                    <a:gd name="T7" fmla="*/ 238 h 313"/>
                    <a:gd name="T8" fmla="*/ 24 w 276"/>
                    <a:gd name="T9" fmla="*/ 202 h 313"/>
                    <a:gd name="T10" fmla="*/ 0 w 276"/>
                    <a:gd name="T11" fmla="*/ 312 h 313"/>
                    <a:gd name="T12" fmla="*/ 15 w 276"/>
                    <a:gd name="T13" fmla="*/ 313 h 313"/>
                    <a:gd name="T14" fmla="*/ 17 w 276"/>
                    <a:gd name="T15" fmla="*/ 277 h 313"/>
                    <a:gd name="T16" fmla="*/ 3 w 276"/>
                    <a:gd name="T17" fmla="*/ 275 h 313"/>
                    <a:gd name="T18" fmla="*/ 0 w 276"/>
                    <a:gd name="T19" fmla="*/ 312 h 313"/>
                    <a:gd name="T20" fmla="*/ 42 w 276"/>
                    <a:gd name="T21" fmla="*/ 169 h 313"/>
                    <a:gd name="T22" fmla="*/ 55 w 276"/>
                    <a:gd name="T23" fmla="*/ 177 h 313"/>
                    <a:gd name="T24" fmla="*/ 76 w 276"/>
                    <a:gd name="T25" fmla="*/ 148 h 313"/>
                    <a:gd name="T26" fmla="*/ 65 w 276"/>
                    <a:gd name="T27" fmla="*/ 139 h 313"/>
                    <a:gd name="T28" fmla="*/ 42 w 276"/>
                    <a:gd name="T29" fmla="*/ 169 h 313"/>
                    <a:gd name="T30" fmla="*/ 92 w 276"/>
                    <a:gd name="T31" fmla="*/ 112 h 313"/>
                    <a:gd name="T32" fmla="*/ 102 w 276"/>
                    <a:gd name="T33" fmla="*/ 123 h 313"/>
                    <a:gd name="T34" fmla="*/ 130 w 276"/>
                    <a:gd name="T35" fmla="*/ 101 h 313"/>
                    <a:gd name="T36" fmla="*/ 122 w 276"/>
                    <a:gd name="T37" fmla="*/ 89 h 313"/>
                    <a:gd name="T38" fmla="*/ 92 w 276"/>
                    <a:gd name="T39" fmla="*/ 112 h 313"/>
                    <a:gd name="T40" fmla="*/ 156 w 276"/>
                    <a:gd name="T41" fmla="*/ 71 h 313"/>
                    <a:gd name="T42" fmla="*/ 162 w 276"/>
                    <a:gd name="T43" fmla="*/ 84 h 313"/>
                    <a:gd name="T44" fmla="*/ 195 w 276"/>
                    <a:gd name="T45" fmla="*/ 72 h 313"/>
                    <a:gd name="T46" fmla="*/ 191 w 276"/>
                    <a:gd name="T47" fmla="*/ 58 h 313"/>
                    <a:gd name="T48" fmla="*/ 156 w 276"/>
                    <a:gd name="T49" fmla="*/ 71 h 313"/>
                    <a:gd name="T50" fmla="*/ 273 w 276"/>
                    <a:gd name="T51" fmla="*/ 47 h 313"/>
                    <a:gd name="T52" fmla="*/ 226 w 276"/>
                    <a:gd name="T53" fmla="*/ 0 h 313"/>
                    <a:gd name="T54" fmla="*/ 215 w 276"/>
                    <a:gd name="T55" fmla="*/ 11 h 313"/>
                    <a:gd name="T56" fmla="*/ 252 w 276"/>
                    <a:gd name="T57" fmla="*/ 47 h 313"/>
                    <a:gd name="T58" fmla="*/ 228 w 276"/>
                    <a:gd name="T59" fmla="*/ 50 h 313"/>
                    <a:gd name="T60" fmla="*/ 230 w 276"/>
                    <a:gd name="T61" fmla="*/ 64 h 313"/>
                    <a:gd name="T62" fmla="*/ 248 w 276"/>
                    <a:gd name="T63" fmla="*/ 62 h 313"/>
                    <a:gd name="T64" fmla="*/ 215 w 276"/>
                    <a:gd name="T65" fmla="*/ 94 h 313"/>
                    <a:gd name="T66" fmla="*/ 226 w 276"/>
                    <a:gd name="T67" fmla="*/ 105 h 313"/>
                    <a:gd name="T68" fmla="*/ 273 w 276"/>
                    <a:gd name="T69" fmla="*/ 58 h 313"/>
                    <a:gd name="T70" fmla="*/ 273 w 276"/>
                    <a:gd name="T71" fmla="*/ 47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6" h="313">
                      <a:moveTo>
                        <a:pt x="24" y="202"/>
                      </a:moveTo>
                      <a:cubicBezTo>
                        <a:pt x="37" y="208"/>
                        <a:pt x="37" y="208"/>
                        <a:pt x="37" y="208"/>
                      </a:cubicBezTo>
                      <a:cubicBezTo>
                        <a:pt x="32" y="219"/>
                        <a:pt x="28" y="230"/>
                        <a:pt x="25" y="242"/>
                      </a:cubicBezTo>
                      <a:cubicBezTo>
                        <a:pt x="11" y="238"/>
                        <a:pt x="11" y="238"/>
                        <a:pt x="11" y="238"/>
                      </a:cubicBezTo>
                      <a:cubicBezTo>
                        <a:pt x="14" y="226"/>
                        <a:pt x="19" y="214"/>
                        <a:pt x="24" y="202"/>
                      </a:cubicBezTo>
                      <a:close/>
                      <a:moveTo>
                        <a:pt x="0" y="312"/>
                      </a:moveTo>
                      <a:cubicBezTo>
                        <a:pt x="15" y="313"/>
                        <a:pt x="15" y="313"/>
                        <a:pt x="15" y="313"/>
                      </a:cubicBezTo>
                      <a:cubicBezTo>
                        <a:pt x="15" y="301"/>
                        <a:pt x="16" y="289"/>
                        <a:pt x="17" y="277"/>
                      </a:cubicBezTo>
                      <a:cubicBezTo>
                        <a:pt x="3" y="275"/>
                        <a:pt x="3" y="275"/>
                        <a:pt x="3" y="275"/>
                      </a:cubicBezTo>
                      <a:cubicBezTo>
                        <a:pt x="1" y="287"/>
                        <a:pt x="0" y="300"/>
                        <a:pt x="0" y="312"/>
                      </a:cubicBezTo>
                      <a:close/>
                      <a:moveTo>
                        <a:pt x="42" y="169"/>
                      </a:moveTo>
                      <a:cubicBezTo>
                        <a:pt x="55" y="177"/>
                        <a:pt x="55" y="177"/>
                        <a:pt x="55" y="177"/>
                      </a:cubicBezTo>
                      <a:cubicBezTo>
                        <a:pt x="61" y="167"/>
                        <a:pt x="68" y="157"/>
                        <a:pt x="76" y="148"/>
                      </a:cubicBezTo>
                      <a:cubicBezTo>
                        <a:pt x="65" y="139"/>
                        <a:pt x="65" y="139"/>
                        <a:pt x="65" y="139"/>
                      </a:cubicBezTo>
                      <a:cubicBezTo>
                        <a:pt x="57" y="148"/>
                        <a:pt x="49" y="158"/>
                        <a:pt x="42" y="169"/>
                      </a:cubicBezTo>
                      <a:close/>
                      <a:moveTo>
                        <a:pt x="92" y="112"/>
                      </a:moveTo>
                      <a:cubicBezTo>
                        <a:pt x="102" y="123"/>
                        <a:pt x="102" y="123"/>
                        <a:pt x="102" y="123"/>
                      </a:cubicBezTo>
                      <a:cubicBezTo>
                        <a:pt x="111" y="115"/>
                        <a:pt x="120" y="108"/>
                        <a:pt x="130" y="101"/>
                      </a:cubicBezTo>
                      <a:cubicBezTo>
                        <a:pt x="122" y="89"/>
                        <a:pt x="122" y="89"/>
                        <a:pt x="122" y="89"/>
                      </a:cubicBezTo>
                      <a:cubicBezTo>
                        <a:pt x="112" y="96"/>
                        <a:pt x="101" y="103"/>
                        <a:pt x="92" y="112"/>
                      </a:cubicBezTo>
                      <a:close/>
                      <a:moveTo>
                        <a:pt x="156" y="71"/>
                      </a:moveTo>
                      <a:cubicBezTo>
                        <a:pt x="162" y="84"/>
                        <a:pt x="162" y="84"/>
                        <a:pt x="162" y="84"/>
                      </a:cubicBezTo>
                      <a:cubicBezTo>
                        <a:pt x="173" y="79"/>
                        <a:pt x="184" y="75"/>
                        <a:pt x="195" y="72"/>
                      </a:cubicBezTo>
                      <a:cubicBezTo>
                        <a:pt x="191" y="58"/>
                        <a:pt x="191" y="58"/>
                        <a:pt x="191" y="58"/>
                      </a:cubicBezTo>
                      <a:cubicBezTo>
                        <a:pt x="179" y="61"/>
                        <a:pt x="167" y="66"/>
                        <a:pt x="156" y="71"/>
                      </a:cubicBezTo>
                      <a:close/>
                      <a:moveTo>
                        <a:pt x="273" y="47"/>
                      </a:moveTo>
                      <a:cubicBezTo>
                        <a:pt x="226" y="0"/>
                        <a:pt x="226" y="0"/>
                        <a:pt x="226" y="0"/>
                      </a:cubicBezTo>
                      <a:cubicBezTo>
                        <a:pt x="215" y="11"/>
                        <a:pt x="215" y="11"/>
                        <a:pt x="215" y="11"/>
                      </a:cubicBezTo>
                      <a:cubicBezTo>
                        <a:pt x="252" y="47"/>
                        <a:pt x="252" y="47"/>
                        <a:pt x="252" y="47"/>
                      </a:cubicBezTo>
                      <a:cubicBezTo>
                        <a:pt x="244" y="48"/>
                        <a:pt x="236" y="48"/>
                        <a:pt x="228" y="50"/>
                      </a:cubicBezTo>
                      <a:cubicBezTo>
                        <a:pt x="230" y="64"/>
                        <a:pt x="230" y="64"/>
                        <a:pt x="230" y="64"/>
                      </a:cubicBezTo>
                      <a:cubicBezTo>
                        <a:pt x="236" y="63"/>
                        <a:pt x="242" y="63"/>
                        <a:pt x="248" y="62"/>
                      </a:cubicBezTo>
                      <a:cubicBezTo>
                        <a:pt x="215" y="94"/>
                        <a:pt x="215" y="94"/>
                        <a:pt x="215" y="94"/>
                      </a:cubicBezTo>
                      <a:cubicBezTo>
                        <a:pt x="226" y="105"/>
                        <a:pt x="226" y="105"/>
                        <a:pt x="226" y="105"/>
                      </a:cubicBezTo>
                      <a:cubicBezTo>
                        <a:pt x="273" y="58"/>
                        <a:pt x="273" y="58"/>
                        <a:pt x="273" y="58"/>
                      </a:cubicBezTo>
                      <a:cubicBezTo>
                        <a:pt x="276" y="55"/>
                        <a:pt x="276" y="50"/>
                        <a:pt x="273" y="47"/>
                      </a:cubicBezTo>
                      <a:close/>
                    </a:path>
                  </a:pathLst>
                </a:custGeom>
                <a:solidFill>
                  <a:srgbClr val="FFFFFF"/>
                </a:solidFill>
                <a:ln w="19050">
                  <a:solidFill>
                    <a:schemeClr val="accent1">
                      <a:lumMod val="50000"/>
                    </a:schemeClr>
                  </a:solidFill>
                </a:ln>
              </p:spPr>
              <p:txBody>
                <a:bodyPr vert="horz" wrap="square" lIns="68571" tIns="34286" rIns="68571" bIns="34286" numCol="1" anchor="ctr" anchorCtr="0" compatLnSpc="1"/>
                <a:lstStyle/>
                <a:p>
                  <a:endParaRPr lang="en-US" dirty="0">
                    <a:solidFill>
                      <a:schemeClr val="accent3">
                        <a:lumMod val="75000"/>
                      </a:schemeClr>
                    </a:solidFill>
                    <a:latin typeface="华文细黑" panose="02010600040101010101" charset="-122"/>
                    <a:ea typeface="华文细黑" panose="02010600040101010101" charset="-122"/>
                  </a:endParaRPr>
                </a:p>
              </p:txBody>
            </p:sp>
          </p:grpSp>
          <p:sp>
            <p:nvSpPr>
              <p:cNvPr id="58" name="TextBox 94">
                <a:extLst>
                  <a:ext uri="{FF2B5EF4-FFF2-40B4-BE49-F238E27FC236}">
                    <a16:creationId xmlns:a16="http://schemas.microsoft.com/office/drawing/2014/main" id="{1F1C76B1-A73F-44B5-B5AF-0701B1C88E25}"/>
                  </a:ext>
                </a:extLst>
              </p:cNvPr>
              <p:cNvSpPr txBox="1"/>
              <p:nvPr/>
            </p:nvSpPr>
            <p:spPr>
              <a:xfrm>
                <a:off x="3890459" y="1357340"/>
                <a:ext cx="946385" cy="457354"/>
              </a:xfrm>
              <a:prstGeom prst="rect">
                <a:avLst/>
              </a:prstGeom>
              <a:noFill/>
            </p:spPr>
            <p:txBody>
              <a:bodyPr wrap="square" rtlCol="0" anchor="ctr">
                <a:spAutoFit/>
              </a:bodyPr>
              <a:lstStyle/>
              <a:p>
                <a:pPr algn="ctr"/>
                <a:r>
                  <a:rPr lang="en-US" altLang="zh-CN" sz="1400" b="1" dirty="0">
                    <a:solidFill>
                      <a:srgbClr val="F87A08"/>
                    </a:solidFill>
                    <a:latin typeface="华文细黑" panose="02010600040101010101" charset="-122"/>
                    <a:ea typeface="华文细黑" panose="02010600040101010101" charset="-122"/>
                  </a:rPr>
                  <a:t>140+</a:t>
                </a:r>
              </a:p>
              <a:p>
                <a:pPr algn="ctr"/>
                <a:r>
                  <a:rPr lang="zh-CN" altLang="en-US" sz="1400" b="1" dirty="0">
                    <a:solidFill>
                      <a:srgbClr val="F87A08"/>
                    </a:solidFill>
                    <a:latin typeface="华文细黑" panose="02010600040101010101" charset="-122"/>
                    <a:ea typeface="华文细黑" panose="02010600040101010101" charset="-122"/>
                  </a:rPr>
                  <a:t>数据库</a:t>
                </a:r>
              </a:p>
            </p:txBody>
          </p:sp>
        </p:grpSp>
        <p:grpSp>
          <p:nvGrpSpPr>
            <p:cNvPr id="30" name="组合 29">
              <a:extLst>
                <a:ext uri="{FF2B5EF4-FFF2-40B4-BE49-F238E27FC236}">
                  <a16:creationId xmlns:a16="http://schemas.microsoft.com/office/drawing/2014/main" id="{1167A966-D422-4DCA-889D-B05C18171916}"/>
                </a:ext>
              </a:extLst>
            </p:cNvPr>
            <p:cNvGrpSpPr/>
            <p:nvPr/>
          </p:nvGrpSpPr>
          <p:grpSpPr>
            <a:xfrm>
              <a:off x="12681" y="1398"/>
              <a:ext cx="1667" cy="1509"/>
              <a:chOff x="5412043" y="1133052"/>
              <a:chExt cx="980248" cy="839216"/>
            </a:xfrm>
          </p:grpSpPr>
          <p:grpSp>
            <p:nvGrpSpPr>
              <p:cNvPr id="50" name="组合 49">
                <a:extLst>
                  <a:ext uri="{FF2B5EF4-FFF2-40B4-BE49-F238E27FC236}">
                    <a16:creationId xmlns:a16="http://schemas.microsoft.com/office/drawing/2014/main" id="{513F42C5-0E8C-4A28-A87B-55963413D939}"/>
                  </a:ext>
                </a:extLst>
              </p:cNvPr>
              <p:cNvGrpSpPr/>
              <p:nvPr/>
            </p:nvGrpSpPr>
            <p:grpSpPr>
              <a:xfrm>
                <a:off x="5463582" y="1133052"/>
                <a:ext cx="828679" cy="839216"/>
                <a:chOff x="1984314" y="428841"/>
                <a:chExt cx="828679" cy="839216"/>
              </a:xfrm>
            </p:grpSpPr>
            <p:grpSp>
              <p:nvGrpSpPr>
                <p:cNvPr id="52" name="组合 125">
                  <a:extLst>
                    <a:ext uri="{FF2B5EF4-FFF2-40B4-BE49-F238E27FC236}">
                      <a16:creationId xmlns:a16="http://schemas.microsoft.com/office/drawing/2014/main" id="{6B775E8F-AE70-42A1-8BAF-39DED00DBAF9}"/>
                    </a:ext>
                  </a:extLst>
                </p:cNvPr>
                <p:cNvGrpSpPr/>
                <p:nvPr/>
              </p:nvGrpSpPr>
              <p:grpSpPr>
                <a:xfrm>
                  <a:off x="1994716" y="431375"/>
                  <a:ext cx="818277" cy="836682"/>
                  <a:chOff x="1994716" y="431375"/>
                  <a:chExt cx="818277" cy="836682"/>
                </a:xfrm>
              </p:grpSpPr>
              <p:sp>
                <p:nvSpPr>
                  <p:cNvPr id="54" name="弧形 53">
                    <a:extLst>
                      <a:ext uri="{FF2B5EF4-FFF2-40B4-BE49-F238E27FC236}">
                        <a16:creationId xmlns:a16="http://schemas.microsoft.com/office/drawing/2014/main" id="{8149BF7D-ECAB-4CC4-9C02-976E40B21FF6}"/>
                      </a:ext>
                    </a:extLst>
                  </p:cNvPr>
                  <p:cNvSpPr/>
                  <p:nvPr/>
                </p:nvSpPr>
                <p:spPr>
                  <a:xfrm>
                    <a:off x="2003788" y="456575"/>
                    <a:ext cx="795161" cy="811482"/>
                  </a:xfrm>
                  <a:prstGeom prst="arc">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华文细黑" panose="02010600040101010101" charset="-122"/>
                      <a:ea typeface="华文细黑" panose="02010600040101010101" charset="-122"/>
                    </a:endParaRPr>
                  </a:p>
                </p:txBody>
              </p:sp>
              <p:sp>
                <p:nvSpPr>
                  <p:cNvPr id="55" name="弧形 54">
                    <a:extLst>
                      <a:ext uri="{FF2B5EF4-FFF2-40B4-BE49-F238E27FC236}">
                        <a16:creationId xmlns:a16="http://schemas.microsoft.com/office/drawing/2014/main" id="{390FCFFD-752A-4107-9CB8-6AB6DCFEEDA8}"/>
                      </a:ext>
                    </a:extLst>
                  </p:cNvPr>
                  <p:cNvSpPr/>
                  <p:nvPr/>
                </p:nvSpPr>
                <p:spPr>
                  <a:xfrm rot="5400000">
                    <a:off x="1993756" y="448430"/>
                    <a:ext cx="829269" cy="795160"/>
                  </a:xfrm>
                  <a:prstGeom prst="arc">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华文细黑" panose="02010600040101010101" charset="-122"/>
                      <a:ea typeface="华文细黑" panose="02010600040101010101" charset="-122"/>
                    </a:endParaRPr>
                  </a:p>
                </p:txBody>
              </p:sp>
              <p:sp>
                <p:nvSpPr>
                  <p:cNvPr id="56" name="弧形 55">
                    <a:extLst>
                      <a:ext uri="{FF2B5EF4-FFF2-40B4-BE49-F238E27FC236}">
                        <a16:creationId xmlns:a16="http://schemas.microsoft.com/office/drawing/2014/main" id="{D8F9A202-3A92-4745-98CA-E5BD83C82CFA}"/>
                      </a:ext>
                    </a:extLst>
                  </p:cNvPr>
                  <p:cNvSpPr/>
                  <p:nvPr/>
                </p:nvSpPr>
                <p:spPr>
                  <a:xfrm rot="10800000">
                    <a:off x="1994716" y="448659"/>
                    <a:ext cx="818277" cy="811482"/>
                  </a:xfrm>
                  <a:prstGeom prst="arc">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华文细黑" panose="02010600040101010101" charset="-122"/>
                      <a:ea typeface="华文细黑" panose="02010600040101010101" charset="-122"/>
                    </a:endParaRPr>
                  </a:p>
                </p:txBody>
              </p:sp>
            </p:grpSp>
            <p:sp>
              <p:nvSpPr>
                <p:cNvPr id="53" name="Freeform 89">
                  <a:extLst>
                    <a:ext uri="{FF2B5EF4-FFF2-40B4-BE49-F238E27FC236}">
                      <a16:creationId xmlns:a16="http://schemas.microsoft.com/office/drawing/2014/main" id="{7053CEF2-AF0A-4465-BA0A-8A4746D1D2C3}"/>
                    </a:ext>
                  </a:extLst>
                </p:cNvPr>
                <p:cNvSpPr>
                  <a:spLocks noEditPoints="1"/>
                </p:cNvSpPr>
                <p:nvPr/>
              </p:nvSpPr>
              <p:spPr bwMode="auto">
                <a:xfrm>
                  <a:off x="1984314" y="428841"/>
                  <a:ext cx="325739" cy="385091"/>
                </a:xfrm>
                <a:custGeom>
                  <a:avLst/>
                  <a:gdLst>
                    <a:gd name="T0" fmla="*/ 24 w 276"/>
                    <a:gd name="T1" fmla="*/ 202 h 313"/>
                    <a:gd name="T2" fmla="*/ 37 w 276"/>
                    <a:gd name="T3" fmla="*/ 208 h 313"/>
                    <a:gd name="T4" fmla="*/ 25 w 276"/>
                    <a:gd name="T5" fmla="*/ 242 h 313"/>
                    <a:gd name="T6" fmla="*/ 11 w 276"/>
                    <a:gd name="T7" fmla="*/ 238 h 313"/>
                    <a:gd name="T8" fmla="*/ 24 w 276"/>
                    <a:gd name="T9" fmla="*/ 202 h 313"/>
                    <a:gd name="T10" fmla="*/ 0 w 276"/>
                    <a:gd name="T11" fmla="*/ 312 h 313"/>
                    <a:gd name="T12" fmla="*/ 15 w 276"/>
                    <a:gd name="T13" fmla="*/ 313 h 313"/>
                    <a:gd name="T14" fmla="*/ 17 w 276"/>
                    <a:gd name="T15" fmla="*/ 277 h 313"/>
                    <a:gd name="T16" fmla="*/ 3 w 276"/>
                    <a:gd name="T17" fmla="*/ 275 h 313"/>
                    <a:gd name="T18" fmla="*/ 0 w 276"/>
                    <a:gd name="T19" fmla="*/ 312 h 313"/>
                    <a:gd name="T20" fmla="*/ 42 w 276"/>
                    <a:gd name="T21" fmla="*/ 169 h 313"/>
                    <a:gd name="T22" fmla="*/ 55 w 276"/>
                    <a:gd name="T23" fmla="*/ 177 h 313"/>
                    <a:gd name="T24" fmla="*/ 76 w 276"/>
                    <a:gd name="T25" fmla="*/ 148 h 313"/>
                    <a:gd name="T26" fmla="*/ 65 w 276"/>
                    <a:gd name="T27" fmla="*/ 139 h 313"/>
                    <a:gd name="T28" fmla="*/ 42 w 276"/>
                    <a:gd name="T29" fmla="*/ 169 h 313"/>
                    <a:gd name="T30" fmla="*/ 92 w 276"/>
                    <a:gd name="T31" fmla="*/ 112 h 313"/>
                    <a:gd name="T32" fmla="*/ 102 w 276"/>
                    <a:gd name="T33" fmla="*/ 123 h 313"/>
                    <a:gd name="T34" fmla="*/ 130 w 276"/>
                    <a:gd name="T35" fmla="*/ 101 h 313"/>
                    <a:gd name="T36" fmla="*/ 122 w 276"/>
                    <a:gd name="T37" fmla="*/ 89 h 313"/>
                    <a:gd name="T38" fmla="*/ 92 w 276"/>
                    <a:gd name="T39" fmla="*/ 112 h 313"/>
                    <a:gd name="T40" fmla="*/ 156 w 276"/>
                    <a:gd name="T41" fmla="*/ 71 h 313"/>
                    <a:gd name="T42" fmla="*/ 162 w 276"/>
                    <a:gd name="T43" fmla="*/ 84 h 313"/>
                    <a:gd name="T44" fmla="*/ 195 w 276"/>
                    <a:gd name="T45" fmla="*/ 72 h 313"/>
                    <a:gd name="T46" fmla="*/ 191 w 276"/>
                    <a:gd name="T47" fmla="*/ 58 h 313"/>
                    <a:gd name="T48" fmla="*/ 156 w 276"/>
                    <a:gd name="T49" fmla="*/ 71 h 313"/>
                    <a:gd name="T50" fmla="*/ 273 w 276"/>
                    <a:gd name="T51" fmla="*/ 47 h 313"/>
                    <a:gd name="T52" fmla="*/ 226 w 276"/>
                    <a:gd name="T53" fmla="*/ 0 h 313"/>
                    <a:gd name="T54" fmla="*/ 215 w 276"/>
                    <a:gd name="T55" fmla="*/ 11 h 313"/>
                    <a:gd name="T56" fmla="*/ 252 w 276"/>
                    <a:gd name="T57" fmla="*/ 47 h 313"/>
                    <a:gd name="T58" fmla="*/ 228 w 276"/>
                    <a:gd name="T59" fmla="*/ 50 h 313"/>
                    <a:gd name="T60" fmla="*/ 230 w 276"/>
                    <a:gd name="T61" fmla="*/ 64 h 313"/>
                    <a:gd name="T62" fmla="*/ 248 w 276"/>
                    <a:gd name="T63" fmla="*/ 62 h 313"/>
                    <a:gd name="T64" fmla="*/ 215 w 276"/>
                    <a:gd name="T65" fmla="*/ 94 h 313"/>
                    <a:gd name="T66" fmla="*/ 226 w 276"/>
                    <a:gd name="T67" fmla="*/ 105 h 313"/>
                    <a:gd name="T68" fmla="*/ 273 w 276"/>
                    <a:gd name="T69" fmla="*/ 58 h 313"/>
                    <a:gd name="T70" fmla="*/ 273 w 276"/>
                    <a:gd name="T71" fmla="*/ 47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6" h="313">
                      <a:moveTo>
                        <a:pt x="24" y="202"/>
                      </a:moveTo>
                      <a:cubicBezTo>
                        <a:pt x="37" y="208"/>
                        <a:pt x="37" y="208"/>
                        <a:pt x="37" y="208"/>
                      </a:cubicBezTo>
                      <a:cubicBezTo>
                        <a:pt x="32" y="219"/>
                        <a:pt x="28" y="230"/>
                        <a:pt x="25" y="242"/>
                      </a:cubicBezTo>
                      <a:cubicBezTo>
                        <a:pt x="11" y="238"/>
                        <a:pt x="11" y="238"/>
                        <a:pt x="11" y="238"/>
                      </a:cubicBezTo>
                      <a:cubicBezTo>
                        <a:pt x="14" y="226"/>
                        <a:pt x="19" y="214"/>
                        <a:pt x="24" y="202"/>
                      </a:cubicBezTo>
                      <a:close/>
                      <a:moveTo>
                        <a:pt x="0" y="312"/>
                      </a:moveTo>
                      <a:cubicBezTo>
                        <a:pt x="15" y="313"/>
                        <a:pt x="15" y="313"/>
                        <a:pt x="15" y="313"/>
                      </a:cubicBezTo>
                      <a:cubicBezTo>
                        <a:pt x="15" y="301"/>
                        <a:pt x="16" y="289"/>
                        <a:pt x="17" y="277"/>
                      </a:cubicBezTo>
                      <a:cubicBezTo>
                        <a:pt x="3" y="275"/>
                        <a:pt x="3" y="275"/>
                        <a:pt x="3" y="275"/>
                      </a:cubicBezTo>
                      <a:cubicBezTo>
                        <a:pt x="1" y="287"/>
                        <a:pt x="0" y="300"/>
                        <a:pt x="0" y="312"/>
                      </a:cubicBezTo>
                      <a:close/>
                      <a:moveTo>
                        <a:pt x="42" y="169"/>
                      </a:moveTo>
                      <a:cubicBezTo>
                        <a:pt x="55" y="177"/>
                        <a:pt x="55" y="177"/>
                        <a:pt x="55" y="177"/>
                      </a:cubicBezTo>
                      <a:cubicBezTo>
                        <a:pt x="61" y="167"/>
                        <a:pt x="68" y="157"/>
                        <a:pt x="76" y="148"/>
                      </a:cubicBezTo>
                      <a:cubicBezTo>
                        <a:pt x="65" y="139"/>
                        <a:pt x="65" y="139"/>
                        <a:pt x="65" y="139"/>
                      </a:cubicBezTo>
                      <a:cubicBezTo>
                        <a:pt x="57" y="148"/>
                        <a:pt x="49" y="158"/>
                        <a:pt x="42" y="169"/>
                      </a:cubicBezTo>
                      <a:close/>
                      <a:moveTo>
                        <a:pt x="92" y="112"/>
                      </a:moveTo>
                      <a:cubicBezTo>
                        <a:pt x="102" y="123"/>
                        <a:pt x="102" y="123"/>
                        <a:pt x="102" y="123"/>
                      </a:cubicBezTo>
                      <a:cubicBezTo>
                        <a:pt x="111" y="115"/>
                        <a:pt x="120" y="108"/>
                        <a:pt x="130" y="101"/>
                      </a:cubicBezTo>
                      <a:cubicBezTo>
                        <a:pt x="122" y="89"/>
                        <a:pt x="122" y="89"/>
                        <a:pt x="122" y="89"/>
                      </a:cubicBezTo>
                      <a:cubicBezTo>
                        <a:pt x="112" y="96"/>
                        <a:pt x="101" y="103"/>
                        <a:pt x="92" y="112"/>
                      </a:cubicBezTo>
                      <a:close/>
                      <a:moveTo>
                        <a:pt x="156" y="71"/>
                      </a:moveTo>
                      <a:cubicBezTo>
                        <a:pt x="162" y="84"/>
                        <a:pt x="162" y="84"/>
                        <a:pt x="162" y="84"/>
                      </a:cubicBezTo>
                      <a:cubicBezTo>
                        <a:pt x="173" y="79"/>
                        <a:pt x="184" y="75"/>
                        <a:pt x="195" y="72"/>
                      </a:cubicBezTo>
                      <a:cubicBezTo>
                        <a:pt x="191" y="58"/>
                        <a:pt x="191" y="58"/>
                        <a:pt x="191" y="58"/>
                      </a:cubicBezTo>
                      <a:cubicBezTo>
                        <a:pt x="179" y="61"/>
                        <a:pt x="167" y="66"/>
                        <a:pt x="156" y="71"/>
                      </a:cubicBezTo>
                      <a:close/>
                      <a:moveTo>
                        <a:pt x="273" y="47"/>
                      </a:moveTo>
                      <a:cubicBezTo>
                        <a:pt x="226" y="0"/>
                        <a:pt x="226" y="0"/>
                        <a:pt x="226" y="0"/>
                      </a:cubicBezTo>
                      <a:cubicBezTo>
                        <a:pt x="215" y="11"/>
                        <a:pt x="215" y="11"/>
                        <a:pt x="215" y="11"/>
                      </a:cubicBezTo>
                      <a:cubicBezTo>
                        <a:pt x="252" y="47"/>
                        <a:pt x="252" y="47"/>
                        <a:pt x="252" y="47"/>
                      </a:cubicBezTo>
                      <a:cubicBezTo>
                        <a:pt x="244" y="48"/>
                        <a:pt x="236" y="48"/>
                        <a:pt x="228" y="50"/>
                      </a:cubicBezTo>
                      <a:cubicBezTo>
                        <a:pt x="230" y="64"/>
                        <a:pt x="230" y="64"/>
                        <a:pt x="230" y="64"/>
                      </a:cubicBezTo>
                      <a:cubicBezTo>
                        <a:pt x="236" y="63"/>
                        <a:pt x="242" y="63"/>
                        <a:pt x="248" y="62"/>
                      </a:cubicBezTo>
                      <a:cubicBezTo>
                        <a:pt x="215" y="94"/>
                        <a:pt x="215" y="94"/>
                        <a:pt x="215" y="94"/>
                      </a:cubicBezTo>
                      <a:cubicBezTo>
                        <a:pt x="226" y="105"/>
                        <a:pt x="226" y="105"/>
                        <a:pt x="226" y="105"/>
                      </a:cubicBezTo>
                      <a:cubicBezTo>
                        <a:pt x="273" y="58"/>
                        <a:pt x="273" y="58"/>
                        <a:pt x="273" y="58"/>
                      </a:cubicBezTo>
                      <a:cubicBezTo>
                        <a:pt x="276" y="55"/>
                        <a:pt x="276" y="50"/>
                        <a:pt x="273" y="47"/>
                      </a:cubicBezTo>
                      <a:close/>
                    </a:path>
                  </a:pathLst>
                </a:custGeom>
                <a:solidFill>
                  <a:srgbClr val="FFFFFF"/>
                </a:solidFill>
                <a:ln w="19050">
                  <a:solidFill>
                    <a:schemeClr val="accent1">
                      <a:lumMod val="50000"/>
                    </a:schemeClr>
                  </a:solidFill>
                </a:ln>
              </p:spPr>
              <p:txBody>
                <a:bodyPr vert="horz" wrap="square" lIns="68571" tIns="34286" rIns="68571" bIns="34286" numCol="1" anchor="ctr" anchorCtr="0" compatLnSpc="1"/>
                <a:lstStyle/>
                <a:p>
                  <a:endParaRPr lang="en-US" dirty="0">
                    <a:latin typeface="华文细黑" panose="02010600040101010101" charset="-122"/>
                    <a:ea typeface="华文细黑" panose="02010600040101010101" charset="-122"/>
                  </a:endParaRPr>
                </a:p>
              </p:txBody>
            </p:sp>
          </p:grpSp>
          <p:sp>
            <p:nvSpPr>
              <p:cNvPr id="51" name="TextBox 102">
                <a:extLst>
                  <a:ext uri="{FF2B5EF4-FFF2-40B4-BE49-F238E27FC236}">
                    <a16:creationId xmlns:a16="http://schemas.microsoft.com/office/drawing/2014/main" id="{215C6F8E-22A7-4E57-9D30-EDCB5B044326}"/>
                  </a:ext>
                </a:extLst>
              </p:cNvPr>
              <p:cNvSpPr txBox="1"/>
              <p:nvPr/>
            </p:nvSpPr>
            <p:spPr>
              <a:xfrm>
                <a:off x="5412043" y="1406124"/>
                <a:ext cx="980248" cy="457294"/>
              </a:xfrm>
              <a:prstGeom prst="rect">
                <a:avLst/>
              </a:prstGeom>
              <a:noFill/>
            </p:spPr>
            <p:txBody>
              <a:bodyPr wrap="square" rtlCol="0" anchor="ctr">
                <a:spAutoFit/>
              </a:bodyPr>
              <a:lstStyle/>
              <a:p>
                <a:pPr algn="ctr"/>
                <a:r>
                  <a:rPr lang="en-US" altLang="zh-CN" sz="1400" b="1" dirty="0">
                    <a:solidFill>
                      <a:srgbClr val="F87A08"/>
                    </a:solidFill>
                    <a:latin typeface="华文细黑" panose="02010600040101010101" charset="-122"/>
                    <a:ea typeface="华文细黑" panose="02010600040101010101" charset="-122"/>
                  </a:rPr>
                  <a:t>40000+</a:t>
                </a:r>
              </a:p>
              <a:p>
                <a:pPr algn="ctr"/>
                <a:r>
                  <a:rPr lang="zh-CN" altLang="en-US" sz="1400" b="1" dirty="0">
                    <a:solidFill>
                      <a:srgbClr val="F87A08"/>
                    </a:solidFill>
                    <a:latin typeface="华文细黑" panose="02010600040101010101" charset="-122"/>
                    <a:ea typeface="华文细黑" panose="02010600040101010101" charset="-122"/>
                  </a:rPr>
                  <a:t>字段</a:t>
                </a:r>
              </a:p>
            </p:txBody>
          </p:sp>
        </p:grpSp>
        <p:sp>
          <p:nvSpPr>
            <p:cNvPr id="31" name="TextBox 109">
              <a:extLst>
                <a:ext uri="{FF2B5EF4-FFF2-40B4-BE49-F238E27FC236}">
                  <a16:creationId xmlns:a16="http://schemas.microsoft.com/office/drawing/2014/main" id="{E5A60BCD-30E9-4230-89AE-F386636D87B9}"/>
                </a:ext>
              </a:extLst>
            </p:cNvPr>
            <p:cNvSpPr txBox="1"/>
            <p:nvPr>
              <p:custDataLst>
                <p:tags r:id="rId14"/>
              </p:custDataLst>
            </p:nvPr>
          </p:nvSpPr>
          <p:spPr>
            <a:xfrm>
              <a:off x="8918" y="4631"/>
              <a:ext cx="4110" cy="801"/>
            </a:xfrm>
            <a:prstGeom prst="rect">
              <a:avLst/>
            </a:prstGeom>
            <a:solidFill>
              <a:srgbClr val="0070C0"/>
            </a:solidFill>
          </p:spPr>
          <p:txBody>
            <a:bodyPr wrap="square" lIns="68586" tIns="34294" rIns="68586" bIns="34294" rtlCol="0" anchor="ctr">
              <a:noAutofit/>
            </a:bodyPr>
            <a:lstStyle/>
            <a:p>
              <a:pPr>
                <a:lnSpc>
                  <a:spcPct val="90000"/>
                </a:lnSpc>
                <a:spcBef>
                  <a:spcPts val="900"/>
                </a:spcBef>
                <a:buSzPct val="90000"/>
              </a:pPr>
              <a:endParaRPr lang="en-US" sz="1700" spc="-30" dirty="0">
                <a:solidFill>
                  <a:srgbClr val="FFFFFF">
                    <a:alpha val="99000"/>
                  </a:srgbClr>
                </a:solidFill>
                <a:latin typeface="华文细黑" panose="02010600040101010101" charset="-122"/>
                <a:ea typeface="华文细黑" panose="02010600040101010101" charset="-122"/>
              </a:endParaRPr>
            </a:p>
          </p:txBody>
        </p:sp>
        <p:sp>
          <p:nvSpPr>
            <p:cNvPr id="32" name="TextBox 110">
              <a:extLst>
                <a:ext uri="{FF2B5EF4-FFF2-40B4-BE49-F238E27FC236}">
                  <a16:creationId xmlns:a16="http://schemas.microsoft.com/office/drawing/2014/main" id="{CC27AB20-AA48-4511-BE50-2087BFD7FE32}"/>
                </a:ext>
              </a:extLst>
            </p:cNvPr>
            <p:cNvSpPr txBox="1"/>
            <p:nvPr>
              <p:custDataLst>
                <p:tags r:id="rId15"/>
              </p:custDataLst>
            </p:nvPr>
          </p:nvSpPr>
          <p:spPr>
            <a:xfrm>
              <a:off x="8911" y="4841"/>
              <a:ext cx="4118" cy="458"/>
            </a:xfrm>
            <a:prstGeom prst="rect">
              <a:avLst/>
            </a:prstGeom>
            <a:noFill/>
          </p:spPr>
          <p:txBody>
            <a:bodyPr wrap="square" lIns="137172" tIns="34294" rIns="68586" bIns="34294" rtlCol="0" anchor="ctr">
              <a:spAutoFit/>
            </a:bodyPr>
            <a:lstStyle/>
            <a:p>
              <a:pPr marL="255270" indent="-255270">
                <a:lnSpc>
                  <a:spcPct val="90000"/>
                </a:lnSpc>
                <a:spcBef>
                  <a:spcPct val="20000"/>
                </a:spcBef>
                <a:buSzPct val="90000"/>
                <a:buBlip>
                  <a:blip r:embed="rId42"/>
                </a:buBlip>
              </a:pPr>
              <a:r>
                <a:rPr lang="zh-CN" altLang="en-US" sz="1600" dirty="0">
                  <a:solidFill>
                    <a:schemeClr val="bg1"/>
                  </a:solidFill>
                  <a:latin typeface="华文细黑" panose="02010600040101010101" charset="-122"/>
                  <a:ea typeface="华文细黑" panose="02010600040101010101" charset="-122"/>
                </a:rPr>
                <a:t>商品市场研究系列</a:t>
              </a:r>
            </a:p>
          </p:txBody>
        </p:sp>
        <p:sp>
          <p:nvSpPr>
            <p:cNvPr id="33" name="TextBox 111">
              <a:extLst>
                <a:ext uri="{FF2B5EF4-FFF2-40B4-BE49-F238E27FC236}">
                  <a16:creationId xmlns:a16="http://schemas.microsoft.com/office/drawing/2014/main" id="{FD2EEA0D-BC3A-4C97-B7CF-BFFC5D1E94C3}"/>
                </a:ext>
              </a:extLst>
            </p:cNvPr>
            <p:cNvSpPr txBox="1"/>
            <p:nvPr>
              <p:custDataLst>
                <p:tags r:id="rId16"/>
              </p:custDataLst>
            </p:nvPr>
          </p:nvSpPr>
          <p:spPr>
            <a:xfrm>
              <a:off x="3770" y="5758"/>
              <a:ext cx="4110" cy="801"/>
            </a:xfrm>
            <a:prstGeom prst="rect">
              <a:avLst/>
            </a:prstGeom>
            <a:solidFill>
              <a:schemeClr val="accent1">
                <a:lumMod val="75000"/>
              </a:schemeClr>
            </a:solidFill>
          </p:spPr>
          <p:txBody>
            <a:bodyPr wrap="square" lIns="68586" tIns="34294" rIns="68586" bIns="34294" rtlCol="0" anchor="ctr">
              <a:noAutofit/>
            </a:bodyPr>
            <a:lstStyle/>
            <a:p>
              <a:pPr>
                <a:lnSpc>
                  <a:spcPct val="90000"/>
                </a:lnSpc>
                <a:spcBef>
                  <a:spcPts val="900"/>
                </a:spcBef>
                <a:buSzPct val="90000"/>
              </a:pPr>
              <a:endParaRPr lang="en-US" sz="1700" spc="-30" dirty="0">
                <a:solidFill>
                  <a:srgbClr val="FFFFFF">
                    <a:alpha val="99000"/>
                  </a:srgbClr>
                </a:solidFill>
                <a:latin typeface="华文细黑" panose="02010600040101010101" charset="-122"/>
                <a:ea typeface="华文细黑" panose="02010600040101010101" charset="-122"/>
              </a:endParaRPr>
            </a:p>
          </p:txBody>
        </p:sp>
        <p:sp>
          <p:nvSpPr>
            <p:cNvPr id="34" name="TextBox 112">
              <a:extLst>
                <a:ext uri="{FF2B5EF4-FFF2-40B4-BE49-F238E27FC236}">
                  <a16:creationId xmlns:a16="http://schemas.microsoft.com/office/drawing/2014/main" id="{FE7B9C29-0385-48E6-80C8-E009CEADC63D}"/>
                </a:ext>
              </a:extLst>
            </p:cNvPr>
            <p:cNvSpPr txBox="1"/>
            <p:nvPr>
              <p:custDataLst>
                <p:tags r:id="rId17"/>
              </p:custDataLst>
            </p:nvPr>
          </p:nvSpPr>
          <p:spPr>
            <a:xfrm>
              <a:off x="3770" y="5917"/>
              <a:ext cx="3937" cy="458"/>
            </a:xfrm>
            <a:prstGeom prst="rect">
              <a:avLst/>
            </a:prstGeom>
            <a:noFill/>
          </p:spPr>
          <p:txBody>
            <a:bodyPr wrap="square" lIns="137172" tIns="34294" rIns="68586" bIns="34294" rtlCol="0" anchor="ctr">
              <a:spAutoFit/>
            </a:bodyPr>
            <a:lstStyle/>
            <a:p>
              <a:pPr marL="255270" indent="-255270">
                <a:lnSpc>
                  <a:spcPct val="90000"/>
                </a:lnSpc>
                <a:spcBef>
                  <a:spcPct val="20000"/>
                </a:spcBef>
                <a:buSzPct val="90000"/>
                <a:buBlip>
                  <a:blip r:embed="rId42"/>
                </a:buBlip>
              </a:pPr>
              <a:r>
                <a:rPr lang="zh-CN" altLang="en-US" sz="1600" dirty="0">
                  <a:gradFill>
                    <a:gsLst>
                      <a:gs pos="0">
                        <a:srgbClr val="FFFFFF"/>
                      </a:gs>
                      <a:gs pos="86000">
                        <a:srgbClr val="FFFFFF"/>
                      </a:gs>
                    </a:gsLst>
                    <a:lin ang="5400000" scaled="0"/>
                  </a:gradFill>
                  <a:latin typeface="华文细黑" panose="02010600040101010101" charset="-122"/>
                  <a:ea typeface="华文细黑" panose="02010600040101010101" charset="-122"/>
                </a:rPr>
                <a:t>基金市场系列</a:t>
              </a:r>
            </a:p>
          </p:txBody>
        </p:sp>
        <p:sp>
          <p:nvSpPr>
            <p:cNvPr id="35" name="Freeform 20">
              <a:extLst>
                <a:ext uri="{FF2B5EF4-FFF2-40B4-BE49-F238E27FC236}">
                  <a16:creationId xmlns:a16="http://schemas.microsoft.com/office/drawing/2014/main" id="{AE9B7158-1888-48B2-A72C-B970C7A898D4}"/>
                </a:ext>
              </a:extLst>
            </p:cNvPr>
            <p:cNvSpPr>
              <a:spLocks noEditPoints="1"/>
            </p:cNvSpPr>
            <p:nvPr>
              <p:custDataLst>
                <p:tags r:id="rId18"/>
              </p:custDataLst>
            </p:nvPr>
          </p:nvSpPr>
          <p:spPr bwMode="black">
            <a:xfrm>
              <a:off x="7081" y="5895"/>
              <a:ext cx="626" cy="466"/>
            </a:xfrm>
            <a:custGeom>
              <a:avLst/>
              <a:gdLst/>
              <a:ahLst/>
              <a:cxnLst>
                <a:cxn ang="0">
                  <a:pos x="774" y="456"/>
                </a:cxn>
                <a:cxn ang="0">
                  <a:pos x="774" y="36"/>
                </a:cxn>
                <a:cxn ang="0">
                  <a:pos x="737" y="0"/>
                </a:cxn>
                <a:cxn ang="0">
                  <a:pos x="107" y="0"/>
                </a:cxn>
                <a:cxn ang="0">
                  <a:pos x="71" y="36"/>
                </a:cxn>
                <a:cxn ang="0">
                  <a:pos x="71" y="456"/>
                </a:cxn>
                <a:cxn ang="0">
                  <a:pos x="0" y="544"/>
                </a:cxn>
                <a:cxn ang="0">
                  <a:pos x="44" y="588"/>
                </a:cxn>
                <a:cxn ang="0">
                  <a:pos x="800" y="588"/>
                </a:cxn>
                <a:cxn ang="0">
                  <a:pos x="844" y="544"/>
                </a:cxn>
                <a:cxn ang="0">
                  <a:pos x="774" y="456"/>
                </a:cxn>
                <a:cxn ang="0">
                  <a:pos x="481" y="554"/>
                </a:cxn>
                <a:cxn ang="0">
                  <a:pos x="350" y="554"/>
                </a:cxn>
                <a:cxn ang="0">
                  <a:pos x="337" y="547"/>
                </a:cxn>
                <a:cxn ang="0">
                  <a:pos x="352" y="519"/>
                </a:cxn>
                <a:cxn ang="0">
                  <a:pos x="363" y="514"/>
                </a:cxn>
                <a:cxn ang="0">
                  <a:pos x="468" y="514"/>
                </a:cxn>
                <a:cxn ang="0">
                  <a:pos x="478" y="519"/>
                </a:cxn>
                <a:cxn ang="0">
                  <a:pos x="494" y="547"/>
                </a:cxn>
                <a:cxn ang="0">
                  <a:pos x="481" y="554"/>
                </a:cxn>
                <a:cxn ang="0">
                  <a:pos x="748" y="456"/>
                </a:cxn>
                <a:cxn ang="0">
                  <a:pos x="99" y="456"/>
                </a:cxn>
                <a:cxn ang="0">
                  <a:pos x="99" y="42"/>
                </a:cxn>
                <a:cxn ang="0">
                  <a:pos x="117" y="24"/>
                </a:cxn>
                <a:cxn ang="0">
                  <a:pos x="730" y="24"/>
                </a:cxn>
                <a:cxn ang="0">
                  <a:pos x="748" y="42"/>
                </a:cxn>
                <a:cxn ang="0">
                  <a:pos x="748" y="456"/>
                </a:cxn>
              </a:cxnLst>
              <a:rect l="0" t="0" r="r" b="b"/>
              <a:pathLst>
                <a:path w="844" h="588">
                  <a:moveTo>
                    <a:pt x="774" y="456"/>
                  </a:moveTo>
                  <a:cubicBezTo>
                    <a:pt x="774" y="36"/>
                    <a:pt x="774" y="36"/>
                    <a:pt x="774" y="36"/>
                  </a:cubicBezTo>
                  <a:cubicBezTo>
                    <a:pt x="774" y="16"/>
                    <a:pt x="757" y="0"/>
                    <a:pt x="737" y="0"/>
                  </a:cubicBezTo>
                  <a:cubicBezTo>
                    <a:pt x="107" y="0"/>
                    <a:pt x="107" y="0"/>
                    <a:pt x="107" y="0"/>
                  </a:cubicBezTo>
                  <a:cubicBezTo>
                    <a:pt x="87" y="0"/>
                    <a:pt x="71" y="16"/>
                    <a:pt x="71" y="36"/>
                  </a:cubicBezTo>
                  <a:cubicBezTo>
                    <a:pt x="71" y="456"/>
                    <a:pt x="71" y="456"/>
                    <a:pt x="71" y="456"/>
                  </a:cubicBezTo>
                  <a:cubicBezTo>
                    <a:pt x="0" y="544"/>
                    <a:pt x="0" y="544"/>
                    <a:pt x="0" y="544"/>
                  </a:cubicBezTo>
                  <a:cubicBezTo>
                    <a:pt x="0" y="568"/>
                    <a:pt x="20" y="588"/>
                    <a:pt x="44" y="588"/>
                  </a:cubicBezTo>
                  <a:cubicBezTo>
                    <a:pt x="800" y="588"/>
                    <a:pt x="800" y="588"/>
                    <a:pt x="800" y="588"/>
                  </a:cubicBezTo>
                  <a:cubicBezTo>
                    <a:pt x="824" y="588"/>
                    <a:pt x="844" y="568"/>
                    <a:pt x="844" y="544"/>
                  </a:cubicBezTo>
                  <a:lnTo>
                    <a:pt x="774" y="456"/>
                  </a:lnTo>
                  <a:close/>
                  <a:moveTo>
                    <a:pt x="481" y="554"/>
                  </a:moveTo>
                  <a:cubicBezTo>
                    <a:pt x="350" y="554"/>
                    <a:pt x="350" y="554"/>
                    <a:pt x="350" y="554"/>
                  </a:cubicBezTo>
                  <a:cubicBezTo>
                    <a:pt x="343" y="554"/>
                    <a:pt x="337" y="551"/>
                    <a:pt x="337" y="547"/>
                  </a:cubicBezTo>
                  <a:cubicBezTo>
                    <a:pt x="352" y="519"/>
                    <a:pt x="352" y="519"/>
                    <a:pt x="352" y="519"/>
                  </a:cubicBezTo>
                  <a:cubicBezTo>
                    <a:pt x="352" y="516"/>
                    <a:pt x="357" y="514"/>
                    <a:pt x="363" y="514"/>
                  </a:cubicBezTo>
                  <a:cubicBezTo>
                    <a:pt x="468" y="514"/>
                    <a:pt x="468" y="514"/>
                    <a:pt x="468" y="514"/>
                  </a:cubicBezTo>
                  <a:cubicBezTo>
                    <a:pt x="473" y="514"/>
                    <a:pt x="478" y="516"/>
                    <a:pt x="478" y="519"/>
                  </a:cubicBezTo>
                  <a:cubicBezTo>
                    <a:pt x="494" y="547"/>
                    <a:pt x="494" y="547"/>
                    <a:pt x="494" y="547"/>
                  </a:cubicBezTo>
                  <a:cubicBezTo>
                    <a:pt x="494" y="551"/>
                    <a:pt x="488" y="554"/>
                    <a:pt x="481" y="554"/>
                  </a:cubicBezTo>
                  <a:close/>
                  <a:moveTo>
                    <a:pt x="748" y="456"/>
                  </a:moveTo>
                  <a:cubicBezTo>
                    <a:pt x="99" y="456"/>
                    <a:pt x="99" y="456"/>
                    <a:pt x="99" y="456"/>
                  </a:cubicBezTo>
                  <a:cubicBezTo>
                    <a:pt x="99" y="42"/>
                    <a:pt x="99" y="42"/>
                    <a:pt x="99" y="42"/>
                  </a:cubicBezTo>
                  <a:cubicBezTo>
                    <a:pt x="99" y="32"/>
                    <a:pt x="107" y="24"/>
                    <a:pt x="117" y="24"/>
                  </a:cubicBezTo>
                  <a:cubicBezTo>
                    <a:pt x="730" y="24"/>
                    <a:pt x="730" y="24"/>
                    <a:pt x="730" y="24"/>
                  </a:cubicBezTo>
                  <a:cubicBezTo>
                    <a:pt x="740" y="24"/>
                    <a:pt x="748" y="32"/>
                    <a:pt x="748" y="42"/>
                  </a:cubicBezTo>
                  <a:lnTo>
                    <a:pt x="748" y="456"/>
                  </a:lnTo>
                  <a:close/>
                </a:path>
              </a:pathLst>
            </a:custGeom>
            <a:solidFill>
              <a:srgbClr val="FFFFFF"/>
            </a:solidFill>
          </p:spPr>
          <p:txBody>
            <a:bodyPr vert="horz" wrap="square" lIns="51431" tIns="25716" rIns="51431" bIns="25716" numCol="1" anchor="ctr" anchorCtr="0" compatLnSpc="1"/>
            <a:lstStyle/>
            <a:p>
              <a:endParaRPr lang="en-US" sz="500" dirty="0">
                <a:solidFill>
                  <a:srgbClr val="FFFFFF"/>
                </a:solidFill>
                <a:latin typeface="华文细黑" panose="02010600040101010101" charset="-122"/>
                <a:ea typeface="华文细黑" panose="02010600040101010101" charset="-122"/>
                <a:cs typeface="Segoe UI Light" panose="020B0502040204020203" pitchFamily="34" charset="0"/>
              </a:endParaRPr>
            </a:p>
          </p:txBody>
        </p:sp>
        <p:pic>
          <p:nvPicPr>
            <p:cNvPr id="36" name="Picture 3" descr="C:\Users\Jonahs\Dropbox\Projects SCOTT\MEET Windows Azure\source\Background\tile-icon-bigdata.png">
              <a:extLst>
                <a:ext uri="{FF2B5EF4-FFF2-40B4-BE49-F238E27FC236}">
                  <a16:creationId xmlns:a16="http://schemas.microsoft.com/office/drawing/2014/main" id="{E8B43C27-D0F6-4A6A-8A7D-88E9350AFA50}"/>
                </a:ext>
              </a:extLst>
            </p:cNvPr>
            <p:cNvPicPr>
              <a:picLocks noChangeAspect="1" noChangeArrowheads="1"/>
            </p:cNvPicPr>
            <p:nvPr/>
          </p:nvPicPr>
          <p:blipFill>
            <a:blip r:embed="rId54" cstate="print"/>
            <a:srcRect/>
            <a:stretch>
              <a:fillRect/>
            </a:stretch>
          </p:blipFill>
          <p:spPr bwMode="auto">
            <a:xfrm>
              <a:off x="12342" y="4863"/>
              <a:ext cx="394" cy="416"/>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C569786D-D2FE-4532-BAC5-E2F4C7BDDBCE}"/>
                </a:ext>
              </a:extLst>
            </p:cNvPr>
            <p:cNvSpPr txBox="1"/>
            <p:nvPr>
              <p:custDataLst>
                <p:tags r:id="rId19"/>
              </p:custDataLst>
            </p:nvPr>
          </p:nvSpPr>
          <p:spPr>
            <a:xfrm>
              <a:off x="3756" y="3346"/>
              <a:ext cx="4110" cy="801"/>
            </a:xfrm>
            <a:prstGeom prst="rect">
              <a:avLst/>
            </a:prstGeom>
            <a:solidFill>
              <a:srgbClr val="FFCC99"/>
            </a:solidFill>
          </p:spPr>
          <p:txBody>
            <a:bodyPr wrap="square" lIns="68586" tIns="34294" rIns="68586" bIns="34294" rtlCol="0" anchor="ctr">
              <a:noAutofit/>
            </a:bodyPr>
            <a:lstStyle/>
            <a:p>
              <a:pPr>
                <a:lnSpc>
                  <a:spcPct val="90000"/>
                </a:lnSpc>
                <a:spcBef>
                  <a:spcPts val="900"/>
                </a:spcBef>
                <a:buSzPct val="90000"/>
              </a:pPr>
              <a:endParaRPr lang="en-US" sz="1700" spc="-30" dirty="0">
                <a:solidFill>
                  <a:srgbClr val="FFFFFF">
                    <a:alpha val="99000"/>
                  </a:srgbClr>
                </a:solidFill>
                <a:latin typeface="华文细黑" panose="02010600040101010101" charset="-122"/>
                <a:ea typeface="华文细黑" panose="02010600040101010101" charset="-122"/>
              </a:endParaRPr>
            </a:p>
          </p:txBody>
        </p:sp>
        <p:sp>
          <p:nvSpPr>
            <p:cNvPr id="38" name="TextBox 32">
              <a:extLst>
                <a:ext uri="{FF2B5EF4-FFF2-40B4-BE49-F238E27FC236}">
                  <a16:creationId xmlns:a16="http://schemas.microsoft.com/office/drawing/2014/main" id="{2C58B9E5-59BC-42D7-9794-17E5163DCFB5}"/>
                </a:ext>
              </a:extLst>
            </p:cNvPr>
            <p:cNvSpPr txBox="1"/>
            <p:nvPr>
              <p:custDataLst>
                <p:tags r:id="rId20"/>
              </p:custDataLst>
            </p:nvPr>
          </p:nvSpPr>
          <p:spPr>
            <a:xfrm>
              <a:off x="3755" y="4571"/>
              <a:ext cx="4110" cy="801"/>
            </a:xfrm>
            <a:prstGeom prst="rect">
              <a:avLst/>
            </a:prstGeom>
            <a:solidFill>
              <a:srgbClr val="FFCC99"/>
            </a:solidFill>
            <a:scene3d>
              <a:camera prst="orthographicFront">
                <a:rot lat="300000" lon="21299997" rev="0"/>
              </a:camera>
              <a:lightRig rig="threePt" dir="t"/>
            </a:scene3d>
          </p:spPr>
          <p:txBody>
            <a:bodyPr wrap="square" lIns="68586" tIns="34294" rIns="68586" bIns="34294" rtlCol="0" anchor="ctr">
              <a:noAutofit/>
            </a:bodyPr>
            <a:lstStyle/>
            <a:p>
              <a:pPr>
                <a:lnSpc>
                  <a:spcPct val="90000"/>
                </a:lnSpc>
                <a:spcBef>
                  <a:spcPts val="900"/>
                </a:spcBef>
                <a:buSzPct val="90000"/>
              </a:pPr>
              <a:endParaRPr lang="en-US" sz="1700" spc="-30" dirty="0">
                <a:solidFill>
                  <a:srgbClr val="FFFFFF">
                    <a:alpha val="99000"/>
                  </a:srgbClr>
                </a:solidFill>
                <a:latin typeface="华文细黑" panose="02010600040101010101" charset="-122"/>
                <a:ea typeface="华文细黑" panose="02010600040101010101" charset="-122"/>
              </a:endParaRPr>
            </a:p>
          </p:txBody>
        </p:sp>
        <p:sp>
          <p:nvSpPr>
            <p:cNvPr id="39" name="TextBox 50">
              <a:extLst>
                <a:ext uri="{FF2B5EF4-FFF2-40B4-BE49-F238E27FC236}">
                  <a16:creationId xmlns:a16="http://schemas.microsoft.com/office/drawing/2014/main" id="{8FDF1FD1-C4ED-42C6-8D51-6BD35EF44A2D}"/>
                </a:ext>
              </a:extLst>
            </p:cNvPr>
            <p:cNvSpPr txBox="1"/>
            <p:nvPr>
              <p:custDataLst>
                <p:tags r:id="rId21"/>
              </p:custDataLst>
            </p:nvPr>
          </p:nvSpPr>
          <p:spPr>
            <a:xfrm>
              <a:off x="3765" y="4769"/>
              <a:ext cx="4110" cy="458"/>
            </a:xfrm>
            <a:prstGeom prst="rect">
              <a:avLst/>
            </a:prstGeom>
            <a:noFill/>
          </p:spPr>
          <p:txBody>
            <a:bodyPr wrap="square" lIns="137172" tIns="34294" rIns="68586" bIns="34294" rtlCol="0" anchor="ctr">
              <a:spAutoFit/>
            </a:bodyPr>
            <a:lstStyle/>
            <a:p>
              <a:pPr marL="255270" indent="-255270">
                <a:lnSpc>
                  <a:spcPct val="90000"/>
                </a:lnSpc>
                <a:spcBef>
                  <a:spcPct val="20000"/>
                </a:spcBef>
                <a:buSzPct val="90000"/>
                <a:buBlip>
                  <a:blip r:embed="rId42"/>
                </a:buBlip>
              </a:pPr>
              <a:r>
                <a:rPr lang="zh-CN" altLang="en-US" sz="1600" dirty="0">
                  <a:solidFill>
                    <a:schemeClr val="accent5">
                      <a:lumMod val="75000"/>
                    </a:schemeClr>
                  </a:solidFill>
                  <a:latin typeface="华文细黑" panose="02010600040101010101" charset="-122"/>
                  <a:ea typeface="华文细黑" panose="02010600040101010101" charset="-122"/>
                </a:rPr>
                <a:t>绿色经济系列</a:t>
              </a:r>
            </a:p>
          </p:txBody>
        </p:sp>
        <p:pic>
          <p:nvPicPr>
            <p:cNvPr id="40" name="Picture 4" descr="\\MAGNUM\Projects\Microsoft\Cloud Power FY12\Design\ICONS_PNG\Open_Web_Platform.png">
              <a:extLst>
                <a:ext uri="{FF2B5EF4-FFF2-40B4-BE49-F238E27FC236}">
                  <a16:creationId xmlns:a16="http://schemas.microsoft.com/office/drawing/2014/main" id="{CA99263D-972E-4EDD-8674-6CAC5FD2DC3A}"/>
                </a:ext>
              </a:extLst>
            </p:cNvPr>
            <p:cNvPicPr>
              <a:picLocks noChangeAspect="1" noChangeArrowheads="1"/>
            </p:cNvPicPr>
            <p:nvPr/>
          </p:nvPicPr>
          <p:blipFill>
            <a:blip r:embed="rId52" cstate="print">
              <a:lum bright="100000"/>
            </a:blip>
            <a:srcRect/>
            <a:stretch>
              <a:fillRect/>
            </a:stretch>
          </p:blipFill>
          <p:spPr bwMode="auto">
            <a:xfrm>
              <a:off x="7061" y="4656"/>
              <a:ext cx="597" cy="631"/>
            </a:xfrm>
            <a:prstGeom prst="rect">
              <a:avLst/>
            </a:prstGeom>
            <a:noFill/>
          </p:spPr>
        </p:pic>
        <p:sp>
          <p:nvSpPr>
            <p:cNvPr id="41" name="TextBox 70">
              <a:extLst>
                <a:ext uri="{FF2B5EF4-FFF2-40B4-BE49-F238E27FC236}">
                  <a16:creationId xmlns:a16="http://schemas.microsoft.com/office/drawing/2014/main" id="{95FE84AB-DBA7-4BE6-A9EB-BE0253F3E93E}"/>
                </a:ext>
              </a:extLst>
            </p:cNvPr>
            <p:cNvSpPr txBox="1"/>
            <p:nvPr>
              <p:custDataLst>
                <p:tags r:id="rId22"/>
              </p:custDataLst>
            </p:nvPr>
          </p:nvSpPr>
          <p:spPr>
            <a:xfrm>
              <a:off x="3774" y="3510"/>
              <a:ext cx="4110" cy="458"/>
            </a:xfrm>
            <a:prstGeom prst="rect">
              <a:avLst/>
            </a:prstGeom>
            <a:noFill/>
          </p:spPr>
          <p:txBody>
            <a:bodyPr wrap="square" lIns="137172" tIns="34294" rIns="68586" bIns="34294" rtlCol="0" anchor="ctr">
              <a:spAutoFit/>
            </a:bodyPr>
            <a:lstStyle/>
            <a:p>
              <a:pPr marL="255270" indent="-255270">
                <a:lnSpc>
                  <a:spcPct val="90000"/>
                </a:lnSpc>
                <a:spcBef>
                  <a:spcPct val="20000"/>
                </a:spcBef>
                <a:buSzPct val="90000"/>
                <a:buBlip>
                  <a:blip r:embed="rId42"/>
                </a:buBlip>
              </a:pPr>
              <a:r>
                <a:rPr lang="zh-CN" altLang="en-US" sz="1600" dirty="0">
                  <a:solidFill>
                    <a:schemeClr val="accent5">
                      <a:lumMod val="75000"/>
                    </a:schemeClr>
                  </a:solidFill>
                  <a:latin typeface="华文细黑" panose="02010600040101010101" charset="-122"/>
                  <a:ea typeface="华文细黑" panose="02010600040101010101" charset="-122"/>
                </a:rPr>
                <a:t>人物特征系列</a:t>
              </a:r>
              <a:endParaRPr lang="en-US" sz="1600" dirty="0">
                <a:solidFill>
                  <a:schemeClr val="accent5">
                    <a:lumMod val="75000"/>
                  </a:schemeClr>
                </a:solidFill>
                <a:latin typeface="华文细黑" panose="02010600040101010101" charset="-122"/>
                <a:ea typeface="华文细黑" panose="02010600040101010101" charset="-122"/>
              </a:endParaRPr>
            </a:p>
          </p:txBody>
        </p:sp>
        <p:pic>
          <p:nvPicPr>
            <p:cNvPr id="42" name="Picture 42" descr="\\MAGNUM\Projects\Microsoft\Cloud Power FY12\Design\Icons\PNGs\Scalable_Elastic_4.png">
              <a:extLst>
                <a:ext uri="{FF2B5EF4-FFF2-40B4-BE49-F238E27FC236}">
                  <a16:creationId xmlns:a16="http://schemas.microsoft.com/office/drawing/2014/main" id="{D13EEEE0-23B9-429C-947F-A12C39C02111}"/>
                </a:ext>
              </a:extLst>
            </p:cNvPr>
            <p:cNvPicPr>
              <a:picLocks noChangeAspect="1" noChangeArrowheads="1"/>
            </p:cNvPicPr>
            <p:nvPr/>
          </p:nvPicPr>
          <p:blipFill>
            <a:blip r:embed="rId53" cstate="print">
              <a:lum bright="100000"/>
            </a:blip>
            <a:srcRect/>
            <a:stretch>
              <a:fillRect/>
            </a:stretch>
          </p:blipFill>
          <p:spPr bwMode="auto">
            <a:xfrm>
              <a:off x="17392" y="5830"/>
              <a:ext cx="697" cy="736"/>
            </a:xfrm>
            <a:prstGeom prst="rect">
              <a:avLst/>
            </a:prstGeom>
            <a:noFill/>
          </p:spPr>
        </p:pic>
        <p:pic>
          <p:nvPicPr>
            <p:cNvPr id="43" name="Picture 7" descr="C:\Users\Jonahs\Dropbox\Projects SCOTT\MEET Windows Azure\source\Background\tile-icon-identity.png">
              <a:extLst>
                <a:ext uri="{FF2B5EF4-FFF2-40B4-BE49-F238E27FC236}">
                  <a16:creationId xmlns:a16="http://schemas.microsoft.com/office/drawing/2014/main" id="{A9223684-8646-4103-8261-7227E5D1467A}"/>
                </a:ext>
              </a:extLst>
            </p:cNvPr>
            <p:cNvPicPr>
              <a:picLocks noChangeAspect="1" noChangeArrowheads="1"/>
            </p:cNvPicPr>
            <p:nvPr/>
          </p:nvPicPr>
          <p:blipFill>
            <a:blip r:embed="rId55" cstate="print"/>
            <a:srcRect/>
            <a:stretch>
              <a:fillRect/>
            </a:stretch>
          </p:blipFill>
          <p:spPr bwMode="auto">
            <a:xfrm>
              <a:off x="7111" y="3471"/>
              <a:ext cx="572" cy="544"/>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36">
              <a:extLst>
                <a:ext uri="{FF2B5EF4-FFF2-40B4-BE49-F238E27FC236}">
                  <a16:creationId xmlns:a16="http://schemas.microsoft.com/office/drawing/2014/main" id="{D630099F-2972-4590-A017-143686699DBE}"/>
                </a:ext>
              </a:extLst>
            </p:cNvPr>
            <p:cNvSpPr txBox="1"/>
            <p:nvPr>
              <p:custDataLst>
                <p:tags r:id="rId23"/>
              </p:custDataLst>
            </p:nvPr>
          </p:nvSpPr>
          <p:spPr>
            <a:xfrm>
              <a:off x="8904" y="3371"/>
              <a:ext cx="4110" cy="801"/>
            </a:xfrm>
            <a:prstGeom prst="rect">
              <a:avLst/>
            </a:prstGeom>
            <a:solidFill>
              <a:srgbClr val="FFCC99"/>
            </a:solidFill>
          </p:spPr>
          <p:txBody>
            <a:bodyPr wrap="square" lIns="68586" tIns="34294" rIns="68586" bIns="34294" rtlCol="0" anchor="ctr">
              <a:noAutofit/>
            </a:bodyPr>
            <a:lstStyle/>
            <a:p>
              <a:pPr>
                <a:lnSpc>
                  <a:spcPct val="90000"/>
                </a:lnSpc>
                <a:spcBef>
                  <a:spcPts val="900"/>
                </a:spcBef>
                <a:buSzPct val="90000"/>
              </a:pPr>
              <a:endParaRPr lang="en-US" sz="1700" spc="-30" dirty="0">
                <a:solidFill>
                  <a:srgbClr val="FFFFFF">
                    <a:alpha val="99000"/>
                  </a:srgbClr>
                </a:solidFill>
                <a:latin typeface="华文细黑" panose="02010600040101010101" charset="-122"/>
                <a:ea typeface="华文细黑" panose="02010600040101010101" charset="-122"/>
              </a:endParaRPr>
            </a:p>
          </p:txBody>
        </p:sp>
        <p:sp>
          <p:nvSpPr>
            <p:cNvPr id="45" name="TextBox 70">
              <a:extLst>
                <a:ext uri="{FF2B5EF4-FFF2-40B4-BE49-F238E27FC236}">
                  <a16:creationId xmlns:a16="http://schemas.microsoft.com/office/drawing/2014/main" id="{0A20B03A-EE8F-49E0-BD42-B11A02FDF293}"/>
                </a:ext>
              </a:extLst>
            </p:cNvPr>
            <p:cNvSpPr txBox="1"/>
            <p:nvPr>
              <p:custDataLst>
                <p:tags r:id="rId24"/>
              </p:custDataLst>
            </p:nvPr>
          </p:nvSpPr>
          <p:spPr>
            <a:xfrm>
              <a:off x="8917" y="3568"/>
              <a:ext cx="4110" cy="458"/>
            </a:xfrm>
            <a:prstGeom prst="rect">
              <a:avLst/>
            </a:prstGeom>
            <a:noFill/>
          </p:spPr>
          <p:txBody>
            <a:bodyPr wrap="square" lIns="137172" tIns="34294" rIns="68586" bIns="34294" rtlCol="0" anchor="ctr">
              <a:spAutoFit/>
            </a:bodyPr>
            <a:lstStyle/>
            <a:p>
              <a:pPr marL="255270" indent="-255270">
                <a:lnSpc>
                  <a:spcPct val="90000"/>
                </a:lnSpc>
                <a:spcBef>
                  <a:spcPct val="20000"/>
                </a:spcBef>
                <a:buSzPct val="90000"/>
                <a:buBlip>
                  <a:blip r:embed="rId42"/>
                </a:buBlip>
              </a:pPr>
              <a:r>
                <a:rPr lang="zh-CN" altLang="en-US" sz="1600" dirty="0">
                  <a:solidFill>
                    <a:schemeClr val="accent5">
                      <a:lumMod val="75000"/>
                    </a:schemeClr>
                  </a:solidFill>
                  <a:latin typeface="华文细黑" panose="02010600040101010101" charset="-122"/>
                  <a:ea typeface="华文细黑" panose="02010600040101010101" charset="-122"/>
                </a:rPr>
                <a:t>因子研究系列</a:t>
              </a:r>
            </a:p>
          </p:txBody>
        </p:sp>
        <p:pic>
          <p:nvPicPr>
            <p:cNvPr id="46" name="Picture 33" descr="C:\Users\v-jtobey.REDMOND\AppData\Local\MetroStyleAddIn\Icons\Computing.wmf">
              <a:extLst>
                <a:ext uri="{FF2B5EF4-FFF2-40B4-BE49-F238E27FC236}">
                  <a16:creationId xmlns:a16="http://schemas.microsoft.com/office/drawing/2014/main" id="{8A7D7F00-3822-4ADE-8BA6-9A32A91B7C6F}"/>
                </a:ext>
              </a:extLst>
            </p:cNvPr>
            <p:cNvPicPr>
              <a:picLocks noChangeAspect="1" noChangeArrowheads="1"/>
            </p:cNvPicPr>
            <p:nvPr>
              <p:custDataLst>
                <p:tags r:id="rId25"/>
              </p:custDataLst>
            </p:nvPr>
          </p:nvPicPr>
          <p:blipFill>
            <a:blip r:embed="rId44" cstate="print"/>
            <a:srcRect t="7580" b="7580"/>
            <a:stretch>
              <a:fillRect/>
            </a:stretch>
          </p:blipFill>
          <p:spPr bwMode="auto">
            <a:xfrm>
              <a:off x="12379" y="3601"/>
              <a:ext cx="431" cy="456"/>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36">
              <a:extLst>
                <a:ext uri="{FF2B5EF4-FFF2-40B4-BE49-F238E27FC236}">
                  <a16:creationId xmlns:a16="http://schemas.microsoft.com/office/drawing/2014/main" id="{EEAF4AED-FE4E-4CE3-A200-CB1094ED6FE6}"/>
                </a:ext>
              </a:extLst>
            </p:cNvPr>
            <p:cNvSpPr txBox="1"/>
            <p:nvPr>
              <p:custDataLst>
                <p:tags r:id="rId26"/>
              </p:custDataLst>
            </p:nvPr>
          </p:nvSpPr>
          <p:spPr>
            <a:xfrm>
              <a:off x="14019" y="3395"/>
              <a:ext cx="4110" cy="801"/>
            </a:xfrm>
            <a:prstGeom prst="rect">
              <a:avLst/>
            </a:prstGeom>
            <a:solidFill>
              <a:srgbClr val="FFCC99"/>
            </a:solidFill>
          </p:spPr>
          <p:txBody>
            <a:bodyPr wrap="square" lIns="68586" tIns="34294" rIns="68586" bIns="34294" rtlCol="0" anchor="ctr">
              <a:noAutofit/>
            </a:bodyPr>
            <a:lstStyle/>
            <a:p>
              <a:pPr>
                <a:lnSpc>
                  <a:spcPct val="90000"/>
                </a:lnSpc>
                <a:spcBef>
                  <a:spcPts val="900"/>
                </a:spcBef>
                <a:buSzPct val="90000"/>
              </a:pPr>
              <a:endParaRPr lang="en-US" sz="1700" spc="-30" dirty="0">
                <a:solidFill>
                  <a:srgbClr val="FFFFFF">
                    <a:alpha val="99000"/>
                  </a:srgbClr>
                </a:solidFill>
                <a:latin typeface="华文细黑" panose="02010600040101010101" charset="-122"/>
                <a:ea typeface="华文细黑" panose="02010600040101010101" charset="-122"/>
              </a:endParaRPr>
            </a:p>
          </p:txBody>
        </p:sp>
        <p:sp>
          <p:nvSpPr>
            <p:cNvPr id="48" name="TextBox 70">
              <a:extLst>
                <a:ext uri="{FF2B5EF4-FFF2-40B4-BE49-F238E27FC236}">
                  <a16:creationId xmlns:a16="http://schemas.microsoft.com/office/drawing/2014/main" id="{0CA7B0B8-ED7C-407B-B437-FB0CC23FC550}"/>
                </a:ext>
              </a:extLst>
            </p:cNvPr>
            <p:cNvSpPr txBox="1"/>
            <p:nvPr>
              <p:custDataLst>
                <p:tags r:id="rId27"/>
              </p:custDataLst>
            </p:nvPr>
          </p:nvSpPr>
          <p:spPr>
            <a:xfrm>
              <a:off x="14032" y="3592"/>
              <a:ext cx="4110" cy="458"/>
            </a:xfrm>
            <a:prstGeom prst="rect">
              <a:avLst/>
            </a:prstGeom>
            <a:noFill/>
          </p:spPr>
          <p:txBody>
            <a:bodyPr wrap="square" lIns="137172" tIns="34294" rIns="68586" bIns="34294" rtlCol="0" anchor="ctr">
              <a:spAutoFit/>
            </a:bodyPr>
            <a:lstStyle/>
            <a:p>
              <a:pPr marL="255270" indent="-255270">
                <a:lnSpc>
                  <a:spcPct val="90000"/>
                </a:lnSpc>
                <a:spcBef>
                  <a:spcPct val="20000"/>
                </a:spcBef>
                <a:buSzPct val="90000"/>
                <a:buBlip>
                  <a:blip r:embed="rId42"/>
                </a:buBlip>
              </a:pPr>
              <a:r>
                <a:rPr lang="zh-CN" altLang="en-US" sz="1600" dirty="0">
                  <a:solidFill>
                    <a:schemeClr val="accent5">
                      <a:lumMod val="75000"/>
                    </a:schemeClr>
                  </a:solidFill>
                  <a:latin typeface="华文细黑" panose="02010600040101010101" charset="-122"/>
                  <a:ea typeface="华文细黑" panose="02010600040101010101" charset="-122"/>
                </a:rPr>
                <a:t>银行研究系列</a:t>
              </a:r>
              <a:endParaRPr lang="en-US" sz="1600" dirty="0">
                <a:solidFill>
                  <a:schemeClr val="accent5">
                    <a:lumMod val="75000"/>
                  </a:schemeClr>
                </a:solidFill>
                <a:latin typeface="华文细黑" panose="02010600040101010101" charset="-122"/>
                <a:ea typeface="华文细黑" panose="02010600040101010101" charset="-122"/>
              </a:endParaRPr>
            </a:p>
          </p:txBody>
        </p:sp>
        <p:pic>
          <p:nvPicPr>
            <p:cNvPr id="49" name="Picture 7" descr="\\MAGNUM\Projects\Microsoft\Cloud Power FY12\Design\ICONS_PNG\Within_Your_Reach.png">
              <a:extLst>
                <a:ext uri="{FF2B5EF4-FFF2-40B4-BE49-F238E27FC236}">
                  <a16:creationId xmlns:a16="http://schemas.microsoft.com/office/drawing/2014/main" id="{FD42F841-A037-4ED3-95D1-A3AE05058EA5}"/>
                </a:ext>
              </a:extLst>
            </p:cNvPr>
            <p:cNvPicPr>
              <a:picLocks noChangeAspect="1" noChangeArrowheads="1"/>
            </p:cNvPicPr>
            <p:nvPr/>
          </p:nvPicPr>
          <p:blipFill>
            <a:blip r:embed="rId43" cstate="print">
              <a:biLevel thresh="25000"/>
            </a:blip>
            <a:stretch>
              <a:fillRect/>
            </a:stretch>
          </p:blipFill>
          <p:spPr bwMode="auto">
            <a:xfrm>
              <a:off x="17323" y="3451"/>
              <a:ext cx="642" cy="709"/>
            </a:xfrm>
            <a:prstGeom prst="rect">
              <a:avLst/>
            </a:prstGeom>
            <a:noFill/>
          </p:spPr>
        </p:pic>
      </p:grpSp>
      <p:sp>
        <p:nvSpPr>
          <p:cNvPr id="98" name="TextBox 12">
            <a:extLst>
              <a:ext uri="{FF2B5EF4-FFF2-40B4-BE49-F238E27FC236}">
                <a16:creationId xmlns:a16="http://schemas.microsoft.com/office/drawing/2014/main" id="{5FC3FC0D-2503-487E-98ED-31710722E6C0}"/>
              </a:ext>
            </a:extLst>
          </p:cNvPr>
          <p:cNvSpPr txBox="1"/>
          <p:nvPr/>
        </p:nvSpPr>
        <p:spPr>
          <a:xfrm>
            <a:off x="1113788" y="289262"/>
            <a:ext cx="6617045" cy="480131"/>
          </a:xfrm>
          <a:prstGeom prst="rect">
            <a:avLst/>
          </a:prstGeom>
          <a:noFill/>
        </p:spPr>
        <p:txBody>
          <a:bodyPr wrap="square" rtlCol="0">
            <a:spAutoFit/>
          </a:bodyPr>
          <a:lstStyle/>
          <a:p>
            <a:pPr>
              <a:lnSpc>
                <a:spcPct val="90000"/>
              </a:lnSpc>
              <a:spcBef>
                <a:spcPct val="0"/>
              </a:spcBef>
              <a:defRPr/>
            </a:pPr>
            <a:r>
              <a:rPr lang="en-US" altLang="zh-CN" sz="2800" dirty="0">
                <a:solidFill>
                  <a:schemeClr val="tx1">
                    <a:lumMod val="65000"/>
                    <a:lumOff val="35000"/>
                  </a:schemeClr>
                </a:solidFill>
                <a:latin typeface="微软雅黑" panose="020B0503020204020204" pitchFamily="34" charset="-122"/>
                <a:ea typeface="微软雅黑" panose="020B0503020204020204" pitchFamily="34" charset="-122"/>
              </a:rPr>
              <a:t>CSMAR</a:t>
            </a:r>
            <a:r>
              <a:rPr lang="zh-CN" altLang="en-US" sz="2800" dirty="0">
                <a:solidFill>
                  <a:schemeClr val="tx1">
                    <a:lumMod val="65000"/>
                    <a:lumOff val="35000"/>
                  </a:schemeClr>
                </a:solidFill>
                <a:latin typeface="微软雅黑" panose="020B0503020204020204" pitchFamily="34" charset="-122"/>
                <a:ea typeface="微软雅黑" panose="020B0503020204020204" pitchFamily="34" charset="-122"/>
              </a:rPr>
              <a:t>系列</a:t>
            </a:r>
          </a:p>
        </p:txBody>
      </p:sp>
    </p:spTree>
    <p:extLst>
      <p:ext uri="{BB962C8B-B14F-4D97-AF65-F5344CB8AC3E}">
        <p14:creationId xmlns:p14="http://schemas.microsoft.com/office/powerpoint/2010/main" val="799258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7D68226-BEBD-4161-A920-6EB9C5EC963D}"/>
              </a:ext>
            </a:extLst>
          </p:cNvPr>
          <p:cNvSpPr>
            <a:spLocks noGrp="1"/>
          </p:cNvSpPr>
          <p:nvPr>
            <p:ph type="sldNum" sz="quarter" idx="12"/>
          </p:nvPr>
        </p:nvSpPr>
        <p:spPr/>
        <p:txBody>
          <a:bodyPr/>
          <a:lstStyle/>
          <a:p>
            <a:fld id="{D452BF20-362C-4294-AFD9-C5328724C70E}" type="slidenum">
              <a:rPr lang="zh-CN" altLang="en-US" smtClean="0"/>
              <a:t>11</a:t>
            </a:fld>
            <a:endParaRPr lang="zh-CN" altLang="en-US" dirty="0"/>
          </a:p>
        </p:txBody>
      </p:sp>
      <p:graphicFrame>
        <p:nvGraphicFramePr>
          <p:cNvPr id="6" name="图示 5">
            <a:extLst>
              <a:ext uri="{FF2B5EF4-FFF2-40B4-BE49-F238E27FC236}">
                <a16:creationId xmlns:a16="http://schemas.microsoft.com/office/drawing/2014/main" id="{D0D033BB-DEAD-48C0-AFA4-DA8E6B0BB70E}"/>
              </a:ext>
            </a:extLst>
          </p:cNvPr>
          <p:cNvGraphicFramePr/>
          <p:nvPr>
            <p:extLst>
              <p:ext uri="{D42A27DB-BD31-4B8C-83A1-F6EECF244321}">
                <p14:modId xmlns:p14="http://schemas.microsoft.com/office/powerpoint/2010/main" val="2562992219"/>
              </p:ext>
            </p:extLst>
          </p:nvPr>
        </p:nvGraphicFramePr>
        <p:xfrm>
          <a:off x="1445144" y="1144443"/>
          <a:ext cx="8430375" cy="49297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12">
            <a:extLst>
              <a:ext uri="{FF2B5EF4-FFF2-40B4-BE49-F238E27FC236}">
                <a16:creationId xmlns:a16="http://schemas.microsoft.com/office/drawing/2014/main" id="{E56B3CC4-4A39-490E-A8E0-A702E3876E6D}"/>
              </a:ext>
            </a:extLst>
          </p:cNvPr>
          <p:cNvSpPr txBox="1"/>
          <p:nvPr/>
        </p:nvSpPr>
        <p:spPr>
          <a:xfrm>
            <a:off x="1113788" y="289262"/>
            <a:ext cx="6617045" cy="911019"/>
          </a:xfrm>
          <a:prstGeom prst="rect">
            <a:avLst/>
          </a:prstGeom>
          <a:noFill/>
        </p:spPr>
        <p:txBody>
          <a:bodyPr wrap="square" rtlCol="0">
            <a:spAutoFit/>
          </a:bodyPr>
          <a:lstStyle/>
          <a:p>
            <a:pPr>
              <a:lnSpc>
                <a:spcPct val="90000"/>
              </a:lnSpc>
              <a:spcBef>
                <a:spcPct val="0"/>
              </a:spcBef>
              <a:defRPr/>
            </a:pPr>
            <a:r>
              <a:rPr lang="en-US" altLang="zh-CN" sz="2800" dirty="0">
                <a:solidFill>
                  <a:schemeClr val="tx1">
                    <a:lumMod val="65000"/>
                    <a:lumOff val="35000"/>
                  </a:schemeClr>
                </a:solidFill>
                <a:latin typeface="微软雅黑" panose="020B0503020204020204" pitchFamily="34" charset="-122"/>
                <a:ea typeface="微软雅黑" panose="020B0503020204020204" pitchFamily="34" charset="-122"/>
              </a:rPr>
              <a:t>CSMAR</a:t>
            </a:r>
            <a:r>
              <a:rPr lang="zh-CN" altLang="en-US" sz="2800" dirty="0">
                <a:solidFill>
                  <a:schemeClr val="tx1">
                    <a:lumMod val="65000"/>
                    <a:lumOff val="35000"/>
                  </a:schemeClr>
                </a:solidFill>
                <a:latin typeface="微软雅黑" panose="020B0503020204020204" pitchFamily="34" charset="-122"/>
                <a:ea typeface="微软雅黑" panose="020B0503020204020204" pitchFamily="34" charset="-122"/>
              </a:rPr>
              <a:t>特色库</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all"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612018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290">
                                          <p:stCondLst>
                                            <p:cond delay="0"/>
                                          </p:stCondLst>
                                        </p:cTn>
                                        <p:tgtEl>
                                          <p:spTgt spid="6"/>
                                        </p:tgtEl>
                                      </p:cBhvr>
                                    </p:animEffect>
                                    <p:anim calcmode="lin" valueType="num">
                                      <p:cBhvr>
                                        <p:cTn id="8"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3" dur="13">
                                          <p:stCondLst>
                                            <p:cond delay="325"/>
                                          </p:stCondLst>
                                        </p:cTn>
                                        <p:tgtEl>
                                          <p:spTgt spid="6"/>
                                        </p:tgtEl>
                                      </p:cBhvr>
                                      <p:to x="100000" y="60000"/>
                                    </p:animScale>
                                    <p:animScale>
                                      <p:cBhvr>
                                        <p:cTn id="14" dur="83" decel="50000">
                                          <p:stCondLst>
                                            <p:cond delay="338"/>
                                          </p:stCondLst>
                                        </p:cTn>
                                        <p:tgtEl>
                                          <p:spTgt spid="6"/>
                                        </p:tgtEl>
                                      </p:cBhvr>
                                      <p:to x="100000" y="100000"/>
                                    </p:animScale>
                                    <p:animScale>
                                      <p:cBhvr>
                                        <p:cTn id="15" dur="13">
                                          <p:stCondLst>
                                            <p:cond delay="656"/>
                                          </p:stCondLst>
                                        </p:cTn>
                                        <p:tgtEl>
                                          <p:spTgt spid="6"/>
                                        </p:tgtEl>
                                      </p:cBhvr>
                                      <p:to x="100000" y="80000"/>
                                    </p:animScale>
                                    <p:animScale>
                                      <p:cBhvr>
                                        <p:cTn id="16" dur="83" decel="50000">
                                          <p:stCondLst>
                                            <p:cond delay="669"/>
                                          </p:stCondLst>
                                        </p:cTn>
                                        <p:tgtEl>
                                          <p:spTgt spid="6"/>
                                        </p:tgtEl>
                                      </p:cBhvr>
                                      <p:to x="100000" y="100000"/>
                                    </p:animScale>
                                    <p:animScale>
                                      <p:cBhvr>
                                        <p:cTn id="17" dur="13">
                                          <p:stCondLst>
                                            <p:cond delay="821"/>
                                          </p:stCondLst>
                                        </p:cTn>
                                        <p:tgtEl>
                                          <p:spTgt spid="6"/>
                                        </p:tgtEl>
                                      </p:cBhvr>
                                      <p:to x="100000" y="90000"/>
                                    </p:animScale>
                                    <p:animScale>
                                      <p:cBhvr>
                                        <p:cTn id="18" dur="83" decel="50000">
                                          <p:stCondLst>
                                            <p:cond delay="834"/>
                                          </p:stCondLst>
                                        </p:cTn>
                                        <p:tgtEl>
                                          <p:spTgt spid="6"/>
                                        </p:tgtEl>
                                      </p:cBhvr>
                                      <p:to x="100000" y="100000"/>
                                    </p:animScale>
                                    <p:animScale>
                                      <p:cBhvr>
                                        <p:cTn id="19" dur="13">
                                          <p:stCondLst>
                                            <p:cond delay="904"/>
                                          </p:stCondLst>
                                        </p:cTn>
                                        <p:tgtEl>
                                          <p:spTgt spid="6"/>
                                        </p:tgtEl>
                                      </p:cBhvr>
                                      <p:to x="100000" y="95000"/>
                                    </p:animScale>
                                    <p:animScale>
                                      <p:cBhvr>
                                        <p:cTn id="20" dur="83" decel="50000">
                                          <p:stCondLst>
                                            <p:cond delay="917"/>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067D9A46-5489-42A8-A598-AF382F4C8E40}"/>
              </a:ext>
            </a:extLst>
          </p:cNvPr>
          <p:cNvSpPr>
            <a:spLocks noGrp="1"/>
          </p:cNvSpPr>
          <p:nvPr>
            <p:ph type="sldNum" sz="quarter" idx="12"/>
          </p:nvPr>
        </p:nvSpPr>
        <p:spPr/>
        <p:txBody>
          <a:bodyPr/>
          <a:lstStyle/>
          <a:p>
            <a:fld id="{D452BF20-362C-4294-AFD9-C5328724C70E}" type="slidenum">
              <a:rPr lang="zh-CN" altLang="en-US" smtClean="0"/>
              <a:t>12</a:t>
            </a:fld>
            <a:endParaRPr lang="zh-CN" altLang="en-US" dirty="0"/>
          </a:p>
        </p:txBody>
      </p:sp>
      <p:pic>
        <p:nvPicPr>
          <p:cNvPr id="3" name="图片 2">
            <a:extLst>
              <a:ext uri="{FF2B5EF4-FFF2-40B4-BE49-F238E27FC236}">
                <a16:creationId xmlns:a16="http://schemas.microsoft.com/office/drawing/2014/main" id="{A29BF594-F3B5-4755-A71F-506D02956F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8847" y="867531"/>
            <a:ext cx="9151129" cy="4956267"/>
          </a:xfrm>
          <a:prstGeom prst="rect">
            <a:avLst/>
          </a:prstGeom>
        </p:spPr>
      </p:pic>
      <p:sp>
        <p:nvSpPr>
          <p:cNvPr id="6" name="TextBox 12">
            <a:extLst>
              <a:ext uri="{FF2B5EF4-FFF2-40B4-BE49-F238E27FC236}">
                <a16:creationId xmlns:a16="http://schemas.microsoft.com/office/drawing/2014/main" id="{E1DB5E85-C9F7-4EC4-B416-3AF810211C26}"/>
              </a:ext>
            </a:extLst>
          </p:cNvPr>
          <p:cNvSpPr txBox="1"/>
          <p:nvPr/>
        </p:nvSpPr>
        <p:spPr>
          <a:xfrm>
            <a:off x="861540" y="229637"/>
            <a:ext cx="6617045" cy="480131"/>
          </a:xfrm>
          <a:prstGeom prst="rect">
            <a:avLst/>
          </a:prstGeom>
          <a:noFill/>
        </p:spPr>
        <p:txBody>
          <a:bodyPr wrap="square" rtlCol="0">
            <a:spAutoFit/>
          </a:bodyPr>
          <a:lstStyle/>
          <a:p>
            <a:pPr>
              <a:lnSpc>
                <a:spcPct val="90000"/>
              </a:lnSpc>
              <a:spcBef>
                <a:spcPct val="0"/>
              </a:spcBef>
              <a:defRPr/>
            </a:pPr>
            <a:r>
              <a:rPr lang="zh-CN" altLang="en-US" sz="2800" dirty="0">
                <a:solidFill>
                  <a:schemeClr val="tx1">
                    <a:lumMod val="65000"/>
                    <a:lumOff val="35000"/>
                  </a:schemeClr>
                </a:solidFill>
                <a:latin typeface="微软雅黑" panose="020B0503020204020204" pitchFamily="34" charset="-122"/>
                <a:ea typeface="微软雅黑" panose="020B0503020204020204" pitchFamily="34" charset="-122"/>
              </a:rPr>
              <a:t>家族企业</a:t>
            </a:r>
          </a:p>
        </p:txBody>
      </p:sp>
      <p:sp>
        <p:nvSpPr>
          <p:cNvPr id="4" name="矩形 3"/>
          <p:cNvSpPr/>
          <p:nvPr/>
        </p:nvSpPr>
        <p:spPr>
          <a:xfrm>
            <a:off x="3559639" y="5955261"/>
            <a:ext cx="3005951" cy="261610"/>
          </a:xfrm>
          <a:prstGeom prst="rect">
            <a:avLst/>
          </a:prstGeom>
        </p:spPr>
        <p:txBody>
          <a:bodyPr wrap="none">
            <a:spAutoFit/>
          </a:bodyPr>
          <a:lstStyle/>
          <a:p>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数据来源：中国上市公司</a:t>
            </a:r>
            <a:r>
              <a:rPr lang="zh-CN" altLang="en-US" sz="1100" b="1" dirty="0">
                <a:solidFill>
                  <a:schemeClr val="tx1">
                    <a:lumMod val="65000"/>
                    <a:lumOff val="35000"/>
                  </a:schemeClr>
                </a:solidFill>
                <a:latin typeface="微软雅黑" panose="020B0503020204020204" pitchFamily="34" charset="-122"/>
                <a:ea typeface="微软雅黑" panose="020B0503020204020204" pitchFamily="34" charset="-122"/>
              </a:rPr>
              <a:t>家族企业</a:t>
            </a: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研究数据库</a:t>
            </a:r>
          </a:p>
        </p:txBody>
      </p:sp>
    </p:spTree>
    <p:extLst>
      <p:ext uri="{BB962C8B-B14F-4D97-AF65-F5344CB8AC3E}">
        <p14:creationId xmlns:p14="http://schemas.microsoft.com/office/powerpoint/2010/main" val="1944582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1C24E91-DA15-4B30-9CB0-AAEF0FC4E866}"/>
              </a:ext>
            </a:extLst>
          </p:cNvPr>
          <p:cNvSpPr>
            <a:spLocks noGrp="1"/>
          </p:cNvSpPr>
          <p:nvPr>
            <p:ph type="sldNum" sz="quarter" idx="12"/>
          </p:nvPr>
        </p:nvSpPr>
        <p:spPr/>
        <p:txBody>
          <a:bodyPr/>
          <a:lstStyle/>
          <a:p>
            <a:fld id="{D452BF20-362C-4294-AFD9-C5328724C70E}" type="slidenum">
              <a:rPr lang="zh-CN" altLang="en-US" smtClean="0"/>
              <a:t>13</a:t>
            </a:fld>
            <a:endParaRPr lang="zh-CN" altLang="en-US" dirty="0"/>
          </a:p>
        </p:txBody>
      </p:sp>
      <p:pic>
        <p:nvPicPr>
          <p:cNvPr id="4" name="Picture 4">
            <a:extLst>
              <a:ext uri="{FF2B5EF4-FFF2-40B4-BE49-F238E27FC236}">
                <a16:creationId xmlns:a16="http://schemas.microsoft.com/office/drawing/2014/main" id="{A30FA664-4097-47CF-9F29-F574A49487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29088" y="4367557"/>
            <a:ext cx="1343025" cy="194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a:extLst>
              <a:ext uri="{FF2B5EF4-FFF2-40B4-BE49-F238E27FC236}">
                <a16:creationId xmlns:a16="http://schemas.microsoft.com/office/drawing/2014/main" id="{91743B47-AA52-46DB-B84A-F1A396BAD1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9489" y="731772"/>
            <a:ext cx="8657779" cy="5604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12">
            <a:extLst>
              <a:ext uri="{FF2B5EF4-FFF2-40B4-BE49-F238E27FC236}">
                <a16:creationId xmlns:a16="http://schemas.microsoft.com/office/drawing/2014/main" id="{2EF3F5C5-2B85-4130-8C1F-46452722FD63}"/>
              </a:ext>
            </a:extLst>
          </p:cNvPr>
          <p:cNvSpPr txBox="1"/>
          <p:nvPr/>
        </p:nvSpPr>
        <p:spPr>
          <a:xfrm>
            <a:off x="932561" y="239252"/>
            <a:ext cx="6617045" cy="480131"/>
          </a:xfrm>
          <a:prstGeom prst="rect">
            <a:avLst/>
          </a:prstGeom>
          <a:noFill/>
        </p:spPr>
        <p:txBody>
          <a:bodyPr wrap="square" rtlCol="0">
            <a:spAutoFit/>
          </a:bodyPr>
          <a:lstStyle/>
          <a:p>
            <a:pPr>
              <a:lnSpc>
                <a:spcPct val="90000"/>
              </a:lnSpc>
              <a:spcBef>
                <a:spcPct val="0"/>
              </a:spcBef>
              <a:defRPr/>
            </a:pPr>
            <a:r>
              <a:rPr lang="zh-CN" altLang="en-US" sz="2800" dirty="0">
                <a:solidFill>
                  <a:schemeClr val="tx1">
                    <a:lumMod val="65000"/>
                    <a:lumOff val="35000"/>
                  </a:schemeClr>
                </a:solidFill>
                <a:latin typeface="微软雅黑" panose="020B0503020204020204" pitchFamily="34" charset="-122"/>
                <a:ea typeface="微软雅黑" panose="020B0503020204020204" pitchFamily="34" charset="-122"/>
              </a:rPr>
              <a:t>全球暖化</a:t>
            </a:r>
          </a:p>
        </p:txBody>
      </p:sp>
      <p:sp>
        <p:nvSpPr>
          <p:cNvPr id="8" name="矩形 7"/>
          <p:cNvSpPr/>
          <p:nvPr/>
        </p:nvSpPr>
        <p:spPr>
          <a:xfrm>
            <a:off x="3957673" y="6017137"/>
            <a:ext cx="2159566" cy="261610"/>
          </a:xfrm>
          <a:prstGeom prst="rect">
            <a:avLst/>
          </a:prstGeom>
        </p:spPr>
        <p:txBody>
          <a:bodyPr wrap="none">
            <a:spAutoFit/>
          </a:bodyPr>
          <a:lstStyle/>
          <a:p>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数据来源：</a:t>
            </a:r>
            <a:r>
              <a:rPr lang="zh-CN" altLang="en-US" sz="1100" b="1" dirty="0">
                <a:solidFill>
                  <a:schemeClr val="tx1">
                    <a:lumMod val="65000"/>
                    <a:lumOff val="35000"/>
                  </a:schemeClr>
                </a:solidFill>
                <a:latin typeface="微软雅黑" panose="020B0503020204020204" pitchFamily="34" charset="-122"/>
                <a:ea typeface="微软雅黑" panose="020B0503020204020204" pitchFamily="34" charset="-122"/>
              </a:rPr>
              <a:t>全球暖化</a:t>
            </a: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研究数据库</a:t>
            </a:r>
          </a:p>
        </p:txBody>
      </p:sp>
    </p:spTree>
    <p:extLst>
      <p:ext uri="{BB962C8B-B14F-4D97-AF65-F5344CB8AC3E}">
        <p14:creationId xmlns:p14="http://schemas.microsoft.com/office/powerpoint/2010/main" val="3512161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6661" y="-96"/>
            <a:ext cx="12236241" cy="6968649"/>
          </a:xfrm>
          <a:prstGeom prst="rect">
            <a:avLst/>
          </a:prstGeom>
          <a:solidFill>
            <a:srgbClr val="3F536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8" name="标题 1"/>
          <p:cNvSpPr txBox="1">
            <a:spLocks/>
          </p:cNvSpPr>
          <p:nvPr/>
        </p:nvSpPr>
        <p:spPr>
          <a:xfrm>
            <a:off x="479425" y="11113"/>
            <a:ext cx="10515600" cy="749300"/>
          </a:xfrm>
          <a:prstGeom prst="rect">
            <a:avLst/>
          </a:prstGeom>
        </p:spPr>
        <p:txBody>
          <a:bodyPr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CN" altLang="en-US" sz="2800" dirty="0">
                <a:solidFill>
                  <a:schemeClr val="bg1">
                    <a:lumMod val="95000"/>
                  </a:schemeClr>
                </a:solidFill>
                <a:latin typeface="微软雅黑" panose="020B0503020204020204" pitchFamily="34" charset="-122"/>
                <a:ea typeface="微软雅黑" panose="020B0503020204020204" pitchFamily="34" charset="-122"/>
                <a:cs typeface="+mn-cs"/>
              </a:rPr>
              <a:t>股票流动性</a:t>
            </a:r>
          </a:p>
        </p:txBody>
      </p:sp>
      <p:graphicFrame>
        <p:nvGraphicFramePr>
          <p:cNvPr id="22" name="图表 21"/>
          <p:cNvGraphicFramePr>
            <a:graphicFrameLocks/>
          </p:cNvGraphicFramePr>
          <p:nvPr>
            <p:extLst/>
          </p:nvPr>
        </p:nvGraphicFramePr>
        <p:xfrm>
          <a:off x="1839165" y="1493273"/>
          <a:ext cx="8406525" cy="4937914"/>
        </p:xfrm>
        <a:graphic>
          <a:graphicData uri="http://schemas.openxmlformats.org/drawingml/2006/chart">
            <c:chart xmlns:c="http://schemas.openxmlformats.org/drawingml/2006/chart" xmlns:r="http://schemas.openxmlformats.org/officeDocument/2006/relationships" r:id="rId2"/>
          </a:graphicData>
        </a:graphic>
      </p:graphicFrame>
      <p:sp>
        <p:nvSpPr>
          <p:cNvPr id="23" name="文本框 22"/>
          <p:cNvSpPr txBox="1"/>
          <p:nvPr/>
        </p:nvSpPr>
        <p:spPr>
          <a:xfrm>
            <a:off x="2831302" y="1304904"/>
            <a:ext cx="1603136" cy="276999"/>
          </a:xfrm>
          <a:prstGeom prst="rect">
            <a:avLst/>
          </a:prstGeom>
          <a:noFill/>
        </p:spPr>
        <p:txBody>
          <a:bodyPr wrap="square" rtlCol="0">
            <a:spAutoFit/>
          </a:bodyPr>
          <a:lstStyle/>
          <a:p>
            <a:pPr algn="ctr"/>
            <a:r>
              <a:rPr lang="en-US" altLang="zh-CN" sz="1200" b="1" dirty="0">
                <a:solidFill>
                  <a:schemeClr val="bg1"/>
                </a:solidFill>
                <a:latin typeface="微软雅黑" panose="020B0503020204020204" pitchFamily="34" charset="-122"/>
                <a:ea typeface="微软雅黑" panose="020B0503020204020204" pitchFamily="34" charset="-122"/>
              </a:rPr>
              <a:t>2008</a:t>
            </a:r>
            <a:r>
              <a:rPr lang="zh-CN" altLang="en-US" sz="1200" b="1" dirty="0">
                <a:solidFill>
                  <a:schemeClr val="bg1"/>
                </a:solidFill>
                <a:latin typeface="微软雅黑" panose="020B0503020204020204" pitchFamily="34" charset="-122"/>
                <a:ea typeface="微软雅黑" panose="020B0503020204020204" pitchFamily="34" charset="-122"/>
              </a:rPr>
              <a:t>年金融危机</a:t>
            </a:r>
          </a:p>
        </p:txBody>
      </p:sp>
      <p:cxnSp>
        <p:nvCxnSpPr>
          <p:cNvPr id="24" name="直接箭头连接符 23"/>
          <p:cNvCxnSpPr/>
          <p:nvPr/>
        </p:nvCxnSpPr>
        <p:spPr>
          <a:xfrm>
            <a:off x="3593690" y="1612681"/>
            <a:ext cx="1" cy="308261"/>
          </a:xfrm>
          <a:prstGeom prst="straightConnector1">
            <a:avLst/>
          </a:prstGeom>
          <a:ln>
            <a:solidFill>
              <a:srgbClr val="E9E2E8"/>
            </a:solidFill>
            <a:tailEnd type="triangle"/>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7645218" y="3200703"/>
            <a:ext cx="1603136" cy="276999"/>
          </a:xfrm>
          <a:prstGeom prst="rect">
            <a:avLst/>
          </a:prstGeom>
          <a:noFill/>
        </p:spPr>
        <p:txBody>
          <a:bodyPr wrap="square" rtlCol="0">
            <a:spAutoFit/>
          </a:bodyPr>
          <a:lstStyle/>
          <a:p>
            <a:pPr algn="ctr"/>
            <a:r>
              <a:rPr lang="en-US" altLang="zh-CN" sz="1200" b="1" dirty="0">
                <a:solidFill>
                  <a:schemeClr val="bg1"/>
                </a:solidFill>
                <a:latin typeface="微软雅黑" panose="020B0503020204020204" pitchFamily="34" charset="-122"/>
                <a:ea typeface="微软雅黑" panose="020B0503020204020204" pitchFamily="34" charset="-122"/>
              </a:rPr>
              <a:t>2015</a:t>
            </a:r>
            <a:r>
              <a:rPr lang="zh-CN" altLang="en-US" sz="1200" b="1" dirty="0">
                <a:solidFill>
                  <a:schemeClr val="bg1"/>
                </a:solidFill>
                <a:latin typeface="微软雅黑" panose="020B0503020204020204" pitchFamily="34" charset="-122"/>
                <a:ea typeface="微软雅黑" panose="020B0503020204020204" pitchFamily="34" charset="-122"/>
              </a:rPr>
              <a:t>年“股灾”</a:t>
            </a:r>
          </a:p>
        </p:txBody>
      </p:sp>
      <p:cxnSp>
        <p:nvCxnSpPr>
          <p:cNvPr id="26" name="直接箭头连接符 25"/>
          <p:cNvCxnSpPr/>
          <p:nvPr/>
        </p:nvCxnSpPr>
        <p:spPr>
          <a:xfrm>
            <a:off x="8353176" y="3508480"/>
            <a:ext cx="1" cy="308261"/>
          </a:xfrm>
          <a:prstGeom prst="straightConnector1">
            <a:avLst/>
          </a:prstGeom>
          <a:ln>
            <a:solidFill>
              <a:srgbClr val="E9E2E8"/>
            </a:solidFill>
            <a:tailEnd type="triangle"/>
          </a:ln>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4686306" y="6161480"/>
            <a:ext cx="2653131" cy="261610"/>
          </a:xfrm>
          <a:prstGeom prst="rect">
            <a:avLst/>
          </a:prstGeom>
          <a:noFill/>
        </p:spPr>
        <p:txBody>
          <a:bodyPr wrap="square" rtlCol="0">
            <a:spAutoFit/>
          </a:bodyPr>
          <a:lstStyle/>
          <a:p>
            <a:r>
              <a:rPr lang="zh-CN" altLang="zh-CN" sz="1100" dirty="0">
                <a:solidFill>
                  <a:srgbClr val="F0EEF2"/>
                </a:solidFill>
                <a:latin typeface="微软雅黑" panose="020B0503020204020204" pitchFamily="34" charset="-122"/>
                <a:ea typeface="微软雅黑" panose="020B0503020204020204" pitchFamily="34" charset="-122"/>
              </a:rPr>
              <a:t>数据来源：</a:t>
            </a:r>
            <a:r>
              <a:rPr lang="en-US" altLang="zh-CN" sz="1100" dirty="0">
                <a:solidFill>
                  <a:srgbClr val="F0EEF2"/>
                </a:solidFill>
                <a:latin typeface="微软雅黑" panose="020B0503020204020204" pitchFamily="34" charset="-122"/>
                <a:ea typeface="微软雅黑" panose="020B0503020204020204" pitchFamily="34" charset="-122"/>
              </a:rPr>
              <a:t>CSMAR</a:t>
            </a:r>
            <a:r>
              <a:rPr lang="zh-CN" altLang="en-US" sz="1100" b="1" dirty="0">
                <a:solidFill>
                  <a:srgbClr val="F0EEF2"/>
                </a:solidFill>
                <a:latin typeface="微软雅黑" panose="020B0503020204020204" pitchFamily="34" charset="-122"/>
                <a:ea typeface="微软雅黑" panose="020B0503020204020204" pitchFamily="34" charset="-122"/>
              </a:rPr>
              <a:t>股票流动性</a:t>
            </a:r>
            <a:r>
              <a:rPr lang="zh-CN" altLang="en-US" sz="1100" dirty="0">
                <a:solidFill>
                  <a:srgbClr val="F0EEF2"/>
                </a:solidFill>
                <a:latin typeface="微软雅黑" panose="020B0503020204020204" pitchFamily="34" charset="-122"/>
                <a:ea typeface="微软雅黑" panose="020B0503020204020204" pitchFamily="34" charset="-122"/>
              </a:rPr>
              <a:t>数据库</a:t>
            </a:r>
            <a:endParaRPr lang="zh-CN" altLang="zh-CN" sz="1100" dirty="0">
              <a:solidFill>
                <a:srgbClr val="F0EEF2"/>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4119337" y="804436"/>
            <a:ext cx="3953326" cy="338554"/>
          </a:xfrm>
          <a:prstGeom prst="rect">
            <a:avLst/>
          </a:prstGeom>
          <a:noFill/>
        </p:spPr>
        <p:txBody>
          <a:bodyPr wrap="none" rtlCol="0">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中国股市</a:t>
            </a:r>
            <a:r>
              <a:rPr lang="en-US" altLang="zh-CN" sz="1600" b="1" dirty="0">
                <a:solidFill>
                  <a:schemeClr val="bg1"/>
                </a:solidFill>
                <a:latin typeface="微软雅黑" panose="020B0503020204020204" pitchFamily="34" charset="-122"/>
                <a:ea typeface="微软雅黑" panose="020B0503020204020204" pitchFamily="34" charset="-122"/>
              </a:rPr>
              <a:t>2007-2017</a:t>
            </a:r>
            <a:r>
              <a:rPr lang="zh-CN" altLang="en-US" sz="1600" b="1" dirty="0">
                <a:solidFill>
                  <a:schemeClr val="bg1"/>
                </a:solidFill>
                <a:latin typeface="微软雅黑" panose="020B0503020204020204" pitchFamily="34" charset="-122"/>
                <a:ea typeface="微软雅黑" panose="020B0503020204020204" pitchFamily="34" charset="-122"/>
              </a:rPr>
              <a:t>年</a:t>
            </a:r>
            <a:r>
              <a:rPr lang="en-US" altLang="zh-CN" sz="1600" b="1" dirty="0">
                <a:solidFill>
                  <a:schemeClr val="bg1"/>
                </a:solidFill>
                <a:latin typeface="微软雅黑" panose="020B0503020204020204" pitchFamily="34" charset="-122"/>
                <a:ea typeface="微软雅黑" panose="020B0503020204020204" pitchFamily="34" charset="-122"/>
              </a:rPr>
              <a:t>Amihud</a:t>
            </a:r>
            <a:r>
              <a:rPr lang="zh-CN" altLang="en-US" sz="1600" b="1" dirty="0">
                <a:solidFill>
                  <a:schemeClr val="bg1"/>
                </a:solidFill>
                <a:latin typeface="微软雅黑" panose="020B0503020204020204" pitchFamily="34" charset="-122"/>
                <a:ea typeface="微软雅黑" panose="020B0503020204020204" pitchFamily="34" charset="-122"/>
              </a:rPr>
              <a:t>非流动性</a:t>
            </a:r>
          </a:p>
        </p:txBody>
      </p:sp>
    </p:spTree>
    <p:extLst>
      <p:ext uri="{BB962C8B-B14F-4D97-AF65-F5344CB8AC3E}">
        <p14:creationId xmlns:p14="http://schemas.microsoft.com/office/powerpoint/2010/main" val="48399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标题 1"/>
          <p:cNvSpPr txBox="1">
            <a:spLocks/>
          </p:cNvSpPr>
          <p:nvPr/>
        </p:nvSpPr>
        <p:spPr>
          <a:xfrm>
            <a:off x="479425" y="11113"/>
            <a:ext cx="10515600" cy="749300"/>
          </a:xfrm>
          <a:prstGeom prst="rect">
            <a:avLst/>
          </a:prstGeom>
        </p:spPr>
        <p:txBody>
          <a:bodyPr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CN" altLang="en-US" sz="2800" dirty="0">
                <a:solidFill>
                  <a:schemeClr val="tx1">
                    <a:lumMod val="65000"/>
                    <a:lumOff val="35000"/>
                  </a:schemeClr>
                </a:solidFill>
                <a:latin typeface="微软雅黑" panose="020B0503020204020204" pitchFamily="34" charset="-122"/>
                <a:ea typeface="微软雅黑" panose="020B0503020204020204" pitchFamily="34" charset="-122"/>
                <a:cs typeface="+mn-cs"/>
              </a:rPr>
              <a:t>一带一路</a:t>
            </a:r>
          </a:p>
        </p:txBody>
      </p:sp>
      <p:pic>
        <p:nvPicPr>
          <p:cNvPr id="7" name="图片 6"/>
          <p:cNvPicPr/>
          <p:nvPr/>
        </p:nvPicPr>
        <p:blipFill>
          <a:blip r:embed="rId2">
            <a:extLst>
              <a:ext uri="{28A0092B-C50C-407E-A947-70E740481C1C}">
                <a14:useLocalDpi xmlns:a14="http://schemas.microsoft.com/office/drawing/2010/main" val="0"/>
              </a:ext>
            </a:extLst>
          </a:blip>
          <a:stretch>
            <a:fillRect/>
          </a:stretch>
        </p:blipFill>
        <p:spPr>
          <a:xfrm>
            <a:off x="592281" y="1394037"/>
            <a:ext cx="5450089" cy="4445654"/>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2370" y="1394037"/>
            <a:ext cx="5527797" cy="4445654"/>
          </a:xfrm>
          <a:prstGeom prst="rect">
            <a:avLst/>
          </a:prstGeom>
        </p:spPr>
      </p:pic>
      <p:sp>
        <p:nvSpPr>
          <p:cNvPr id="12" name="文本框 11"/>
          <p:cNvSpPr txBox="1"/>
          <p:nvPr/>
        </p:nvSpPr>
        <p:spPr>
          <a:xfrm>
            <a:off x="479425" y="769447"/>
            <a:ext cx="4184015" cy="323165"/>
          </a:xfrm>
          <a:prstGeom prst="rect">
            <a:avLst/>
          </a:prstGeom>
          <a:noFill/>
        </p:spPr>
        <p:txBody>
          <a:bodyPr wrap="square" rtlCol="0">
            <a:spAutoFit/>
          </a:bodyPr>
          <a:lstStyle/>
          <a:p>
            <a:pPr marL="285750" indent="-285750">
              <a:buFont typeface="Wingdings" panose="05000000000000000000" pitchFamily="2" charset="2"/>
              <a:buChar char="Ø"/>
            </a:pPr>
            <a:r>
              <a:rPr lang="zh-CN" altLang="en-US" sz="1500" dirty="0">
                <a:latin typeface="微软雅黑" panose="020B0503020204020204" pitchFamily="34" charset="-122"/>
                <a:ea typeface="微软雅黑" panose="020B0503020204020204" pitchFamily="34" charset="-122"/>
                <a:sym typeface="+mn-ea"/>
              </a:rPr>
              <a:t>中国向沿线国直接投资流量前</a:t>
            </a:r>
            <a:r>
              <a:rPr lang="en-US" altLang="zh-CN" sz="1500" dirty="0">
                <a:latin typeface="微软雅黑" panose="020B0503020204020204" pitchFamily="34" charset="-122"/>
                <a:ea typeface="微软雅黑" panose="020B0503020204020204" pitchFamily="34" charset="-122"/>
                <a:sym typeface="+mn-ea"/>
              </a:rPr>
              <a:t>20</a:t>
            </a:r>
            <a:r>
              <a:rPr lang="zh-CN" altLang="en-US" sz="1500" dirty="0">
                <a:latin typeface="微软雅黑" panose="020B0503020204020204" pitchFamily="34" charset="-122"/>
                <a:ea typeface="微软雅黑" panose="020B0503020204020204" pitchFamily="34" charset="-122"/>
                <a:sym typeface="+mn-ea"/>
              </a:rPr>
              <a:t>的国家分布</a:t>
            </a:r>
            <a:endParaRPr lang="zh-CN" altLang="en-US" sz="1500" dirty="0">
              <a:latin typeface="微软雅黑" panose="020B0503020204020204" pitchFamily="34" charset="-122"/>
              <a:ea typeface="微软雅黑" panose="020B0503020204020204" pitchFamily="34" charset="-122"/>
            </a:endParaRPr>
          </a:p>
        </p:txBody>
      </p:sp>
      <p:sp>
        <p:nvSpPr>
          <p:cNvPr id="8" name="矩形 7"/>
          <p:cNvSpPr/>
          <p:nvPr/>
        </p:nvSpPr>
        <p:spPr>
          <a:xfrm>
            <a:off x="4162069" y="5932975"/>
            <a:ext cx="2159566" cy="261610"/>
          </a:xfrm>
          <a:prstGeom prst="rect">
            <a:avLst/>
          </a:prstGeom>
        </p:spPr>
        <p:txBody>
          <a:bodyPr wrap="none">
            <a:spAutoFit/>
          </a:bodyPr>
          <a:lstStyle/>
          <a:p>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数据来源：</a:t>
            </a:r>
            <a:r>
              <a:rPr lang="zh-CN" altLang="en-US" sz="1100" b="1" dirty="0">
                <a:solidFill>
                  <a:schemeClr val="tx1">
                    <a:lumMod val="65000"/>
                    <a:lumOff val="35000"/>
                  </a:schemeClr>
                </a:solidFill>
                <a:latin typeface="微软雅黑" panose="020B0503020204020204" pitchFamily="34" charset="-122"/>
                <a:ea typeface="微软雅黑" panose="020B0503020204020204" pitchFamily="34" charset="-122"/>
              </a:rPr>
              <a:t>一带一路</a:t>
            </a: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研究数据库</a:t>
            </a:r>
          </a:p>
        </p:txBody>
      </p:sp>
    </p:spTree>
    <p:extLst>
      <p:ext uri="{BB962C8B-B14F-4D97-AF65-F5344CB8AC3E}">
        <p14:creationId xmlns:p14="http://schemas.microsoft.com/office/powerpoint/2010/main" val="1860440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DF20711C-C755-478A-B069-094CEC3A1312}"/>
              </a:ext>
            </a:extLst>
          </p:cNvPr>
          <p:cNvSpPr>
            <a:spLocks noGrp="1"/>
          </p:cNvSpPr>
          <p:nvPr>
            <p:ph type="sldNum" sz="quarter" idx="12"/>
          </p:nvPr>
        </p:nvSpPr>
        <p:spPr/>
        <p:txBody>
          <a:bodyPr/>
          <a:lstStyle/>
          <a:p>
            <a:fld id="{D452BF20-362C-4294-AFD9-C5328724C70E}" type="slidenum">
              <a:rPr lang="zh-CN" altLang="en-US" smtClean="0"/>
              <a:t>16</a:t>
            </a:fld>
            <a:endParaRPr lang="zh-CN" altLang="en-US" dirty="0"/>
          </a:p>
        </p:txBody>
      </p:sp>
      <p:grpSp>
        <p:nvGrpSpPr>
          <p:cNvPr id="3" name="组合 2">
            <a:extLst>
              <a:ext uri="{FF2B5EF4-FFF2-40B4-BE49-F238E27FC236}">
                <a16:creationId xmlns:a16="http://schemas.microsoft.com/office/drawing/2014/main" id="{9148A190-D8CA-4773-A17C-5866FF5D2CA7}"/>
              </a:ext>
            </a:extLst>
          </p:cNvPr>
          <p:cNvGrpSpPr/>
          <p:nvPr/>
        </p:nvGrpSpPr>
        <p:grpSpPr>
          <a:xfrm>
            <a:off x="2431228" y="1097278"/>
            <a:ext cx="7040495" cy="5109210"/>
            <a:chOff x="3332637" y="1131570"/>
            <a:chExt cx="7040495" cy="5109210"/>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grpSpPr>
        <p:sp>
          <p:nvSpPr>
            <p:cNvPr id="4" name="任意多边形 5">
              <a:extLst>
                <a:ext uri="{FF2B5EF4-FFF2-40B4-BE49-F238E27FC236}">
                  <a16:creationId xmlns:a16="http://schemas.microsoft.com/office/drawing/2014/main" id="{5E2003FD-42E3-4221-ADB8-384A18EFCA82}"/>
                </a:ext>
              </a:extLst>
            </p:cNvPr>
            <p:cNvSpPr/>
            <p:nvPr/>
          </p:nvSpPr>
          <p:spPr>
            <a:xfrm>
              <a:off x="3332637" y="1131570"/>
              <a:ext cx="3012141" cy="5109210"/>
            </a:xfrm>
            <a:custGeom>
              <a:avLst/>
              <a:gdLst>
                <a:gd name="connsiteX0" fmla="*/ 0 w 5109210"/>
                <a:gd name="connsiteY0" fmla="*/ 492746 h 2956473"/>
                <a:gd name="connsiteX1" fmla="*/ 492746 w 5109210"/>
                <a:gd name="connsiteY1" fmla="*/ 0 h 2956473"/>
                <a:gd name="connsiteX2" fmla="*/ 4616465 w 5109210"/>
                <a:gd name="connsiteY2" fmla="*/ 0 h 2956473"/>
                <a:gd name="connsiteX3" fmla="*/ 5109211 w 5109210"/>
                <a:gd name="connsiteY3" fmla="*/ 492746 h 2956473"/>
                <a:gd name="connsiteX4" fmla="*/ 5109210 w 5109210"/>
                <a:gd name="connsiteY4" fmla="*/ 2463728 h 2956473"/>
                <a:gd name="connsiteX5" fmla="*/ 4616464 w 5109210"/>
                <a:gd name="connsiteY5" fmla="*/ 2956474 h 2956473"/>
                <a:gd name="connsiteX6" fmla="*/ 492746 w 5109210"/>
                <a:gd name="connsiteY6" fmla="*/ 2956473 h 2956473"/>
                <a:gd name="connsiteX7" fmla="*/ 0 w 5109210"/>
                <a:gd name="connsiteY7" fmla="*/ 2463727 h 2956473"/>
                <a:gd name="connsiteX8" fmla="*/ 0 w 5109210"/>
                <a:gd name="connsiteY8" fmla="*/ 492746 h 295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9210" h="2956473">
                  <a:moveTo>
                    <a:pt x="851536" y="2956473"/>
                  </a:moveTo>
                  <a:cubicBezTo>
                    <a:pt x="381247" y="2956473"/>
                    <a:pt x="1" y="2828816"/>
                    <a:pt x="1" y="2671343"/>
                  </a:cubicBezTo>
                  <a:lnTo>
                    <a:pt x="1" y="285130"/>
                  </a:lnTo>
                  <a:cubicBezTo>
                    <a:pt x="1" y="127657"/>
                    <a:pt x="381247" y="0"/>
                    <a:pt x="851536" y="0"/>
                  </a:cubicBezTo>
                  <a:cubicBezTo>
                    <a:pt x="1986916" y="0"/>
                    <a:pt x="3122296" y="0"/>
                    <a:pt x="4257675" y="0"/>
                  </a:cubicBezTo>
                  <a:cubicBezTo>
                    <a:pt x="4727965" y="0"/>
                    <a:pt x="5109211" y="127657"/>
                    <a:pt x="5109211" y="285130"/>
                  </a:cubicBezTo>
                  <a:lnTo>
                    <a:pt x="5109209" y="2671343"/>
                  </a:lnTo>
                  <a:cubicBezTo>
                    <a:pt x="5109209" y="2828816"/>
                    <a:pt x="4727963" y="2956473"/>
                    <a:pt x="4257674" y="2956473"/>
                  </a:cubicBezTo>
                  <a:lnTo>
                    <a:pt x="851536" y="2956473"/>
                  </a:lnTo>
                  <a:close/>
                </a:path>
              </a:pathLst>
            </a:custGeom>
            <a:solidFill>
              <a:schemeClr val="accent6">
                <a:lumMod val="75000"/>
                <a:alpha val="69000"/>
              </a:schemeClr>
            </a:solidFill>
            <a:ln>
              <a:solidFill>
                <a:schemeClr val="bg1">
                  <a:alpha val="80000"/>
                </a:schemeClr>
              </a:solidFill>
            </a:ln>
          </p:spPr>
          <p:style>
            <a:lnRef idx="2">
              <a:scrgbClr r="0" g="0" b="0"/>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45920" tIns="144321" rIns="245921" bIns="144320" numCol="1" spcCol="1270" anchor="ctr" anchorCtr="0">
              <a:noAutofit/>
            </a:bodyPr>
            <a:lstStyle/>
            <a:p>
              <a:pPr lvl="0" algn="ctr" defTabSz="711200">
                <a:lnSpc>
                  <a:spcPct val="150000"/>
                </a:lnSpc>
                <a:spcBef>
                  <a:spcPct val="0"/>
                </a:spcBef>
                <a:spcAft>
                  <a:spcPct val="35000"/>
                </a:spcAft>
              </a:pPr>
              <a:r>
                <a:rPr lang="zh-CN" altLang="en-US" sz="1400" b="1" dirty="0">
                  <a:latin typeface="微软雅黑" panose="020B0503020204020204" pitchFamily="34" charset="-122"/>
                  <a:ea typeface="微软雅黑" panose="020B0503020204020204" pitchFamily="34" charset="-122"/>
                </a:rPr>
                <a:t>财务报表</a:t>
              </a:r>
            </a:p>
            <a:p>
              <a:pPr lvl="0" algn="ctr" defTabSz="711200">
                <a:lnSpc>
                  <a:spcPct val="150000"/>
                </a:lnSpc>
                <a:spcBef>
                  <a:spcPct val="0"/>
                </a:spcBef>
                <a:spcAft>
                  <a:spcPct val="35000"/>
                </a:spcAft>
              </a:pPr>
              <a:r>
                <a:rPr lang="zh-CN" altLang="en-US" sz="1400" b="1" dirty="0">
                  <a:latin typeface="微软雅黑" panose="020B0503020204020204" pitchFamily="34" charset="-122"/>
                  <a:ea typeface="微软雅黑" panose="020B0503020204020204" pitchFamily="34" charset="-122"/>
                </a:rPr>
                <a:t>股票市场交易</a:t>
              </a:r>
            </a:p>
            <a:p>
              <a:pPr lvl="0" algn="ctr" defTabSz="711200">
                <a:lnSpc>
                  <a:spcPct val="150000"/>
                </a:lnSpc>
                <a:spcBef>
                  <a:spcPct val="0"/>
                </a:spcBef>
                <a:spcAft>
                  <a:spcPct val="35000"/>
                </a:spcAft>
              </a:pPr>
              <a:r>
                <a:rPr lang="zh-CN" altLang="en-US" sz="1400" b="1" dirty="0">
                  <a:latin typeface="微软雅黑" panose="020B0503020204020204" pitchFamily="34" charset="-122"/>
                  <a:ea typeface="微软雅黑" panose="020B0503020204020204" pitchFamily="34" charset="-122"/>
                </a:rPr>
                <a:t>治理结构</a:t>
              </a:r>
            </a:p>
            <a:p>
              <a:pPr lvl="0" algn="ctr" defTabSz="711200">
                <a:lnSpc>
                  <a:spcPct val="150000"/>
                </a:lnSpc>
                <a:spcBef>
                  <a:spcPct val="0"/>
                </a:spcBef>
                <a:spcAft>
                  <a:spcPct val="35000"/>
                </a:spcAft>
              </a:pPr>
              <a:r>
                <a:rPr lang="zh-CN" altLang="en-US" sz="1400" b="1" dirty="0">
                  <a:latin typeface="微软雅黑" panose="020B0503020204020204" pitchFamily="34" charset="-122"/>
                  <a:ea typeface="微软雅黑" panose="020B0503020204020204" pitchFamily="34" charset="-122"/>
                </a:rPr>
                <a:t>财务指标分析</a:t>
              </a:r>
            </a:p>
            <a:p>
              <a:pPr lvl="0" algn="ctr" defTabSz="711200">
                <a:lnSpc>
                  <a:spcPct val="150000"/>
                </a:lnSpc>
                <a:spcBef>
                  <a:spcPct val="0"/>
                </a:spcBef>
                <a:spcAft>
                  <a:spcPct val="35000"/>
                </a:spcAft>
              </a:pPr>
              <a:r>
                <a:rPr lang="zh-CN" altLang="en-US" sz="1400" b="1" dirty="0">
                  <a:latin typeface="微软雅黑" panose="020B0503020204020204" pitchFamily="34" charset="-122"/>
                  <a:ea typeface="微软雅黑" panose="020B0503020204020204" pitchFamily="34" charset="-122"/>
                </a:rPr>
                <a:t>并购重组</a:t>
              </a:r>
            </a:p>
            <a:p>
              <a:pPr lvl="0" algn="ctr" defTabSz="711200">
                <a:lnSpc>
                  <a:spcPct val="150000"/>
                </a:lnSpc>
                <a:spcBef>
                  <a:spcPct val="0"/>
                </a:spcBef>
                <a:spcAft>
                  <a:spcPct val="35000"/>
                </a:spcAft>
              </a:pPr>
              <a:r>
                <a:rPr lang="zh-CN" altLang="en-US" sz="1400" b="1" dirty="0">
                  <a:latin typeface="微软雅黑" panose="020B0503020204020204" pitchFamily="34" charset="-122"/>
                  <a:ea typeface="微软雅黑" panose="020B0503020204020204" pitchFamily="34" charset="-122"/>
                </a:rPr>
                <a:t>股东</a:t>
              </a:r>
            </a:p>
            <a:p>
              <a:pPr lvl="0" algn="ctr" defTabSz="711200">
                <a:lnSpc>
                  <a:spcPct val="150000"/>
                </a:lnSpc>
                <a:spcBef>
                  <a:spcPct val="0"/>
                </a:spcBef>
                <a:spcAft>
                  <a:spcPct val="35000"/>
                </a:spcAft>
              </a:pPr>
              <a:r>
                <a:rPr lang="zh-CN" altLang="en-US" sz="1400" b="1" dirty="0">
                  <a:latin typeface="微软雅黑" panose="020B0503020204020204" pitchFamily="34" charset="-122"/>
                  <a:ea typeface="微软雅黑" panose="020B0503020204020204" pitchFamily="34" charset="-122"/>
                </a:rPr>
                <a:t>红利分配</a:t>
              </a:r>
            </a:p>
            <a:p>
              <a:pPr lvl="0" algn="ctr" defTabSz="711200">
                <a:lnSpc>
                  <a:spcPct val="150000"/>
                </a:lnSpc>
                <a:spcBef>
                  <a:spcPct val="0"/>
                </a:spcBef>
                <a:spcAft>
                  <a:spcPct val="35000"/>
                </a:spcAft>
              </a:pPr>
              <a:r>
                <a:rPr lang="zh-CN" altLang="en-US" sz="1400" b="1" dirty="0">
                  <a:latin typeface="微软雅黑" panose="020B0503020204020204" pitchFamily="34" charset="-122"/>
                  <a:ea typeface="微软雅黑" panose="020B0503020204020204" pitchFamily="34" charset="-122"/>
                </a:rPr>
                <a:t>首次公开发行（</a:t>
              </a:r>
              <a:r>
                <a:rPr lang="en-US" altLang="zh-CN" sz="1400" b="1" dirty="0">
                  <a:latin typeface="微软雅黑" panose="020B0503020204020204" pitchFamily="34" charset="-122"/>
                  <a:ea typeface="微软雅黑" panose="020B0503020204020204" pitchFamily="34" charset="-122"/>
                </a:rPr>
                <a:t>A</a:t>
              </a:r>
              <a:r>
                <a:rPr lang="zh-CN" altLang="en-US" sz="1400" b="1" dirty="0">
                  <a:latin typeface="微软雅黑" panose="020B0503020204020204" pitchFamily="34" charset="-122"/>
                  <a:ea typeface="微软雅黑" panose="020B0503020204020204" pitchFamily="34" charset="-122"/>
                </a:rPr>
                <a:t>股）</a:t>
              </a:r>
            </a:p>
            <a:p>
              <a:pPr lvl="0" algn="ctr" defTabSz="711200">
                <a:lnSpc>
                  <a:spcPct val="150000"/>
                </a:lnSpc>
                <a:spcBef>
                  <a:spcPct val="0"/>
                </a:spcBef>
                <a:spcAft>
                  <a:spcPct val="35000"/>
                </a:spcAft>
              </a:pPr>
              <a:r>
                <a:rPr lang="zh-CN" altLang="en-US" sz="1400" b="1" dirty="0">
                  <a:latin typeface="微软雅黑" panose="020B0503020204020204" pitchFamily="34" charset="-122"/>
                  <a:ea typeface="微软雅黑" panose="020B0503020204020204" pitchFamily="34" charset="-122"/>
                </a:rPr>
                <a:t>财务报告审计意见</a:t>
              </a:r>
            </a:p>
            <a:p>
              <a:pPr lvl="0" algn="ctr" defTabSz="711200">
                <a:lnSpc>
                  <a:spcPct val="150000"/>
                </a:lnSpc>
                <a:spcBef>
                  <a:spcPct val="0"/>
                </a:spcBef>
                <a:spcAft>
                  <a:spcPct val="35000"/>
                </a:spcAft>
              </a:pPr>
              <a:r>
                <a:rPr lang="zh-CN" altLang="en-US" sz="1400" b="1" dirty="0">
                  <a:latin typeface="微软雅黑" panose="020B0503020204020204" pitchFamily="34" charset="-122"/>
                  <a:ea typeface="微软雅黑" panose="020B0503020204020204" pitchFamily="34" charset="-122"/>
                </a:rPr>
                <a:t>关联交易</a:t>
              </a:r>
            </a:p>
            <a:p>
              <a:pPr lvl="0" algn="l" defTabSz="711200">
                <a:lnSpc>
                  <a:spcPts val="1500"/>
                </a:lnSpc>
                <a:spcBef>
                  <a:spcPct val="0"/>
                </a:spcBef>
                <a:spcAft>
                  <a:spcPct val="35000"/>
                </a:spcAft>
              </a:pPr>
              <a:endParaRPr lang="zh-CN" altLang="en-US" sz="1400" kern="1200" dirty="0"/>
            </a:p>
          </p:txBody>
        </p:sp>
        <p:sp>
          <p:nvSpPr>
            <p:cNvPr id="5" name="任意多边形 6">
              <a:extLst>
                <a:ext uri="{FF2B5EF4-FFF2-40B4-BE49-F238E27FC236}">
                  <a16:creationId xmlns:a16="http://schemas.microsoft.com/office/drawing/2014/main" id="{17A7D48E-1BD4-4B76-8231-4A041813BBBC}"/>
                </a:ext>
              </a:extLst>
            </p:cNvPr>
            <p:cNvSpPr/>
            <p:nvPr/>
          </p:nvSpPr>
          <p:spPr>
            <a:xfrm>
              <a:off x="7280694" y="1131570"/>
              <a:ext cx="3092438" cy="5109210"/>
            </a:xfrm>
            <a:custGeom>
              <a:avLst/>
              <a:gdLst>
                <a:gd name="connsiteX0" fmla="*/ 0 w 5109210"/>
                <a:gd name="connsiteY0" fmla="*/ 659008 h 3953966"/>
                <a:gd name="connsiteX1" fmla="*/ 659008 w 5109210"/>
                <a:gd name="connsiteY1" fmla="*/ 0 h 3953966"/>
                <a:gd name="connsiteX2" fmla="*/ 4450202 w 5109210"/>
                <a:gd name="connsiteY2" fmla="*/ 0 h 3953966"/>
                <a:gd name="connsiteX3" fmla="*/ 5109210 w 5109210"/>
                <a:gd name="connsiteY3" fmla="*/ 659008 h 3953966"/>
                <a:gd name="connsiteX4" fmla="*/ 5109210 w 5109210"/>
                <a:gd name="connsiteY4" fmla="*/ 3294958 h 3953966"/>
                <a:gd name="connsiteX5" fmla="*/ 4450202 w 5109210"/>
                <a:gd name="connsiteY5" fmla="*/ 3953966 h 3953966"/>
                <a:gd name="connsiteX6" fmla="*/ 659008 w 5109210"/>
                <a:gd name="connsiteY6" fmla="*/ 3953966 h 3953966"/>
                <a:gd name="connsiteX7" fmla="*/ 0 w 5109210"/>
                <a:gd name="connsiteY7" fmla="*/ 3294958 h 3953966"/>
                <a:gd name="connsiteX8" fmla="*/ 0 w 5109210"/>
                <a:gd name="connsiteY8" fmla="*/ 659008 h 395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9210" h="3953966">
                  <a:moveTo>
                    <a:pt x="851553" y="3953966"/>
                  </a:moveTo>
                  <a:cubicBezTo>
                    <a:pt x="381254" y="3953966"/>
                    <a:pt x="1" y="3725631"/>
                    <a:pt x="1" y="3443966"/>
                  </a:cubicBezTo>
                  <a:lnTo>
                    <a:pt x="1" y="510000"/>
                  </a:lnTo>
                  <a:cubicBezTo>
                    <a:pt x="1" y="228335"/>
                    <a:pt x="381254" y="0"/>
                    <a:pt x="851553" y="0"/>
                  </a:cubicBezTo>
                  <a:lnTo>
                    <a:pt x="4257657" y="0"/>
                  </a:lnTo>
                  <a:cubicBezTo>
                    <a:pt x="4727956" y="0"/>
                    <a:pt x="5109209" y="228335"/>
                    <a:pt x="5109209" y="510000"/>
                  </a:cubicBezTo>
                  <a:lnTo>
                    <a:pt x="5109209" y="3443966"/>
                  </a:lnTo>
                  <a:cubicBezTo>
                    <a:pt x="5109209" y="3725631"/>
                    <a:pt x="4727956" y="3953966"/>
                    <a:pt x="4257657" y="3953966"/>
                  </a:cubicBezTo>
                  <a:lnTo>
                    <a:pt x="851553" y="3953966"/>
                  </a:lnTo>
                  <a:close/>
                </a:path>
              </a:pathLst>
            </a:custGeom>
            <a:solidFill>
              <a:schemeClr val="accent1">
                <a:lumMod val="75000"/>
                <a:alpha val="70000"/>
              </a:schemeClr>
            </a:solidFill>
            <a:ln>
              <a:solidFill>
                <a:schemeClr val="bg1">
                  <a:alpha val="80000"/>
                </a:schemeClr>
              </a:solidFill>
            </a:ln>
          </p:spPr>
          <p:style>
            <a:lnRef idx="2">
              <a:scrgbClr r="0" g="0" b="0"/>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45920" tIns="144321" rIns="245921" bIns="144320" numCol="1" spcCol="1270" anchor="ctr" anchorCtr="0">
              <a:noAutofit/>
            </a:bodyPr>
            <a:lstStyle/>
            <a:p>
              <a:pPr algn="ctr" defTabSz="711200">
                <a:lnSpc>
                  <a:spcPct val="150000"/>
                </a:lnSpc>
                <a:spcBef>
                  <a:spcPct val="0"/>
                </a:spcBef>
                <a:spcAft>
                  <a:spcPct val="35000"/>
                </a:spcAft>
              </a:pPr>
              <a:r>
                <a:rPr lang="zh-CN" altLang="en-US" sz="1400" b="1" dirty="0">
                  <a:latin typeface="微软雅黑" panose="020B0503020204020204" pitchFamily="34" charset="-122"/>
                  <a:ea typeface="微软雅黑" panose="020B0503020204020204" pitchFamily="34" charset="-122"/>
                </a:rPr>
                <a:t>违规处理</a:t>
              </a:r>
            </a:p>
            <a:p>
              <a:pPr algn="ctr" defTabSz="711200">
                <a:lnSpc>
                  <a:spcPct val="150000"/>
                </a:lnSpc>
                <a:spcBef>
                  <a:spcPct val="0"/>
                </a:spcBef>
                <a:spcAft>
                  <a:spcPct val="35000"/>
                </a:spcAft>
              </a:pPr>
              <a:r>
                <a:rPr lang="zh-CN" altLang="en-US" sz="1400" b="1" dirty="0">
                  <a:latin typeface="微软雅黑" panose="020B0503020204020204" pitchFamily="34" charset="-122"/>
                  <a:ea typeface="微软雅黑" panose="020B0503020204020204" pitchFamily="34" charset="-122"/>
                </a:rPr>
                <a:t>财务报表附注</a:t>
              </a:r>
            </a:p>
            <a:p>
              <a:pPr algn="ctr" defTabSz="711200">
                <a:lnSpc>
                  <a:spcPct val="150000"/>
                </a:lnSpc>
                <a:spcBef>
                  <a:spcPct val="0"/>
                </a:spcBef>
                <a:spcAft>
                  <a:spcPct val="35000"/>
                </a:spcAft>
              </a:pPr>
              <a:r>
                <a:rPr lang="zh-CN" altLang="en-US" sz="1400" b="1" dirty="0">
                  <a:latin typeface="微软雅黑" panose="020B0503020204020204" pitchFamily="34" charset="-122"/>
                  <a:ea typeface="微软雅黑" panose="020B0503020204020204" pitchFamily="34" charset="-122"/>
                </a:rPr>
                <a:t>民营上市公司</a:t>
              </a:r>
            </a:p>
            <a:p>
              <a:pPr algn="ctr" defTabSz="711200">
                <a:lnSpc>
                  <a:spcPct val="150000"/>
                </a:lnSpc>
                <a:spcBef>
                  <a:spcPct val="0"/>
                </a:spcBef>
                <a:spcAft>
                  <a:spcPct val="35000"/>
                </a:spcAft>
              </a:pPr>
              <a:r>
                <a:rPr lang="zh-CN" altLang="en-US" sz="1400" b="1" dirty="0">
                  <a:latin typeface="微软雅黑" panose="020B0503020204020204" pitchFamily="34" charset="-122"/>
                  <a:ea typeface="微软雅黑" panose="020B0503020204020204" pitchFamily="34" charset="-122"/>
                </a:rPr>
                <a:t>增发配股</a:t>
              </a:r>
            </a:p>
            <a:p>
              <a:pPr algn="ctr" defTabSz="711200">
                <a:lnSpc>
                  <a:spcPct val="150000"/>
                </a:lnSpc>
                <a:spcBef>
                  <a:spcPct val="0"/>
                </a:spcBef>
                <a:spcAft>
                  <a:spcPct val="35000"/>
                </a:spcAft>
              </a:pPr>
              <a:r>
                <a:rPr lang="zh-CN" altLang="en-US" sz="1400" b="1" dirty="0">
                  <a:latin typeface="微软雅黑" panose="020B0503020204020204" pitchFamily="34" charset="-122"/>
                  <a:ea typeface="微软雅黑" panose="020B0503020204020204" pitchFamily="34" charset="-122"/>
                </a:rPr>
                <a:t>宏观经济</a:t>
              </a:r>
            </a:p>
            <a:p>
              <a:pPr algn="ctr" defTabSz="711200">
                <a:lnSpc>
                  <a:spcPct val="150000"/>
                </a:lnSpc>
                <a:spcBef>
                  <a:spcPct val="0"/>
                </a:spcBef>
                <a:spcAft>
                  <a:spcPct val="35000"/>
                </a:spcAft>
              </a:pPr>
              <a:r>
                <a:rPr lang="zh-CN" altLang="en-US" sz="1400" b="1" dirty="0">
                  <a:latin typeface="微软雅黑" panose="020B0503020204020204" pitchFamily="34" charset="-122"/>
                  <a:ea typeface="微软雅黑" panose="020B0503020204020204" pitchFamily="34" charset="-122"/>
                </a:rPr>
                <a:t>年、中、季报公布日期</a:t>
              </a:r>
            </a:p>
            <a:p>
              <a:pPr algn="ctr" defTabSz="711200">
                <a:lnSpc>
                  <a:spcPct val="150000"/>
                </a:lnSpc>
                <a:spcBef>
                  <a:spcPct val="0"/>
                </a:spcBef>
                <a:spcAft>
                  <a:spcPct val="35000"/>
                </a:spcAft>
              </a:pPr>
              <a:r>
                <a:rPr lang="zh-CN" altLang="en-US" sz="1400" b="1" dirty="0">
                  <a:latin typeface="微软雅黑" panose="020B0503020204020204" pitchFamily="34" charset="-122"/>
                  <a:ea typeface="微软雅黑" panose="020B0503020204020204" pitchFamily="34" charset="-122"/>
                </a:rPr>
                <a:t>银行贷款</a:t>
              </a:r>
            </a:p>
            <a:p>
              <a:pPr algn="ctr" defTabSz="711200">
                <a:lnSpc>
                  <a:spcPct val="150000"/>
                </a:lnSpc>
                <a:spcBef>
                  <a:spcPct val="0"/>
                </a:spcBef>
                <a:spcAft>
                  <a:spcPct val="35000"/>
                </a:spcAft>
              </a:pPr>
              <a:r>
                <a:rPr lang="zh-CN" altLang="en-US" sz="1400" b="1" dirty="0">
                  <a:latin typeface="微软雅黑" panose="020B0503020204020204" pitchFamily="34" charset="-122"/>
                  <a:ea typeface="微软雅黑" panose="020B0503020204020204" pitchFamily="34" charset="-122"/>
                </a:rPr>
                <a:t>银行财务</a:t>
              </a:r>
            </a:p>
            <a:p>
              <a:pPr algn="ctr" defTabSz="711200">
                <a:lnSpc>
                  <a:spcPct val="150000"/>
                </a:lnSpc>
                <a:spcBef>
                  <a:spcPct val="0"/>
                </a:spcBef>
                <a:spcAft>
                  <a:spcPct val="35000"/>
                </a:spcAft>
              </a:pPr>
              <a:r>
                <a:rPr lang="zh-CN" altLang="en-US" sz="1400" b="1" dirty="0">
                  <a:latin typeface="微软雅黑" panose="020B0503020204020204" pitchFamily="34" charset="-122"/>
                  <a:ea typeface="微软雅黑" panose="020B0503020204020204" pitchFamily="34" charset="-122"/>
                </a:rPr>
                <a:t>区域经济</a:t>
              </a:r>
            </a:p>
            <a:p>
              <a:pPr algn="ctr" defTabSz="711200">
                <a:lnSpc>
                  <a:spcPct val="150000"/>
                </a:lnSpc>
                <a:spcBef>
                  <a:spcPct val="0"/>
                </a:spcBef>
                <a:spcAft>
                  <a:spcPct val="35000"/>
                </a:spcAft>
              </a:pPr>
              <a:r>
                <a:rPr lang="zh-CN" altLang="en-US" sz="1400" b="1" dirty="0">
                  <a:latin typeface="微软雅黑" panose="020B0503020204020204" pitchFamily="34" charset="-122"/>
                  <a:ea typeface="微软雅黑" panose="020B0503020204020204" pitchFamily="34" charset="-122"/>
                </a:rPr>
                <a:t>分析师预测</a:t>
              </a:r>
            </a:p>
          </p:txBody>
        </p:sp>
      </p:grpSp>
      <p:sp>
        <p:nvSpPr>
          <p:cNvPr id="6" name="TextBox 12">
            <a:extLst>
              <a:ext uri="{FF2B5EF4-FFF2-40B4-BE49-F238E27FC236}">
                <a16:creationId xmlns:a16="http://schemas.microsoft.com/office/drawing/2014/main" id="{6F35C0FA-3037-4AF4-BEC8-4A929F66E24D}"/>
              </a:ext>
            </a:extLst>
          </p:cNvPr>
          <p:cNvSpPr txBox="1"/>
          <p:nvPr/>
        </p:nvSpPr>
        <p:spPr>
          <a:xfrm>
            <a:off x="1113788" y="289262"/>
            <a:ext cx="6617045" cy="911019"/>
          </a:xfrm>
          <a:prstGeom prst="rect">
            <a:avLst/>
          </a:prstGeom>
          <a:noFill/>
        </p:spPr>
        <p:txBody>
          <a:bodyPr wrap="square" rtlCol="0">
            <a:spAutoFit/>
          </a:bodyPr>
          <a:lstStyle/>
          <a:p>
            <a:pPr lvl="0">
              <a:lnSpc>
                <a:spcPct val="90000"/>
              </a:lnSpc>
              <a:spcBef>
                <a:spcPct val="0"/>
              </a:spcBef>
              <a:defRPr/>
            </a:pPr>
            <a:r>
              <a:rPr lang="en-US" altLang="zh-CN" sz="2800" dirty="0">
                <a:solidFill>
                  <a:schemeClr val="tx1">
                    <a:lumMod val="65000"/>
                    <a:lumOff val="35000"/>
                  </a:schemeClr>
                </a:solidFill>
                <a:latin typeface="微软雅黑" panose="020B0503020204020204" pitchFamily="34" charset="-122"/>
                <a:ea typeface="微软雅黑" panose="020B0503020204020204" pitchFamily="34" charset="-122"/>
              </a:rPr>
              <a:t>CSMAR</a:t>
            </a:r>
            <a:r>
              <a:rPr lang="zh-CN" altLang="en-US" sz="2800" dirty="0">
                <a:solidFill>
                  <a:schemeClr val="tx1">
                    <a:lumMod val="65000"/>
                    <a:lumOff val="35000"/>
                  </a:schemeClr>
                </a:solidFill>
                <a:latin typeface="微软雅黑" panose="020B0503020204020204" pitchFamily="34" charset="-122"/>
                <a:ea typeface="微软雅黑" panose="020B0503020204020204" pitchFamily="34" charset="-122"/>
              </a:rPr>
              <a:t>热点库</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all"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121183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2"/>
          <p:cNvSpPr txBox="1"/>
          <p:nvPr/>
        </p:nvSpPr>
        <p:spPr>
          <a:xfrm>
            <a:off x="1241946" y="240766"/>
            <a:ext cx="6482686" cy="480131"/>
          </a:xfrm>
          <a:prstGeom prst="rect">
            <a:avLst/>
          </a:prstGeom>
          <a:noFill/>
        </p:spPr>
        <p:txBody>
          <a:bodyPr wrap="square" rtlCol="0">
            <a:spAutoFit/>
          </a:bodyPr>
          <a:lstStyle/>
          <a:p>
            <a:pPr>
              <a:lnSpc>
                <a:spcPct val="90000"/>
              </a:lnSpc>
              <a:spcBef>
                <a:spcPct val="0"/>
              </a:spcBef>
              <a:defRPr/>
            </a:pPr>
            <a:r>
              <a:rPr lang="zh-CN" altLang="en-US" sz="2800" dirty="0">
                <a:solidFill>
                  <a:schemeClr val="tx1">
                    <a:lumMod val="65000"/>
                    <a:lumOff val="35000"/>
                  </a:schemeClr>
                </a:solidFill>
                <a:latin typeface="微软雅黑" panose="020B0503020204020204" pitchFamily="34" charset="-122"/>
                <a:ea typeface="微软雅黑" panose="020B0503020204020204" pitchFamily="34" charset="-122"/>
              </a:rPr>
              <a:t>近两年上线热门数据库</a:t>
            </a:r>
          </a:p>
        </p:txBody>
      </p:sp>
      <p:sp>
        <p:nvSpPr>
          <p:cNvPr id="46" name="AutoShape 8"/>
          <p:cNvSpPr>
            <a:spLocks noChangeAspect="1" noChangeArrowheads="1" noTextEdit="1"/>
          </p:cNvSpPr>
          <p:nvPr>
            <p:custDataLst>
              <p:tags r:id="rId1"/>
            </p:custDataLst>
          </p:nvPr>
        </p:nvSpPr>
        <p:spPr bwMode="auto">
          <a:xfrm>
            <a:off x="6880158" y="3042048"/>
            <a:ext cx="613459" cy="918395"/>
          </a:xfrm>
          <a:prstGeom prst="rect">
            <a:avLst/>
          </a:prstGeom>
          <a:noFill/>
          <a:ln w="9525">
            <a:noFill/>
            <a:miter lim="800000"/>
          </a:ln>
        </p:spPr>
        <p:txBody>
          <a:bodyPr lIns="121888" tIns="60944" rIns="121888" bIns="60944"/>
          <a:lstStyle/>
          <a:p>
            <a:pPr eaLnBrk="1" hangingPunct="1">
              <a:spcBef>
                <a:spcPts val="0"/>
              </a:spcBef>
              <a:spcAft>
                <a:spcPts val="0"/>
              </a:spcAft>
              <a:defRPr/>
            </a:pPr>
            <a:endParaRPr lang="en-US" sz="18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55" name="Freeform 5"/>
          <p:cNvSpPr>
            <a:spLocks noEditPoints="1"/>
          </p:cNvSpPr>
          <p:nvPr>
            <p:custDataLst>
              <p:tags r:id="rId2"/>
            </p:custDataLst>
          </p:nvPr>
        </p:nvSpPr>
        <p:spPr bwMode="auto">
          <a:xfrm>
            <a:off x="6244275" y="1129605"/>
            <a:ext cx="339016" cy="349779"/>
          </a:xfrm>
          <a:custGeom>
            <a:avLst/>
            <a:gdLst/>
            <a:ahLst/>
            <a:cxnLst>
              <a:cxn ang="0">
                <a:pos x="52" y="104"/>
              </a:cxn>
              <a:cxn ang="0">
                <a:pos x="0" y="52"/>
              </a:cxn>
              <a:cxn ang="0">
                <a:pos x="52" y="0"/>
              </a:cxn>
              <a:cxn ang="0">
                <a:pos x="104" y="52"/>
              </a:cxn>
              <a:cxn ang="0">
                <a:pos x="52" y="104"/>
              </a:cxn>
              <a:cxn ang="0">
                <a:pos x="81" y="34"/>
              </a:cxn>
              <a:cxn ang="0">
                <a:pos x="76" y="29"/>
              </a:cxn>
              <a:cxn ang="0">
                <a:pos x="72" y="29"/>
              </a:cxn>
              <a:cxn ang="0">
                <a:pos x="41" y="60"/>
              </a:cxn>
              <a:cxn ang="0">
                <a:pos x="27" y="45"/>
              </a:cxn>
              <a:cxn ang="0">
                <a:pos x="23" y="45"/>
              </a:cxn>
              <a:cxn ang="0">
                <a:pos x="18" y="50"/>
              </a:cxn>
              <a:cxn ang="0">
                <a:pos x="18" y="53"/>
              </a:cxn>
              <a:cxn ang="0">
                <a:pos x="34" y="70"/>
              </a:cxn>
              <a:cxn ang="0">
                <a:pos x="35" y="70"/>
              </a:cxn>
              <a:cxn ang="0">
                <a:pos x="38" y="74"/>
              </a:cxn>
              <a:cxn ang="0">
                <a:pos x="39" y="74"/>
              </a:cxn>
              <a:cxn ang="0">
                <a:pos x="39" y="74"/>
              </a:cxn>
              <a:cxn ang="0">
                <a:pos x="40" y="75"/>
              </a:cxn>
              <a:cxn ang="0">
                <a:pos x="43" y="75"/>
              </a:cxn>
              <a:cxn ang="0">
                <a:pos x="81" y="37"/>
              </a:cxn>
              <a:cxn ang="0">
                <a:pos x="81" y="34"/>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solidFill>
          <a:ln w="9525">
            <a:noFill/>
            <a:round/>
          </a:ln>
        </p:spPr>
        <p:txBody>
          <a:bodyPr lIns="121888" tIns="60944" rIns="121888" bIns="60944"/>
          <a:lstStyle/>
          <a:p>
            <a:pPr eaLnBrk="1" hangingPunct="1">
              <a:spcBef>
                <a:spcPts val="0"/>
              </a:spcBef>
              <a:spcAft>
                <a:spcPts val="0"/>
              </a:spcAft>
              <a:defRPr/>
            </a:pPr>
            <a:endParaRPr lang="en-US" sz="16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59" name="TextBox 13"/>
          <p:cNvSpPr txBox="1">
            <a:spLocks noChangeArrowheads="1"/>
          </p:cNvSpPr>
          <p:nvPr>
            <p:custDataLst>
              <p:tags r:id="rId3"/>
            </p:custDataLst>
          </p:nvPr>
        </p:nvSpPr>
        <p:spPr bwMode="auto">
          <a:xfrm>
            <a:off x="6807183" y="3087460"/>
            <a:ext cx="3154023" cy="364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800" tIns="46800" rIns="46800" bIns="46800" anchor="ctr" anchorCtr="0">
            <a:no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spcBef>
                <a:spcPct val="20000"/>
              </a:spcBef>
            </a:pPr>
            <a:r>
              <a:rPr lang="zh-CN" altLang="en-US" sz="1600" b="1" dirty="0">
                <a:latin typeface="微软雅黑" panose="020B0503020204020204" pitchFamily="34" charset="-122"/>
                <a:ea typeface="微软雅黑" panose="020B0503020204020204" pitchFamily="34" charset="-122"/>
              </a:rPr>
              <a:t>上市公司与子公司专利</a:t>
            </a:r>
            <a:endParaRPr lang="en-US" altLang="zh-CN" sz="1600" b="1"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0" name="TextBox 13"/>
          <p:cNvSpPr txBox="1">
            <a:spLocks noChangeArrowheads="1"/>
          </p:cNvSpPr>
          <p:nvPr>
            <p:custDataLst>
              <p:tags r:id="rId4"/>
            </p:custDataLst>
          </p:nvPr>
        </p:nvSpPr>
        <p:spPr bwMode="auto">
          <a:xfrm>
            <a:off x="6829489" y="3410387"/>
            <a:ext cx="3752139" cy="829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800" tIns="46800" rIns="46800" bIns="46800">
            <a:normAutofit/>
          </a:bodyPr>
          <a:lstStyle>
            <a:defPPr>
              <a:defRPr lang="zh-CN"/>
            </a:defPPr>
            <a:lvl1pPr algn="r" defTabSz="1216025">
              <a:lnSpc>
                <a:spcPts val="2000"/>
              </a:lnSpc>
              <a:spcBef>
                <a:spcPct val="20000"/>
              </a:spcBef>
              <a:defRPr sz="1400">
                <a:solidFill>
                  <a:schemeClr val="bg1">
                    <a:lumMod val="50000"/>
                  </a:schemeClr>
                </a:solidFill>
                <a:latin typeface="华文细黑" panose="02010600040101010101" charset="-122"/>
                <a:ea typeface="华文细黑" panose="02010600040101010101" charset="-122"/>
              </a:defRPr>
            </a:lvl1pPr>
            <a:lvl2pPr marL="742950" indent="-285750" defTabSz="1216025">
              <a:defRPr>
                <a:latin typeface="Calibri" panose="020F0502020204030204" pitchFamily="34" charset="0"/>
                <a:ea typeface="宋体" panose="02010600030101010101" pitchFamily="2" charset="-122"/>
              </a:defRPr>
            </a:lvl2pPr>
            <a:lvl3pPr marL="1143000" indent="-228600" defTabSz="1216025">
              <a:defRPr>
                <a:latin typeface="Calibri" panose="020F0502020204030204" pitchFamily="34" charset="0"/>
                <a:ea typeface="宋体" panose="02010600030101010101" pitchFamily="2" charset="-122"/>
              </a:defRPr>
            </a:lvl3pPr>
            <a:lvl4pPr marL="1600200" indent="-228600" defTabSz="1216025">
              <a:defRPr>
                <a:latin typeface="Calibri" panose="020F0502020204030204" pitchFamily="34" charset="0"/>
                <a:ea typeface="宋体" panose="02010600030101010101" pitchFamily="2" charset="-122"/>
              </a:defRPr>
            </a:lvl4pPr>
            <a:lvl5pPr marL="2057400" indent="-228600" defTabSz="1216025">
              <a:defRPr>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latin typeface="Calibri" panose="020F0502020204030204" pitchFamily="34" charset="0"/>
                <a:ea typeface="宋体" panose="02010600030101010101" pitchFamily="2" charset="-122"/>
              </a:defRPr>
            </a:lvl9pPr>
          </a:lstStyle>
          <a:p>
            <a:pPr algn="l"/>
            <a:r>
              <a:rPr lang="zh-CN" altLang="en-US" dirty="0">
                <a:latin typeface="微软雅黑" panose="020B0503020204020204" pitchFamily="34" charset="-122"/>
                <a:ea typeface="微软雅黑" panose="020B0503020204020204" pitchFamily="34" charset="-122"/>
                <a:sym typeface="Arial" panose="020B0604020202020204" pitchFamily="34" charset="0"/>
              </a:rPr>
              <a:t>专利申请、专利申请（授权个数）</a:t>
            </a:r>
            <a:endParaRPr lang="en-US" altLang="zh-CN" dirty="0">
              <a:latin typeface="微软雅黑" panose="020B0503020204020204" pitchFamily="34" charset="-122"/>
              <a:ea typeface="微软雅黑" panose="020B0503020204020204" pitchFamily="34" charset="-122"/>
              <a:sym typeface="Arial" panose="020B0604020202020204" pitchFamily="34" charset="0"/>
            </a:endParaRPr>
          </a:p>
          <a:p>
            <a:pPr algn="l"/>
            <a:r>
              <a:rPr lang="zh-CN" altLang="en-US" dirty="0">
                <a:latin typeface="微软雅黑" panose="020B0503020204020204" pitchFamily="34" charset="-122"/>
                <a:ea typeface="微软雅黑" panose="020B0503020204020204" pitchFamily="34" charset="-122"/>
                <a:sym typeface="Arial" panose="020B0604020202020204" pitchFamily="34" charset="0"/>
              </a:rPr>
              <a:t>专利申请（未决个数）</a:t>
            </a:r>
          </a:p>
        </p:txBody>
      </p:sp>
      <p:sp>
        <p:nvSpPr>
          <p:cNvPr id="62" name="TextBox 13"/>
          <p:cNvSpPr txBox="1">
            <a:spLocks noChangeArrowheads="1"/>
          </p:cNvSpPr>
          <p:nvPr>
            <p:custDataLst>
              <p:tags r:id="rId5"/>
            </p:custDataLst>
          </p:nvPr>
        </p:nvSpPr>
        <p:spPr bwMode="auto">
          <a:xfrm>
            <a:off x="6764013" y="1066978"/>
            <a:ext cx="2911654" cy="364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800" tIns="46800" rIns="46800" bIns="46800" anchor="ctr" anchorCtr="0">
            <a:no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spcBef>
                <a:spcPct val="20000"/>
              </a:spcBef>
            </a:pPr>
            <a:r>
              <a:rPr lang="zh-CN" altLang="en-US" sz="1600" b="1" dirty="0">
                <a:latin typeface="微软雅黑" panose="020B0503020204020204" pitchFamily="34" charset="-122"/>
                <a:ea typeface="微软雅黑" panose="020B0503020204020204" pitchFamily="34" charset="-122"/>
                <a:cs typeface="+mj-cs"/>
              </a:rPr>
              <a:t>家族企业</a:t>
            </a:r>
            <a:endParaRPr lang="en-US" altLang="zh-CN" sz="1600" b="1"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4" name="Freeform 5"/>
          <p:cNvSpPr>
            <a:spLocks noEditPoints="1"/>
          </p:cNvSpPr>
          <p:nvPr>
            <p:custDataLst>
              <p:tags r:id="rId6"/>
            </p:custDataLst>
          </p:nvPr>
        </p:nvSpPr>
        <p:spPr bwMode="auto">
          <a:xfrm>
            <a:off x="5406717" y="4301578"/>
            <a:ext cx="339017" cy="346687"/>
          </a:xfrm>
          <a:custGeom>
            <a:avLst/>
            <a:gdLst/>
            <a:ahLst/>
            <a:cxnLst>
              <a:cxn ang="0">
                <a:pos x="52" y="104"/>
              </a:cxn>
              <a:cxn ang="0">
                <a:pos x="0" y="52"/>
              </a:cxn>
              <a:cxn ang="0">
                <a:pos x="52" y="0"/>
              </a:cxn>
              <a:cxn ang="0">
                <a:pos x="104" y="52"/>
              </a:cxn>
              <a:cxn ang="0">
                <a:pos x="52" y="104"/>
              </a:cxn>
              <a:cxn ang="0">
                <a:pos x="81" y="34"/>
              </a:cxn>
              <a:cxn ang="0">
                <a:pos x="76" y="29"/>
              </a:cxn>
              <a:cxn ang="0">
                <a:pos x="72" y="29"/>
              </a:cxn>
              <a:cxn ang="0">
                <a:pos x="41" y="60"/>
              </a:cxn>
              <a:cxn ang="0">
                <a:pos x="27" y="45"/>
              </a:cxn>
              <a:cxn ang="0">
                <a:pos x="23" y="45"/>
              </a:cxn>
              <a:cxn ang="0">
                <a:pos x="18" y="50"/>
              </a:cxn>
              <a:cxn ang="0">
                <a:pos x="18" y="53"/>
              </a:cxn>
              <a:cxn ang="0">
                <a:pos x="34" y="70"/>
              </a:cxn>
              <a:cxn ang="0">
                <a:pos x="35" y="70"/>
              </a:cxn>
              <a:cxn ang="0">
                <a:pos x="38" y="74"/>
              </a:cxn>
              <a:cxn ang="0">
                <a:pos x="39" y="74"/>
              </a:cxn>
              <a:cxn ang="0">
                <a:pos x="39" y="74"/>
              </a:cxn>
              <a:cxn ang="0">
                <a:pos x="40" y="75"/>
              </a:cxn>
              <a:cxn ang="0">
                <a:pos x="43" y="75"/>
              </a:cxn>
              <a:cxn ang="0">
                <a:pos x="81" y="37"/>
              </a:cxn>
              <a:cxn ang="0">
                <a:pos x="81" y="34"/>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6"/>
          </a:solidFill>
          <a:ln w="9525">
            <a:noFill/>
            <a:round/>
          </a:ln>
        </p:spPr>
        <p:txBody>
          <a:bodyPr lIns="121888" tIns="60944" rIns="121888" bIns="60944"/>
          <a:lstStyle/>
          <a:p>
            <a:pPr eaLnBrk="1" hangingPunct="1">
              <a:spcBef>
                <a:spcPts val="0"/>
              </a:spcBef>
              <a:spcAft>
                <a:spcPts val="0"/>
              </a:spcAft>
              <a:defRPr/>
            </a:pPr>
            <a:endParaRPr lang="en-US" sz="16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65" name="TextBox 13"/>
          <p:cNvSpPr txBox="1">
            <a:spLocks noChangeArrowheads="1"/>
          </p:cNvSpPr>
          <p:nvPr>
            <p:custDataLst>
              <p:tags r:id="rId7"/>
            </p:custDataLst>
          </p:nvPr>
        </p:nvSpPr>
        <p:spPr bwMode="auto">
          <a:xfrm>
            <a:off x="3301251" y="4333360"/>
            <a:ext cx="1969907" cy="364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800" tIns="46800" rIns="46800" bIns="46800" anchor="ctr" anchorCtr="0">
            <a:no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a:spcBef>
                <a:spcPct val="20000"/>
              </a:spcBef>
            </a:pPr>
            <a:r>
              <a:rPr lang="zh-CN" altLang="en-US" sz="1600" b="1" dirty="0">
                <a:latin typeface="微软雅黑" panose="020B0503020204020204" pitchFamily="34" charset="-122"/>
                <a:ea typeface="微软雅黑" panose="020B0503020204020204" pitchFamily="34" charset="-122"/>
              </a:rPr>
              <a:t>动量因子</a:t>
            </a:r>
            <a:endParaRPr lang="en-US" altLang="zh-CN" sz="1600" b="1"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66" name="TextBox 13"/>
          <p:cNvSpPr txBox="1">
            <a:spLocks noChangeArrowheads="1"/>
          </p:cNvSpPr>
          <p:nvPr>
            <p:custDataLst>
              <p:tags r:id="rId8"/>
            </p:custDataLst>
          </p:nvPr>
        </p:nvSpPr>
        <p:spPr bwMode="auto">
          <a:xfrm>
            <a:off x="2650291" y="4697700"/>
            <a:ext cx="2638591" cy="556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800" tIns="46800" rIns="46800" bIns="46800">
            <a:norm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a:spcBef>
                <a:spcPct val="20000"/>
              </a:spcBef>
            </a:pPr>
            <a:r>
              <a:rPr lang="zh-CN" altLang="en-US" sz="14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动量因子、</a:t>
            </a:r>
            <a:r>
              <a:rPr lang="en-US" altLang="zh-CN" sz="14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Carhart </a:t>
            </a:r>
            <a:r>
              <a:rPr lang="zh-CN" altLang="en-US" sz="14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四因子</a:t>
            </a:r>
            <a:endParaRPr lang="en-US" altLang="zh-CN" sz="14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7" name="TextBox 13"/>
          <p:cNvSpPr txBox="1">
            <a:spLocks noChangeArrowheads="1"/>
          </p:cNvSpPr>
          <p:nvPr>
            <p:custDataLst>
              <p:tags r:id="rId9"/>
            </p:custDataLst>
          </p:nvPr>
        </p:nvSpPr>
        <p:spPr bwMode="auto">
          <a:xfrm>
            <a:off x="3318975" y="3183363"/>
            <a:ext cx="1969907" cy="364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800" tIns="46800" rIns="46800" bIns="46800" anchor="ctr" anchorCtr="0">
            <a:no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a:spcBef>
                <a:spcPct val="20000"/>
              </a:spcBef>
            </a:pPr>
            <a:r>
              <a:rPr lang="zh-CN" altLang="en-US" sz="1600" b="1" dirty="0">
                <a:latin typeface="微软雅黑" panose="020B0503020204020204" pitchFamily="34" charset="-122"/>
                <a:ea typeface="微软雅黑" panose="020B0503020204020204" pitchFamily="34" charset="-122"/>
              </a:rPr>
              <a:t>银行体系</a:t>
            </a:r>
            <a:endParaRPr lang="en-US" altLang="zh-CN" sz="1600" b="1"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8" name="TextBox 13"/>
          <p:cNvSpPr txBox="1">
            <a:spLocks noChangeArrowheads="1"/>
          </p:cNvSpPr>
          <p:nvPr>
            <p:custDataLst>
              <p:tags r:id="rId10"/>
            </p:custDataLst>
          </p:nvPr>
        </p:nvSpPr>
        <p:spPr bwMode="auto">
          <a:xfrm>
            <a:off x="1896352" y="3531754"/>
            <a:ext cx="3427814" cy="829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800" tIns="46800" rIns="46800" bIns="46800">
            <a:norm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a:lnSpc>
                <a:spcPts val="2000"/>
              </a:lnSpc>
              <a:spcBef>
                <a:spcPct val="20000"/>
              </a:spcBef>
            </a:pPr>
            <a:r>
              <a:rPr lang="zh-CN" altLang="en-US" sz="14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央行、银监会的中宏观基本面数据</a:t>
            </a:r>
            <a:endParaRPr lang="en-US" altLang="zh-CN" sz="14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a:p>
            <a:pPr algn="r">
              <a:lnSpc>
                <a:spcPts val="2000"/>
              </a:lnSpc>
              <a:spcBef>
                <a:spcPct val="20000"/>
              </a:spcBef>
            </a:pPr>
            <a:r>
              <a:rPr lang="zh-CN" altLang="en-US" sz="14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银行业金融机构的业务经营数据</a:t>
            </a:r>
            <a:endParaRPr lang="en-US" altLang="zh-CN" sz="14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9" name="Freeform 5"/>
          <p:cNvSpPr>
            <a:spLocks noEditPoints="1"/>
          </p:cNvSpPr>
          <p:nvPr>
            <p:custDataLst>
              <p:tags r:id="rId11"/>
            </p:custDataLst>
          </p:nvPr>
        </p:nvSpPr>
        <p:spPr bwMode="auto">
          <a:xfrm>
            <a:off x="6244275" y="4295026"/>
            <a:ext cx="339016" cy="349779"/>
          </a:xfrm>
          <a:custGeom>
            <a:avLst/>
            <a:gdLst/>
            <a:ahLst/>
            <a:cxnLst>
              <a:cxn ang="0">
                <a:pos x="52" y="104"/>
              </a:cxn>
              <a:cxn ang="0">
                <a:pos x="0" y="52"/>
              </a:cxn>
              <a:cxn ang="0">
                <a:pos x="52" y="0"/>
              </a:cxn>
              <a:cxn ang="0">
                <a:pos x="104" y="52"/>
              </a:cxn>
              <a:cxn ang="0">
                <a:pos x="52" y="104"/>
              </a:cxn>
              <a:cxn ang="0">
                <a:pos x="81" y="34"/>
              </a:cxn>
              <a:cxn ang="0">
                <a:pos x="76" y="29"/>
              </a:cxn>
              <a:cxn ang="0">
                <a:pos x="72" y="29"/>
              </a:cxn>
              <a:cxn ang="0">
                <a:pos x="41" y="60"/>
              </a:cxn>
              <a:cxn ang="0">
                <a:pos x="27" y="45"/>
              </a:cxn>
              <a:cxn ang="0">
                <a:pos x="23" y="45"/>
              </a:cxn>
              <a:cxn ang="0">
                <a:pos x="18" y="50"/>
              </a:cxn>
              <a:cxn ang="0">
                <a:pos x="18" y="53"/>
              </a:cxn>
              <a:cxn ang="0">
                <a:pos x="34" y="70"/>
              </a:cxn>
              <a:cxn ang="0">
                <a:pos x="35" y="70"/>
              </a:cxn>
              <a:cxn ang="0">
                <a:pos x="38" y="74"/>
              </a:cxn>
              <a:cxn ang="0">
                <a:pos x="39" y="74"/>
              </a:cxn>
              <a:cxn ang="0">
                <a:pos x="39" y="74"/>
              </a:cxn>
              <a:cxn ang="0">
                <a:pos x="40" y="75"/>
              </a:cxn>
              <a:cxn ang="0">
                <a:pos x="43" y="75"/>
              </a:cxn>
              <a:cxn ang="0">
                <a:pos x="81" y="37"/>
              </a:cxn>
              <a:cxn ang="0">
                <a:pos x="81" y="34"/>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solidFill>
          <a:ln w="9525">
            <a:noFill/>
            <a:round/>
          </a:ln>
        </p:spPr>
        <p:txBody>
          <a:bodyPr lIns="121888" tIns="60944" rIns="121888" bIns="60944"/>
          <a:lstStyle/>
          <a:p>
            <a:pPr eaLnBrk="1" hangingPunct="1">
              <a:spcBef>
                <a:spcPts val="0"/>
              </a:spcBef>
              <a:spcAft>
                <a:spcPts val="0"/>
              </a:spcAft>
              <a:defRPr/>
            </a:pPr>
            <a:r>
              <a:rPr lang="en-US" sz="1600" dirty="0">
                <a:latin typeface="微软雅黑" panose="020B0503020204020204" pitchFamily="34" charset="-122"/>
                <a:ea typeface="微软雅黑" panose="020B0503020204020204" pitchFamily="34" charset="-122"/>
                <a:sym typeface="Arial" panose="020B0604020202020204" pitchFamily="34" charset="0"/>
              </a:rPr>
              <a:t> </a:t>
            </a:r>
          </a:p>
        </p:txBody>
      </p:sp>
      <p:sp>
        <p:nvSpPr>
          <p:cNvPr id="70" name="TextBox 13"/>
          <p:cNvSpPr txBox="1">
            <a:spLocks noChangeArrowheads="1"/>
          </p:cNvSpPr>
          <p:nvPr>
            <p:custDataLst>
              <p:tags r:id="rId12"/>
            </p:custDataLst>
          </p:nvPr>
        </p:nvSpPr>
        <p:spPr bwMode="auto">
          <a:xfrm>
            <a:off x="6770118" y="4148113"/>
            <a:ext cx="1969907" cy="364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800" tIns="46800" rIns="46800" bIns="46800" anchor="ctr" anchorCtr="0">
            <a:no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spcBef>
                <a:spcPct val="20000"/>
              </a:spcBef>
            </a:pPr>
            <a:r>
              <a:rPr lang="zh-CN" altLang="en-US" sz="1600" b="1" dirty="0">
                <a:latin typeface="微软雅黑" panose="020B0503020204020204" pitchFamily="34" charset="-122"/>
                <a:ea typeface="微软雅黑" panose="020B0503020204020204" pitchFamily="34" charset="-122"/>
                <a:cs typeface="+mj-cs"/>
              </a:rPr>
              <a:t>事件研究</a:t>
            </a:r>
            <a:endParaRPr lang="en-US" altLang="zh-CN" sz="1600" b="1" dirty="0">
              <a:latin typeface="微软雅黑" panose="020B0503020204020204" pitchFamily="34" charset="-122"/>
              <a:ea typeface="微软雅黑" panose="020B0503020204020204" pitchFamily="34" charset="-122"/>
              <a:cs typeface="+mj-cs"/>
              <a:sym typeface="Arial" panose="020B0604020202020204" pitchFamily="34" charset="0"/>
            </a:endParaRPr>
          </a:p>
        </p:txBody>
      </p:sp>
      <p:sp>
        <p:nvSpPr>
          <p:cNvPr id="73" name="Freeform 5"/>
          <p:cNvSpPr>
            <a:spLocks noEditPoints="1"/>
          </p:cNvSpPr>
          <p:nvPr>
            <p:custDataLst>
              <p:tags r:id="rId13"/>
            </p:custDataLst>
          </p:nvPr>
        </p:nvSpPr>
        <p:spPr bwMode="auto">
          <a:xfrm>
            <a:off x="6244275" y="3289187"/>
            <a:ext cx="339016" cy="349779"/>
          </a:xfrm>
          <a:custGeom>
            <a:avLst/>
            <a:gdLst/>
            <a:ahLst/>
            <a:cxnLst>
              <a:cxn ang="0">
                <a:pos x="52" y="104"/>
              </a:cxn>
              <a:cxn ang="0">
                <a:pos x="0" y="52"/>
              </a:cxn>
              <a:cxn ang="0">
                <a:pos x="52" y="0"/>
              </a:cxn>
              <a:cxn ang="0">
                <a:pos x="104" y="52"/>
              </a:cxn>
              <a:cxn ang="0">
                <a:pos x="52" y="104"/>
              </a:cxn>
              <a:cxn ang="0">
                <a:pos x="81" y="34"/>
              </a:cxn>
              <a:cxn ang="0">
                <a:pos x="76" y="29"/>
              </a:cxn>
              <a:cxn ang="0">
                <a:pos x="72" y="29"/>
              </a:cxn>
              <a:cxn ang="0">
                <a:pos x="41" y="60"/>
              </a:cxn>
              <a:cxn ang="0">
                <a:pos x="27" y="45"/>
              </a:cxn>
              <a:cxn ang="0">
                <a:pos x="23" y="45"/>
              </a:cxn>
              <a:cxn ang="0">
                <a:pos x="18" y="50"/>
              </a:cxn>
              <a:cxn ang="0">
                <a:pos x="18" y="53"/>
              </a:cxn>
              <a:cxn ang="0">
                <a:pos x="34" y="70"/>
              </a:cxn>
              <a:cxn ang="0">
                <a:pos x="35" y="70"/>
              </a:cxn>
              <a:cxn ang="0">
                <a:pos x="38" y="74"/>
              </a:cxn>
              <a:cxn ang="0">
                <a:pos x="39" y="74"/>
              </a:cxn>
              <a:cxn ang="0">
                <a:pos x="39" y="74"/>
              </a:cxn>
              <a:cxn ang="0">
                <a:pos x="40" y="75"/>
              </a:cxn>
              <a:cxn ang="0">
                <a:pos x="43" y="75"/>
              </a:cxn>
              <a:cxn ang="0">
                <a:pos x="81" y="37"/>
              </a:cxn>
              <a:cxn ang="0">
                <a:pos x="81" y="34"/>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solidFill>
          <a:ln w="9525">
            <a:noFill/>
            <a:round/>
          </a:ln>
        </p:spPr>
        <p:txBody>
          <a:bodyPr lIns="121888" tIns="60944" rIns="121888" bIns="60944"/>
          <a:lstStyle/>
          <a:p>
            <a:pPr eaLnBrk="1" hangingPunct="1">
              <a:spcBef>
                <a:spcPts val="0"/>
              </a:spcBef>
              <a:spcAft>
                <a:spcPts val="0"/>
              </a:spcAft>
              <a:defRPr/>
            </a:pPr>
            <a:endParaRPr lang="en-US" sz="16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76" name="Freeform 5"/>
          <p:cNvSpPr>
            <a:spLocks noEditPoints="1"/>
          </p:cNvSpPr>
          <p:nvPr>
            <p:custDataLst>
              <p:tags r:id="rId14"/>
            </p:custDataLst>
          </p:nvPr>
        </p:nvSpPr>
        <p:spPr bwMode="auto">
          <a:xfrm>
            <a:off x="5406717" y="3281790"/>
            <a:ext cx="339017" cy="346556"/>
          </a:xfrm>
          <a:custGeom>
            <a:avLst/>
            <a:gdLst/>
            <a:ahLst/>
            <a:cxnLst>
              <a:cxn ang="0">
                <a:pos x="52" y="104"/>
              </a:cxn>
              <a:cxn ang="0">
                <a:pos x="0" y="52"/>
              </a:cxn>
              <a:cxn ang="0">
                <a:pos x="52" y="0"/>
              </a:cxn>
              <a:cxn ang="0">
                <a:pos x="104" y="52"/>
              </a:cxn>
              <a:cxn ang="0">
                <a:pos x="52" y="104"/>
              </a:cxn>
              <a:cxn ang="0">
                <a:pos x="81" y="34"/>
              </a:cxn>
              <a:cxn ang="0">
                <a:pos x="76" y="29"/>
              </a:cxn>
              <a:cxn ang="0">
                <a:pos x="72" y="29"/>
              </a:cxn>
              <a:cxn ang="0">
                <a:pos x="41" y="60"/>
              </a:cxn>
              <a:cxn ang="0">
                <a:pos x="27" y="45"/>
              </a:cxn>
              <a:cxn ang="0">
                <a:pos x="23" y="45"/>
              </a:cxn>
              <a:cxn ang="0">
                <a:pos x="18" y="50"/>
              </a:cxn>
              <a:cxn ang="0">
                <a:pos x="18" y="53"/>
              </a:cxn>
              <a:cxn ang="0">
                <a:pos x="34" y="70"/>
              </a:cxn>
              <a:cxn ang="0">
                <a:pos x="35" y="70"/>
              </a:cxn>
              <a:cxn ang="0">
                <a:pos x="38" y="74"/>
              </a:cxn>
              <a:cxn ang="0">
                <a:pos x="39" y="74"/>
              </a:cxn>
              <a:cxn ang="0">
                <a:pos x="39" y="74"/>
              </a:cxn>
              <a:cxn ang="0">
                <a:pos x="40" y="75"/>
              </a:cxn>
              <a:cxn ang="0">
                <a:pos x="43" y="75"/>
              </a:cxn>
              <a:cxn ang="0">
                <a:pos x="81" y="37"/>
              </a:cxn>
              <a:cxn ang="0">
                <a:pos x="81" y="34"/>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rgbClr val="92D050"/>
          </a:solidFill>
          <a:ln w="9525">
            <a:noFill/>
            <a:round/>
          </a:ln>
        </p:spPr>
        <p:txBody>
          <a:bodyPr lIns="121888" tIns="60944" rIns="121888" bIns="60944"/>
          <a:lstStyle/>
          <a:p>
            <a:pPr eaLnBrk="1" hangingPunct="1">
              <a:spcBef>
                <a:spcPts val="0"/>
              </a:spcBef>
              <a:spcAft>
                <a:spcPts val="0"/>
              </a:spcAft>
              <a:defRPr/>
            </a:pPr>
            <a:endParaRPr lang="en-US" sz="16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77" name="Freeform 5"/>
          <p:cNvSpPr>
            <a:spLocks noEditPoints="1"/>
          </p:cNvSpPr>
          <p:nvPr>
            <p:custDataLst>
              <p:tags r:id="rId15"/>
            </p:custDataLst>
          </p:nvPr>
        </p:nvSpPr>
        <p:spPr bwMode="auto">
          <a:xfrm>
            <a:off x="5406717" y="5283601"/>
            <a:ext cx="339017" cy="346556"/>
          </a:xfrm>
          <a:custGeom>
            <a:avLst/>
            <a:gdLst/>
            <a:ahLst/>
            <a:cxnLst>
              <a:cxn ang="0">
                <a:pos x="52" y="104"/>
              </a:cxn>
              <a:cxn ang="0">
                <a:pos x="0" y="52"/>
              </a:cxn>
              <a:cxn ang="0">
                <a:pos x="52" y="0"/>
              </a:cxn>
              <a:cxn ang="0">
                <a:pos x="104" y="52"/>
              </a:cxn>
              <a:cxn ang="0">
                <a:pos x="52" y="104"/>
              </a:cxn>
              <a:cxn ang="0">
                <a:pos x="81" y="34"/>
              </a:cxn>
              <a:cxn ang="0">
                <a:pos x="76" y="29"/>
              </a:cxn>
              <a:cxn ang="0">
                <a:pos x="72" y="29"/>
              </a:cxn>
              <a:cxn ang="0">
                <a:pos x="41" y="60"/>
              </a:cxn>
              <a:cxn ang="0">
                <a:pos x="27" y="45"/>
              </a:cxn>
              <a:cxn ang="0">
                <a:pos x="23" y="45"/>
              </a:cxn>
              <a:cxn ang="0">
                <a:pos x="18" y="50"/>
              </a:cxn>
              <a:cxn ang="0">
                <a:pos x="18" y="53"/>
              </a:cxn>
              <a:cxn ang="0">
                <a:pos x="34" y="70"/>
              </a:cxn>
              <a:cxn ang="0">
                <a:pos x="35" y="70"/>
              </a:cxn>
              <a:cxn ang="0">
                <a:pos x="38" y="74"/>
              </a:cxn>
              <a:cxn ang="0">
                <a:pos x="39" y="74"/>
              </a:cxn>
              <a:cxn ang="0">
                <a:pos x="39" y="74"/>
              </a:cxn>
              <a:cxn ang="0">
                <a:pos x="40" y="75"/>
              </a:cxn>
              <a:cxn ang="0">
                <a:pos x="43" y="75"/>
              </a:cxn>
              <a:cxn ang="0">
                <a:pos x="81" y="37"/>
              </a:cxn>
              <a:cxn ang="0">
                <a:pos x="81" y="34"/>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rgbClr val="92D050"/>
          </a:solidFill>
          <a:ln w="9525">
            <a:noFill/>
            <a:round/>
          </a:ln>
        </p:spPr>
        <p:txBody>
          <a:bodyPr lIns="121888" tIns="60944" rIns="121888" bIns="60944"/>
          <a:lstStyle/>
          <a:p>
            <a:pPr eaLnBrk="1" hangingPunct="1">
              <a:spcBef>
                <a:spcPts val="0"/>
              </a:spcBef>
              <a:spcAft>
                <a:spcPts val="0"/>
              </a:spcAft>
              <a:defRPr/>
            </a:pPr>
            <a:endParaRPr lang="en-US" sz="16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78" name="TextBox 13"/>
          <p:cNvSpPr txBox="1">
            <a:spLocks noChangeArrowheads="1"/>
          </p:cNvSpPr>
          <p:nvPr>
            <p:custDataLst>
              <p:tags r:id="rId16"/>
            </p:custDataLst>
          </p:nvPr>
        </p:nvSpPr>
        <p:spPr bwMode="auto">
          <a:xfrm>
            <a:off x="2267399" y="5270429"/>
            <a:ext cx="3056768" cy="364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800" tIns="46800" rIns="46800" bIns="46800" anchor="ctr" anchorCtr="0">
            <a:no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a:spcBef>
                <a:spcPct val="20000"/>
              </a:spcBef>
            </a:pPr>
            <a:r>
              <a:rPr lang="zh-CN" altLang="en-US" sz="1600" b="1" dirty="0">
                <a:latin typeface="微软雅黑" panose="020B0503020204020204" pitchFamily="34" charset="-122"/>
                <a:ea typeface="微软雅黑" panose="020B0503020204020204" pitchFamily="34" charset="-122"/>
                <a:sym typeface="Arial" panose="020B0604020202020204" pitchFamily="34" charset="0"/>
              </a:rPr>
              <a:t>上市公司基本信息</a:t>
            </a:r>
            <a:endParaRPr lang="en-US" altLang="zh-CN" sz="1600" b="1"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79" name="TextBox 13"/>
          <p:cNvSpPr txBox="1">
            <a:spLocks noChangeArrowheads="1"/>
          </p:cNvSpPr>
          <p:nvPr>
            <p:custDataLst>
              <p:tags r:id="rId17"/>
            </p:custDataLst>
          </p:nvPr>
        </p:nvSpPr>
        <p:spPr bwMode="auto">
          <a:xfrm>
            <a:off x="1437082" y="5617303"/>
            <a:ext cx="3917258" cy="829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800" tIns="46800" rIns="46800" bIns="46800">
            <a:norm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a:lnSpc>
                <a:spcPts val="2200"/>
              </a:lnSpc>
              <a:spcBef>
                <a:spcPct val="20000"/>
              </a:spcBef>
            </a:pPr>
            <a:r>
              <a:rPr lang="zh-CN" altLang="en-US" sz="14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上市公司基本信息年度表、上市公司基本信息变更表</a:t>
            </a:r>
          </a:p>
        </p:txBody>
      </p:sp>
      <p:sp>
        <p:nvSpPr>
          <p:cNvPr id="80" name="Freeform 5"/>
          <p:cNvSpPr>
            <a:spLocks noEditPoints="1"/>
          </p:cNvSpPr>
          <p:nvPr>
            <p:custDataLst>
              <p:tags r:id="rId18"/>
            </p:custDataLst>
          </p:nvPr>
        </p:nvSpPr>
        <p:spPr bwMode="auto">
          <a:xfrm>
            <a:off x="6244275" y="2120773"/>
            <a:ext cx="339016" cy="349779"/>
          </a:xfrm>
          <a:custGeom>
            <a:avLst/>
            <a:gdLst/>
            <a:ahLst/>
            <a:cxnLst>
              <a:cxn ang="0">
                <a:pos x="52" y="104"/>
              </a:cxn>
              <a:cxn ang="0">
                <a:pos x="0" y="52"/>
              </a:cxn>
              <a:cxn ang="0">
                <a:pos x="52" y="0"/>
              </a:cxn>
              <a:cxn ang="0">
                <a:pos x="104" y="52"/>
              </a:cxn>
              <a:cxn ang="0">
                <a:pos x="52" y="104"/>
              </a:cxn>
              <a:cxn ang="0">
                <a:pos x="81" y="34"/>
              </a:cxn>
              <a:cxn ang="0">
                <a:pos x="76" y="29"/>
              </a:cxn>
              <a:cxn ang="0">
                <a:pos x="72" y="29"/>
              </a:cxn>
              <a:cxn ang="0">
                <a:pos x="41" y="60"/>
              </a:cxn>
              <a:cxn ang="0">
                <a:pos x="27" y="45"/>
              </a:cxn>
              <a:cxn ang="0">
                <a:pos x="23" y="45"/>
              </a:cxn>
              <a:cxn ang="0">
                <a:pos x="18" y="50"/>
              </a:cxn>
              <a:cxn ang="0">
                <a:pos x="18" y="53"/>
              </a:cxn>
              <a:cxn ang="0">
                <a:pos x="34" y="70"/>
              </a:cxn>
              <a:cxn ang="0">
                <a:pos x="35" y="70"/>
              </a:cxn>
              <a:cxn ang="0">
                <a:pos x="38" y="74"/>
              </a:cxn>
              <a:cxn ang="0">
                <a:pos x="39" y="74"/>
              </a:cxn>
              <a:cxn ang="0">
                <a:pos x="39" y="74"/>
              </a:cxn>
              <a:cxn ang="0">
                <a:pos x="40" y="75"/>
              </a:cxn>
              <a:cxn ang="0">
                <a:pos x="43" y="75"/>
              </a:cxn>
              <a:cxn ang="0">
                <a:pos x="81" y="37"/>
              </a:cxn>
              <a:cxn ang="0">
                <a:pos x="81" y="34"/>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solidFill>
          <a:ln w="9525">
            <a:noFill/>
            <a:round/>
          </a:ln>
        </p:spPr>
        <p:txBody>
          <a:bodyPr lIns="121888" tIns="60944" rIns="121888" bIns="60944"/>
          <a:lstStyle/>
          <a:p>
            <a:pPr eaLnBrk="1" hangingPunct="1">
              <a:spcBef>
                <a:spcPts val="0"/>
              </a:spcBef>
              <a:spcAft>
                <a:spcPts val="0"/>
              </a:spcAft>
              <a:defRPr/>
            </a:pPr>
            <a:endParaRPr lang="en-US" sz="16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81" name="TextBox 13"/>
          <p:cNvSpPr txBox="1">
            <a:spLocks noChangeArrowheads="1"/>
          </p:cNvSpPr>
          <p:nvPr>
            <p:custDataLst>
              <p:tags r:id="rId19"/>
            </p:custDataLst>
          </p:nvPr>
        </p:nvSpPr>
        <p:spPr bwMode="auto">
          <a:xfrm>
            <a:off x="6803202" y="1972076"/>
            <a:ext cx="3281109" cy="364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800" tIns="46800" rIns="46800" bIns="46800" anchor="ctr" anchorCtr="0">
            <a:no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spcBef>
                <a:spcPct val="20000"/>
              </a:spcBef>
            </a:pPr>
            <a:r>
              <a:rPr lang="zh-CN" altLang="en-US" sz="1600" b="1" dirty="0">
                <a:latin typeface="微软雅黑" panose="020B0503020204020204" pitchFamily="34" charset="-122"/>
                <a:ea typeface="微软雅黑" panose="020B0503020204020204" pitchFamily="34" charset="-122"/>
                <a:cs typeface="+mj-cs"/>
              </a:rPr>
              <a:t>股票流动性</a:t>
            </a:r>
            <a:endParaRPr lang="en-US" altLang="zh-CN" sz="1600" b="1" dirty="0">
              <a:latin typeface="微软雅黑" panose="020B0503020204020204" pitchFamily="34" charset="-122"/>
              <a:ea typeface="微软雅黑" panose="020B0503020204020204" pitchFamily="34" charset="-122"/>
              <a:cs typeface="+mj-cs"/>
              <a:sym typeface="Arial" panose="020B0604020202020204" pitchFamily="34" charset="0"/>
            </a:endParaRPr>
          </a:p>
        </p:txBody>
      </p:sp>
      <p:sp>
        <p:nvSpPr>
          <p:cNvPr id="85" name="TextBox 13"/>
          <p:cNvSpPr txBox="1">
            <a:spLocks noChangeArrowheads="1"/>
          </p:cNvSpPr>
          <p:nvPr>
            <p:custDataLst>
              <p:tags r:id="rId20"/>
            </p:custDataLst>
          </p:nvPr>
        </p:nvSpPr>
        <p:spPr bwMode="auto">
          <a:xfrm>
            <a:off x="6769953" y="2339122"/>
            <a:ext cx="4887021" cy="829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800" tIns="46800" rIns="46800" bIns="46800">
            <a:normAutofit/>
          </a:bodyPr>
          <a:lstStyle>
            <a:defPPr>
              <a:defRPr lang="zh-CN"/>
            </a:defPPr>
            <a:lvl1pPr defTabSz="1216025">
              <a:lnSpc>
                <a:spcPts val="2200"/>
              </a:lnSpc>
              <a:spcBef>
                <a:spcPct val="20000"/>
              </a:spcBef>
              <a:defRPr sz="1400">
                <a:solidFill>
                  <a:schemeClr val="bg1">
                    <a:lumMod val="50000"/>
                  </a:schemeClr>
                </a:solidFill>
                <a:latin typeface="华文细黑" panose="02010600040101010101" charset="-122"/>
                <a:ea typeface="华文细黑" panose="02010600040101010101" charset="-122"/>
              </a:defRPr>
            </a:lvl1pPr>
            <a:lvl2pPr marL="742950" indent="-285750" defTabSz="1216025">
              <a:defRPr>
                <a:latin typeface="Calibri" panose="020F0502020204030204" pitchFamily="34" charset="0"/>
                <a:ea typeface="宋体" panose="02010600030101010101" pitchFamily="2" charset="-122"/>
              </a:defRPr>
            </a:lvl2pPr>
            <a:lvl3pPr marL="1143000" indent="-228600" defTabSz="1216025">
              <a:defRPr>
                <a:latin typeface="Calibri" panose="020F0502020204030204" pitchFamily="34" charset="0"/>
                <a:ea typeface="宋体" panose="02010600030101010101" pitchFamily="2" charset="-122"/>
              </a:defRPr>
            </a:lvl3pPr>
            <a:lvl4pPr marL="1600200" indent="-228600" defTabSz="1216025">
              <a:defRPr>
                <a:latin typeface="Calibri" panose="020F0502020204030204" pitchFamily="34" charset="0"/>
                <a:ea typeface="宋体" panose="02010600030101010101" pitchFamily="2" charset="-122"/>
              </a:defRPr>
            </a:lvl4pPr>
            <a:lvl5pPr marL="2057400" indent="-228600" defTabSz="1216025">
              <a:defRPr>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latin typeface="Calibri" panose="020F0502020204030204" pitchFamily="34" charset="0"/>
                <a:ea typeface="宋体" panose="02010600030101010101" pitchFamily="2" charset="-122"/>
              </a:defRPr>
            </a:lvl9pPr>
          </a:lstStyle>
          <a:p>
            <a:r>
              <a:rPr lang="zh-CN" altLang="en-US" dirty="0">
                <a:latin typeface="微软雅黑" panose="020B0503020204020204" pitchFamily="34" charset="-122"/>
                <a:ea typeface="微软雅黑" panose="020B0503020204020204" pitchFamily="34" charset="-122"/>
                <a:sym typeface="Arial" panose="020B0604020202020204" pitchFamily="34" charset="0"/>
              </a:rPr>
              <a:t>个股换手率、个股</a:t>
            </a:r>
            <a:r>
              <a:rPr lang="en-US" altLang="zh-CN" dirty="0">
                <a:latin typeface="微软雅黑" panose="020B0503020204020204" pitchFamily="34" charset="-122"/>
                <a:ea typeface="微软雅黑" panose="020B0503020204020204" pitchFamily="34" charset="-122"/>
                <a:sym typeface="Arial" panose="020B0604020202020204" pitchFamily="34" charset="0"/>
              </a:rPr>
              <a:t>Amihud</a:t>
            </a:r>
            <a:r>
              <a:rPr lang="zh-CN" altLang="en-US" dirty="0">
                <a:latin typeface="微软雅黑" panose="020B0503020204020204" pitchFamily="34" charset="-122"/>
                <a:ea typeface="微软雅黑" panose="020B0503020204020204" pitchFamily="34" charset="-122"/>
                <a:sym typeface="Arial" panose="020B0604020202020204" pitchFamily="34" charset="0"/>
              </a:rPr>
              <a:t>指标、市场</a:t>
            </a:r>
            <a:r>
              <a:rPr lang="en-US" altLang="zh-CN" dirty="0">
                <a:latin typeface="微软雅黑" panose="020B0503020204020204" pitchFamily="34" charset="-122"/>
                <a:ea typeface="微软雅黑" panose="020B0503020204020204" pitchFamily="34" charset="-122"/>
                <a:sym typeface="Arial" panose="020B0604020202020204" pitchFamily="34" charset="0"/>
              </a:rPr>
              <a:t>Amihud</a:t>
            </a:r>
            <a:r>
              <a:rPr lang="zh-CN" altLang="en-US" dirty="0">
                <a:latin typeface="微软雅黑" panose="020B0503020204020204" pitchFamily="34" charset="-122"/>
                <a:ea typeface="微软雅黑" panose="020B0503020204020204" pitchFamily="34" charset="-122"/>
                <a:sym typeface="Arial" panose="020B0604020202020204" pitchFamily="34" charset="0"/>
              </a:rPr>
              <a:t>指标</a:t>
            </a:r>
          </a:p>
        </p:txBody>
      </p:sp>
      <p:sp>
        <p:nvSpPr>
          <p:cNvPr id="86" name="TextBox 13"/>
          <p:cNvSpPr txBox="1">
            <a:spLocks noChangeArrowheads="1"/>
          </p:cNvSpPr>
          <p:nvPr>
            <p:custDataLst>
              <p:tags r:id="rId21"/>
            </p:custDataLst>
          </p:nvPr>
        </p:nvSpPr>
        <p:spPr bwMode="auto">
          <a:xfrm>
            <a:off x="6803202" y="4523634"/>
            <a:ext cx="4887021" cy="564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800" tIns="46800" rIns="46800" bIns="46800">
            <a:norm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ts val="2200"/>
              </a:lnSpc>
              <a:spcBef>
                <a:spcPct val="20000"/>
              </a:spcBef>
            </a:pPr>
            <a:r>
              <a:rPr lang="zh-CN" altLang="en-US" sz="14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公司经营事件、突发灾害事件、市场事件、行情与财务</a:t>
            </a:r>
          </a:p>
        </p:txBody>
      </p:sp>
      <p:sp>
        <p:nvSpPr>
          <p:cNvPr id="87" name="TextBox 13"/>
          <p:cNvSpPr txBox="1">
            <a:spLocks noChangeArrowheads="1"/>
          </p:cNvSpPr>
          <p:nvPr>
            <p:custDataLst>
              <p:tags r:id="rId22"/>
            </p:custDataLst>
          </p:nvPr>
        </p:nvSpPr>
        <p:spPr bwMode="auto">
          <a:xfrm>
            <a:off x="6764013" y="1358850"/>
            <a:ext cx="4726971" cy="590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800" tIns="46800" rIns="46800" bIns="46800">
            <a:normAutofit/>
          </a:bodyPr>
          <a:lstStyle>
            <a:defPPr>
              <a:defRPr lang="zh-CN"/>
            </a:defPPr>
            <a:lvl1pPr defTabSz="1216025">
              <a:lnSpc>
                <a:spcPts val="2200"/>
              </a:lnSpc>
              <a:spcBef>
                <a:spcPct val="20000"/>
              </a:spcBef>
              <a:defRPr sz="1400">
                <a:solidFill>
                  <a:schemeClr val="bg1">
                    <a:lumMod val="50000"/>
                  </a:schemeClr>
                </a:solidFill>
                <a:latin typeface="华文细黑" panose="02010600040101010101" charset="-122"/>
                <a:ea typeface="华文细黑" panose="02010600040101010101" charset="-122"/>
              </a:defRPr>
            </a:lvl1pPr>
            <a:lvl2pPr marL="742950" indent="-285750" defTabSz="1216025">
              <a:defRPr>
                <a:latin typeface="Calibri" panose="020F0502020204030204" pitchFamily="34" charset="0"/>
                <a:ea typeface="宋体" panose="02010600030101010101" pitchFamily="2" charset="-122"/>
              </a:defRPr>
            </a:lvl2pPr>
            <a:lvl3pPr marL="1143000" indent="-228600" defTabSz="1216025">
              <a:defRPr>
                <a:latin typeface="Calibri" panose="020F0502020204030204" pitchFamily="34" charset="0"/>
                <a:ea typeface="宋体" panose="02010600030101010101" pitchFamily="2" charset="-122"/>
              </a:defRPr>
            </a:lvl3pPr>
            <a:lvl4pPr marL="1600200" indent="-228600" defTabSz="1216025">
              <a:defRPr>
                <a:latin typeface="Calibri" panose="020F0502020204030204" pitchFamily="34" charset="0"/>
                <a:ea typeface="宋体" panose="02010600030101010101" pitchFamily="2" charset="-122"/>
              </a:defRPr>
            </a:lvl4pPr>
            <a:lvl5pPr marL="2057400" indent="-228600" defTabSz="1216025">
              <a:defRPr>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latin typeface="Calibri" panose="020F0502020204030204" pitchFamily="34" charset="0"/>
                <a:ea typeface="宋体" panose="02010600030101010101" pitchFamily="2" charset="-122"/>
              </a:defRPr>
            </a:lvl9pPr>
          </a:lstStyle>
          <a:p>
            <a:r>
              <a:rPr lang="zh-CN" altLang="en-US" dirty="0">
                <a:latin typeface="微软雅黑" panose="020B0503020204020204" pitchFamily="34" charset="-122"/>
                <a:ea typeface="微软雅黑" panose="020B0503020204020204" pitchFamily="34" charset="-122"/>
                <a:sym typeface="Arial" panose="020B0604020202020204" pitchFamily="34" charset="0"/>
              </a:rPr>
              <a:t>家族化方式、家族化时间、创始人、参与管理代数</a:t>
            </a:r>
          </a:p>
        </p:txBody>
      </p:sp>
      <p:sp>
        <p:nvSpPr>
          <p:cNvPr id="35" name="Freeform 5">
            <a:extLst>
              <a:ext uri="{FF2B5EF4-FFF2-40B4-BE49-F238E27FC236}">
                <a16:creationId xmlns:a16="http://schemas.microsoft.com/office/drawing/2014/main" id="{EC362560-084B-437B-80E7-0DE8C941C1CB}"/>
              </a:ext>
            </a:extLst>
          </p:cNvPr>
          <p:cNvSpPr>
            <a:spLocks noEditPoints="1"/>
          </p:cNvSpPr>
          <p:nvPr>
            <p:custDataLst>
              <p:tags r:id="rId23"/>
            </p:custDataLst>
          </p:nvPr>
        </p:nvSpPr>
        <p:spPr bwMode="auto">
          <a:xfrm>
            <a:off x="6244275" y="5256416"/>
            <a:ext cx="339016" cy="349779"/>
          </a:xfrm>
          <a:custGeom>
            <a:avLst/>
            <a:gdLst/>
            <a:ahLst/>
            <a:cxnLst>
              <a:cxn ang="0">
                <a:pos x="52" y="104"/>
              </a:cxn>
              <a:cxn ang="0">
                <a:pos x="0" y="52"/>
              </a:cxn>
              <a:cxn ang="0">
                <a:pos x="52" y="0"/>
              </a:cxn>
              <a:cxn ang="0">
                <a:pos x="104" y="52"/>
              </a:cxn>
              <a:cxn ang="0">
                <a:pos x="52" y="104"/>
              </a:cxn>
              <a:cxn ang="0">
                <a:pos x="81" y="34"/>
              </a:cxn>
              <a:cxn ang="0">
                <a:pos x="76" y="29"/>
              </a:cxn>
              <a:cxn ang="0">
                <a:pos x="72" y="29"/>
              </a:cxn>
              <a:cxn ang="0">
                <a:pos x="41" y="60"/>
              </a:cxn>
              <a:cxn ang="0">
                <a:pos x="27" y="45"/>
              </a:cxn>
              <a:cxn ang="0">
                <a:pos x="23" y="45"/>
              </a:cxn>
              <a:cxn ang="0">
                <a:pos x="18" y="50"/>
              </a:cxn>
              <a:cxn ang="0">
                <a:pos x="18" y="53"/>
              </a:cxn>
              <a:cxn ang="0">
                <a:pos x="34" y="70"/>
              </a:cxn>
              <a:cxn ang="0">
                <a:pos x="35" y="70"/>
              </a:cxn>
              <a:cxn ang="0">
                <a:pos x="38" y="74"/>
              </a:cxn>
              <a:cxn ang="0">
                <a:pos x="39" y="74"/>
              </a:cxn>
              <a:cxn ang="0">
                <a:pos x="39" y="74"/>
              </a:cxn>
              <a:cxn ang="0">
                <a:pos x="40" y="75"/>
              </a:cxn>
              <a:cxn ang="0">
                <a:pos x="43" y="75"/>
              </a:cxn>
              <a:cxn ang="0">
                <a:pos x="81" y="37"/>
              </a:cxn>
              <a:cxn ang="0">
                <a:pos x="81" y="34"/>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solidFill>
          <a:ln w="9525">
            <a:noFill/>
            <a:round/>
          </a:ln>
        </p:spPr>
        <p:txBody>
          <a:bodyPr lIns="121888" tIns="60944" rIns="121888" bIns="60944"/>
          <a:lstStyle/>
          <a:p>
            <a:pPr eaLnBrk="1" hangingPunct="1">
              <a:spcBef>
                <a:spcPts val="0"/>
              </a:spcBef>
              <a:spcAft>
                <a:spcPts val="0"/>
              </a:spcAft>
              <a:defRPr/>
            </a:pPr>
            <a:endParaRPr lang="en-US" sz="16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36" name="TextBox 13">
            <a:extLst>
              <a:ext uri="{FF2B5EF4-FFF2-40B4-BE49-F238E27FC236}">
                <a16:creationId xmlns:a16="http://schemas.microsoft.com/office/drawing/2014/main" id="{9AE95EE2-EDAC-48E7-A8F6-D2BDCFEF39A7}"/>
              </a:ext>
            </a:extLst>
          </p:cNvPr>
          <p:cNvSpPr txBox="1">
            <a:spLocks noChangeArrowheads="1"/>
          </p:cNvSpPr>
          <p:nvPr>
            <p:custDataLst>
              <p:tags r:id="rId24"/>
            </p:custDataLst>
          </p:nvPr>
        </p:nvSpPr>
        <p:spPr bwMode="auto">
          <a:xfrm>
            <a:off x="6801042" y="5162919"/>
            <a:ext cx="1969907" cy="364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800" tIns="46800" rIns="46800" bIns="46800" anchor="ctr" anchorCtr="0">
            <a:no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spcBef>
                <a:spcPct val="20000"/>
              </a:spcBef>
            </a:pPr>
            <a:r>
              <a:rPr lang="zh-CN" altLang="en-US" sz="1600" b="1" dirty="0">
                <a:latin typeface="微软雅黑" panose="020B0503020204020204" pitchFamily="34" charset="-122"/>
                <a:ea typeface="微软雅黑" panose="020B0503020204020204" pitchFamily="34" charset="-122"/>
                <a:cs typeface="+mj-cs"/>
              </a:rPr>
              <a:t>一带一路</a:t>
            </a:r>
            <a:endParaRPr lang="en-US" altLang="zh-CN" sz="1600" b="1" dirty="0">
              <a:latin typeface="微软雅黑" panose="020B0503020204020204" pitchFamily="34" charset="-122"/>
              <a:ea typeface="微软雅黑" panose="020B0503020204020204" pitchFamily="34" charset="-122"/>
              <a:cs typeface="+mj-cs"/>
              <a:sym typeface="Arial" panose="020B0604020202020204" pitchFamily="34" charset="0"/>
            </a:endParaRPr>
          </a:p>
        </p:txBody>
      </p:sp>
      <p:sp>
        <p:nvSpPr>
          <p:cNvPr id="37" name="TextBox 13">
            <a:extLst>
              <a:ext uri="{FF2B5EF4-FFF2-40B4-BE49-F238E27FC236}">
                <a16:creationId xmlns:a16="http://schemas.microsoft.com/office/drawing/2014/main" id="{B578074F-FE50-44C5-903D-FE4201A8820B}"/>
              </a:ext>
            </a:extLst>
          </p:cNvPr>
          <p:cNvSpPr txBox="1">
            <a:spLocks noChangeArrowheads="1"/>
          </p:cNvSpPr>
          <p:nvPr>
            <p:custDataLst>
              <p:tags r:id="rId25"/>
            </p:custDataLst>
          </p:nvPr>
        </p:nvSpPr>
        <p:spPr bwMode="auto">
          <a:xfrm>
            <a:off x="6709901" y="5456067"/>
            <a:ext cx="5061315" cy="829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800" tIns="46800" rIns="46800" bIns="46800">
            <a:norm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ts val="2200"/>
              </a:lnSpc>
              <a:spcBef>
                <a:spcPct val="20000"/>
              </a:spcBef>
            </a:pPr>
            <a:r>
              <a:rPr lang="en-US" altLang="zh-CN" sz="14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4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一带一路</a:t>
            </a:r>
            <a:r>
              <a:rPr lang="en-US" altLang="zh-CN" sz="14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4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沿线国社会经济发展指标及国别合作度、国际竞 </a:t>
            </a:r>
            <a:endParaRPr lang="en-US" altLang="zh-CN" sz="14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a:p>
            <a:pPr>
              <a:lnSpc>
                <a:spcPts val="2200"/>
              </a:lnSpc>
              <a:spcBef>
                <a:spcPct val="20000"/>
              </a:spcBef>
            </a:pPr>
            <a:r>
              <a:rPr lang="en-US" altLang="zh-CN" sz="14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   </a:t>
            </a:r>
            <a:r>
              <a:rPr lang="zh-CN" altLang="en-US" sz="14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争力、人民币国际化、文化交流等特色指标</a:t>
            </a:r>
            <a:endParaRPr lang="en-US" altLang="zh-CN" sz="14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8" name="TextBox 13">
            <a:extLst>
              <a:ext uri="{FF2B5EF4-FFF2-40B4-BE49-F238E27FC236}">
                <a16:creationId xmlns:a16="http://schemas.microsoft.com/office/drawing/2014/main" id="{AE9590D1-14D7-4B81-A733-345E2A83E07B}"/>
              </a:ext>
            </a:extLst>
          </p:cNvPr>
          <p:cNvSpPr txBox="1">
            <a:spLocks noChangeArrowheads="1"/>
          </p:cNvSpPr>
          <p:nvPr>
            <p:custDataLst>
              <p:tags r:id="rId26"/>
            </p:custDataLst>
          </p:nvPr>
        </p:nvSpPr>
        <p:spPr bwMode="auto">
          <a:xfrm>
            <a:off x="3301251" y="2102896"/>
            <a:ext cx="1931500" cy="364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800" tIns="46800" rIns="46800" bIns="46800" anchor="ctr" anchorCtr="0">
            <a:no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a:spcBef>
                <a:spcPct val="20000"/>
              </a:spcBef>
            </a:pPr>
            <a:r>
              <a:rPr lang="zh-CN" altLang="zh-CN" sz="1600" b="1" dirty="0">
                <a:latin typeface="微软雅黑" panose="020B0503020204020204" pitchFamily="34" charset="-122"/>
                <a:ea typeface="微软雅黑" panose="020B0503020204020204" pitchFamily="34" charset="-122"/>
                <a:cs typeface="方正黑体简体" panose="02010601030101010101" charset="-122"/>
              </a:rPr>
              <a:t>绿色金融</a:t>
            </a:r>
            <a:endParaRPr lang="en-US" altLang="zh-CN" sz="1600" b="1" dirty="0">
              <a:solidFill>
                <a:schemeClr val="bg1">
                  <a:lumMod val="50000"/>
                </a:schemeClr>
              </a:solidFill>
              <a:latin typeface="微软雅黑" panose="020B0503020204020204" pitchFamily="34" charset="-122"/>
              <a:ea typeface="微软雅黑" panose="020B0503020204020204" pitchFamily="34" charset="-122"/>
              <a:cs typeface="方正黑体简体" panose="02010601030101010101" charset="-122"/>
              <a:sym typeface="Arial" panose="020B0604020202020204" pitchFamily="34" charset="0"/>
            </a:endParaRPr>
          </a:p>
        </p:txBody>
      </p:sp>
      <p:sp>
        <p:nvSpPr>
          <p:cNvPr id="39" name="Freeform 5">
            <a:extLst>
              <a:ext uri="{FF2B5EF4-FFF2-40B4-BE49-F238E27FC236}">
                <a16:creationId xmlns:a16="http://schemas.microsoft.com/office/drawing/2014/main" id="{BCC17F9A-DED7-4A1C-9780-CF95BAC63DCD}"/>
              </a:ext>
            </a:extLst>
          </p:cNvPr>
          <p:cNvSpPr>
            <a:spLocks noEditPoints="1"/>
          </p:cNvSpPr>
          <p:nvPr>
            <p:custDataLst>
              <p:tags r:id="rId27"/>
            </p:custDataLst>
          </p:nvPr>
        </p:nvSpPr>
        <p:spPr bwMode="auto">
          <a:xfrm>
            <a:off x="5406717" y="2100390"/>
            <a:ext cx="339017" cy="349779"/>
          </a:xfrm>
          <a:custGeom>
            <a:avLst/>
            <a:gdLst/>
            <a:ahLst/>
            <a:cxnLst>
              <a:cxn ang="0">
                <a:pos x="52" y="104"/>
              </a:cxn>
              <a:cxn ang="0">
                <a:pos x="0" y="52"/>
              </a:cxn>
              <a:cxn ang="0">
                <a:pos x="52" y="0"/>
              </a:cxn>
              <a:cxn ang="0">
                <a:pos x="104" y="52"/>
              </a:cxn>
              <a:cxn ang="0">
                <a:pos x="52" y="104"/>
              </a:cxn>
              <a:cxn ang="0">
                <a:pos x="81" y="34"/>
              </a:cxn>
              <a:cxn ang="0">
                <a:pos x="76" y="29"/>
              </a:cxn>
              <a:cxn ang="0">
                <a:pos x="72" y="29"/>
              </a:cxn>
              <a:cxn ang="0">
                <a:pos x="41" y="60"/>
              </a:cxn>
              <a:cxn ang="0">
                <a:pos x="27" y="45"/>
              </a:cxn>
              <a:cxn ang="0">
                <a:pos x="23" y="45"/>
              </a:cxn>
              <a:cxn ang="0">
                <a:pos x="18" y="50"/>
              </a:cxn>
              <a:cxn ang="0">
                <a:pos x="18" y="53"/>
              </a:cxn>
              <a:cxn ang="0">
                <a:pos x="34" y="70"/>
              </a:cxn>
              <a:cxn ang="0">
                <a:pos x="35" y="70"/>
              </a:cxn>
              <a:cxn ang="0">
                <a:pos x="38" y="74"/>
              </a:cxn>
              <a:cxn ang="0">
                <a:pos x="39" y="74"/>
              </a:cxn>
              <a:cxn ang="0">
                <a:pos x="39" y="74"/>
              </a:cxn>
              <a:cxn ang="0">
                <a:pos x="40" y="75"/>
              </a:cxn>
              <a:cxn ang="0">
                <a:pos x="43" y="75"/>
              </a:cxn>
              <a:cxn ang="0">
                <a:pos x="81" y="37"/>
              </a:cxn>
              <a:cxn ang="0">
                <a:pos x="81" y="34"/>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6"/>
          </a:solidFill>
          <a:ln w="9525">
            <a:noFill/>
            <a:round/>
          </a:ln>
        </p:spPr>
        <p:txBody>
          <a:bodyPr lIns="121888" tIns="60944" rIns="121888" bIns="60944"/>
          <a:lstStyle/>
          <a:p>
            <a:pPr eaLnBrk="1" hangingPunct="1">
              <a:spcBef>
                <a:spcPts val="0"/>
              </a:spcBef>
              <a:spcAft>
                <a:spcPts val="0"/>
              </a:spcAft>
              <a:defRPr/>
            </a:pPr>
            <a:endParaRPr lang="en-US" sz="16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40" name="TextBox 13">
            <a:extLst>
              <a:ext uri="{FF2B5EF4-FFF2-40B4-BE49-F238E27FC236}">
                <a16:creationId xmlns:a16="http://schemas.microsoft.com/office/drawing/2014/main" id="{D22CCCF3-991F-4442-8966-7C35CDD5BBF2}"/>
              </a:ext>
            </a:extLst>
          </p:cNvPr>
          <p:cNvSpPr txBox="1">
            <a:spLocks noChangeArrowheads="1"/>
          </p:cNvSpPr>
          <p:nvPr>
            <p:custDataLst>
              <p:tags r:id="rId28"/>
            </p:custDataLst>
          </p:nvPr>
        </p:nvSpPr>
        <p:spPr bwMode="auto">
          <a:xfrm>
            <a:off x="1199271" y="2495317"/>
            <a:ext cx="4124895" cy="590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800" tIns="46800" rIns="46800" bIns="46800">
            <a:no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a:spcBef>
                <a:spcPct val="20000"/>
              </a:spcBef>
            </a:pPr>
            <a:r>
              <a:rPr lang="zh-CN" altLang="en-US" sz="14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绿色信贷、绿色运营、绿色债券</a:t>
            </a:r>
            <a:endParaRPr lang="en-US" altLang="zh-CN" sz="14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a:p>
            <a:pPr algn="r">
              <a:spcBef>
                <a:spcPct val="20000"/>
              </a:spcBef>
            </a:pPr>
            <a:r>
              <a:rPr lang="zh-CN" altLang="en-US" sz="14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和碳金融交易数据</a:t>
            </a:r>
          </a:p>
        </p:txBody>
      </p:sp>
      <p:sp>
        <p:nvSpPr>
          <p:cNvPr id="41" name="Freeform 5">
            <a:extLst>
              <a:ext uri="{FF2B5EF4-FFF2-40B4-BE49-F238E27FC236}">
                <a16:creationId xmlns:a16="http://schemas.microsoft.com/office/drawing/2014/main" id="{C5A0DCA7-D6F2-4476-9B22-79F82063DA69}"/>
              </a:ext>
            </a:extLst>
          </p:cNvPr>
          <p:cNvSpPr>
            <a:spLocks noEditPoints="1"/>
          </p:cNvSpPr>
          <p:nvPr>
            <p:custDataLst>
              <p:tags r:id="rId29"/>
            </p:custDataLst>
          </p:nvPr>
        </p:nvSpPr>
        <p:spPr bwMode="auto">
          <a:xfrm>
            <a:off x="5406717" y="1142564"/>
            <a:ext cx="339017" cy="349779"/>
          </a:xfrm>
          <a:custGeom>
            <a:avLst/>
            <a:gdLst/>
            <a:ahLst/>
            <a:cxnLst>
              <a:cxn ang="0">
                <a:pos x="52" y="104"/>
              </a:cxn>
              <a:cxn ang="0">
                <a:pos x="0" y="52"/>
              </a:cxn>
              <a:cxn ang="0">
                <a:pos x="52" y="0"/>
              </a:cxn>
              <a:cxn ang="0">
                <a:pos x="104" y="52"/>
              </a:cxn>
              <a:cxn ang="0">
                <a:pos x="52" y="104"/>
              </a:cxn>
              <a:cxn ang="0">
                <a:pos x="81" y="34"/>
              </a:cxn>
              <a:cxn ang="0">
                <a:pos x="76" y="29"/>
              </a:cxn>
              <a:cxn ang="0">
                <a:pos x="72" y="29"/>
              </a:cxn>
              <a:cxn ang="0">
                <a:pos x="41" y="60"/>
              </a:cxn>
              <a:cxn ang="0">
                <a:pos x="27" y="45"/>
              </a:cxn>
              <a:cxn ang="0">
                <a:pos x="23" y="45"/>
              </a:cxn>
              <a:cxn ang="0">
                <a:pos x="18" y="50"/>
              </a:cxn>
              <a:cxn ang="0">
                <a:pos x="18" y="53"/>
              </a:cxn>
              <a:cxn ang="0">
                <a:pos x="34" y="70"/>
              </a:cxn>
              <a:cxn ang="0">
                <a:pos x="35" y="70"/>
              </a:cxn>
              <a:cxn ang="0">
                <a:pos x="38" y="74"/>
              </a:cxn>
              <a:cxn ang="0">
                <a:pos x="39" y="74"/>
              </a:cxn>
              <a:cxn ang="0">
                <a:pos x="39" y="74"/>
              </a:cxn>
              <a:cxn ang="0">
                <a:pos x="40" y="75"/>
              </a:cxn>
              <a:cxn ang="0">
                <a:pos x="43" y="75"/>
              </a:cxn>
              <a:cxn ang="0">
                <a:pos x="81" y="37"/>
              </a:cxn>
              <a:cxn ang="0">
                <a:pos x="81" y="34"/>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rgbClr val="92D050"/>
          </a:solidFill>
          <a:ln w="9525">
            <a:noFill/>
            <a:round/>
          </a:ln>
        </p:spPr>
        <p:txBody>
          <a:bodyPr lIns="121888" tIns="60944" rIns="121888" bIns="60944"/>
          <a:lstStyle/>
          <a:p>
            <a:pPr eaLnBrk="1" hangingPunct="1">
              <a:spcBef>
                <a:spcPts val="0"/>
              </a:spcBef>
              <a:spcAft>
                <a:spcPts val="0"/>
              </a:spcAft>
              <a:defRPr/>
            </a:pPr>
            <a:endParaRPr lang="en-US" sz="16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42" name="TextBox 13">
            <a:extLst>
              <a:ext uri="{FF2B5EF4-FFF2-40B4-BE49-F238E27FC236}">
                <a16:creationId xmlns:a16="http://schemas.microsoft.com/office/drawing/2014/main" id="{2DB680E1-8748-420C-B149-6A2567A1C828}"/>
              </a:ext>
            </a:extLst>
          </p:cNvPr>
          <p:cNvSpPr txBox="1">
            <a:spLocks noChangeArrowheads="1"/>
          </p:cNvSpPr>
          <p:nvPr>
            <p:custDataLst>
              <p:tags r:id="rId30"/>
            </p:custDataLst>
          </p:nvPr>
        </p:nvSpPr>
        <p:spPr bwMode="auto">
          <a:xfrm>
            <a:off x="3386024" y="1121557"/>
            <a:ext cx="1969907" cy="364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800" tIns="46800" rIns="46800" bIns="46800" anchor="ctr" anchorCtr="0">
            <a:no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a:spcBef>
                <a:spcPct val="20000"/>
              </a:spcBef>
            </a:pPr>
            <a:r>
              <a:rPr lang="zh-CN" altLang="en-US" sz="1600" b="1" dirty="0">
                <a:latin typeface="微软雅黑" panose="020B0503020204020204" pitchFamily="34" charset="-122"/>
                <a:ea typeface="微软雅黑" panose="020B0503020204020204" pitchFamily="34" charset="-122"/>
                <a:sym typeface="Arial" panose="020B0604020202020204" pitchFamily="34" charset="0"/>
              </a:rPr>
              <a:t>海外直接投资</a:t>
            </a:r>
            <a:endParaRPr lang="en-US" altLang="zh-CN" sz="1600" b="1"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43" name="TextBox 13">
            <a:extLst>
              <a:ext uri="{FF2B5EF4-FFF2-40B4-BE49-F238E27FC236}">
                <a16:creationId xmlns:a16="http://schemas.microsoft.com/office/drawing/2014/main" id="{04C28DE9-716F-4E1B-A366-854E8FFD9F16}"/>
              </a:ext>
            </a:extLst>
          </p:cNvPr>
          <p:cNvSpPr txBox="1">
            <a:spLocks noChangeArrowheads="1"/>
          </p:cNvSpPr>
          <p:nvPr>
            <p:custDataLst>
              <p:tags r:id="rId31"/>
            </p:custDataLst>
          </p:nvPr>
        </p:nvSpPr>
        <p:spPr bwMode="auto">
          <a:xfrm>
            <a:off x="1334135" y="1446998"/>
            <a:ext cx="4053026" cy="564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800" tIns="46800" rIns="46800" bIns="46800">
            <a:norm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a:spcBef>
                <a:spcPct val="20000"/>
              </a:spcBef>
            </a:pPr>
            <a:r>
              <a:rPr lang="zh-CN" altLang="en-US" sz="14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海外并购、海外设立子公司</a:t>
            </a:r>
            <a:r>
              <a:rPr lang="en-US" altLang="zh-CN" sz="14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4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联营</a:t>
            </a:r>
            <a:r>
              <a:rPr lang="en-US" altLang="zh-CN" sz="14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400" dirty="0">
                <a:solidFill>
                  <a:schemeClr val="bg1">
                    <a:lumMod val="50000"/>
                  </a:schemeClr>
                </a:solidFill>
                <a:latin typeface="微软雅黑" panose="020B0503020204020204" pitchFamily="34" charset="-122"/>
                <a:ea typeface="微软雅黑" panose="020B0503020204020204" pitchFamily="34" charset="-122"/>
                <a:sym typeface="Arial" panose="020B0604020202020204" pitchFamily="34" charset="0"/>
              </a:rPr>
              <a:t>合营公司、海外业务收入</a:t>
            </a:r>
          </a:p>
        </p:txBody>
      </p:sp>
    </p:spTree>
    <p:extLst>
      <p:ext uri="{BB962C8B-B14F-4D97-AF65-F5344CB8AC3E}">
        <p14:creationId xmlns:p14="http://schemas.microsoft.com/office/powerpoint/2010/main" val="1597019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圆角矩形 25"/>
          <p:cNvSpPr/>
          <p:nvPr/>
        </p:nvSpPr>
        <p:spPr>
          <a:xfrm>
            <a:off x="2958337" y="3973871"/>
            <a:ext cx="6911797" cy="985843"/>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圆角矩形 24"/>
          <p:cNvSpPr/>
          <p:nvPr/>
        </p:nvSpPr>
        <p:spPr>
          <a:xfrm>
            <a:off x="2988823" y="2646381"/>
            <a:ext cx="6881311" cy="785307"/>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圆角矩形 23"/>
          <p:cNvSpPr/>
          <p:nvPr/>
        </p:nvSpPr>
        <p:spPr>
          <a:xfrm>
            <a:off x="2954762" y="1420649"/>
            <a:ext cx="6863650" cy="593965"/>
          </a:xfrm>
          <a:prstGeom prst="roundRect">
            <a:avLst/>
          </a:prstGeom>
          <a:solidFill>
            <a:srgbClr val="6787A5">
              <a:alpha val="76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a:extLst>
              <a:ext uri="{FF2B5EF4-FFF2-40B4-BE49-F238E27FC236}">
                <a16:creationId xmlns:a16="http://schemas.microsoft.com/office/drawing/2014/main" id="{256C89C5-33F4-4D08-8CE6-493259A676D2}"/>
              </a:ext>
            </a:extLst>
          </p:cNvPr>
          <p:cNvSpPr>
            <a:spLocks noGrp="1"/>
          </p:cNvSpPr>
          <p:nvPr>
            <p:ph type="sldNum" sz="quarter" idx="12"/>
          </p:nvPr>
        </p:nvSpPr>
        <p:spPr>
          <a:xfrm>
            <a:off x="8910048" y="6255838"/>
            <a:ext cx="2743200" cy="365125"/>
          </a:xfrm>
        </p:spPr>
        <p:txBody>
          <a:bodyPr/>
          <a:lstStyle/>
          <a:p>
            <a:fld id="{D452BF20-362C-4294-AFD9-C5328724C70E}" type="slidenum">
              <a:rPr lang="zh-CN" altLang="en-US" smtClean="0"/>
              <a:t>18</a:t>
            </a:fld>
            <a:endParaRPr lang="zh-CN" altLang="en-US" dirty="0"/>
          </a:p>
        </p:txBody>
      </p:sp>
      <p:sp>
        <p:nvSpPr>
          <p:cNvPr id="4" name="TextBox 12">
            <a:extLst>
              <a:ext uri="{FF2B5EF4-FFF2-40B4-BE49-F238E27FC236}">
                <a16:creationId xmlns:a16="http://schemas.microsoft.com/office/drawing/2014/main" id="{716729E7-9F69-4498-B7F4-E65AFEF136CD}"/>
              </a:ext>
            </a:extLst>
          </p:cNvPr>
          <p:cNvSpPr txBox="1"/>
          <p:nvPr/>
        </p:nvSpPr>
        <p:spPr>
          <a:xfrm>
            <a:off x="1241946" y="240766"/>
            <a:ext cx="6482686" cy="480131"/>
          </a:xfrm>
          <a:prstGeom prst="rect">
            <a:avLst/>
          </a:prstGeom>
          <a:noFill/>
        </p:spPr>
        <p:txBody>
          <a:bodyPr wrap="square" rtlCol="0">
            <a:spAutoFit/>
          </a:bodyPr>
          <a:lstStyle/>
          <a:p>
            <a:pPr>
              <a:lnSpc>
                <a:spcPct val="90000"/>
              </a:lnSpc>
              <a:spcBef>
                <a:spcPct val="0"/>
              </a:spcBef>
              <a:defRPr/>
            </a:pPr>
            <a:r>
              <a:rPr lang="zh-CN" altLang="en-US" sz="2800" dirty="0">
                <a:solidFill>
                  <a:schemeClr val="tx1">
                    <a:lumMod val="65000"/>
                    <a:lumOff val="35000"/>
                  </a:schemeClr>
                </a:solidFill>
                <a:latin typeface="微软雅黑" panose="020B0503020204020204" pitchFamily="34" charset="-122"/>
                <a:ea typeface="微软雅黑" panose="020B0503020204020204" pitchFamily="34" charset="-122"/>
              </a:rPr>
              <a:t>标准化研发流程</a:t>
            </a:r>
          </a:p>
        </p:txBody>
      </p:sp>
      <p:sp>
        <p:nvSpPr>
          <p:cNvPr id="23" name="同侧圆角矩形 4"/>
          <p:cNvSpPr/>
          <p:nvPr/>
        </p:nvSpPr>
        <p:spPr>
          <a:xfrm>
            <a:off x="3038232" y="1388375"/>
            <a:ext cx="6987896" cy="59396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zh-CN" altLang="en-US" sz="1200" kern="1200" dirty="0">
                <a:latin typeface="微软雅黑" panose="020B0503020204020204" pitchFamily="34" charset="-122"/>
                <a:ea typeface="微软雅黑" panose="020B0503020204020204" pitchFamily="34" charset="-122"/>
              </a:rPr>
              <a:t>数据源均来自信息披露官网及证券交易所等合法、权威网站，从源头上保证数据准确性。</a:t>
            </a:r>
            <a:endParaRPr lang="zh-CN" altLang="en-US" sz="1200" kern="1200" dirty="0"/>
          </a:p>
        </p:txBody>
      </p:sp>
      <p:grpSp>
        <p:nvGrpSpPr>
          <p:cNvPr id="7" name="组合 6"/>
          <p:cNvGrpSpPr/>
          <p:nvPr/>
        </p:nvGrpSpPr>
        <p:grpSpPr>
          <a:xfrm>
            <a:off x="574311" y="1182006"/>
            <a:ext cx="2466514" cy="661393"/>
            <a:chOff x="122825" y="2085173"/>
            <a:chExt cx="2466514" cy="661393"/>
          </a:xfrm>
        </p:grpSpPr>
        <p:sp>
          <p:nvSpPr>
            <p:cNvPr id="20" name="圆角矩形 19"/>
            <p:cNvSpPr/>
            <p:nvPr/>
          </p:nvSpPr>
          <p:spPr>
            <a:xfrm>
              <a:off x="122825" y="2085173"/>
              <a:ext cx="2466514" cy="661393"/>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1" name="圆角矩形 6"/>
            <p:cNvSpPr/>
            <p:nvPr/>
          </p:nvSpPr>
          <p:spPr>
            <a:xfrm>
              <a:off x="155112" y="2117460"/>
              <a:ext cx="2401940" cy="5968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zh-CN" altLang="en-US" sz="1800" kern="1200" dirty="0">
                  <a:latin typeface="微软雅黑" panose="020B0503020204020204" pitchFamily="34" charset="-122"/>
                  <a:ea typeface="微软雅黑" panose="020B0503020204020204" pitchFamily="34" charset="-122"/>
                </a:rPr>
                <a:t>数据来源权威</a:t>
              </a:r>
            </a:p>
          </p:txBody>
        </p:sp>
      </p:grpSp>
      <p:sp>
        <p:nvSpPr>
          <p:cNvPr id="19" name="同侧圆角矩形 8"/>
          <p:cNvSpPr/>
          <p:nvPr/>
        </p:nvSpPr>
        <p:spPr>
          <a:xfrm>
            <a:off x="2954749" y="2748703"/>
            <a:ext cx="6967387" cy="54753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114300" lvl="1" indent="-114300" algn="l" defTabSz="533400">
              <a:lnSpc>
                <a:spcPts val="1800"/>
              </a:lnSpc>
              <a:spcBef>
                <a:spcPct val="0"/>
              </a:spcBef>
              <a:spcAft>
                <a:spcPct val="15000"/>
              </a:spcAft>
              <a:buChar char="••"/>
            </a:pPr>
            <a:r>
              <a:rPr lang="zh-CN" altLang="en-US" sz="1200" kern="1200" dirty="0">
                <a:latin typeface="微软雅黑" panose="020B0503020204020204" pitchFamily="34" charset="-122"/>
                <a:ea typeface="微软雅黑" panose="020B0503020204020204" pitchFamily="34" charset="-122"/>
              </a:rPr>
              <a:t>规范、专业的数据产品设计和数据处理流程，为数据库的准确性、一致性提供了坚实的保障。</a:t>
            </a:r>
            <a:endParaRPr lang="zh-CN" altLang="en-US" sz="1200" kern="1200" dirty="0"/>
          </a:p>
          <a:p>
            <a:pPr marL="114300" lvl="1" indent="-114300" algn="l" defTabSz="533400">
              <a:lnSpc>
                <a:spcPts val="1800"/>
              </a:lnSpc>
              <a:spcBef>
                <a:spcPct val="0"/>
              </a:spcBef>
              <a:spcAft>
                <a:spcPct val="15000"/>
              </a:spcAft>
              <a:buChar char="••"/>
            </a:pPr>
            <a:r>
              <a:rPr lang="zh-CN" altLang="en-US" sz="1200" kern="1200" dirty="0">
                <a:latin typeface="微软雅黑" panose="020B0503020204020204" pitchFamily="34" charset="-122"/>
                <a:ea typeface="微软雅黑" panose="020B0503020204020204" pitchFamily="34" charset="-122"/>
              </a:rPr>
              <a:t>不断升级的智能采集工具形成一整套规范的程序抓取、人工采集、程序质检流程，保障数据处理的标准化。</a:t>
            </a:r>
          </a:p>
        </p:txBody>
      </p:sp>
      <p:grpSp>
        <p:nvGrpSpPr>
          <p:cNvPr id="9" name="组合 8"/>
          <p:cNvGrpSpPr/>
          <p:nvPr/>
        </p:nvGrpSpPr>
        <p:grpSpPr>
          <a:xfrm>
            <a:off x="574311" y="2436398"/>
            <a:ext cx="2466514" cy="661393"/>
            <a:chOff x="122825" y="2779637"/>
            <a:chExt cx="2466514" cy="661393"/>
          </a:xfrm>
        </p:grpSpPr>
        <p:sp>
          <p:nvSpPr>
            <p:cNvPr id="16" name="圆角矩形 15"/>
            <p:cNvSpPr/>
            <p:nvPr/>
          </p:nvSpPr>
          <p:spPr>
            <a:xfrm>
              <a:off x="122825" y="2779637"/>
              <a:ext cx="2466514" cy="661393"/>
            </a:xfrm>
            <a:prstGeom prst="round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7" name="圆角矩形 10"/>
            <p:cNvSpPr/>
            <p:nvPr/>
          </p:nvSpPr>
          <p:spPr>
            <a:xfrm>
              <a:off x="155112" y="2811924"/>
              <a:ext cx="2401940" cy="5968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zh-CN" altLang="en-US" sz="1800" kern="1200" dirty="0">
                  <a:latin typeface="微软雅黑" panose="020B0503020204020204" pitchFamily="34" charset="-122"/>
                  <a:ea typeface="微软雅黑" panose="020B0503020204020204" pitchFamily="34" charset="-122"/>
                </a:rPr>
                <a:t>采集流程专业</a:t>
              </a:r>
            </a:p>
          </p:txBody>
        </p:sp>
      </p:grpSp>
      <p:sp>
        <p:nvSpPr>
          <p:cNvPr id="15" name="同侧圆角矩形 12"/>
          <p:cNvSpPr/>
          <p:nvPr/>
        </p:nvSpPr>
        <p:spPr>
          <a:xfrm>
            <a:off x="2954747" y="3962481"/>
            <a:ext cx="7036348" cy="98647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114300" lvl="1" indent="-114300" algn="l" defTabSz="533400">
              <a:lnSpc>
                <a:spcPct val="150000"/>
              </a:lnSpc>
              <a:spcBef>
                <a:spcPct val="0"/>
              </a:spcBef>
              <a:spcAft>
                <a:spcPct val="15000"/>
              </a:spcAft>
              <a:buChar char="••"/>
            </a:pPr>
            <a:r>
              <a:rPr lang="zh-CN" altLang="en-US" sz="1200" kern="1200" dirty="0">
                <a:latin typeface="微软雅黑" panose="020B0503020204020204" pitchFamily="34" charset="-122"/>
                <a:ea typeface="微软雅黑" panose="020B0503020204020204" pitchFamily="34" charset="-122"/>
              </a:rPr>
              <a:t>数据质检工序：</a:t>
            </a:r>
            <a:r>
              <a:rPr lang="zh-CN" altLang="en-US" sz="1200" b="1" kern="1200" dirty="0">
                <a:latin typeface="微软雅黑" panose="020B0503020204020204" pitchFamily="34" charset="-122"/>
                <a:ea typeface="微软雅黑" panose="020B0503020204020204" pitchFamily="34" charset="-122"/>
              </a:rPr>
              <a:t>入库前人工审核；质检语句拦截；核心数据</a:t>
            </a:r>
            <a:r>
              <a:rPr lang="en-US" altLang="zh-CN" sz="1200" b="1" kern="1200" dirty="0">
                <a:latin typeface="微软雅黑" panose="020B0503020204020204" pitchFamily="34" charset="-122"/>
                <a:ea typeface="微软雅黑" panose="020B0503020204020204" pitchFamily="34" charset="-122"/>
              </a:rPr>
              <a:t>AB</a:t>
            </a:r>
            <a:r>
              <a:rPr lang="zh-CN" altLang="en-US" sz="1200" b="1" kern="1200" dirty="0">
                <a:latin typeface="微软雅黑" panose="020B0503020204020204" pitchFamily="34" charset="-122"/>
                <a:ea typeface="微软雅黑" panose="020B0503020204020204" pitchFamily="34" charset="-122"/>
              </a:rPr>
              <a:t>交叉录入；第三方数据比对；科学抽样检查；权威专家对数据质量体验与评估</a:t>
            </a:r>
            <a:r>
              <a:rPr lang="zh-CN" altLang="en-US" sz="1200" kern="1200" dirty="0">
                <a:latin typeface="微软雅黑" panose="020B0503020204020204" pitchFamily="34" charset="-122"/>
                <a:ea typeface="微软雅黑" panose="020B0503020204020204" pitchFamily="34" charset="-122"/>
              </a:rPr>
              <a:t>等，多环节避免数据质量问题。</a:t>
            </a:r>
            <a:endParaRPr lang="zh-CN" altLang="en-US" sz="1200" kern="1200" dirty="0"/>
          </a:p>
          <a:p>
            <a:pPr marL="114300" lvl="1" indent="-114300" algn="l" defTabSz="533400">
              <a:lnSpc>
                <a:spcPct val="150000"/>
              </a:lnSpc>
              <a:spcBef>
                <a:spcPct val="0"/>
              </a:spcBef>
              <a:spcAft>
                <a:spcPct val="15000"/>
              </a:spcAft>
              <a:buChar char="••"/>
            </a:pPr>
            <a:r>
              <a:rPr lang="zh-CN" altLang="en-US" sz="1200" kern="1200" dirty="0">
                <a:latin typeface="微软雅黑" panose="020B0503020204020204" pitchFamily="34" charset="-122"/>
                <a:ea typeface="微软雅黑" panose="020B0503020204020204" pitchFamily="34" charset="-122"/>
              </a:rPr>
              <a:t>智能质检系统实现自动化任务及手动任务相结合的重点校验表间逻辑关系，提高数据质量</a:t>
            </a:r>
            <a:endParaRPr lang="zh-CN" altLang="en-US" sz="1200" kern="1200" dirty="0"/>
          </a:p>
        </p:txBody>
      </p:sp>
      <p:grpSp>
        <p:nvGrpSpPr>
          <p:cNvPr id="11" name="组合 10"/>
          <p:cNvGrpSpPr/>
          <p:nvPr/>
        </p:nvGrpSpPr>
        <p:grpSpPr>
          <a:xfrm>
            <a:off x="574311" y="3726075"/>
            <a:ext cx="2464106" cy="756612"/>
            <a:chOff x="122825" y="3476791"/>
            <a:chExt cx="2464106" cy="836266"/>
          </a:xfrm>
        </p:grpSpPr>
        <p:sp>
          <p:nvSpPr>
            <p:cNvPr id="12" name="圆角矩形 11"/>
            <p:cNvSpPr/>
            <p:nvPr/>
          </p:nvSpPr>
          <p:spPr>
            <a:xfrm>
              <a:off x="122825" y="3476791"/>
              <a:ext cx="2464106" cy="836266"/>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3" name="圆角矩形 14"/>
            <p:cNvSpPr/>
            <p:nvPr/>
          </p:nvSpPr>
          <p:spPr>
            <a:xfrm>
              <a:off x="163648" y="3517614"/>
              <a:ext cx="2382460" cy="7546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zh-CN" altLang="en-US" sz="1800" kern="1200" dirty="0">
                  <a:latin typeface="微软雅黑" panose="020B0503020204020204" pitchFamily="34" charset="-122"/>
                  <a:ea typeface="微软雅黑" panose="020B0503020204020204" pitchFamily="34" charset="-122"/>
                </a:rPr>
                <a:t>质检流程规范</a:t>
              </a:r>
            </a:p>
          </p:txBody>
        </p:sp>
      </p:grpSp>
      <p:pic>
        <p:nvPicPr>
          <p:cNvPr id="5" name="图片 4">
            <a:extLst>
              <a:ext uri="{FF2B5EF4-FFF2-40B4-BE49-F238E27FC236}">
                <a16:creationId xmlns:a16="http://schemas.microsoft.com/office/drawing/2014/main" id="{09737BD0-19FE-4713-A443-6744D44026C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3000"/>
                    </a14:imgEffect>
                    <a14:imgEffect>
                      <a14:saturation sat="255000"/>
                    </a14:imgEffect>
                  </a14:imgLayer>
                </a14:imgProps>
              </a:ext>
            </a:extLst>
          </a:blip>
          <a:stretch>
            <a:fillRect/>
          </a:stretch>
        </p:blipFill>
        <p:spPr>
          <a:xfrm>
            <a:off x="9922136" y="4355402"/>
            <a:ext cx="2269864" cy="2515457"/>
          </a:xfrm>
          <a:prstGeom prst="rect">
            <a:avLst/>
          </a:prstGeom>
        </p:spPr>
      </p:pic>
    </p:spTree>
    <p:extLst>
      <p:ext uri="{BB962C8B-B14F-4D97-AF65-F5344CB8AC3E}">
        <p14:creationId xmlns:p14="http://schemas.microsoft.com/office/powerpoint/2010/main" val="1564578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C36EC02-BE3F-4CE2-BAC3-8266FB358461}"/>
              </a:ext>
            </a:extLst>
          </p:cNvPr>
          <p:cNvPicPr>
            <a:picLocks noChangeAspect="1"/>
          </p:cNvPicPr>
          <p:nvPr/>
        </p:nvPicPr>
        <p:blipFill>
          <a:blip r:embed="rId4"/>
          <a:stretch>
            <a:fillRect/>
          </a:stretch>
        </p:blipFill>
        <p:spPr>
          <a:xfrm>
            <a:off x="4401628" y="2145451"/>
            <a:ext cx="7772400" cy="4714875"/>
          </a:xfrm>
          <a:prstGeom prst="rect">
            <a:avLst/>
          </a:prstGeom>
        </p:spPr>
      </p:pic>
      <p:sp>
        <p:nvSpPr>
          <p:cNvPr id="2" name="灯片编号占位符 1">
            <a:extLst>
              <a:ext uri="{FF2B5EF4-FFF2-40B4-BE49-F238E27FC236}">
                <a16:creationId xmlns:a16="http://schemas.microsoft.com/office/drawing/2014/main" id="{BA5ED63B-90F7-4202-8417-F16BD5D69A72}"/>
              </a:ext>
            </a:extLst>
          </p:cNvPr>
          <p:cNvSpPr>
            <a:spLocks noGrp="1"/>
          </p:cNvSpPr>
          <p:nvPr>
            <p:ph type="sldNum" sz="quarter" idx="12"/>
          </p:nvPr>
        </p:nvSpPr>
        <p:spPr/>
        <p:txBody>
          <a:bodyPr/>
          <a:lstStyle/>
          <a:p>
            <a:fld id="{D452BF20-362C-4294-AFD9-C5328724C70E}" type="slidenum">
              <a:rPr lang="zh-CN" altLang="en-US" smtClean="0"/>
              <a:t>19</a:t>
            </a:fld>
            <a:endParaRPr lang="zh-CN" altLang="en-US" dirty="0"/>
          </a:p>
        </p:txBody>
      </p:sp>
      <p:sp>
        <p:nvSpPr>
          <p:cNvPr id="3" name="標題 1">
            <a:extLst>
              <a:ext uri="{FF2B5EF4-FFF2-40B4-BE49-F238E27FC236}">
                <a16:creationId xmlns:a16="http://schemas.microsoft.com/office/drawing/2014/main" id="{1FDB7F21-254F-4020-9FCB-007BD16D8818}"/>
              </a:ext>
            </a:extLst>
          </p:cNvPr>
          <p:cNvSpPr txBox="1"/>
          <p:nvPr/>
        </p:nvSpPr>
        <p:spPr bwMode="auto">
          <a:xfrm>
            <a:off x="1147353" y="2382788"/>
            <a:ext cx="3330054" cy="1985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165" tIns="33165" rIns="33165" bIns="33165" anchor="ctr"/>
          <a:lstStyle>
            <a:lvl1pPr marL="342900" indent="-342900" eaLnBrk="0" hangingPunct="0">
              <a:defRPr kumimoji="1" sz="2400">
                <a:solidFill>
                  <a:srgbClr val="000000"/>
                </a:solidFill>
                <a:latin typeface="Helvetica Light"/>
                <a:ea typeface="Helvetica Light"/>
                <a:cs typeface="Helvetica Light"/>
                <a:sym typeface="Helvetica Light"/>
              </a:defRPr>
            </a:lvl1pPr>
            <a:lvl2pPr marL="323850" indent="-323850" eaLnBrk="0" hangingPunct="0">
              <a:defRPr kumimoji="1" sz="2400">
                <a:solidFill>
                  <a:srgbClr val="000000"/>
                </a:solidFill>
                <a:latin typeface="Helvetica Light"/>
                <a:ea typeface="Helvetica Light"/>
                <a:cs typeface="Helvetica Light"/>
                <a:sym typeface="Helvetica Light"/>
              </a:defRPr>
            </a:lvl2pPr>
            <a:lvl3pPr marL="1143000" indent="-228600" eaLnBrk="0" hangingPunct="0">
              <a:defRPr kumimoji="1" sz="2400">
                <a:solidFill>
                  <a:srgbClr val="000000"/>
                </a:solidFill>
                <a:latin typeface="Helvetica Light"/>
                <a:ea typeface="Helvetica Light"/>
                <a:cs typeface="Helvetica Light"/>
                <a:sym typeface="Helvetica Light"/>
              </a:defRPr>
            </a:lvl3pPr>
            <a:lvl4pPr marL="1600200" indent="-228600" eaLnBrk="0" hangingPunct="0">
              <a:defRPr kumimoji="1" sz="2400">
                <a:solidFill>
                  <a:srgbClr val="000000"/>
                </a:solidFill>
                <a:latin typeface="Helvetica Light"/>
                <a:ea typeface="Helvetica Light"/>
                <a:cs typeface="Helvetica Light"/>
                <a:sym typeface="Helvetica Light"/>
              </a:defRPr>
            </a:lvl4pPr>
            <a:lvl5pPr marL="2057400" indent="-228600" eaLnBrk="0" hangingPunct="0">
              <a:defRPr kumimoji="1" sz="2400">
                <a:solidFill>
                  <a:srgbClr val="000000"/>
                </a:solidFill>
                <a:latin typeface="Helvetica Light"/>
                <a:ea typeface="Helvetica Light"/>
                <a:cs typeface="Helvetica Light"/>
                <a:sym typeface="Helvetica Light"/>
              </a:defRPr>
            </a:lvl5pPr>
            <a:lvl6pPr marL="2514600" indent="-228600" defTabSz="381000" eaLnBrk="0" fontAlgn="base" hangingPunct="0">
              <a:spcBef>
                <a:spcPct val="0"/>
              </a:spcBef>
              <a:spcAft>
                <a:spcPct val="0"/>
              </a:spcAft>
              <a:defRPr kumimoji="1" sz="2400">
                <a:solidFill>
                  <a:srgbClr val="000000"/>
                </a:solidFill>
                <a:latin typeface="Helvetica Light"/>
                <a:ea typeface="Helvetica Light"/>
                <a:cs typeface="Helvetica Light"/>
                <a:sym typeface="Helvetica Light"/>
              </a:defRPr>
            </a:lvl6pPr>
            <a:lvl7pPr marL="2971800" indent="-228600" defTabSz="381000" eaLnBrk="0" fontAlgn="base" hangingPunct="0">
              <a:spcBef>
                <a:spcPct val="0"/>
              </a:spcBef>
              <a:spcAft>
                <a:spcPct val="0"/>
              </a:spcAft>
              <a:defRPr kumimoji="1" sz="2400">
                <a:solidFill>
                  <a:srgbClr val="000000"/>
                </a:solidFill>
                <a:latin typeface="Helvetica Light"/>
                <a:ea typeface="Helvetica Light"/>
                <a:cs typeface="Helvetica Light"/>
                <a:sym typeface="Helvetica Light"/>
              </a:defRPr>
            </a:lvl7pPr>
            <a:lvl8pPr marL="3429000" indent="-228600" defTabSz="381000" eaLnBrk="0" fontAlgn="base" hangingPunct="0">
              <a:spcBef>
                <a:spcPct val="0"/>
              </a:spcBef>
              <a:spcAft>
                <a:spcPct val="0"/>
              </a:spcAft>
              <a:defRPr kumimoji="1" sz="2400">
                <a:solidFill>
                  <a:srgbClr val="000000"/>
                </a:solidFill>
                <a:latin typeface="Helvetica Light"/>
                <a:ea typeface="Helvetica Light"/>
                <a:cs typeface="Helvetica Light"/>
                <a:sym typeface="Helvetica Light"/>
              </a:defRPr>
            </a:lvl8pPr>
            <a:lvl9pPr marL="3886200" indent="-228600" defTabSz="381000" eaLnBrk="0" fontAlgn="base" hangingPunct="0">
              <a:spcBef>
                <a:spcPct val="0"/>
              </a:spcBef>
              <a:spcAft>
                <a:spcPct val="0"/>
              </a:spcAft>
              <a:defRPr kumimoji="1" sz="2400">
                <a:solidFill>
                  <a:srgbClr val="000000"/>
                </a:solidFill>
                <a:latin typeface="Helvetica Light"/>
                <a:ea typeface="Helvetica Light"/>
                <a:cs typeface="Helvetica Light"/>
                <a:sym typeface="Helvetica Light"/>
              </a:defRPr>
            </a:lvl9pPr>
          </a:lstStyle>
          <a:p>
            <a:pPr marL="0" lvl="1" indent="0" algn="just" eaLnBrk="1">
              <a:spcBef>
                <a:spcPts val="600"/>
              </a:spcBef>
              <a:buClr>
                <a:srgbClr val="FEC231"/>
              </a:buClr>
              <a:buSzPct val="80000"/>
            </a:pPr>
            <a:endParaRPr kumimoji="0" lang="en-US" altLang="zh-TW" sz="1800" b="1" dirty="0">
              <a:latin typeface="华文细黑" panose="02010600040101010101" charset="-122"/>
              <a:ea typeface="华文细黑" panose="02010600040101010101" charset="-122"/>
            </a:endParaRPr>
          </a:p>
          <a:p>
            <a:pPr marL="882650" lvl="2" indent="-285750">
              <a:lnSpc>
                <a:spcPct val="300000"/>
              </a:lnSpc>
              <a:buClr>
                <a:schemeClr val="accent2">
                  <a:lumMod val="50000"/>
                </a:schemeClr>
              </a:buClr>
              <a:buFont typeface="Wingdings" panose="05000000000000000000" pitchFamily="2" charset="2"/>
              <a:buChar char="Ø"/>
            </a:pPr>
            <a:r>
              <a:rPr lang="zh-CN" altLang="en-US" sz="1500" b="1" dirty="0">
                <a:latin typeface="微软雅黑" panose="020B0503020204020204" pitchFamily="34" charset="-122"/>
                <a:ea typeface="微软雅黑" panose="020B0503020204020204" pitchFamily="34" charset="-122"/>
              </a:rPr>
              <a:t>数据合作</a:t>
            </a:r>
            <a:endParaRPr lang="en-US" altLang="zh-CN" sz="1500" b="1" dirty="0">
              <a:latin typeface="微软雅黑" panose="020B0503020204020204" pitchFamily="34" charset="-122"/>
              <a:ea typeface="微软雅黑" panose="020B0503020204020204" pitchFamily="34" charset="-122"/>
            </a:endParaRPr>
          </a:p>
          <a:p>
            <a:pPr lvl="1" algn="just" eaLnBrk="1">
              <a:spcBef>
                <a:spcPts val="600"/>
              </a:spcBef>
              <a:buClr>
                <a:srgbClr val="FEC231"/>
              </a:buClr>
              <a:buSzPct val="80000"/>
            </a:pPr>
            <a:r>
              <a:rPr kumimoji="0" lang="en-US" altLang="zh-TW" sz="15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500" dirty="0">
                <a:latin typeface="微软雅黑" panose="020B0503020204020204" pitchFamily="34" charset="-122"/>
                <a:ea typeface="微软雅黑" panose="020B0503020204020204" pitchFamily="34" charset="-122"/>
              </a:rPr>
              <a:t>给专家学者一同合作开发</a:t>
            </a:r>
            <a:endParaRPr lang="en-US" altLang="zh-CN" sz="1500" dirty="0">
              <a:latin typeface="微软雅黑" panose="020B0503020204020204" pitchFamily="34" charset="-122"/>
              <a:ea typeface="微软雅黑" panose="020B0503020204020204" pitchFamily="34" charset="-122"/>
            </a:endParaRPr>
          </a:p>
          <a:p>
            <a:pPr lvl="1" algn="just" eaLnBrk="1">
              <a:spcBef>
                <a:spcPts val="600"/>
              </a:spcBef>
              <a:buClr>
                <a:srgbClr val="FEC231"/>
              </a:buClr>
              <a:buSzPct val="80000"/>
            </a:pPr>
            <a:endParaRPr lang="en-US" altLang="zh-CN" sz="1800" dirty="0"/>
          </a:p>
        </p:txBody>
      </p:sp>
      <p:sp>
        <p:nvSpPr>
          <p:cNvPr id="10" name="文本框 9">
            <a:extLst>
              <a:ext uri="{FF2B5EF4-FFF2-40B4-BE49-F238E27FC236}">
                <a16:creationId xmlns:a16="http://schemas.microsoft.com/office/drawing/2014/main" id="{AFA05EA6-B719-4E04-B28B-9D885CCCBC65}"/>
              </a:ext>
            </a:extLst>
          </p:cNvPr>
          <p:cNvSpPr txBox="1"/>
          <p:nvPr/>
        </p:nvSpPr>
        <p:spPr>
          <a:xfrm>
            <a:off x="3830426" y="682180"/>
            <a:ext cx="5707365" cy="3416320"/>
          </a:xfrm>
          <a:prstGeom prst="rect">
            <a:avLst/>
          </a:prstGeom>
          <a:noFill/>
        </p:spPr>
        <p:txBody>
          <a:bodyPr wrap="square" rtlCol="0">
            <a:spAutoFit/>
          </a:bodyPr>
          <a:lstStyle/>
          <a:p>
            <a:pPr marL="882650" lvl="2" indent="-285750">
              <a:lnSpc>
                <a:spcPct val="300000"/>
              </a:lnSpc>
              <a:buClr>
                <a:schemeClr val="accent2">
                  <a:lumMod val="50000"/>
                </a:schemeClr>
              </a:buClr>
              <a:buFont typeface="Wingdings" panose="05000000000000000000" pitchFamily="2" charset="2"/>
              <a:buChar char="Ø"/>
            </a:pPr>
            <a:r>
              <a:rPr lang="zh-CN" altLang="en-US" sz="1600" b="1" dirty="0">
                <a:latin typeface="微软雅黑" panose="020B0503020204020204" pitchFamily="34" charset="-122"/>
                <a:ea typeface="微软雅黑" panose="020B0503020204020204" pitchFamily="34" charset="-122"/>
              </a:rPr>
              <a:t>增值服务</a:t>
            </a:r>
            <a:endParaRPr lang="en-US" altLang="zh-CN" sz="1600" b="1" dirty="0">
              <a:latin typeface="微软雅黑" panose="020B0503020204020204" pitchFamily="34" charset="-122"/>
              <a:ea typeface="微软雅黑" panose="020B0503020204020204" pitchFamily="34" charset="-122"/>
            </a:endParaRPr>
          </a:p>
          <a:p>
            <a:pPr marL="596900" lvl="2">
              <a:lnSpc>
                <a:spcPct val="300000"/>
              </a:lnSpc>
            </a:pPr>
            <a:r>
              <a:rPr lang="zh-CN" altLang="en-US" sz="1600" dirty="0">
                <a:latin typeface="微软雅黑" panose="020B0503020204020204" pitchFamily="34" charset="-122"/>
                <a:ea typeface="微软雅黑" panose="020B0503020204020204" pitchFamily="34" charset="-122"/>
                <a:sym typeface="+mn-ea"/>
              </a:rPr>
              <a:t>定制服务：为客户量身定制所需数据</a:t>
            </a:r>
            <a:endParaRPr lang="en-US" altLang="zh-CN" sz="1600" dirty="0">
              <a:latin typeface="微软雅黑" panose="020B0503020204020204" pitchFamily="34" charset="-122"/>
              <a:ea typeface="微软雅黑" panose="020B0503020204020204" pitchFamily="34" charset="-122"/>
              <a:sym typeface="+mn-ea"/>
            </a:endParaRPr>
          </a:p>
          <a:p>
            <a:pPr marL="596900" lvl="2">
              <a:lnSpc>
                <a:spcPct val="300000"/>
              </a:lnSpc>
            </a:pPr>
            <a:r>
              <a:rPr lang="zh-CN" altLang="en-US" sz="1600" dirty="0">
                <a:latin typeface="微软雅黑" panose="020B0503020204020204" pitchFamily="34" charset="-122"/>
                <a:ea typeface="微软雅黑" panose="020B0503020204020204" pitchFamily="34" charset="-122"/>
                <a:sym typeface="+mn-ea"/>
              </a:rPr>
              <a:t>调研服务：协助客户采集非公开数据</a:t>
            </a:r>
            <a:endParaRPr lang="en-US" altLang="zh-CN" sz="1600" b="1" dirty="0">
              <a:latin typeface="微软雅黑" panose="020B0503020204020204" pitchFamily="34" charset="-122"/>
              <a:ea typeface="微软雅黑" panose="020B0503020204020204" pitchFamily="34" charset="-122"/>
            </a:endParaRPr>
          </a:p>
          <a:p>
            <a:pPr marL="596900" lvl="2">
              <a:lnSpc>
                <a:spcPct val="300000"/>
              </a:lnSpc>
              <a:buClr>
                <a:schemeClr val="accent2">
                  <a:lumMod val="50000"/>
                </a:schemeClr>
              </a:buClr>
            </a:pPr>
            <a:endParaRPr lang="en-US" altLang="zh-CN" sz="1600" b="1" dirty="0">
              <a:latin typeface="华文细黑" panose="02010600040101010101" charset="-122"/>
              <a:ea typeface="华文细黑" panose="02010600040101010101" charset="-122"/>
            </a:endParaRPr>
          </a:p>
          <a:p>
            <a:pPr marL="914400" lvl="2" indent="0" eaLnBrk="1" fontAlgn="auto" latinLnBrk="0" hangingPunct="1">
              <a:lnSpc>
                <a:spcPct val="150000"/>
              </a:lnSpc>
              <a:buFont typeface="Arial" panose="020B0604020202020204" pitchFamily="34" charset="0"/>
              <a:buNone/>
            </a:pPr>
            <a:endParaRPr lang="zh-CN" altLang="en-US" sz="1600" dirty="0">
              <a:latin typeface="微软雅黑" panose="020B0503020204020204" pitchFamily="34" charset="-122"/>
              <a:ea typeface="微软雅黑" panose="020B0503020204020204" pitchFamily="34" charset="-122"/>
            </a:endParaRPr>
          </a:p>
        </p:txBody>
      </p:sp>
      <p:sp>
        <p:nvSpPr>
          <p:cNvPr id="11" name="Freeform 5">
            <a:extLst>
              <a:ext uri="{FF2B5EF4-FFF2-40B4-BE49-F238E27FC236}">
                <a16:creationId xmlns:a16="http://schemas.microsoft.com/office/drawing/2014/main" id="{516ED0D3-8D1A-4DA0-B106-7C5E290C2BC2}"/>
              </a:ext>
            </a:extLst>
          </p:cNvPr>
          <p:cNvSpPr>
            <a:spLocks noEditPoints="1"/>
          </p:cNvSpPr>
          <p:nvPr>
            <p:custDataLst>
              <p:tags r:id="rId1"/>
            </p:custDataLst>
          </p:nvPr>
        </p:nvSpPr>
        <p:spPr bwMode="auto">
          <a:xfrm>
            <a:off x="1400851" y="4421795"/>
            <a:ext cx="215981" cy="222838"/>
          </a:xfrm>
          <a:custGeom>
            <a:avLst/>
            <a:gdLst/>
            <a:ahLst/>
            <a:cxnLst>
              <a:cxn ang="0">
                <a:pos x="52" y="104"/>
              </a:cxn>
              <a:cxn ang="0">
                <a:pos x="0" y="52"/>
              </a:cxn>
              <a:cxn ang="0">
                <a:pos x="52" y="0"/>
              </a:cxn>
              <a:cxn ang="0">
                <a:pos x="104" y="52"/>
              </a:cxn>
              <a:cxn ang="0">
                <a:pos x="52" y="104"/>
              </a:cxn>
              <a:cxn ang="0">
                <a:pos x="81" y="34"/>
              </a:cxn>
              <a:cxn ang="0">
                <a:pos x="76" y="29"/>
              </a:cxn>
              <a:cxn ang="0">
                <a:pos x="72" y="29"/>
              </a:cxn>
              <a:cxn ang="0">
                <a:pos x="41" y="60"/>
              </a:cxn>
              <a:cxn ang="0">
                <a:pos x="27" y="45"/>
              </a:cxn>
              <a:cxn ang="0">
                <a:pos x="23" y="45"/>
              </a:cxn>
              <a:cxn ang="0">
                <a:pos x="18" y="50"/>
              </a:cxn>
              <a:cxn ang="0">
                <a:pos x="18" y="53"/>
              </a:cxn>
              <a:cxn ang="0">
                <a:pos x="34" y="70"/>
              </a:cxn>
              <a:cxn ang="0">
                <a:pos x="35" y="70"/>
              </a:cxn>
              <a:cxn ang="0">
                <a:pos x="38" y="74"/>
              </a:cxn>
              <a:cxn ang="0">
                <a:pos x="39" y="74"/>
              </a:cxn>
              <a:cxn ang="0">
                <a:pos x="39" y="74"/>
              </a:cxn>
              <a:cxn ang="0">
                <a:pos x="40" y="75"/>
              </a:cxn>
              <a:cxn ang="0">
                <a:pos x="43" y="75"/>
              </a:cxn>
              <a:cxn ang="0">
                <a:pos x="81" y="37"/>
              </a:cxn>
              <a:cxn ang="0">
                <a:pos x="81" y="34"/>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solidFill>
          <a:ln w="9525">
            <a:noFill/>
            <a:round/>
          </a:ln>
        </p:spPr>
        <p:txBody>
          <a:bodyPr lIns="121888" tIns="60944" rIns="121888" bIns="60944"/>
          <a:lstStyle/>
          <a:p>
            <a:pPr eaLnBrk="1" hangingPunct="1">
              <a:spcBef>
                <a:spcPts val="0"/>
              </a:spcBef>
              <a:spcAft>
                <a:spcPts val="0"/>
              </a:spcAft>
              <a:defRPr/>
            </a:pPr>
            <a:endParaRPr lang="en-US" sz="1800" dirty="0">
              <a:sym typeface="Arial" panose="020B0604020202020204" pitchFamily="34" charset="0"/>
            </a:endParaRPr>
          </a:p>
        </p:txBody>
      </p:sp>
      <p:sp>
        <p:nvSpPr>
          <p:cNvPr id="12" name="Freeform 5">
            <a:extLst>
              <a:ext uri="{FF2B5EF4-FFF2-40B4-BE49-F238E27FC236}">
                <a16:creationId xmlns:a16="http://schemas.microsoft.com/office/drawing/2014/main" id="{3A552166-D0A2-4691-BA34-33F0B5938BD6}"/>
              </a:ext>
            </a:extLst>
          </p:cNvPr>
          <p:cNvSpPr>
            <a:spLocks noEditPoints="1"/>
          </p:cNvSpPr>
          <p:nvPr>
            <p:custDataLst>
              <p:tags r:id="rId2"/>
            </p:custDataLst>
          </p:nvPr>
        </p:nvSpPr>
        <p:spPr bwMode="auto">
          <a:xfrm>
            <a:off x="1390339" y="5167282"/>
            <a:ext cx="215982" cy="222839"/>
          </a:xfrm>
          <a:custGeom>
            <a:avLst/>
            <a:gdLst/>
            <a:ahLst/>
            <a:cxnLst>
              <a:cxn ang="0">
                <a:pos x="52" y="104"/>
              </a:cxn>
              <a:cxn ang="0">
                <a:pos x="0" y="52"/>
              </a:cxn>
              <a:cxn ang="0">
                <a:pos x="52" y="0"/>
              </a:cxn>
              <a:cxn ang="0">
                <a:pos x="104" y="52"/>
              </a:cxn>
              <a:cxn ang="0">
                <a:pos x="52" y="104"/>
              </a:cxn>
              <a:cxn ang="0">
                <a:pos x="81" y="34"/>
              </a:cxn>
              <a:cxn ang="0">
                <a:pos x="76" y="29"/>
              </a:cxn>
              <a:cxn ang="0">
                <a:pos x="72" y="29"/>
              </a:cxn>
              <a:cxn ang="0">
                <a:pos x="41" y="60"/>
              </a:cxn>
              <a:cxn ang="0">
                <a:pos x="27" y="45"/>
              </a:cxn>
              <a:cxn ang="0">
                <a:pos x="23" y="45"/>
              </a:cxn>
              <a:cxn ang="0">
                <a:pos x="18" y="50"/>
              </a:cxn>
              <a:cxn ang="0">
                <a:pos x="18" y="53"/>
              </a:cxn>
              <a:cxn ang="0">
                <a:pos x="34" y="70"/>
              </a:cxn>
              <a:cxn ang="0">
                <a:pos x="35" y="70"/>
              </a:cxn>
              <a:cxn ang="0">
                <a:pos x="38" y="74"/>
              </a:cxn>
              <a:cxn ang="0">
                <a:pos x="39" y="74"/>
              </a:cxn>
              <a:cxn ang="0">
                <a:pos x="39" y="74"/>
              </a:cxn>
              <a:cxn ang="0">
                <a:pos x="40" y="75"/>
              </a:cxn>
              <a:cxn ang="0">
                <a:pos x="43" y="75"/>
              </a:cxn>
              <a:cxn ang="0">
                <a:pos x="81" y="37"/>
              </a:cxn>
              <a:cxn ang="0">
                <a:pos x="81" y="34"/>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4"/>
          </a:solidFill>
          <a:ln w="9525">
            <a:noFill/>
            <a:round/>
          </a:ln>
        </p:spPr>
        <p:txBody>
          <a:bodyPr lIns="121888" tIns="60944" rIns="121888" bIns="60944"/>
          <a:lstStyle/>
          <a:p>
            <a:pPr eaLnBrk="1" hangingPunct="1">
              <a:spcBef>
                <a:spcPts val="0"/>
              </a:spcBef>
              <a:spcAft>
                <a:spcPts val="0"/>
              </a:spcAft>
              <a:defRPr/>
            </a:pPr>
            <a:endParaRPr lang="en-US" sz="1800" dirty="0">
              <a:sym typeface="Arial" panose="020B0604020202020204" pitchFamily="34" charset="0"/>
            </a:endParaRPr>
          </a:p>
        </p:txBody>
      </p:sp>
      <p:pic>
        <p:nvPicPr>
          <p:cNvPr id="13" name="图片 12">
            <a:extLst>
              <a:ext uri="{FF2B5EF4-FFF2-40B4-BE49-F238E27FC236}">
                <a16:creationId xmlns:a16="http://schemas.microsoft.com/office/drawing/2014/main" id="{7A310A19-2B6C-4BB7-B57E-806FA96FF6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5807" y="4410612"/>
            <a:ext cx="1366815" cy="246989"/>
          </a:xfrm>
          <a:prstGeom prst="rect">
            <a:avLst/>
          </a:prstGeom>
        </p:spPr>
      </p:pic>
      <p:pic>
        <p:nvPicPr>
          <p:cNvPr id="14" name="图片 13">
            <a:extLst>
              <a:ext uri="{FF2B5EF4-FFF2-40B4-BE49-F238E27FC236}">
                <a16:creationId xmlns:a16="http://schemas.microsoft.com/office/drawing/2014/main" id="{CB564B3B-167B-4EB8-B299-BDFFCEE985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31652" y="5088892"/>
            <a:ext cx="1013381" cy="364677"/>
          </a:xfrm>
          <a:prstGeom prst="rect">
            <a:avLst/>
          </a:prstGeom>
        </p:spPr>
      </p:pic>
      <p:sp>
        <p:nvSpPr>
          <p:cNvPr id="15" name="矩形 14">
            <a:extLst>
              <a:ext uri="{FF2B5EF4-FFF2-40B4-BE49-F238E27FC236}">
                <a16:creationId xmlns:a16="http://schemas.microsoft.com/office/drawing/2014/main" id="{B1FF7641-E1CA-442A-A5F9-4272C318FBF6}"/>
              </a:ext>
            </a:extLst>
          </p:cNvPr>
          <p:cNvSpPr/>
          <p:nvPr/>
        </p:nvSpPr>
        <p:spPr>
          <a:xfrm>
            <a:off x="3382486" y="4379325"/>
            <a:ext cx="2159566" cy="307777"/>
          </a:xfrm>
          <a:prstGeom prst="rect">
            <a:avLst/>
          </a:prstGeom>
        </p:spPr>
        <p:txBody>
          <a:bodyPr wrap="square">
            <a:spAutoFit/>
          </a:bodyPr>
          <a:lstStyle/>
          <a:p>
            <a:pPr defTabSz="1216025">
              <a:spcBef>
                <a:spcPct val="20000"/>
              </a:spcBef>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报刊新闻量化舆情数据库</a:t>
            </a:r>
          </a:p>
        </p:txBody>
      </p:sp>
      <p:sp>
        <p:nvSpPr>
          <p:cNvPr id="16" name="矩形 15">
            <a:extLst>
              <a:ext uri="{FF2B5EF4-FFF2-40B4-BE49-F238E27FC236}">
                <a16:creationId xmlns:a16="http://schemas.microsoft.com/office/drawing/2014/main" id="{27DD9F82-8A1E-46A4-90C7-9D391DAEBB85}"/>
              </a:ext>
            </a:extLst>
          </p:cNvPr>
          <p:cNvSpPr/>
          <p:nvPr/>
        </p:nvSpPr>
        <p:spPr>
          <a:xfrm>
            <a:off x="2974187" y="5126339"/>
            <a:ext cx="3199466" cy="307777"/>
          </a:xfrm>
          <a:prstGeom prst="rect">
            <a:avLst/>
          </a:prstGeom>
        </p:spPr>
        <p:txBody>
          <a:bodyPr wrap="square">
            <a:spAutoFit/>
          </a:bodyPr>
          <a:lstStyle/>
          <a:p>
            <a:pPr defTabSz="1216025">
              <a:spcBef>
                <a:spcPct val="20000"/>
              </a:spcBef>
            </a:pP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ATree</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智能资产配置系统（私募数据）</a:t>
            </a:r>
          </a:p>
        </p:txBody>
      </p:sp>
      <p:sp>
        <p:nvSpPr>
          <p:cNvPr id="17" name="TextBox 12">
            <a:extLst>
              <a:ext uri="{FF2B5EF4-FFF2-40B4-BE49-F238E27FC236}">
                <a16:creationId xmlns:a16="http://schemas.microsoft.com/office/drawing/2014/main" id="{68092F23-97E0-44E0-B627-E5976516C2C9}"/>
              </a:ext>
            </a:extLst>
          </p:cNvPr>
          <p:cNvSpPr txBox="1"/>
          <p:nvPr/>
        </p:nvSpPr>
        <p:spPr>
          <a:xfrm>
            <a:off x="1241946" y="240766"/>
            <a:ext cx="6482686" cy="480131"/>
          </a:xfrm>
          <a:prstGeom prst="rect">
            <a:avLst/>
          </a:prstGeom>
          <a:noFill/>
        </p:spPr>
        <p:txBody>
          <a:bodyPr wrap="square" rtlCol="0">
            <a:spAutoFit/>
          </a:bodyPr>
          <a:lstStyle/>
          <a:p>
            <a:pPr>
              <a:lnSpc>
                <a:spcPct val="90000"/>
              </a:lnSpc>
              <a:spcBef>
                <a:spcPct val="0"/>
              </a:spcBef>
              <a:defRPr/>
            </a:pPr>
            <a:r>
              <a:rPr lang="zh-CN" altLang="en-US" sz="2800" dirty="0">
                <a:solidFill>
                  <a:schemeClr val="tx1">
                    <a:lumMod val="65000"/>
                    <a:lumOff val="35000"/>
                  </a:schemeClr>
                </a:solidFill>
                <a:latin typeface="微软雅黑" panose="020B0503020204020204" pitchFamily="34" charset="-122"/>
                <a:ea typeface="微软雅黑" panose="020B0503020204020204" pitchFamily="34" charset="-122"/>
              </a:rPr>
              <a:t>增值服务</a:t>
            </a:r>
            <a:r>
              <a:rPr lang="en-US" altLang="zh-CN" sz="2800" dirty="0">
                <a:solidFill>
                  <a:schemeClr val="tx1">
                    <a:lumMod val="65000"/>
                    <a:lumOff val="35000"/>
                  </a:schemeClr>
                </a:solidFill>
                <a:latin typeface="微软雅黑" panose="020B0503020204020204" pitchFamily="34" charset="-122"/>
                <a:ea typeface="微软雅黑" panose="020B0503020204020204" pitchFamily="34" charset="-122"/>
              </a:rPr>
              <a:t>&amp;</a:t>
            </a:r>
            <a:r>
              <a:rPr lang="zh-CN" altLang="en-US" sz="2800" dirty="0">
                <a:solidFill>
                  <a:schemeClr val="tx1">
                    <a:lumMod val="65000"/>
                    <a:lumOff val="35000"/>
                  </a:schemeClr>
                </a:solidFill>
                <a:latin typeface="微软雅黑" panose="020B0503020204020204" pitchFamily="34" charset="-122"/>
                <a:ea typeface="微软雅黑" panose="020B0503020204020204" pitchFamily="34" charset="-122"/>
              </a:rPr>
              <a:t>数据合作</a:t>
            </a:r>
          </a:p>
        </p:txBody>
      </p:sp>
    </p:spTree>
    <p:extLst>
      <p:ext uri="{BB962C8B-B14F-4D97-AF65-F5344CB8AC3E}">
        <p14:creationId xmlns:p14="http://schemas.microsoft.com/office/powerpoint/2010/main" val="4161466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MH_Number_1">
            <a:hlinkClick r:id="" action="ppaction://noaction"/>
          </p:cNvPr>
          <p:cNvSpPr/>
          <p:nvPr>
            <p:custDataLst>
              <p:tags r:id="rId2"/>
            </p:custDataLst>
          </p:nvPr>
        </p:nvSpPr>
        <p:spPr bwMode="auto">
          <a:xfrm>
            <a:off x="3368204" y="2260613"/>
            <a:ext cx="752007" cy="402497"/>
          </a:xfrm>
          <a:custGeom>
            <a:avLst/>
            <a:gdLst>
              <a:gd name="connsiteX0" fmla="*/ 0 w 374121"/>
              <a:gd name="connsiteY0" fmla="*/ 0 h 196322"/>
              <a:gd name="connsiteX1" fmla="*/ 274519 w 374121"/>
              <a:gd name="connsiteY1" fmla="*/ 0 h 196322"/>
              <a:gd name="connsiteX2" fmla="*/ 374121 w 374121"/>
              <a:gd name="connsiteY2" fmla="*/ 196322 h 196322"/>
              <a:gd name="connsiteX3" fmla="*/ 0 w 374121"/>
              <a:gd name="connsiteY3" fmla="*/ 196322 h 196322"/>
            </a:gdLst>
            <a:ahLst/>
            <a:cxnLst>
              <a:cxn ang="0">
                <a:pos x="connsiteX0" y="connsiteY0"/>
              </a:cxn>
              <a:cxn ang="0">
                <a:pos x="connsiteX1" y="connsiteY1"/>
              </a:cxn>
              <a:cxn ang="0">
                <a:pos x="connsiteX2" y="connsiteY2"/>
              </a:cxn>
              <a:cxn ang="0">
                <a:pos x="connsiteX3" y="connsiteY3"/>
              </a:cxn>
            </a:cxnLst>
            <a:rect l="l" t="t" r="r" b="b"/>
            <a:pathLst>
              <a:path w="374121" h="196322">
                <a:moveTo>
                  <a:pt x="0" y="0"/>
                </a:moveTo>
                <a:lnTo>
                  <a:pt x="274519" y="0"/>
                </a:lnTo>
                <a:lnTo>
                  <a:pt x="374121" y="196322"/>
                </a:lnTo>
                <a:lnTo>
                  <a:pt x="0" y="196322"/>
                </a:lnTo>
                <a:close/>
              </a:path>
            </a:pathLst>
          </a:custGeom>
          <a:solidFill>
            <a:schemeClr val="accent1"/>
          </a:solidFill>
          <a:ln w="12700">
            <a:solidFill>
              <a:schemeClr val="accent1"/>
            </a:solidFill>
            <a:miter lim="800000"/>
          </a:ln>
        </p:spPr>
        <p:txBody>
          <a:bodyPr wrap="square" lIns="90000" tIns="46800" rIns="90000" bIns="46800" anchor="ctr">
            <a:normAutofit/>
          </a:bodyPr>
          <a:lstStyle/>
          <a:p>
            <a:pPr algn="ctr">
              <a:spcBef>
                <a:spcPct val="0"/>
              </a:spcBef>
            </a:pPr>
            <a:endParaRPr lang="zh-CN" altLang="en-US" sz="2000" dirty="0">
              <a:solidFill>
                <a:schemeClr val="bg1"/>
              </a:solidFill>
            </a:endParaRPr>
          </a:p>
        </p:txBody>
      </p:sp>
      <p:sp>
        <p:nvSpPr>
          <p:cNvPr id="35" name="MH_Entry_1">
            <a:hlinkClick r:id="" action="ppaction://noaction"/>
          </p:cNvPr>
          <p:cNvSpPr/>
          <p:nvPr>
            <p:custDataLst>
              <p:tags r:id="rId3"/>
            </p:custDataLst>
          </p:nvPr>
        </p:nvSpPr>
        <p:spPr>
          <a:xfrm>
            <a:off x="4117064" y="2609610"/>
            <a:ext cx="4889862" cy="45719"/>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40000"/>
                <a:lumOff val="6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46800" rIns="90000" bIns="46800" numCol="1" spcCol="0" rtlCol="0" fromWordArt="0" anchor="ctr" anchorCtr="0" forceAA="0" compatLnSpc="1">
            <a:normAutofit fontScale="25000" lnSpcReduction="20000"/>
          </a:bodyPr>
          <a:lstStyle/>
          <a:p>
            <a:pPr>
              <a:lnSpc>
                <a:spcPct val="130000"/>
              </a:lnSpc>
            </a:pPr>
            <a:endParaRPr lang="zh-CN" altLang="en-US" sz="2000" dirty="0">
              <a:solidFill>
                <a:schemeClr val="tx1"/>
              </a:solidFill>
            </a:endParaRPr>
          </a:p>
        </p:txBody>
      </p:sp>
      <p:sp>
        <p:nvSpPr>
          <p:cNvPr id="8" name="文本框 7"/>
          <p:cNvSpPr txBox="1"/>
          <p:nvPr>
            <p:custDataLst>
              <p:tags r:id="rId4"/>
            </p:custDataLst>
          </p:nvPr>
        </p:nvSpPr>
        <p:spPr>
          <a:xfrm>
            <a:off x="3368203" y="2260614"/>
            <a:ext cx="556086" cy="394619"/>
          </a:xfrm>
          <a:prstGeom prst="rect">
            <a:avLst/>
          </a:prstGeom>
          <a:noFill/>
        </p:spPr>
        <p:txBody>
          <a:bodyPr wrap="square" rtlCol="0" anchor="ctr" anchorCtr="0">
            <a:normAutofit lnSpcReduction="10000"/>
          </a:bodyPr>
          <a:lstStyle/>
          <a:p>
            <a:pPr algn="ctr"/>
            <a:r>
              <a:rPr lang="en-US" altLang="zh-CN" sz="2000" dirty="0">
                <a:solidFill>
                  <a:schemeClr val="bg1"/>
                </a:solidFill>
              </a:rPr>
              <a:t>01</a:t>
            </a:r>
            <a:endParaRPr lang="zh-CN" altLang="en-US" sz="2000" dirty="0">
              <a:solidFill>
                <a:schemeClr val="bg1"/>
              </a:solidFill>
            </a:endParaRPr>
          </a:p>
        </p:txBody>
      </p:sp>
      <p:sp>
        <p:nvSpPr>
          <p:cNvPr id="4" name="文本框 3"/>
          <p:cNvSpPr txBox="1"/>
          <p:nvPr>
            <p:custDataLst>
              <p:tags r:id="rId5"/>
            </p:custDataLst>
          </p:nvPr>
        </p:nvSpPr>
        <p:spPr>
          <a:xfrm>
            <a:off x="4155956" y="2232430"/>
            <a:ext cx="4889863" cy="430680"/>
          </a:xfrm>
          <a:prstGeom prst="rect">
            <a:avLst/>
          </a:prstGeom>
          <a:noFill/>
        </p:spPr>
        <p:txBody>
          <a:bodyPr wrap="square" rtlCol="0" anchor="ctr" anchorCtr="0">
            <a:normAutofit/>
          </a:bodyPr>
          <a:lstStyle>
            <a:defPPr>
              <a:defRPr lang="zh-CN"/>
            </a:defPPr>
            <a:lvl1pPr>
              <a:defRPr sz="2000"/>
            </a:lvl1pPr>
          </a:lstStyle>
          <a:p>
            <a:r>
              <a:rPr lang="en-US" altLang="zh-CN" b="1" dirty="0">
                <a:latin typeface="微软雅黑" panose="020B0503020204020204" pitchFamily="34" charset="-122"/>
                <a:ea typeface="微软雅黑" panose="020B0503020204020204" pitchFamily="34" charset="-122"/>
              </a:rPr>
              <a:t>CSMAR</a:t>
            </a:r>
            <a:r>
              <a:rPr lang="zh-CN" altLang="en-US" b="1" dirty="0">
                <a:latin typeface="微软雅黑" panose="020B0503020204020204" pitchFamily="34" charset="-122"/>
                <a:ea typeface="微软雅黑" panose="020B0503020204020204" pitchFamily="34" charset="-122"/>
              </a:rPr>
              <a:t>介绍</a:t>
            </a:r>
          </a:p>
        </p:txBody>
      </p:sp>
      <p:sp>
        <p:nvSpPr>
          <p:cNvPr id="24" name="文本框 23"/>
          <p:cNvSpPr txBox="1"/>
          <p:nvPr>
            <p:custDataLst>
              <p:tags r:id="rId6"/>
            </p:custDataLst>
          </p:nvPr>
        </p:nvSpPr>
        <p:spPr>
          <a:xfrm>
            <a:off x="3386080" y="3532670"/>
            <a:ext cx="556086" cy="394619"/>
          </a:xfrm>
          <a:prstGeom prst="rect">
            <a:avLst/>
          </a:prstGeom>
          <a:noFill/>
        </p:spPr>
        <p:txBody>
          <a:bodyPr wrap="square" rtlCol="0" anchor="ctr" anchorCtr="0">
            <a:normAutofit lnSpcReduction="10000"/>
          </a:bodyPr>
          <a:lstStyle/>
          <a:p>
            <a:pPr algn="ctr"/>
            <a:r>
              <a:rPr lang="en-US" altLang="zh-CN" sz="2000" dirty="0">
                <a:solidFill>
                  <a:schemeClr val="bg1"/>
                </a:solidFill>
              </a:rPr>
              <a:t>02</a:t>
            </a:r>
            <a:endParaRPr lang="zh-CN" altLang="en-US" sz="2000" dirty="0">
              <a:solidFill>
                <a:schemeClr val="bg1"/>
              </a:solidFill>
            </a:endParaRPr>
          </a:p>
        </p:txBody>
      </p:sp>
      <p:sp>
        <p:nvSpPr>
          <p:cNvPr id="23" name="MH_Entry_1">
            <a:hlinkClick r:id="" action="ppaction://noaction"/>
          </p:cNvPr>
          <p:cNvSpPr/>
          <p:nvPr>
            <p:custDataLst>
              <p:tags r:id="rId7"/>
            </p:custDataLst>
          </p:nvPr>
        </p:nvSpPr>
        <p:spPr>
          <a:xfrm>
            <a:off x="4117067" y="3646261"/>
            <a:ext cx="4889862" cy="45719"/>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40000"/>
                <a:lumOff val="6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46800" rIns="90000" bIns="46800" numCol="1" spcCol="0" rtlCol="0" fromWordArt="0" anchor="ctr" anchorCtr="0" forceAA="0" compatLnSpc="1">
            <a:normAutofit fontScale="25000" lnSpcReduction="20000"/>
          </a:bodyPr>
          <a:lstStyle/>
          <a:p>
            <a:pPr>
              <a:lnSpc>
                <a:spcPct val="130000"/>
              </a:lnSpc>
            </a:pPr>
            <a:endParaRPr lang="zh-CN" altLang="en-US" sz="2000" dirty="0">
              <a:solidFill>
                <a:schemeClr val="tx1"/>
              </a:solidFill>
            </a:endParaRPr>
          </a:p>
        </p:txBody>
      </p:sp>
      <p:sp>
        <p:nvSpPr>
          <p:cNvPr id="5" name="文本框 4"/>
          <p:cNvSpPr txBox="1"/>
          <p:nvPr>
            <p:custDataLst>
              <p:tags r:id="rId8"/>
            </p:custDataLst>
          </p:nvPr>
        </p:nvSpPr>
        <p:spPr>
          <a:xfrm>
            <a:off x="4138084" y="3216733"/>
            <a:ext cx="4889863" cy="429528"/>
          </a:xfrm>
          <a:prstGeom prst="rect">
            <a:avLst/>
          </a:prstGeom>
          <a:noFill/>
        </p:spPr>
        <p:txBody>
          <a:bodyPr wrap="square" rtlCol="0" anchor="ctr" anchorCtr="0">
            <a:normAutofit/>
          </a:bodyPr>
          <a:lstStyle>
            <a:defPPr>
              <a:defRPr lang="zh-CN"/>
            </a:defPPr>
            <a:lvl1pPr>
              <a:defRPr sz="2000"/>
            </a:lvl1pPr>
          </a:lstStyle>
          <a:p>
            <a:r>
              <a:rPr lang="zh-CN" altLang="en-US" b="1" dirty="0">
                <a:latin typeface="微软雅黑" panose="020B0503020204020204" pitchFamily="34" charset="-122"/>
                <a:ea typeface="微软雅黑" panose="020B0503020204020204" pitchFamily="34" charset="-122"/>
              </a:rPr>
              <a:t>近期动态</a:t>
            </a:r>
          </a:p>
        </p:txBody>
      </p:sp>
      <p:sp>
        <p:nvSpPr>
          <p:cNvPr id="25" name="文本框 24"/>
          <p:cNvSpPr txBox="1"/>
          <p:nvPr>
            <p:custDataLst>
              <p:tags r:id="rId9"/>
            </p:custDataLst>
          </p:nvPr>
        </p:nvSpPr>
        <p:spPr>
          <a:xfrm>
            <a:off x="3386080" y="3524792"/>
            <a:ext cx="556086" cy="394619"/>
          </a:xfrm>
          <a:prstGeom prst="rect">
            <a:avLst/>
          </a:prstGeom>
          <a:noFill/>
        </p:spPr>
        <p:txBody>
          <a:bodyPr wrap="square" rtlCol="0" anchor="ctr" anchorCtr="0">
            <a:normAutofit lnSpcReduction="10000"/>
          </a:bodyPr>
          <a:lstStyle/>
          <a:p>
            <a:pPr algn="ctr"/>
            <a:endParaRPr lang="zh-CN" altLang="en-US" sz="2000" dirty="0">
              <a:solidFill>
                <a:schemeClr val="bg1"/>
              </a:solidFill>
            </a:endParaRPr>
          </a:p>
        </p:txBody>
      </p:sp>
      <p:sp>
        <p:nvSpPr>
          <p:cNvPr id="2" name="灯片编号占位符 1"/>
          <p:cNvSpPr>
            <a:spLocks noGrp="1"/>
          </p:cNvSpPr>
          <p:nvPr>
            <p:ph type="sldNum" sz="quarter" idx="12"/>
          </p:nvPr>
        </p:nvSpPr>
        <p:spPr/>
        <p:txBody>
          <a:bodyPr/>
          <a:lstStyle/>
          <a:p>
            <a:fld id="{D452BF20-362C-4294-AFD9-C5328724C70E}" type="slidenum">
              <a:rPr lang="zh-CN" altLang="en-US" smtClean="0"/>
              <a:t>2</a:t>
            </a:fld>
            <a:endParaRPr lang="zh-CN" altLang="en-US"/>
          </a:p>
        </p:txBody>
      </p:sp>
      <p:sp>
        <p:nvSpPr>
          <p:cNvPr id="20" name="MH_Number_1">
            <a:hlinkClick r:id="" action="ppaction://noaction"/>
          </p:cNvPr>
          <p:cNvSpPr/>
          <p:nvPr>
            <p:custDataLst>
              <p:tags r:id="rId10"/>
            </p:custDataLst>
          </p:nvPr>
        </p:nvSpPr>
        <p:spPr bwMode="auto">
          <a:xfrm>
            <a:off x="3368203" y="3286467"/>
            <a:ext cx="752007" cy="402497"/>
          </a:xfrm>
          <a:custGeom>
            <a:avLst/>
            <a:gdLst>
              <a:gd name="connsiteX0" fmla="*/ 0 w 374121"/>
              <a:gd name="connsiteY0" fmla="*/ 0 h 196322"/>
              <a:gd name="connsiteX1" fmla="*/ 274519 w 374121"/>
              <a:gd name="connsiteY1" fmla="*/ 0 h 196322"/>
              <a:gd name="connsiteX2" fmla="*/ 374121 w 374121"/>
              <a:gd name="connsiteY2" fmla="*/ 196322 h 196322"/>
              <a:gd name="connsiteX3" fmla="*/ 0 w 374121"/>
              <a:gd name="connsiteY3" fmla="*/ 196322 h 196322"/>
            </a:gdLst>
            <a:ahLst/>
            <a:cxnLst>
              <a:cxn ang="0">
                <a:pos x="connsiteX0" y="connsiteY0"/>
              </a:cxn>
              <a:cxn ang="0">
                <a:pos x="connsiteX1" y="connsiteY1"/>
              </a:cxn>
              <a:cxn ang="0">
                <a:pos x="connsiteX2" y="connsiteY2"/>
              </a:cxn>
              <a:cxn ang="0">
                <a:pos x="connsiteX3" y="connsiteY3"/>
              </a:cxn>
            </a:cxnLst>
            <a:rect l="l" t="t" r="r" b="b"/>
            <a:pathLst>
              <a:path w="374121" h="196322">
                <a:moveTo>
                  <a:pt x="0" y="0"/>
                </a:moveTo>
                <a:lnTo>
                  <a:pt x="274519" y="0"/>
                </a:lnTo>
                <a:lnTo>
                  <a:pt x="374121" y="196322"/>
                </a:lnTo>
                <a:lnTo>
                  <a:pt x="0" y="196322"/>
                </a:lnTo>
                <a:close/>
              </a:path>
            </a:pathLst>
          </a:custGeom>
          <a:solidFill>
            <a:schemeClr val="accent1"/>
          </a:solidFill>
          <a:ln w="12700">
            <a:solidFill>
              <a:schemeClr val="accent1"/>
            </a:solidFill>
            <a:miter lim="800000"/>
          </a:ln>
        </p:spPr>
        <p:txBody>
          <a:bodyPr wrap="square" lIns="90000" tIns="46800" rIns="90000" bIns="46800" anchor="ctr">
            <a:normAutofit/>
          </a:bodyPr>
          <a:lstStyle/>
          <a:p>
            <a:pPr algn="ctr">
              <a:spcBef>
                <a:spcPct val="0"/>
              </a:spcBef>
            </a:pPr>
            <a:endParaRPr lang="zh-CN" altLang="en-US" sz="2000" dirty="0">
              <a:solidFill>
                <a:schemeClr val="bg1"/>
              </a:solidFill>
            </a:endParaRPr>
          </a:p>
        </p:txBody>
      </p:sp>
      <p:sp>
        <p:nvSpPr>
          <p:cNvPr id="21" name="文本框 20"/>
          <p:cNvSpPr txBox="1"/>
          <p:nvPr>
            <p:custDataLst>
              <p:tags r:id="rId11"/>
            </p:custDataLst>
          </p:nvPr>
        </p:nvSpPr>
        <p:spPr>
          <a:xfrm>
            <a:off x="3368201" y="3295340"/>
            <a:ext cx="556086" cy="394619"/>
          </a:xfrm>
          <a:prstGeom prst="rect">
            <a:avLst/>
          </a:prstGeom>
          <a:noFill/>
        </p:spPr>
        <p:txBody>
          <a:bodyPr wrap="square" rtlCol="0" anchor="ctr" anchorCtr="0">
            <a:normAutofit lnSpcReduction="10000"/>
          </a:bodyPr>
          <a:lstStyle/>
          <a:p>
            <a:pPr algn="ctr"/>
            <a:r>
              <a:rPr lang="en-US" altLang="zh-CN" sz="2000" dirty="0">
                <a:solidFill>
                  <a:schemeClr val="bg1"/>
                </a:solidFill>
              </a:rPr>
              <a:t>02</a:t>
            </a:r>
            <a:endParaRPr lang="zh-CN" altLang="en-US" sz="2000" dirty="0">
              <a:solidFill>
                <a:schemeClr val="bg1"/>
              </a:solidFill>
            </a:endParaRPr>
          </a:p>
        </p:txBody>
      </p:sp>
      <p:sp>
        <p:nvSpPr>
          <p:cNvPr id="9" name="文本框 8"/>
          <p:cNvSpPr txBox="1"/>
          <p:nvPr/>
        </p:nvSpPr>
        <p:spPr>
          <a:xfrm>
            <a:off x="1766304" y="1856435"/>
            <a:ext cx="615553" cy="3118945"/>
          </a:xfrm>
          <a:prstGeom prst="rect">
            <a:avLst/>
          </a:prstGeom>
          <a:noFill/>
          <a:ln>
            <a:solidFill>
              <a:schemeClr val="accent2">
                <a:lumMod val="60000"/>
                <a:lumOff val="40000"/>
              </a:schemeClr>
            </a:solidFill>
            <a:prstDash val="dash"/>
          </a:ln>
        </p:spPr>
        <p:txBody>
          <a:bodyPr vert="eaVert" wrap="square" rtlCol="0">
            <a:spAutoFit/>
          </a:bodyPr>
          <a:lstStyle/>
          <a:p>
            <a:r>
              <a:rPr lang="zh-CN" altLang="en-US" sz="2800" dirty="0">
                <a:solidFill>
                  <a:schemeClr val="accent2">
                    <a:lumMod val="50000"/>
                  </a:schemeClr>
                </a:solidFill>
                <a:latin typeface="微软雅黑" panose="020B0503020204020204" pitchFamily="34" charset="-122"/>
                <a:ea typeface="微软雅黑" panose="020B0503020204020204" pitchFamily="34" charset="-122"/>
              </a:rPr>
              <a:t>     目           录</a:t>
            </a:r>
          </a:p>
        </p:txBody>
      </p:sp>
      <p:pic>
        <p:nvPicPr>
          <p:cNvPr id="30" name="图片 2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573842" y="2442976"/>
            <a:ext cx="3491057" cy="3642459"/>
          </a:xfrm>
          <a:prstGeom prst="rect">
            <a:avLst/>
          </a:prstGeom>
        </p:spPr>
      </p:pic>
      <p:sp>
        <p:nvSpPr>
          <p:cNvPr id="18" name="MH_Number_2">
            <a:hlinkClick r:id="" action="ppaction://noaction"/>
            <a:extLst>
              <a:ext uri="{FF2B5EF4-FFF2-40B4-BE49-F238E27FC236}">
                <a16:creationId xmlns:a16="http://schemas.microsoft.com/office/drawing/2014/main" id="{35F23FF8-8DC6-4FE8-B2FF-69FAF6B2C7F0}"/>
              </a:ext>
            </a:extLst>
          </p:cNvPr>
          <p:cNvSpPr/>
          <p:nvPr>
            <p:custDataLst>
              <p:tags r:id="rId12"/>
            </p:custDataLst>
          </p:nvPr>
        </p:nvSpPr>
        <p:spPr bwMode="auto">
          <a:xfrm>
            <a:off x="3386074" y="4361186"/>
            <a:ext cx="752007" cy="394620"/>
          </a:xfrm>
          <a:custGeom>
            <a:avLst/>
            <a:gdLst>
              <a:gd name="connsiteX0" fmla="*/ 0 w 374121"/>
              <a:gd name="connsiteY0" fmla="*/ 0 h 196322"/>
              <a:gd name="connsiteX1" fmla="*/ 274519 w 374121"/>
              <a:gd name="connsiteY1" fmla="*/ 0 h 196322"/>
              <a:gd name="connsiteX2" fmla="*/ 374121 w 374121"/>
              <a:gd name="connsiteY2" fmla="*/ 196322 h 196322"/>
              <a:gd name="connsiteX3" fmla="*/ 0 w 374121"/>
              <a:gd name="connsiteY3" fmla="*/ 196322 h 196322"/>
            </a:gdLst>
            <a:ahLst/>
            <a:cxnLst>
              <a:cxn ang="0">
                <a:pos x="connsiteX0" y="connsiteY0"/>
              </a:cxn>
              <a:cxn ang="0">
                <a:pos x="connsiteX1" y="connsiteY1"/>
              </a:cxn>
              <a:cxn ang="0">
                <a:pos x="connsiteX2" y="connsiteY2"/>
              </a:cxn>
              <a:cxn ang="0">
                <a:pos x="connsiteX3" y="connsiteY3"/>
              </a:cxn>
            </a:cxnLst>
            <a:rect l="l" t="t" r="r" b="b"/>
            <a:pathLst>
              <a:path w="374121" h="196322">
                <a:moveTo>
                  <a:pt x="0" y="0"/>
                </a:moveTo>
                <a:lnTo>
                  <a:pt x="274519" y="0"/>
                </a:lnTo>
                <a:lnTo>
                  <a:pt x="374121" y="196322"/>
                </a:lnTo>
                <a:lnTo>
                  <a:pt x="0" y="196322"/>
                </a:lnTo>
                <a:close/>
              </a:path>
            </a:pathLst>
          </a:custGeom>
          <a:solidFill>
            <a:schemeClr val="accent1"/>
          </a:solidFill>
          <a:ln w="12700">
            <a:solidFill>
              <a:schemeClr val="accent1"/>
            </a:solidFill>
            <a:miter lim="800000"/>
          </a:ln>
        </p:spPr>
        <p:txBody>
          <a:bodyPr wrap="square" lIns="90000" tIns="46800" rIns="90000" bIns="46800" anchor="ctr">
            <a:normAutofit lnSpcReduction="10000"/>
          </a:bodyPr>
          <a:lstStyle/>
          <a:p>
            <a:pPr algn="ctr">
              <a:spcBef>
                <a:spcPct val="0"/>
              </a:spcBef>
            </a:pPr>
            <a:endParaRPr lang="zh-CN" altLang="en-US" sz="2000" dirty="0">
              <a:solidFill>
                <a:schemeClr val="bg1"/>
              </a:solidFill>
            </a:endParaRPr>
          </a:p>
        </p:txBody>
      </p:sp>
      <p:sp>
        <p:nvSpPr>
          <p:cNvPr id="19" name="文本框 23">
            <a:extLst>
              <a:ext uri="{FF2B5EF4-FFF2-40B4-BE49-F238E27FC236}">
                <a16:creationId xmlns:a16="http://schemas.microsoft.com/office/drawing/2014/main" id="{49E131F3-143A-44CE-B276-2ECBA5975CF8}"/>
              </a:ext>
            </a:extLst>
          </p:cNvPr>
          <p:cNvSpPr txBox="1"/>
          <p:nvPr>
            <p:custDataLst>
              <p:tags r:id="rId13"/>
            </p:custDataLst>
          </p:nvPr>
        </p:nvSpPr>
        <p:spPr>
          <a:xfrm>
            <a:off x="3386077" y="4372378"/>
            <a:ext cx="547519" cy="311200"/>
          </a:xfrm>
          <a:prstGeom prst="rect">
            <a:avLst/>
          </a:prstGeom>
          <a:noFill/>
        </p:spPr>
        <p:txBody>
          <a:bodyPr wrap="square" rtlCol="0" anchor="ctr" anchorCtr="0">
            <a:normAutofit fontScale="85000" lnSpcReduction="20000"/>
          </a:bodyPr>
          <a:lstStyle/>
          <a:p>
            <a:pPr algn="ctr"/>
            <a:r>
              <a:rPr lang="en-US" altLang="zh-CN" sz="2000" dirty="0">
                <a:solidFill>
                  <a:schemeClr val="bg1"/>
                </a:solidFill>
              </a:rPr>
              <a:t>03</a:t>
            </a:r>
            <a:endParaRPr lang="zh-CN" altLang="en-US" sz="2000" dirty="0">
              <a:solidFill>
                <a:schemeClr val="bg1"/>
              </a:solidFill>
            </a:endParaRPr>
          </a:p>
        </p:txBody>
      </p:sp>
      <p:sp>
        <p:nvSpPr>
          <p:cNvPr id="22" name="MH_Entry_1">
            <a:hlinkClick r:id="" action="ppaction://noaction"/>
            <a:extLst>
              <a:ext uri="{FF2B5EF4-FFF2-40B4-BE49-F238E27FC236}">
                <a16:creationId xmlns:a16="http://schemas.microsoft.com/office/drawing/2014/main" id="{3196FE2D-0226-4CF1-B64B-14B328179084}"/>
              </a:ext>
            </a:extLst>
          </p:cNvPr>
          <p:cNvSpPr/>
          <p:nvPr>
            <p:custDataLst>
              <p:tags r:id="rId14"/>
            </p:custDataLst>
          </p:nvPr>
        </p:nvSpPr>
        <p:spPr>
          <a:xfrm>
            <a:off x="4138084" y="4716954"/>
            <a:ext cx="4889862" cy="45719"/>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40000"/>
                <a:lumOff val="6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46800" rIns="90000" bIns="46800" numCol="1" spcCol="0" rtlCol="0" fromWordArt="0" anchor="ctr" anchorCtr="0" forceAA="0" compatLnSpc="1">
            <a:normAutofit fontScale="25000" lnSpcReduction="20000"/>
          </a:bodyPr>
          <a:lstStyle/>
          <a:p>
            <a:pPr>
              <a:lnSpc>
                <a:spcPct val="130000"/>
              </a:lnSpc>
            </a:pPr>
            <a:endParaRPr lang="zh-CN" altLang="en-US" sz="2000" dirty="0">
              <a:solidFill>
                <a:schemeClr val="tx1"/>
              </a:solidFill>
            </a:endParaRPr>
          </a:p>
        </p:txBody>
      </p:sp>
      <p:sp>
        <p:nvSpPr>
          <p:cNvPr id="26" name="文本框 4">
            <a:extLst>
              <a:ext uri="{FF2B5EF4-FFF2-40B4-BE49-F238E27FC236}">
                <a16:creationId xmlns:a16="http://schemas.microsoft.com/office/drawing/2014/main" id="{81178396-66AE-463D-B940-84046E4ED19E}"/>
              </a:ext>
            </a:extLst>
          </p:cNvPr>
          <p:cNvSpPr txBox="1"/>
          <p:nvPr>
            <p:custDataLst>
              <p:tags r:id="rId15"/>
            </p:custDataLst>
          </p:nvPr>
        </p:nvSpPr>
        <p:spPr>
          <a:xfrm>
            <a:off x="4138083" y="4294562"/>
            <a:ext cx="4814531" cy="394620"/>
          </a:xfrm>
          <a:prstGeom prst="rect">
            <a:avLst/>
          </a:prstGeom>
          <a:noFill/>
        </p:spPr>
        <p:txBody>
          <a:bodyPr wrap="square" rtlCol="0" anchor="ctr" anchorCtr="0">
            <a:normAutofit lnSpcReduction="10000"/>
          </a:bodyPr>
          <a:lstStyle>
            <a:defPPr>
              <a:defRPr lang="zh-CN"/>
            </a:defPPr>
            <a:lvl1pPr>
              <a:defRPr sz="2000"/>
            </a:lvl1pPr>
          </a:lstStyle>
          <a:p>
            <a:r>
              <a:rPr lang="zh-CN" altLang="en-US" b="1" dirty="0">
                <a:latin typeface="微软雅黑" panose="020B0503020204020204" pitchFamily="34" charset="-122"/>
                <a:ea typeface="微软雅黑" panose="020B0503020204020204" pitchFamily="34" charset="-122"/>
              </a:rPr>
              <a:t>实证案例分享</a:t>
            </a:r>
          </a:p>
        </p:txBody>
      </p:sp>
    </p:spTree>
    <p:custDataLst>
      <p:tags r:id="rId1"/>
    </p:custDataLst>
    <p:extLst>
      <p:ext uri="{BB962C8B-B14F-4D97-AF65-F5344CB8AC3E}">
        <p14:creationId xmlns:p14="http://schemas.microsoft.com/office/powerpoint/2010/main" val="1936973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MH_Number_1">
            <a:hlinkClick r:id="" action="ppaction://noaction"/>
          </p:cNvPr>
          <p:cNvSpPr/>
          <p:nvPr>
            <p:custDataLst>
              <p:tags r:id="rId2"/>
            </p:custDataLst>
          </p:nvPr>
        </p:nvSpPr>
        <p:spPr bwMode="auto">
          <a:xfrm>
            <a:off x="3368204" y="2260613"/>
            <a:ext cx="752007" cy="402497"/>
          </a:xfrm>
          <a:custGeom>
            <a:avLst/>
            <a:gdLst>
              <a:gd name="connsiteX0" fmla="*/ 0 w 374121"/>
              <a:gd name="connsiteY0" fmla="*/ 0 h 196322"/>
              <a:gd name="connsiteX1" fmla="*/ 274519 w 374121"/>
              <a:gd name="connsiteY1" fmla="*/ 0 h 196322"/>
              <a:gd name="connsiteX2" fmla="*/ 374121 w 374121"/>
              <a:gd name="connsiteY2" fmla="*/ 196322 h 196322"/>
              <a:gd name="connsiteX3" fmla="*/ 0 w 374121"/>
              <a:gd name="connsiteY3" fmla="*/ 196322 h 196322"/>
            </a:gdLst>
            <a:ahLst/>
            <a:cxnLst>
              <a:cxn ang="0">
                <a:pos x="connsiteX0" y="connsiteY0"/>
              </a:cxn>
              <a:cxn ang="0">
                <a:pos x="connsiteX1" y="connsiteY1"/>
              </a:cxn>
              <a:cxn ang="0">
                <a:pos x="connsiteX2" y="connsiteY2"/>
              </a:cxn>
              <a:cxn ang="0">
                <a:pos x="connsiteX3" y="connsiteY3"/>
              </a:cxn>
            </a:cxnLst>
            <a:rect l="l" t="t" r="r" b="b"/>
            <a:pathLst>
              <a:path w="374121" h="196322">
                <a:moveTo>
                  <a:pt x="0" y="0"/>
                </a:moveTo>
                <a:lnTo>
                  <a:pt x="274519" y="0"/>
                </a:lnTo>
                <a:lnTo>
                  <a:pt x="374121" y="196322"/>
                </a:lnTo>
                <a:lnTo>
                  <a:pt x="0" y="196322"/>
                </a:lnTo>
                <a:close/>
              </a:path>
            </a:pathLst>
          </a:custGeom>
          <a:solidFill>
            <a:schemeClr val="accent1"/>
          </a:solidFill>
          <a:ln w="12700">
            <a:solidFill>
              <a:schemeClr val="accent1"/>
            </a:solidFill>
            <a:miter lim="800000"/>
          </a:ln>
        </p:spPr>
        <p:txBody>
          <a:bodyPr wrap="square" lIns="90000" tIns="46800" rIns="90000" bIns="46800" anchor="ctr">
            <a:normAutofit/>
          </a:bodyPr>
          <a:lstStyle/>
          <a:p>
            <a:pPr algn="ctr">
              <a:spcBef>
                <a:spcPct val="0"/>
              </a:spcBef>
            </a:pPr>
            <a:endParaRPr lang="zh-CN" altLang="en-US" sz="2000" dirty="0">
              <a:solidFill>
                <a:schemeClr val="bg1"/>
              </a:solidFill>
            </a:endParaRPr>
          </a:p>
        </p:txBody>
      </p:sp>
      <p:sp>
        <p:nvSpPr>
          <p:cNvPr id="35" name="MH_Entry_1">
            <a:hlinkClick r:id="" action="ppaction://noaction"/>
          </p:cNvPr>
          <p:cNvSpPr/>
          <p:nvPr>
            <p:custDataLst>
              <p:tags r:id="rId3"/>
            </p:custDataLst>
          </p:nvPr>
        </p:nvSpPr>
        <p:spPr>
          <a:xfrm>
            <a:off x="4117064" y="2609610"/>
            <a:ext cx="4889862" cy="45719"/>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40000"/>
                <a:lumOff val="6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46800" rIns="90000" bIns="46800" numCol="1" spcCol="0" rtlCol="0" fromWordArt="0" anchor="ctr" anchorCtr="0" forceAA="0" compatLnSpc="1">
            <a:normAutofit fontScale="25000" lnSpcReduction="20000"/>
          </a:bodyPr>
          <a:lstStyle/>
          <a:p>
            <a:pPr>
              <a:lnSpc>
                <a:spcPct val="130000"/>
              </a:lnSpc>
            </a:pPr>
            <a:endParaRPr lang="zh-CN" altLang="en-US" sz="2000" dirty="0">
              <a:solidFill>
                <a:schemeClr val="tx1"/>
              </a:solidFill>
            </a:endParaRPr>
          </a:p>
        </p:txBody>
      </p:sp>
      <p:sp>
        <p:nvSpPr>
          <p:cNvPr id="8" name="文本框 7"/>
          <p:cNvSpPr txBox="1"/>
          <p:nvPr>
            <p:custDataLst>
              <p:tags r:id="rId4"/>
            </p:custDataLst>
          </p:nvPr>
        </p:nvSpPr>
        <p:spPr>
          <a:xfrm>
            <a:off x="3368203" y="2260614"/>
            <a:ext cx="556086" cy="394619"/>
          </a:xfrm>
          <a:prstGeom prst="rect">
            <a:avLst/>
          </a:prstGeom>
          <a:noFill/>
        </p:spPr>
        <p:txBody>
          <a:bodyPr wrap="square" rtlCol="0" anchor="ctr" anchorCtr="0">
            <a:normAutofit lnSpcReduction="10000"/>
          </a:bodyPr>
          <a:lstStyle/>
          <a:p>
            <a:pPr algn="ctr"/>
            <a:r>
              <a:rPr lang="en-US" altLang="zh-CN" sz="2000" dirty="0">
                <a:solidFill>
                  <a:schemeClr val="bg1"/>
                </a:solidFill>
              </a:rPr>
              <a:t>01</a:t>
            </a:r>
            <a:endParaRPr lang="zh-CN" altLang="en-US" sz="2000" dirty="0">
              <a:solidFill>
                <a:schemeClr val="bg1"/>
              </a:solidFill>
            </a:endParaRPr>
          </a:p>
        </p:txBody>
      </p:sp>
      <p:sp>
        <p:nvSpPr>
          <p:cNvPr id="4" name="文本框 3"/>
          <p:cNvSpPr txBox="1"/>
          <p:nvPr>
            <p:custDataLst>
              <p:tags r:id="rId5"/>
            </p:custDataLst>
          </p:nvPr>
        </p:nvSpPr>
        <p:spPr>
          <a:xfrm>
            <a:off x="4155956" y="2232430"/>
            <a:ext cx="4889863" cy="430680"/>
          </a:xfrm>
          <a:prstGeom prst="rect">
            <a:avLst/>
          </a:prstGeom>
          <a:noFill/>
        </p:spPr>
        <p:txBody>
          <a:bodyPr wrap="square" rtlCol="0" anchor="ctr" anchorCtr="0">
            <a:normAutofit/>
          </a:bodyPr>
          <a:lstStyle>
            <a:defPPr>
              <a:defRPr lang="zh-CN"/>
            </a:defPPr>
            <a:lvl1pPr>
              <a:defRPr sz="2000"/>
            </a:lvl1pPr>
          </a:lstStyle>
          <a:p>
            <a:r>
              <a:rPr lang="en-US" altLang="zh-CN" b="1" dirty="0">
                <a:solidFill>
                  <a:schemeClr val="bg1">
                    <a:lumMod val="75000"/>
                  </a:schemeClr>
                </a:solidFill>
                <a:latin typeface="微软雅黑" panose="020B0503020204020204" pitchFamily="34" charset="-122"/>
                <a:ea typeface="微软雅黑" panose="020B0503020204020204" pitchFamily="34" charset="-122"/>
              </a:rPr>
              <a:t>CSMAR</a:t>
            </a:r>
            <a:r>
              <a:rPr lang="zh-CN" altLang="en-US" b="1" dirty="0">
                <a:solidFill>
                  <a:schemeClr val="bg1">
                    <a:lumMod val="75000"/>
                  </a:schemeClr>
                </a:solidFill>
                <a:latin typeface="微软雅黑" panose="020B0503020204020204" pitchFamily="34" charset="-122"/>
                <a:ea typeface="微软雅黑" panose="020B0503020204020204" pitchFamily="34" charset="-122"/>
              </a:rPr>
              <a:t>介绍</a:t>
            </a:r>
          </a:p>
        </p:txBody>
      </p:sp>
      <p:sp>
        <p:nvSpPr>
          <p:cNvPr id="24" name="文本框 23"/>
          <p:cNvSpPr txBox="1"/>
          <p:nvPr>
            <p:custDataLst>
              <p:tags r:id="rId6"/>
            </p:custDataLst>
          </p:nvPr>
        </p:nvSpPr>
        <p:spPr>
          <a:xfrm>
            <a:off x="3386080" y="3532670"/>
            <a:ext cx="556086" cy="394619"/>
          </a:xfrm>
          <a:prstGeom prst="rect">
            <a:avLst/>
          </a:prstGeom>
          <a:noFill/>
        </p:spPr>
        <p:txBody>
          <a:bodyPr wrap="square" rtlCol="0" anchor="ctr" anchorCtr="0">
            <a:normAutofit lnSpcReduction="10000"/>
          </a:bodyPr>
          <a:lstStyle/>
          <a:p>
            <a:pPr algn="ctr"/>
            <a:r>
              <a:rPr lang="en-US" altLang="zh-CN" sz="2000" dirty="0">
                <a:solidFill>
                  <a:schemeClr val="bg1"/>
                </a:solidFill>
              </a:rPr>
              <a:t>02</a:t>
            </a:r>
            <a:endParaRPr lang="zh-CN" altLang="en-US" sz="2000" dirty="0">
              <a:solidFill>
                <a:schemeClr val="bg1"/>
              </a:solidFill>
            </a:endParaRPr>
          </a:p>
        </p:txBody>
      </p:sp>
      <p:sp>
        <p:nvSpPr>
          <p:cNvPr id="23" name="MH_Entry_1">
            <a:hlinkClick r:id="" action="ppaction://noaction"/>
          </p:cNvPr>
          <p:cNvSpPr/>
          <p:nvPr>
            <p:custDataLst>
              <p:tags r:id="rId7"/>
            </p:custDataLst>
          </p:nvPr>
        </p:nvSpPr>
        <p:spPr>
          <a:xfrm>
            <a:off x="4117067" y="3646261"/>
            <a:ext cx="4889862" cy="45719"/>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40000"/>
                <a:lumOff val="6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46800" rIns="90000" bIns="46800" numCol="1" spcCol="0" rtlCol="0" fromWordArt="0" anchor="ctr" anchorCtr="0" forceAA="0" compatLnSpc="1">
            <a:normAutofit fontScale="25000" lnSpcReduction="20000"/>
          </a:bodyPr>
          <a:lstStyle/>
          <a:p>
            <a:pPr>
              <a:lnSpc>
                <a:spcPct val="130000"/>
              </a:lnSpc>
            </a:pPr>
            <a:endParaRPr lang="zh-CN" altLang="en-US" sz="2000" dirty="0">
              <a:solidFill>
                <a:schemeClr val="tx1"/>
              </a:solidFill>
            </a:endParaRPr>
          </a:p>
        </p:txBody>
      </p:sp>
      <p:sp>
        <p:nvSpPr>
          <p:cNvPr id="5" name="文本框 4"/>
          <p:cNvSpPr txBox="1"/>
          <p:nvPr>
            <p:custDataLst>
              <p:tags r:id="rId8"/>
            </p:custDataLst>
          </p:nvPr>
        </p:nvSpPr>
        <p:spPr>
          <a:xfrm>
            <a:off x="4138084" y="3216733"/>
            <a:ext cx="4889863" cy="429528"/>
          </a:xfrm>
          <a:prstGeom prst="rect">
            <a:avLst/>
          </a:prstGeom>
          <a:noFill/>
        </p:spPr>
        <p:txBody>
          <a:bodyPr wrap="square" rtlCol="0" anchor="ctr" anchorCtr="0">
            <a:normAutofit/>
          </a:bodyPr>
          <a:lstStyle>
            <a:defPPr>
              <a:defRPr lang="zh-CN"/>
            </a:defPPr>
            <a:lvl1pPr>
              <a:defRPr sz="2000"/>
            </a:lvl1pPr>
          </a:lstStyle>
          <a:p>
            <a:r>
              <a:rPr lang="zh-CN" altLang="en-US" b="1" dirty="0">
                <a:latin typeface="微软雅黑" panose="020B0503020204020204" pitchFamily="34" charset="-122"/>
                <a:ea typeface="微软雅黑" panose="020B0503020204020204" pitchFamily="34" charset="-122"/>
              </a:rPr>
              <a:t>近期动态</a:t>
            </a:r>
          </a:p>
        </p:txBody>
      </p:sp>
      <p:sp>
        <p:nvSpPr>
          <p:cNvPr id="25" name="文本框 24"/>
          <p:cNvSpPr txBox="1"/>
          <p:nvPr>
            <p:custDataLst>
              <p:tags r:id="rId9"/>
            </p:custDataLst>
          </p:nvPr>
        </p:nvSpPr>
        <p:spPr>
          <a:xfrm>
            <a:off x="3386080" y="3524792"/>
            <a:ext cx="556086" cy="394619"/>
          </a:xfrm>
          <a:prstGeom prst="rect">
            <a:avLst/>
          </a:prstGeom>
          <a:noFill/>
        </p:spPr>
        <p:txBody>
          <a:bodyPr wrap="square" rtlCol="0" anchor="ctr" anchorCtr="0">
            <a:normAutofit lnSpcReduction="10000"/>
          </a:bodyPr>
          <a:lstStyle/>
          <a:p>
            <a:pPr algn="ctr"/>
            <a:endParaRPr lang="zh-CN" altLang="en-US" sz="2000" dirty="0">
              <a:solidFill>
                <a:schemeClr val="bg1"/>
              </a:solidFill>
            </a:endParaRPr>
          </a:p>
        </p:txBody>
      </p:sp>
      <p:sp>
        <p:nvSpPr>
          <p:cNvPr id="2" name="灯片编号占位符 1"/>
          <p:cNvSpPr>
            <a:spLocks noGrp="1"/>
          </p:cNvSpPr>
          <p:nvPr>
            <p:ph type="sldNum" sz="quarter" idx="12"/>
          </p:nvPr>
        </p:nvSpPr>
        <p:spPr/>
        <p:txBody>
          <a:bodyPr/>
          <a:lstStyle/>
          <a:p>
            <a:fld id="{D452BF20-362C-4294-AFD9-C5328724C70E}" type="slidenum">
              <a:rPr lang="zh-CN" altLang="en-US" smtClean="0"/>
              <a:t>20</a:t>
            </a:fld>
            <a:endParaRPr lang="zh-CN" altLang="en-US"/>
          </a:p>
        </p:txBody>
      </p:sp>
      <p:sp>
        <p:nvSpPr>
          <p:cNvPr id="20" name="MH_Number_1">
            <a:hlinkClick r:id="" action="ppaction://noaction"/>
          </p:cNvPr>
          <p:cNvSpPr/>
          <p:nvPr>
            <p:custDataLst>
              <p:tags r:id="rId10"/>
            </p:custDataLst>
          </p:nvPr>
        </p:nvSpPr>
        <p:spPr bwMode="auto">
          <a:xfrm>
            <a:off x="3368203" y="3286467"/>
            <a:ext cx="752007" cy="402497"/>
          </a:xfrm>
          <a:custGeom>
            <a:avLst/>
            <a:gdLst>
              <a:gd name="connsiteX0" fmla="*/ 0 w 374121"/>
              <a:gd name="connsiteY0" fmla="*/ 0 h 196322"/>
              <a:gd name="connsiteX1" fmla="*/ 274519 w 374121"/>
              <a:gd name="connsiteY1" fmla="*/ 0 h 196322"/>
              <a:gd name="connsiteX2" fmla="*/ 374121 w 374121"/>
              <a:gd name="connsiteY2" fmla="*/ 196322 h 196322"/>
              <a:gd name="connsiteX3" fmla="*/ 0 w 374121"/>
              <a:gd name="connsiteY3" fmla="*/ 196322 h 196322"/>
            </a:gdLst>
            <a:ahLst/>
            <a:cxnLst>
              <a:cxn ang="0">
                <a:pos x="connsiteX0" y="connsiteY0"/>
              </a:cxn>
              <a:cxn ang="0">
                <a:pos x="connsiteX1" y="connsiteY1"/>
              </a:cxn>
              <a:cxn ang="0">
                <a:pos x="connsiteX2" y="connsiteY2"/>
              </a:cxn>
              <a:cxn ang="0">
                <a:pos x="connsiteX3" y="connsiteY3"/>
              </a:cxn>
            </a:cxnLst>
            <a:rect l="l" t="t" r="r" b="b"/>
            <a:pathLst>
              <a:path w="374121" h="196322">
                <a:moveTo>
                  <a:pt x="0" y="0"/>
                </a:moveTo>
                <a:lnTo>
                  <a:pt x="274519" y="0"/>
                </a:lnTo>
                <a:lnTo>
                  <a:pt x="374121" y="196322"/>
                </a:lnTo>
                <a:lnTo>
                  <a:pt x="0" y="196322"/>
                </a:lnTo>
                <a:close/>
              </a:path>
            </a:pathLst>
          </a:custGeom>
          <a:solidFill>
            <a:schemeClr val="accent1"/>
          </a:solidFill>
          <a:ln w="12700">
            <a:solidFill>
              <a:schemeClr val="accent1"/>
            </a:solidFill>
            <a:miter lim="800000"/>
          </a:ln>
        </p:spPr>
        <p:txBody>
          <a:bodyPr wrap="square" lIns="90000" tIns="46800" rIns="90000" bIns="46800" anchor="ctr">
            <a:normAutofit/>
          </a:bodyPr>
          <a:lstStyle/>
          <a:p>
            <a:pPr algn="ctr">
              <a:spcBef>
                <a:spcPct val="0"/>
              </a:spcBef>
            </a:pPr>
            <a:endParaRPr lang="zh-CN" altLang="en-US" sz="2000" dirty="0">
              <a:solidFill>
                <a:schemeClr val="bg1"/>
              </a:solidFill>
            </a:endParaRPr>
          </a:p>
        </p:txBody>
      </p:sp>
      <p:sp>
        <p:nvSpPr>
          <p:cNvPr id="21" name="文本框 20"/>
          <p:cNvSpPr txBox="1"/>
          <p:nvPr>
            <p:custDataLst>
              <p:tags r:id="rId11"/>
            </p:custDataLst>
          </p:nvPr>
        </p:nvSpPr>
        <p:spPr>
          <a:xfrm>
            <a:off x="3368201" y="3295340"/>
            <a:ext cx="556086" cy="394619"/>
          </a:xfrm>
          <a:prstGeom prst="rect">
            <a:avLst/>
          </a:prstGeom>
          <a:noFill/>
        </p:spPr>
        <p:txBody>
          <a:bodyPr wrap="square" rtlCol="0" anchor="ctr" anchorCtr="0">
            <a:normAutofit lnSpcReduction="10000"/>
          </a:bodyPr>
          <a:lstStyle/>
          <a:p>
            <a:pPr algn="ctr"/>
            <a:r>
              <a:rPr lang="en-US" altLang="zh-CN" sz="2000" dirty="0">
                <a:solidFill>
                  <a:schemeClr val="bg1"/>
                </a:solidFill>
              </a:rPr>
              <a:t>02</a:t>
            </a:r>
            <a:endParaRPr lang="zh-CN" altLang="en-US" sz="2000" dirty="0">
              <a:solidFill>
                <a:schemeClr val="bg1"/>
              </a:solidFill>
            </a:endParaRPr>
          </a:p>
        </p:txBody>
      </p:sp>
      <p:sp>
        <p:nvSpPr>
          <p:cNvPr id="9" name="文本框 8"/>
          <p:cNvSpPr txBox="1"/>
          <p:nvPr/>
        </p:nvSpPr>
        <p:spPr>
          <a:xfrm>
            <a:off x="1766304" y="1856435"/>
            <a:ext cx="615553" cy="3118945"/>
          </a:xfrm>
          <a:prstGeom prst="rect">
            <a:avLst/>
          </a:prstGeom>
          <a:noFill/>
          <a:ln>
            <a:solidFill>
              <a:schemeClr val="accent2">
                <a:lumMod val="60000"/>
                <a:lumOff val="40000"/>
              </a:schemeClr>
            </a:solidFill>
            <a:prstDash val="dash"/>
          </a:ln>
        </p:spPr>
        <p:txBody>
          <a:bodyPr vert="eaVert" wrap="square" rtlCol="0">
            <a:spAutoFit/>
          </a:bodyPr>
          <a:lstStyle/>
          <a:p>
            <a:r>
              <a:rPr lang="zh-CN" altLang="en-US" sz="2800" dirty="0">
                <a:solidFill>
                  <a:schemeClr val="accent2">
                    <a:lumMod val="50000"/>
                  </a:schemeClr>
                </a:solidFill>
                <a:latin typeface="微软雅黑" panose="020B0503020204020204" pitchFamily="34" charset="-122"/>
                <a:ea typeface="微软雅黑" panose="020B0503020204020204" pitchFamily="34" charset="-122"/>
              </a:rPr>
              <a:t>     目           录</a:t>
            </a:r>
          </a:p>
        </p:txBody>
      </p:sp>
      <p:pic>
        <p:nvPicPr>
          <p:cNvPr id="30" name="图片 2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573842" y="2442976"/>
            <a:ext cx="3491057" cy="3642459"/>
          </a:xfrm>
          <a:prstGeom prst="rect">
            <a:avLst/>
          </a:prstGeom>
        </p:spPr>
      </p:pic>
      <p:sp>
        <p:nvSpPr>
          <p:cNvPr id="18" name="MH_Number_2">
            <a:hlinkClick r:id="" action="ppaction://noaction"/>
            <a:extLst>
              <a:ext uri="{FF2B5EF4-FFF2-40B4-BE49-F238E27FC236}">
                <a16:creationId xmlns:a16="http://schemas.microsoft.com/office/drawing/2014/main" id="{35F23FF8-8DC6-4FE8-B2FF-69FAF6B2C7F0}"/>
              </a:ext>
            </a:extLst>
          </p:cNvPr>
          <p:cNvSpPr/>
          <p:nvPr>
            <p:custDataLst>
              <p:tags r:id="rId12"/>
            </p:custDataLst>
          </p:nvPr>
        </p:nvSpPr>
        <p:spPr bwMode="auto">
          <a:xfrm>
            <a:off x="3386074" y="4361186"/>
            <a:ext cx="752007" cy="394620"/>
          </a:xfrm>
          <a:custGeom>
            <a:avLst/>
            <a:gdLst>
              <a:gd name="connsiteX0" fmla="*/ 0 w 374121"/>
              <a:gd name="connsiteY0" fmla="*/ 0 h 196322"/>
              <a:gd name="connsiteX1" fmla="*/ 274519 w 374121"/>
              <a:gd name="connsiteY1" fmla="*/ 0 h 196322"/>
              <a:gd name="connsiteX2" fmla="*/ 374121 w 374121"/>
              <a:gd name="connsiteY2" fmla="*/ 196322 h 196322"/>
              <a:gd name="connsiteX3" fmla="*/ 0 w 374121"/>
              <a:gd name="connsiteY3" fmla="*/ 196322 h 196322"/>
            </a:gdLst>
            <a:ahLst/>
            <a:cxnLst>
              <a:cxn ang="0">
                <a:pos x="connsiteX0" y="connsiteY0"/>
              </a:cxn>
              <a:cxn ang="0">
                <a:pos x="connsiteX1" y="connsiteY1"/>
              </a:cxn>
              <a:cxn ang="0">
                <a:pos x="connsiteX2" y="connsiteY2"/>
              </a:cxn>
              <a:cxn ang="0">
                <a:pos x="connsiteX3" y="connsiteY3"/>
              </a:cxn>
            </a:cxnLst>
            <a:rect l="l" t="t" r="r" b="b"/>
            <a:pathLst>
              <a:path w="374121" h="196322">
                <a:moveTo>
                  <a:pt x="0" y="0"/>
                </a:moveTo>
                <a:lnTo>
                  <a:pt x="274519" y="0"/>
                </a:lnTo>
                <a:lnTo>
                  <a:pt x="374121" y="196322"/>
                </a:lnTo>
                <a:lnTo>
                  <a:pt x="0" y="196322"/>
                </a:lnTo>
                <a:close/>
              </a:path>
            </a:pathLst>
          </a:custGeom>
          <a:solidFill>
            <a:schemeClr val="accent1"/>
          </a:solidFill>
          <a:ln w="12700">
            <a:solidFill>
              <a:schemeClr val="accent1"/>
            </a:solidFill>
            <a:miter lim="800000"/>
          </a:ln>
        </p:spPr>
        <p:txBody>
          <a:bodyPr wrap="square" lIns="90000" tIns="46800" rIns="90000" bIns="46800" anchor="ctr">
            <a:normAutofit lnSpcReduction="10000"/>
          </a:bodyPr>
          <a:lstStyle/>
          <a:p>
            <a:pPr algn="ctr">
              <a:spcBef>
                <a:spcPct val="0"/>
              </a:spcBef>
            </a:pPr>
            <a:endParaRPr lang="zh-CN" altLang="en-US" sz="2000" dirty="0">
              <a:solidFill>
                <a:schemeClr val="bg1"/>
              </a:solidFill>
            </a:endParaRPr>
          </a:p>
        </p:txBody>
      </p:sp>
      <p:sp>
        <p:nvSpPr>
          <p:cNvPr id="19" name="文本框 23">
            <a:extLst>
              <a:ext uri="{FF2B5EF4-FFF2-40B4-BE49-F238E27FC236}">
                <a16:creationId xmlns:a16="http://schemas.microsoft.com/office/drawing/2014/main" id="{49E131F3-143A-44CE-B276-2ECBA5975CF8}"/>
              </a:ext>
            </a:extLst>
          </p:cNvPr>
          <p:cNvSpPr txBox="1"/>
          <p:nvPr>
            <p:custDataLst>
              <p:tags r:id="rId13"/>
            </p:custDataLst>
          </p:nvPr>
        </p:nvSpPr>
        <p:spPr>
          <a:xfrm>
            <a:off x="3386077" y="4372378"/>
            <a:ext cx="547519" cy="311200"/>
          </a:xfrm>
          <a:prstGeom prst="rect">
            <a:avLst/>
          </a:prstGeom>
          <a:noFill/>
        </p:spPr>
        <p:txBody>
          <a:bodyPr wrap="square" rtlCol="0" anchor="ctr" anchorCtr="0">
            <a:normAutofit fontScale="85000" lnSpcReduction="20000"/>
          </a:bodyPr>
          <a:lstStyle/>
          <a:p>
            <a:pPr algn="ctr"/>
            <a:r>
              <a:rPr lang="en-US" altLang="zh-CN" sz="2000" dirty="0">
                <a:solidFill>
                  <a:schemeClr val="bg1"/>
                </a:solidFill>
              </a:rPr>
              <a:t>03</a:t>
            </a:r>
            <a:endParaRPr lang="zh-CN" altLang="en-US" sz="2000" dirty="0">
              <a:solidFill>
                <a:schemeClr val="bg1"/>
              </a:solidFill>
            </a:endParaRPr>
          </a:p>
        </p:txBody>
      </p:sp>
      <p:sp>
        <p:nvSpPr>
          <p:cNvPr id="22" name="MH_Entry_1">
            <a:hlinkClick r:id="" action="ppaction://noaction"/>
            <a:extLst>
              <a:ext uri="{FF2B5EF4-FFF2-40B4-BE49-F238E27FC236}">
                <a16:creationId xmlns:a16="http://schemas.microsoft.com/office/drawing/2014/main" id="{3196FE2D-0226-4CF1-B64B-14B328179084}"/>
              </a:ext>
            </a:extLst>
          </p:cNvPr>
          <p:cNvSpPr/>
          <p:nvPr>
            <p:custDataLst>
              <p:tags r:id="rId14"/>
            </p:custDataLst>
          </p:nvPr>
        </p:nvSpPr>
        <p:spPr>
          <a:xfrm>
            <a:off x="4138084" y="4716954"/>
            <a:ext cx="4889862" cy="45719"/>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40000"/>
                <a:lumOff val="6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46800" rIns="90000" bIns="46800" numCol="1" spcCol="0" rtlCol="0" fromWordArt="0" anchor="ctr" anchorCtr="0" forceAA="0" compatLnSpc="1">
            <a:normAutofit fontScale="25000" lnSpcReduction="20000"/>
          </a:bodyPr>
          <a:lstStyle/>
          <a:p>
            <a:pPr>
              <a:lnSpc>
                <a:spcPct val="130000"/>
              </a:lnSpc>
            </a:pPr>
            <a:endParaRPr lang="zh-CN" altLang="en-US" sz="2000" dirty="0">
              <a:solidFill>
                <a:schemeClr val="tx1"/>
              </a:solidFill>
            </a:endParaRPr>
          </a:p>
        </p:txBody>
      </p:sp>
      <p:sp>
        <p:nvSpPr>
          <p:cNvPr id="26" name="文本框 4">
            <a:extLst>
              <a:ext uri="{FF2B5EF4-FFF2-40B4-BE49-F238E27FC236}">
                <a16:creationId xmlns:a16="http://schemas.microsoft.com/office/drawing/2014/main" id="{81178396-66AE-463D-B940-84046E4ED19E}"/>
              </a:ext>
            </a:extLst>
          </p:cNvPr>
          <p:cNvSpPr txBox="1"/>
          <p:nvPr>
            <p:custDataLst>
              <p:tags r:id="rId15"/>
            </p:custDataLst>
          </p:nvPr>
        </p:nvSpPr>
        <p:spPr>
          <a:xfrm>
            <a:off x="4138083" y="4294562"/>
            <a:ext cx="4814531" cy="394620"/>
          </a:xfrm>
          <a:prstGeom prst="rect">
            <a:avLst/>
          </a:prstGeom>
          <a:noFill/>
        </p:spPr>
        <p:txBody>
          <a:bodyPr wrap="square" rtlCol="0" anchor="ctr" anchorCtr="0">
            <a:normAutofit lnSpcReduction="10000"/>
          </a:bodyPr>
          <a:lstStyle>
            <a:defPPr>
              <a:defRPr lang="zh-CN"/>
            </a:defPPr>
            <a:lvl1pPr>
              <a:defRPr sz="2000"/>
            </a:lvl1pPr>
          </a:lstStyle>
          <a:p>
            <a:r>
              <a:rPr lang="zh-CN" altLang="en-US" b="1" dirty="0">
                <a:solidFill>
                  <a:schemeClr val="bg1">
                    <a:lumMod val="75000"/>
                  </a:schemeClr>
                </a:solidFill>
                <a:latin typeface="微软雅黑" panose="020B0503020204020204" pitchFamily="34" charset="-122"/>
                <a:ea typeface="微软雅黑" panose="020B0503020204020204" pitchFamily="34" charset="-122"/>
              </a:rPr>
              <a:t>实证案例分享</a:t>
            </a:r>
          </a:p>
        </p:txBody>
      </p:sp>
    </p:spTree>
    <p:custDataLst>
      <p:tags r:id="rId1"/>
    </p:custDataLst>
    <p:extLst>
      <p:ext uri="{BB962C8B-B14F-4D97-AF65-F5344CB8AC3E}">
        <p14:creationId xmlns:p14="http://schemas.microsoft.com/office/powerpoint/2010/main" val="13569250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txBox="1">
            <a:spLocks/>
          </p:cNvSpPr>
          <p:nvPr/>
        </p:nvSpPr>
        <p:spPr>
          <a:xfrm>
            <a:off x="554736" y="136828"/>
            <a:ext cx="10515600" cy="749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CN" altLang="en-US" sz="2800" dirty="0">
                <a:solidFill>
                  <a:schemeClr val="tx1">
                    <a:lumMod val="65000"/>
                    <a:lumOff val="35000"/>
                  </a:schemeClr>
                </a:solidFill>
                <a:latin typeface="微软雅黑" panose="020B0503020204020204" pitchFamily="34" charset="-122"/>
                <a:ea typeface="微软雅黑" panose="020B0503020204020204" pitchFamily="34" charset="-122"/>
              </a:rPr>
              <a:t>“第十三届创业与家族企业成长国际研讨会”</a:t>
            </a:r>
          </a:p>
        </p:txBody>
      </p:sp>
      <p:grpSp>
        <p:nvGrpSpPr>
          <p:cNvPr id="12" name="组合 11"/>
          <p:cNvGrpSpPr/>
          <p:nvPr/>
        </p:nvGrpSpPr>
        <p:grpSpPr>
          <a:xfrm>
            <a:off x="904010" y="1052121"/>
            <a:ext cx="9778813" cy="2676010"/>
            <a:chOff x="3862563" y="1522887"/>
            <a:chExt cx="7462643" cy="276529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2563" y="1522887"/>
              <a:ext cx="3664166" cy="2765290"/>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6730" y="1522887"/>
              <a:ext cx="3798476" cy="2765290"/>
            </a:xfrm>
            <a:prstGeom prst="rect">
              <a:avLst/>
            </a:prstGeom>
          </p:spPr>
        </p:pic>
      </p:grpSp>
      <p:pic>
        <p:nvPicPr>
          <p:cNvPr id="21" name="图片 20">
            <a:extLst>
              <a:ext uri="{FF2B5EF4-FFF2-40B4-BE49-F238E27FC236}">
                <a16:creationId xmlns:a16="http://schemas.microsoft.com/office/drawing/2014/main" id="{1D767A21-DEB7-42AC-BF46-849A32A74C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4010" y="3701639"/>
            <a:ext cx="4786519" cy="2701787"/>
          </a:xfrm>
          <a:prstGeom prst="rect">
            <a:avLst/>
          </a:prstGeom>
        </p:spPr>
      </p:pic>
      <p:pic>
        <p:nvPicPr>
          <p:cNvPr id="23" name="图片 22">
            <a:extLst>
              <a:ext uri="{FF2B5EF4-FFF2-40B4-BE49-F238E27FC236}">
                <a16:creationId xmlns:a16="http://schemas.microsoft.com/office/drawing/2014/main" id="{85F393B7-9991-49DB-96BF-6CC2C14F7A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05420" y="3701639"/>
            <a:ext cx="4977402" cy="2701787"/>
          </a:xfrm>
          <a:prstGeom prst="rect">
            <a:avLst/>
          </a:prstGeom>
        </p:spPr>
      </p:pic>
    </p:spTree>
    <p:custDataLst>
      <p:tags r:id="rId1"/>
    </p:custDataLst>
    <p:extLst>
      <p:ext uri="{BB962C8B-B14F-4D97-AF65-F5344CB8AC3E}">
        <p14:creationId xmlns:p14="http://schemas.microsoft.com/office/powerpoint/2010/main" val="1781528765"/>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p:cNvSpPr txBox="1">
            <a:spLocks/>
          </p:cNvSpPr>
          <p:nvPr/>
        </p:nvSpPr>
        <p:spPr>
          <a:xfrm>
            <a:off x="365547" y="204757"/>
            <a:ext cx="10515600" cy="749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CN" sz="2800" dirty="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sz="2800" dirty="0">
                <a:solidFill>
                  <a:schemeClr val="tx1">
                    <a:lumMod val="65000"/>
                    <a:lumOff val="35000"/>
                  </a:schemeClr>
                </a:solidFill>
                <a:latin typeface="微软雅黑" panose="020B0503020204020204" pitchFamily="34" charset="-122"/>
                <a:ea typeface="微软雅黑" panose="020B0503020204020204" pitchFamily="34" charset="-122"/>
              </a:rPr>
              <a:t>“</a:t>
            </a:r>
            <a:r>
              <a:rPr lang="en-US" altLang="zh-CN" sz="2800" dirty="0">
                <a:solidFill>
                  <a:schemeClr val="tx1">
                    <a:lumMod val="65000"/>
                    <a:lumOff val="35000"/>
                  </a:schemeClr>
                </a:solidFill>
                <a:latin typeface="微软雅黑" panose="020B0503020204020204" pitchFamily="34" charset="-122"/>
                <a:ea typeface="微软雅黑" panose="020B0503020204020204" pitchFamily="34" charset="-122"/>
              </a:rPr>
              <a:t>2018</a:t>
            </a:r>
            <a:r>
              <a:rPr lang="zh-CN" altLang="en-US" sz="2800" dirty="0">
                <a:solidFill>
                  <a:schemeClr val="tx1">
                    <a:lumMod val="65000"/>
                    <a:lumOff val="35000"/>
                  </a:schemeClr>
                </a:solidFill>
                <a:latin typeface="微软雅黑" panose="020B0503020204020204" pitchFamily="34" charset="-122"/>
                <a:ea typeface="微软雅黑" panose="020B0503020204020204" pitchFamily="34" charset="-122"/>
              </a:rPr>
              <a:t>年</a:t>
            </a:r>
            <a:r>
              <a:rPr lang="en-US" altLang="zh-CN" sz="2800" dirty="0">
                <a:solidFill>
                  <a:schemeClr val="tx1">
                    <a:lumMod val="65000"/>
                    <a:lumOff val="35000"/>
                  </a:schemeClr>
                </a:solidFill>
                <a:latin typeface="微软雅黑" panose="020B0503020204020204" pitchFamily="34" charset="-122"/>
                <a:ea typeface="微软雅黑" panose="020B0503020204020204" pitchFamily="34" charset="-122"/>
              </a:rPr>
              <a:t>FMA-</a:t>
            </a:r>
            <a:r>
              <a:rPr lang="zh-CN" altLang="en-US" sz="2800" dirty="0">
                <a:solidFill>
                  <a:schemeClr val="tx1">
                    <a:lumMod val="65000"/>
                    <a:lumOff val="35000"/>
                  </a:schemeClr>
                </a:solidFill>
                <a:latin typeface="微软雅黑" panose="020B0503020204020204" pitchFamily="34" charset="-122"/>
                <a:ea typeface="微软雅黑" panose="020B0503020204020204" pitchFamily="34" charset="-122"/>
              </a:rPr>
              <a:t>亚太区金融年会”</a:t>
            </a:r>
            <a:endPar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19" name="组合 18"/>
          <p:cNvGrpSpPr/>
          <p:nvPr/>
        </p:nvGrpSpPr>
        <p:grpSpPr>
          <a:xfrm>
            <a:off x="1141731" y="921250"/>
            <a:ext cx="9908538" cy="5531584"/>
            <a:chOff x="511369" y="1018071"/>
            <a:chExt cx="9921472" cy="5648547"/>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630" y="1018071"/>
              <a:ext cx="4668697" cy="2735225"/>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27" t="16856" r="227" b="302"/>
            <a:stretch/>
          </p:blipFill>
          <p:spPr>
            <a:xfrm>
              <a:off x="511369" y="3753296"/>
              <a:ext cx="4688958" cy="2913322"/>
            </a:xfrm>
            <a:prstGeom prst="rect">
              <a:avLst/>
            </a:prstGeom>
          </p:spPr>
        </p:pic>
        <p:pic>
          <p:nvPicPr>
            <p:cNvPr id="15" name="图片 14"/>
            <p:cNvPicPr>
              <a:picLocks noChangeAspect="1"/>
            </p:cNvPicPr>
            <p:nvPr/>
          </p:nvPicPr>
          <p:blipFill rotWithShape="1">
            <a:blip r:embed="rId4">
              <a:extLst>
                <a:ext uri="{28A0092B-C50C-407E-A947-70E740481C1C}">
                  <a14:useLocalDpi xmlns:a14="http://schemas.microsoft.com/office/drawing/2010/main" val="0"/>
                </a:ext>
              </a:extLst>
            </a:blip>
            <a:srcRect t="9147"/>
            <a:stretch/>
          </p:blipFill>
          <p:spPr>
            <a:xfrm>
              <a:off x="5200327" y="1018071"/>
              <a:ext cx="5232514" cy="2738994"/>
            </a:xfrm>
            <a:prstGeom prst="rect">
              <a:avLst/>
            </a:prstGeom>
          </p:spPr>
        </p:pic>
        <p:pic>
          <p:nvPicPr>
            <p:cNvPr id="16" name="图片 15"/>
            <p:cNvPicPr>
              <a:picLocks noChangeAspect="1"/>
            </p:cNvPicPr>
            <p:nvPr/>
          </p:nvPicPr>
          <p:blipFill rotWithShape="1">
            <a:blip r:embed="rId5">
              <a:extLst>
                <a:ext uri="{28A0092B-C50C-407E-A947-70E740481C1C}">
                  <a14:useLocalDpi xmlns:a14="http://schemas.microsoft.com/office/drawing/2010/main" val="0"/>
                </a:ext>
              </a:extLst>
            </a:blip>
            <a:srcRect b="23230"/>
            <a:stretch/>
          </p:blipFill>
          <p:spPr>
            <a:xfrm>
              <a:off x="5200327" y="3757065"/>
              <a:ext cx="5232514" cy="2909553"/>
            </a:xfrm>
            <a:prstGeom prst="rect">
              <a:avLst/>
            </a:prstGeom>
          </p:spPr>
        </p:pic>
      </p:grpSp>
    </p:spTree>
    <p:extLst>
      <p:ext uri="{BB962C8B-B14F-4D97-AF65-F5344CB8AC3E}">
        <p14:creationId xmlns:p14="http://schemas.microsoft.com/office/powerpoint/2010/main" val="12258261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452BF20-362C-4294-AFD9-C5328724C70E}" type="slidenum">
              <a:rPr lang="zh-CN" altLang="en-US" smtClean="0"/>
              <a:t>23</a:t>
            </a:fld>
            <a:endParaRPr lang="zh-CN" altLang="en-US" dirty="0"/>
          </a:p>
        </p:txBody>
      </p:sp>
      <p:sp>
        <p:nvSpPr>
          <p:cNvPr id="3" name="TextBox 12"/>
          <p:cNvSpPr txBox="1"/>
          <p:nvPr/>
        </p:nvSpPr>
        <p:spPr>
          <a:xfrm>
            <a:off x="1021229" y="288696"/>
            <a:ext cx="6482686" cy="480131"/>
          </a:xfrm>
          <a:prstGeom prst="rect">
            <a:avLst/>
          </a:prstGeom>
          <a:noFill/>
        </p:spPr>
        <p:txBody>
          <a:bodyPr wrap="square" rtlCol="0">
            <a:spAutoFit/>
          </a:bodyPr>
          <a:lstStyle/>
          <a:p>
            <a:pPr>
              <a:lnSpc>
                <a:spcPct val="90000"/>
              </a:lnSpc>
              <a:spcBef>
                <a:spcPct val="0"/>
              </a:spcBef>
              <a:defRPr/>
            </a:pPr>
            <a:r>
              <a:rPr lang="en-US" altLang="zh-CN" sz="2800" dirty="0">
                <a:solidFill>
                  <a:schemeClr val="tx1">
                    <a:lumMod val="65000"/>
                    <a:lumOff val="35000"/>
                  </a:schemeClr>
                </a:solidFill>
                <a:latin typeface="微软雅黑" panose="020B0503020204020204" pitchFamily="34" charset="-122"/>
                <a:ea typeface="微软雅黑" panose="020B0503020204020204" pitchFamily="34" charset="-122"/>
              </a:rPr>
              <a:t>2018</a:t>
            </a:r>
            <a:r>
              <a:rPr lang="zh-CN" altLang="en-US" sz="2800" dirty="0">
                <a:solidFill>
                  <a:schemeClr val="tx1">
                    <a:lumMod val="65000"/>
                    <a:lumOff val="35000"/>
                  </a:schemeClr>
                </a:solidFill>
                <a:latin typeface="微软雅黑" panose="020B0503020204020204" pitchFamily="34" charset="-122"/>
                <a:ea typeface="微软雅黑" panose="020B0503020204020204" pitchFamily="34" charset="-122"/>
              </a:rPr>
              <a:t>中国实证研究（财经）论文大赛</a:t>
            </a:r>
          </a:p>
        </p:txBody>
      </p:sp>
      <p:sp>
        <p:nvSpPr>
          <p:cNvPr id="4" name="矩形 3"/>
          <p:cNvSpPr/>
          <p:nvPr/>
        </p:nvSpPr>
        <p:spPr>
          <a:xfrm>
            <a:off x="861933" y="994932"/>
            <a:ext cx="9505223" cy="1002967"/>
          </a:xfrm>
          <a:prstGeom prst="rect">
            <a:avLst/>
          </a:prstGeom>
        </p:spPr>
        <p:txBody>
          <a:bodyPr wrap="square">
            <a:spAutoFit/>
          </a:bodyPr>
          <a:lstStyle/>
          <a:p>
            <a:pPr marL="457200" indent="-457200">
              <a:lnSpc>
                <a:spcPct val="200000"/>
              </a:lnSpc>
              <a:buClr>
                <a:schemeClr val="accent2">
                  <a:lumMod val="50000"/>
                </a:schemeClr>
              </a:buClr>
              <a:buSzPct val="80000"/>
              <a:buFont typeface="Wingdings" panose="05000000000000000000" pitchFamily="2" charset="2"/>
              <a:buChar char="Ø"/>
            </a:pPr>
            <a:r>
              <a:rPr lang="zh-CN" altLang="en-US" sz="1600" b="1" dirty="0">
                <a:latin typeface="微软雅黑" panose="020B0503020204020204" pitchFamily="34" charset="-122"/>
                <a:ea typeface="微软雅黑" panose="020B0503020204020204" pitchFamily="34" charset="-122"/>
              </a:rPr>
              <a:t>联合主办：</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中国会计评论</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与</a:t>
            </a:r>
            <a:r>
              <a:rPr lang="en-US" altLang="zh-CN" sz="1600" dirty="0">
                <a:latin typeface="微软雅黑" panose="020B0503020204020204" pitchFamily="34" charset="-122"/>
                <a:ea typeface="微软雅黑" panose="020B0503020204020204" pitchFamily="34" charset="-122"/>
              </a:rPr>
              <a:t>CSMAR Database</a:t>
            </a:r>
          </a:p>
          <a:p>
            <a:pPr marL="457200" indent="-457200">
              <a:lnSpc>
                <a:spcPct val="200000"/>
              </a:lnSpc>
              <a:buClr>
                <a:schemeClr val="accent2">
                  <a:lumMod val="50000"/>
                </a:schemeClr>
              </a:buClr>
              <a:buSzPct val="80000"/>
              <a:buFont typeface="Wingdings" panose="05000000000000000000" pitchFamily="2" charset="2"/>
              <a:buChar char="Ø"/>
            </a:pPr>
            <a:r>
              <a:rPr lang="zh-CN" altLang="en-US" sz="1600" b="1" dirty="0">
                <a:latin typeface="微软雅黑" panose="020B0503020204020204" pitchFamily="34" charset="-122"/>
                <a:ea typeface="微软雅黑" panose="020B0503020204020204" pitchFamily="34" charset="-122"/>
                <a:sym typeface="+mn-ea"/>
              </a:rPr>
              <a:t>大赛网址：</a:t>
            </a:r>
            <a:r>
              <a:rPr lang="en-US" altLang="zh-CN" sz="1600" b="1" dirty="0">
                <a:latin typeface="微软雅黑" panose="020B0503020204020204" pitchFamily="34" charset="-122"/>
                <a:ea typeface="微软雅黑" panose="020B0503020204020204" pitchFamily="34" charset="-122"/>
                <a:sym typeface="+mn-ea"/>
              </a:rPr>
              <a:t> </a:t>
            </a:r>
            <a:r>
              <a:rPr lang="en-US" altLang="zh-CN" sz="1600" dirty="0">
                <a:latin typeface="微软雅黑" panose="020B0503020204020204" pitchFamily="34" charset="-122"/>
                <a:ea typeface="微软雅黑" panose="020B0503020204020204" pitchFamily="34" charset="-122"/>
                <a:sym typeface="+mn-ea"/>
                <a:hlinkClick r:id="rId2"/>
              </a:rPr>
              <a:t>http://www.gtafe.com/ContentShow/NewsDetail/4065</a:t>
            </a:r>
            <a:endParaRPr lang="en-US" altLang="zh-CN" sz="1600" dirty="0">
              <a:latin typeface="微软雅黑" panose="020B0503020204020204" pitchFamily="34" charset="-122"/>
              <a:ea typeface="微软雅黑" panose="020B0503020204020204" pitchFamily="34" charset="-122"/>
            </a:endParaRPr>
          </a:p>
        </p:txBody>
      </p:sp>
      <p:pic>
        <p:nvPicPr>
          <p:cNvPr id="3076" name="Picture 4" descr="C:\Users\yini.mu\AppData\Local\Temp\企业微信截图_154036785723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7932" y="2275302"/>
            <a:ext cx="5234067" cy="304942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yini.mu\AppData\Local\Temp\企业微信截图_1540367709181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1946" y="2109041"/>
            <a:ext cx="5178726" cy="1417895"/>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861932" y="3814829"/>
            <a:ext cx="6096000" cy="2062103"/>
          </a:xfrm>
          <a:prstGeom prst="rect">
            <a:avLst/>
          </a:prstGeom>
        </p:spPr>
        <p:txBody>
          <a:bodyPr>
            <a:spAutoFit/>
          </a:bodyPr>
          <a:lstStyle/>
          <a:p>
            <a:pPr marL="457200" indent="-457200">
              <a:lnSpc>
                <a:spcPct val="200000"/>
              </a:lnSpc>
              <a:buClr>
                <a:schemeClr val="accent2">
                  <a:lumMod val="50000"/>
                </a:schemeClr>
              </a:buClr>
              <a:buSzPct val="80000"/>
              <a:buFont typeface="Wingdings" panose="05000000000000000000" pitchFamily="2" charset="2"/>
              <a:buChar char="Ø"/>
            </a:pPr>
            <a:r>
              <a:rPr lang="zh-CN" altLang="en-US" sz="1600" b="1" dirty="0">
                <a:latin typeface="微软雅黑" panose="020B0503020204020204" pitchFamily="34" charset="-122"/>
                <a:ea typeface="微软雅黑" panose="020B0503020204020204" pitchFamily="34" charset="-122"/>
              </a:rPr>
              <a:t>竞赛内容</a:t>
            </a:r>
            <a:r>
              <a:rPr lang="en-US" altLang="zh-CN" sz="1600" b="1"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财务会计、成本会计、管理会计、政府会计、税务、公司金融、内部控制与风险管理、基金评级、公募基金、并购重组等相关实证研究。</a:t>
            </a:r>
            <a:endParaRPr lang="en-US" altLang="zh-CN" sz="1600" dirty="0">
              <a:latin typeface="微软雅黑" panose="020B0503020204020204" pitchFamily="34" charset="-122"/>
              <a:ea typeface="微软雅黑" panose="020B0503020204020204" pitchFamily="34" charset="-122"/>
            </a:endParaRPr>
          </a:p>
          <a:p>
            <a:pPr marL="457200" indent="-457200">
              <a:lnSpc>
                <a:spcPct val="200000"/>
              </a:lnSpc>
              <a:buClr>
                <a:schemeClr val="accent2">
                  <a:lumMod val="50000"/>
                </a:schemeClr>
              </a:buClr>
              <a:buSzPct val="80000"/>
              <a:buFont typeface="Wingdings" panose="05000000000000000000" pitchFamily="2" charset="2"/>
              <a:buChar char="Ø"/>
            </a:pPr>
            <a:r>
              <a:rPr lang="zh-CN" altLang="en-US" sz="1600" b="1" dirty="0">
                <a:latin typeface="微软雅黑" panose="020B0503020204020204" pitchFamily="34" charset="-122"/>
                <a:ea typeface="微软雅黑" panose="020B0503020204020204" pitchFamily="34" charset="-122"/>
              </a:rPr>
              <a:t>参赛对象</a:t>
            </a:r>
            <a:r>
              <a:rPr lang="en-US" altLang="zh-CN" sz="1600" b="1"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 全国范围内的学者及硕博研究生（含港澳台）。</a:t>
            </a:r>
            <a:endParaRPr lang="en-US" altLang="zh-CN"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5790312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452BF20-362C-4294-AFD9-C5328724C70E}" type="slidenum">
              <a:rPr lang="zh-CN" altLang="en-US" smtClean="0"/>
              <a:t>24</a:t>
            </a:fld>
            <a:endParaRPr lang="zh-CN" altLang="en-US" dirty="0"/>
          </a:p>
        </p:txBody>
      </p:sp>
      <p:sp>
        <p:nvSpPr>
          <p:cNvPr id="3" name="TextBox 12"/>
          <p:cNvSpPr txBox="1"/>
          <p:nvPr/>
        </p:nvSpPr>
        <p:spPr>
          <a:xfrm>
            <a:off x="1021229" y="288696"/>
            <a:ext cx="6482686" cy="480131"/>
          </a:xfrm>
          <a:prstGeom prst="rect">
            <a:avLst/>
          </a:prstGeom>
          <a:noFill/>
        </p:spPr>
        <p:txBody>
          <a:bodyPr wrap="square" rtlCol="0">
            <a:spAutoFit/>
          </a:bodyPr>
          <a:lstStyle/>
          <a:p>
            <a:pPr>
              <a:lnSpc>
                <a:spcPct val="90000"/>
              </a:lnSpc>
              <a:spcBef>
                <a:spcPct val="0"/>
              </a:spcBef>
              <a:defRPr/>
            </a:pPr>
            <a:r>
              <a:rPr lang="en-US" altLang="zh-CN" sz="2800" dirty="0">
                <a:solidFill>
                  <a:schemeClr val="tx1">
                    <a:lumMod val="65000"/>
                    <a:lumOff val="35000"/>
                  </a:schemeClr>
                </a:solidFill>
                <a:latin typeface="微软雅黑" panose="020B0503020204020204" pitchFamily="34" charset="-122"/>
                <a:ea typeface="微软雅黑" panose="020B0503020204020204" pitchFamily="34" charset="-122"/>
              </a:rPr>
              <a:t>CSMAR</a:t>
            </a:r>
            <a:r>
              <a:rPr lang="zh-CN" altLang="en-US" sz="2800" dirty="0">
                <a:solidFill>
                  <a:schemeClr val="tx1">
                    <a:lumMod val="65000"/>
                    <a:lumOff val="35000"/>
                  </a:schemeClr>
                </a:solidFill>
                <a:latin typeface="微软雅黑" panose="020B0503020204020204" pitchFamily="34" charset="-122"/>
                <a:ea typeface="微软雅黑" panose="020B0503020204020204" pitchFamily="34" charset="-122"/>
              </a:rPr>
              <a:t>全国实证研究公益巡讲（</a:t>
            </a:r>
            <a:r>
              <a:rPr lang="en-US" altLang="zh-CN" sz="2800" dirty="0">
                <a:solidFill>
                  <a:schemeClr val="tx1">
                    <a:lumMod val="65000"/>
                    <a:lumOff val="35000"/>
                  </a:schemeClr>
                </a:solidFill>
                <a:latin typeface="微软雅黑" panose="020B0503020204020204" pitchFamily="34" charset="-122"/>
                <a:ea typeface="微软雅黑" panose="020B0503020204020204" pitchFamily="34" charset="-122"/>
              </a:rPr>
              <a:t>2018</a:t>
            </a:r>
            <a:r>
              <a:rPr lang="zh-CN" altLang="en-US" sz="2800" dirty="0">
                <a:solidFill>
                  <a:schemeClr val="tx1">
                    <a:lumMod val="65000"/>
                    <a:lumOff val="35000"/>
                  </a:schemeClr>
                </a:solidFill>
                <a:latin typeface="微软雅黑" panose="020B0503020204020204" pitchFamily="34" charset="-122"/>
                <a:ea typeface="微软雅黑" panose="020B0503020204020204" pitchFamily="34" charset="-122"/>
              </a:rPr>
              <a:t>）</a:t>
            </a:r>
          </a:p>
        </p:txBody>
      </p:sp>
      <p:sp>
        <p:nvSpPr>
          <p:cNvPr id="8" name="文本框 5"/>
          <p:cNvSpPr txBox="1"/>
          <p:nvPr/>
        </p:nvSpPr>
        <p:spPr>
          <a:xfrm>
            <a:off x="905303" y="1170300"/>
            <a:ext cx="5884262" cy="4603953"/>
          </a:xfrm>
          <a:prstGeom prst="rect">
            <a:avLst/>
          </a:prstGeom>
          <a:noFill/>
        </p:spPr>
        <p:txBody>
          <a:bodyPr wrap="square" rtlCol="0">
            <a:spAutoFit/>
          </a:bodyPr>
          <a:lstStyle/>
          <a:p>
            <a:pPr marL="457200" indent="-457200">
              <a:lnSpc>
                <a:spcPct val="150000"/>
              </a:lnSpc>
              <a:spcBef>
                <a:spcPts val="1200"/>
              </a:spcBef>
              <a:buClr>
                <a:schemeClr val="accent2">
                  <a:lumMod val="50000"/>
                </a:schemeClr>
              </a:buClr>
              <a:buSzPct val="80000"/>
              <a:buFont typeface="Wingdings" panose="05000000000000000000" pitchFamily="2" charset="2"/>
              <a:buChar char="Ø"/>
            </a:pPr>
            <a:r>
              <a:rPr lang="zh-CN" altLang="en-US" sz="1600" b="1" dirty="0">
                <a:latin typeface="微软雅黑" panose="020B0503020204020204" pitchFamily="34" charset="-122"/>
                <a:ea typeface="微软雅黑" panose="020B0503020204020204" pitchFamily="34" charset="-122"/>
              </a:rPr>
              <a:t>巡讲时间：</a:t>
            </a:r>
            <a:r>
              <a:rPr lang="en-US" altLang="zh-CN" sz="1600" dirty="0">
                <a:latin typeface="微软雅黑" panose="020B0503020204020204" pitchFamily="34" charset="-122"/>
                <a:ea typeface="微软雅黑" panose="020B0503020204020204" pitchFamily="34" charset="-122"/>
              </a:rPr>
              <a:t>2018</a:t>
            </a:r>
            <a:r>
              <a:rPr lang="zh-CN" altLang="en-US" sz="1600" dirty="0">
                <a:latin typeface="微软雅黑" panose="020B0503020204020204" pitchFamily="34" charset="-122"/>
                <a:ea typeface="微软雅黑" panose="020B0503020204020204" pitchFamily="34" charset="-122"/>
              </a:rPr>
              <a:t>年</a:t>
            </a:r>
            <a:r>
              <a:rPr lang="en-US" altLang="zh-CN" sz="1600" dirty="0">
                <a:latin typeface="微软雅黑" panose="020B0503020204020204" pitchFamily="34" charset="-122"/>
                <a:ea typeface="微软雅黑" panose="020B0503020204020204" pitchFamily="34" charset="-122"/>
              </a:rPr>
              <a:t>9-12</a:t>
            </a:r>
            <a:r>
              <a:rPr lang="zh-CN" altLang="en-US" sz="1600" dirty="0">
                <a:latin typeface="微软雅黑" panose="020B0503020204020204" pitchFamily="34" charset="-122"/>
                <a:ea typeface="微软雅黑" panose="020B0503020204020204" pitchFamily="34" charset="-122"/>
              </a:rPr>
              <a:t>月</a:t>
            </a:r>
          </a:p>
          <a:p>
            <a:pPr marL="457200" indent="-457200">
              <a:lnSpc>
                <a:spcPct val="150000"/>
              </a:lnSpc>
              <a:spcBef>
                <a:spcPts val="1200"/>
              </a:spcBef>
              <a:buClr>
                <a:schemeClr val="accent2">
                  <a:lumMod val="50000"/>
                </a:schemeClr>
              </a:buClr>
              <a:buSzPct val="80000"/>
              <a:buFont typeface="Wingdings" panose="05000000000000000000" pitchFamily="2" charset="2"/>
              <a:buChar char="Ø"/>
            </a:pPr>
            <a:r>
              <a:rPr lang="zh-CN" altLang="en-US" sz="1600" b="1" dirty="0">
                <a:latin typeface="微软雅黑" panose="020B0503020204020204" pitchFamily="34" charset="-122"/>
                <a:ea typeface="微软雅黑" panose="020B0503020204020204" pitchFamily="34" charset="-122"/>
              </a:rPr>
              <a:t>巡讲场次：</a:t>
            </a:r>
            <a:r>
              <a:rPr lang="zh-CN" altLang="en-US" sz="1600" dirty="0">
                <a:latin typeface="微软雅黑" panose="020B0503020204020204" pitchFamily="34" charset="-122"/>
                <a:ea typeface="微软雅黑" panose="020B0503020204020204" pitchFamily="34" charset="-122"/>
              </a:rPr>
              <a:t>清华大学、南开大学、天津财经大学、     </a:t>
            </a:r>
            <a:endParaRPr lang="en-US" altLang="zh-CN" sz="1600" dirty="0">
              <a:latin typeface="微软雅黑" panose="020B0503020204020204" pitchFamily="34" charset="-122"/>
              <a:ea typeface="微软雅黑" panose="020B0503020204020204" pitchFamily="34" charset="-122"/>
            </a:endParaRPr>
          </a:p>
          <a:p>
            <a:pPr>
              <a:lnSpc>
                <a:spcPct val="150000"/>
              </a:lnSpc>
              <a:spcBef>
                <a:spcPts val="1200"/>
              </a:spcBef>
              <a:buClr>
                <a:schemeClr val="accent2">
                  <a:lumMod val="50000"/>
                </a:schemeClr>
              </a:buClr>
              <a:buSzPct val="80000"/>
            </a:pP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澳门</a:t>
            </a:r>
            <a:r>
              <a:rPr lang="zh-CN" altLang="en-US" sz="1600" dirty="0">
                <a:latin typeface="微软雅黑" panose="020B0503020204020204" pitchFamily="34" charset="-122"/>
                <a:ea typeface="微软雅黑" panose="020B0503020204020204" pitchFamily="34" charset="-122"/>
                <a:sym typeface="+mn-ea"/>
              </a:rPr>
              <a:t>科技大学等</a:t>
            </a:r>
            <a:r>
              <a:rPr lang="en-US" altLang="zh-CN" sz="1600" dirty="0">
                <a:latin typeface="微软雅黑" panose="020B0503020204020204" pitchFamily="34" charset="-122"/>
                <a:ea typeface="微软雅黑" panose="020B0503020204020204" pitchFamily="34" charset="-122"/>
                <a:sym typeface="+mn-ea"/>
              </a:rPr>
              <a:t>20</a:t>
            </a:r>
            <a:r>
              <a:rPr lang="zh-CN" altLang="en-US" sz="1600" dirty="0">
                <a:latin typeface="微软雅黑" panose="020B0503020204020204" pitchFamily="34" charset="-122"/>
                <a:ea typeface="微软雅黑" panose="020B0503020204020204" pitchFamily="34" charset="-122"/>
                <a:sym typeface="+mn-ea"/>
              </a:rPr>
              <a:t>多所境内外知名高校</a:t>
            </a:r>
            <a:r>
              <a:rPr lang="zh-CN" altLang="en-US" sz="1600" dirty="0">
                <a:latin typeface="微软雅黑" panose="020B0503020204020204" pitchFamily="34" charset="-122"/>
                <a:ea typeface="微软雅黑" panose="020B0503020204020204" pitchFamily="34" charset="-122"/>
              </a:rPr>
              <a:t>                    </a:t>
            </a:r>
          </a:p>
          <a:p>
            <a:pPr marL="457200" indent="-457200">
              <a:lnSpc>
                <a:spcPct val="150000"/>
              </a:lnSpc>
              <a:spcBef>
                <a:spcPts val="1200"/>
              </a:spcBef>
              <a:buClr>
                <a:schemeClr val="accent2">
                  <a:lumMod val="50000"/>
                </a:schemeClr>
              </a:buClr>
              <a:buSzPct val="80000"/>
              <a:buFont typeface="Wingdings" panose="05000000000000000000" pitchFamily="2" charset="2"/>
              <a:buChar char="Ø"/>
            </a:pPr>
            <a:r>
              <a:rPr lang="zh-CN" altLang="en-US" sz="1600" b="1" dirty="0">
                <a:latin typeface="微软雅黑" panose="020B0503020204020204" pitchFamily="34" charset="-122"/>
                <a:ea typeface="微软雅黑" panose="020B0503020204020204" pitchFamily="34" charset="-122"/>
              </a:rPr>
              <a:t>巡讲阵容：</a:t>
            </a:r>
          </a:p>
          <a:p>
            <a:pPr marL="742950" lvl="2" indent="-285750">
              <a:lnSpc>
                <a:spcPct val="150000"/>
              </a:lnSpc>
              <a:spcBef>
                <a:spcPts val="1200"/>
              </a:spcBef>
              <a:buClr>
                <a:schemeClr val="accent2">
                  <a:lumMod val="50000"/>
                </a:schemeClr>
              </a:buClr>
              <a:buSzPct val="80000"/>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 高玉翔：西南财经大学博士</a:t>
            </a:r>
            <a:endParaRPr lang="en-US" altLang="zh-CN" sz="1600" dirty="0">
              <a:latin typeface="微软雅黑" panose="020B0503020204020204" pitchFamily="34" charset="-122"/>
              <a:ea typeface="微软雅黑" panose="020B0503020204020204" pitchFamily="34" charset="-122"/>
            </a:endParaRPr>
          </a:p>
          <a:p>
            <a:pPr marL="742950" lvl="2" indent="-285750">
              <a:lnSpc>
                <a:spcPct val="150000"/>
              </a:lnSpc>
              <a:spcBef>
                <a:spcPts val="1200"/>
              </a:spcBef>
              <a:buClr>
                <a:schemeClr val="accent2">
                  <a:lumMod val="50000"/>
                </a:schemeClr>
              </a:buClr>
              <a:buSzPct val="80000"/>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薛松超：华中科技大学博士</a:t>
            </a:r>
            <a:endParaRPr lang="en-US" altLang="zh-CN" sz="1600" dirty="0">
              <a:latin typeface="微软雅黑" panose="020B0503020204020204" pitchFamily="34" charset="-122"/>
              <a:ea typeface="微软雅黑" panose="020B0503020204020204" pitchFamily="34" charset="-122"/>
            </a:endParaRPr>
          </a:p>
          <a:p>
            <a:pPr marL="742950" lvl="2" indent="-285750">
              <a:lnSpc>
                <a:spcPct val="150000"/>
              </a:lnSpc>
              <a:spcBef>
                <a:spcPts val="1200"/>
              </a:spcBef>
              <a:buClr>
                <a:schemeClr val="accent2">
                  <a:lumMod val="50000"/>
                </a:schemeClr>
              </a:buClr>
              <a:buSzPct val="80000"/>
              <a:buFont typeface="Arial" panose="020B0604020202020204" pitchFamily="34" charset="0"/>
              <a:buChar char="•"/>
            </a:pPr>
            <a:r>
              <a:rPr lang="zh-CN" altLang="zh-CN" sz="1600" dirty="0">
                <a:latin typeface="微软雅黑" panose="020B0503020204020204" pitchFamily="34" charset="-122"/>
                <a:ea typeface="微软雅黑" panose="020B0503020204020204" pitchFamily="34" charset="-122"/>
              </a:rPr>
              <a:t>苏   飞：悉尼科技大学博士</a:t>
            </a:r>
          </a:p>
          <a:p>
            <a:pPr marL="742950" lvl="2" indent="-285750">
              <a:lnSpc>
                <a:spcPct val="150000"/>
              </a:lnSpc>
              <a:spcBef>
                <a:spcPts val="1200"/>
              </a:spcBef>
              <a:buClr>
                <a:schemeClr val="accent2">
                  <a:lumMod val="50000"/>
                </a:schemeClr>
              </a:buClr>
              <a:buSzPct val="80000"/>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田    慧：国泰安高级讲师</a:t>
            </a:r>
            <a:endParaRPr lang="en-US" altLang="zh-CN" sz="1600" dirty="0">
              <a:latin typeface="微软雅黑" panose="020B0503020204020204" pitchFamily="34" charset="-122"/>
              <a:ea typeface="微软雅黑" panose="020B0503020204020204" pitchFamily="34" charset="-122"/>
            </a:endParaRPr>
          </a:p>
          <a:p>
            <a:pPr marL="742950" lvl="2" indent="-285750">
              <a:lnSpc>
                <a:spcPct val="150000"/>
              </a:lnSpc>
              <a:spcBef>
                <a:spcPts val="1200"/>
              </a:spcBef>
              <a:buClr>
                <a:schemeClr val="accent2">
                  <a:lumMod val="50000"/>
                </a:schemeClr>
              </a:buClr>
              <a:buSzPct val="80000"/>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姜银莲：国泰安高级讲师</a:t>
            </a:r>
            <a:endParaRPr lang="en-US" altLang="zh-CN" sz="1600" dirty="0">
              <a:latin typeface="微软雅黑" panose="020B0503020204020204" pitchFamily="34" charset="-122"/>
              <a:ea typeface="微软雅黑" panose="020B0503020204020204" pitchFamily="34" charset="-122"/>
            </a:endParaRPr>
          </a:p>
        </p:txBody>
      </p:sp>
      <p:pic>
        <p:nvPicPr>
          <p:cNvPr id="9" name="Picture 2" descr="C:\Users\yini.mu\Desktop\01fc2c32-b990-4906-bb8c-537ab6792c0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891130">
            <a:off x="6966574" y="3980405"/>
            <a:ext cx="2806151" cy="2019418"/>
          </a:xfrm>
          <a:prstGeom prst="rect">
            <a:avLst/>
          </a:prstGeom>
          <a:noFill/>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Lst>
        </p:spPr>
      </p:pic>
      <p:pic>
        <p:nvPicPr>
          <p:cNvPr id="10" name="Picture 3" descr="C:\Users\yini.mu\Desktop\e9a7dff3-7ecd-43b7-92c3-196d41d8fcc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60642">
            <a:off x="7004863" y="1313686"/>
            <a:ext cx="2784607" cy="2088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2823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0">
            <a:lum/>
          </a:blip>
          <a:srcRect/>
          <a:stretch>
            <a:fillRect b="-1000"/>
          </a:stretch>
        </a:blipFill>
        <a:effectLst/>
      </p:bgPr>
    </p:bg>
    <p:spTree>
      <p:nvGrpSpPr>
        <p:cNvPr id="1" name=""/>
        <p:cNvGrpSpPr/>
        <p:nvPr/>
      </p:nvGrpSpPr>
      <p:grpSpPr>
        <a:xfrm>
          <a:off x="0" y="0"/>
          <a:ext cx="0" cy="0"/>
          <a:chOff x="0" y="0"/>
          <a:chExt cx="0" cy="0"/>
        </a:xfrm>
      </p:grpSpPr>
      <p:pic>
        <p:nvPicPr>
          <p:cNvPr id="1027" name="Picture 3" descr="C:\Users\yini.mu\Desktop\企业微信截图_15438140598340.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902632" y="-202"/>
            <a:ext cx="7288575" cy="6858201"/>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10346" y="9543"/>
            <a:ext cx="12180861" cy="6857999"/>
          </a:xfrm>
          <a:prstGeom prst="rect">
            <a:avLst/>
          </a:prstGeom>
          <a:solidFill>
            <a:srgbClr val="202B32">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9" name="Bitmap.png"/>
          <p:cNvPicPr>
            <a:picLocks noChangeAspect="1"/>
          </p:cNvPicPr>
          <p:nvPr/>
        </p:nvPicPr>
        <p:blipFill>
          <a:blip r:embed="rId22">
            <a:extLst/>
          </a:blip>
          <a:stretch>
            <a:fillRect/>
          </a:stretch>
        </p:blipFill>
        <p:spPr>
          <a:xfrm flipH="1">
            <a:off x="-44959" y="-202"/>
            <a:ext cx="9433049" cy="6868959"/>
          </a:xfrm>
          <a:prstGeom prst="rect">
            <a:avLst/>
          </a:prstGeom>
          <a:ln w="12700">
            <a:miter lim="400000"/>
          </a:ln>
        </p:spPr>
      </p:pic>
      <p:cxnSp>
        <p:nvCxnSpPr>
          <p:cNvPr id="11" name="MH_Other_1">
            <a:extLst>
              <a:ext uri="{FF2B5EF4-FFF2-40B4-BE49-F238E27FC236}">
                <a16:creationId xmlns:a16="http://schemas.microsoft.com/office/drawing/2014/main" id="{9B2DDCF0-4585-4BA3-9E55-494EB45FADDF}"/>
              </a:ext>
            </a:extLst>
          </p:cNvPr>
          <p:cNvCxnSpPr/>
          <p:nvPr>
            <p:custDataLst>
              <p:tags r:id="rId2"/>
            </p:custDataLst>
          </p:nvPr>
        </p:nvCxnSpPr>
        <p:spPr>
          <a:xfrm>
            <a:off x="407368" y="5943461"/>
            <a:ext cx="7920880" cy="0"/>
          </a:xfrm>
          <a:prstGeom prst="line">
            <a:avLst/>
          </a:prstGeom>
          <a:ln w="38100">
            <a:solidFill>
              <a:schemeClr val="tx1">
                <a:lumMod val="20000"/>
                <a:lumOff val="80000"/>
                <a:alpha val="66000"/>
              </a:schemeClr>
            </a:solidFill>
          </a:ln>
          <a:effectLst>
            <a:outerShdw blurRad="63500" sx="102000" sy="102000" algn="ctr" rotWithShape="0">
              <a:schemeClr val="bg1">
                <a:lumMod val="75000"/>
                <a:alpha val="43000"/>
              </a:schemeClr>
            </a:outerShdw>
          </a:effectLst>
        </p:spPr>
        <p:style>
          <a:lnRef idx="1">
            <a:schemeClr val="accent1"/>
          </a:lnRef>
          <a:fillRef idx="0">
            <a:schemeClr val="accent1"/>
          </a:fillRef>
          <a:effectRef idx="0">
            <a:schemeClr val="accent1"/>
          </a:effectRef>
          <a:fontRef idx="minor">
            <a:schemeClr val="tx1"/>
          </a:fontRef>
        </p:style>
      </p:cxnSp>
      <p:sp>
        <p:nvSpPr>
          <p:cNvPr id="12" name="MH_SubTitle_1">
            <a:extLst>
              <a:ext uri="{FF2B5EF4-FFF2-40B4-BE49-F238E27FC236}">
                <a16:creationId xmlns:a16="http://schemas.microsoft.com/office/drawing/2014/main" id="{D6877D05-C147-49D9-B8F5-3FCA86E42B76}"/>
              </a:ext>
            </a:extLst>
          </p:cNvPr>
          <p:cNvSpPr txBox="1">
            <a:spLocks noChangeArrowheads="1"/>
          </p:cNvSpPr>
          <p:nvPr>
            <p:custDataLst>
              <p:tags r:id="rId3"/>
            </p:custDataLst>
          </p:nvPr>
        </p:nvSpPr>
        <p:spPr bwMode="auto">
          <a:xfrm>
            <a:off x="1055440" y="6138071"/>
            <a:ext cx="2008896" cy="499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defRPr/>
            </a:pPr>
            <a:r>
              <a:rPr lang="zh-CN" altLang="en-US" sz="1400" dirty="0">
                <a:latin typeface="微软雅黑" panose="020B0503020204020204" pitchFamily="34" charset="-122"/>
                <a:ea typeface="微软雅黑" panose="020B0503020204020204" pitchFamily="34" charset="-122"/>
              </a:rPr>
              <a:t>海内外知名学者</a:t>
            </a:r>
            <a:endParaRPr lang="en-US" altLang="zh-CN" sz="1400" dirty="0">
              <a:latin typeface="微软雅黑" panose="020B0503020204020204" pitchFamily="34" charset="-122"/>
              <a:ea typeface="微软雅黑" panose="020B0503020204020204" pitchFamily="34" charset="-122"/>
            </a:endParaRPr>
          </a:p>
          <a:p>
            <a:pPr algn="ctr">
              <a:defRPr/>
            </a:pPr>
            <a:r>
              <a:rPr lang="zh-CN" altLang="en-US" sz="1400" dirty="0">
                <a:latin typeface="微软雅黑" panose="020B0503020204020204" pitchFamily="34" charset="-122"/>
                <a:ea typeface="微软雅黑" panose="020B0503020204020204" pitchFamily="34" charset="-122"/>
              </a:rPr>
              <a:t>发表</a:t>
            </a:r>
            <a:r>
              <a:rPr lang="zh-CN" altLang="en-US" sz="1400" b="1" dirty="0">
                <a:latin typeface="微软雅黑" panose="020B0503020204020204" pitchFamily="34" charset="-122"/>
                <a:ea typeface="微软雅黑" panose="020B0503020204020204" pitchFamily="34" charset="-122"/>
              </a:rPr>
              <a:t>主旨演讲</a:t>
            </a:r>
          </a:p>
        </p:txBody>
      </p:sp>
      <p:grpSp>
        <p:nvGrpSpPr>
          <p:cNvPr id="13" name="组合 12">
            <a:extLst>
              <a:ext uri="{FF2B5EF4-FFF2-40B4-BE49-F238E27FC236}">
                <a16:creationId xmlns:a16="http://schemas.microsoft.com/office/drawing/2014/main" id="{A0FF9A31-BB7C-4C42-96DE-596E9005AA15}"/>
              </a:ext>
            </a:extLst>
          </p:cNvPr>
          <p:cNvGrpSpPr/>
          <p:nvPr/>
        </p:nvGrpSpPr>
        <p:grpSpPr>
          <a:xfrm>
            <a:off x="1415480" y="5007358"/>
            <a:ext cx="649184" cy="1037121"/>
            <a:chOff x="2704471" y="2488155"/>
            <a:chExt cx="846910" cy="1258648"/>
          </a:xfrm>
        </p:grpSpPr>
        <p:sp>
          <p:nvSpPr>
            <p:cNvPr id="14" name="MH_Other_2">
              <a:extLst>
                <a:ext uri="{FF2B5EF4-FFF2-40B4-BE49-F238E27FC236}">
                  <a16:creationId xmlns:a16="http://schemas.microsoft.com/office/drawing/2014/main" id="{F5F5AF99-762F-49EB-A4D8-0BE540FC11C1}"/>
                </a:ext>
              </a:extLst>
            </p:cNvPr>
            <p:cNvSpPr/>
            <p:nvPr>
              <p:custDataLst>
                <p:tags r:id="rId14"/>
              </p:custDataLst>
            </p:nvPr>
          </p:nvSpPr>
          <p:spPr>
            <a:xfrm>
              <a:off x="3355038" y="3537891"/>
              <a:ext cx="196343" cy="208912"/>
            </a:xfrm>
            <a:prstGeom prst="ellipse">
              <a:avLst/>
            </a:prstGeom>
            <a:solidFill>
              <a:srgbClr val="FFFFFF"/>
            </a:solidFill>
            <a:ln w="57150">
              <a:solidFill>
                <a:srgbClr val="223C5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15" name="MH_Other_3">
              <a:extLst>
                <a:ext uri="{FF2B5EF4-FFF2-40B4-BE49-F238E27FC236}">
                  <a16:creationId xmlns:a16="http://schemas.microsoft.com/office/drawing/2014/main" id="{FA7B408B-8650-4C2A-9AFC-EA15F11592D0}"/>
                </a:ext>
              </a:extLst>
            </p:cNvPr>
            <p:cNvCxnSpPr>
              <a:cxnSpLocks/>
              <a:stCxn id="17" idx="4"/>
              <a:endCxn id="14" idx="0"/>
            </p:cNvCxnSpPr>
            <p:nvPr>
              <p:custDataLst>
                <p:tags r:id="rId15"/>
              </p:custDataLst>
            </p:nvPr>
          </p:nvCxnSpPr>
          <p:spPr>
            <a:xfrm rot="16200000" flipH="1">
              <a:off x="3015825" y="3100505"/>
              <a:ext cx="455211" cy="419559"/>
            </a:xfrm>
            <a:prstGeom prst="curvedConnector3">
              <a:avLst>
                <a:gd name="adj1" fmla="val 50000"/>
              </a:avLst>
            </a:prstGeom>
            <a:ln w="38100">
              <a:solidFill>
                <a:srgbClr val="223C5B"/>
              </a:solidFill>
            </a:ln>
          </p:spPr>
          <p:style>
            <a:lnRef idx="1">
              <a:schemeClr val="accent1"/>
            </a:lnRef>
            <a:fillRef idx="0">
              <a:schemeClr val="accent1"/>
            </a:fillRef>
            <a:effectRef idx="0">
              <a:schemeClr val="accent1"/>
            </a:effectRef>
            <a:fontRef idx="minor">
              <a:schemeClr val="tx1"/>
            </a:fontRef>
          </p:style>
        </p:cxnSp>
        <p:sp>
          <p:nvSpPr>
            <p:cNvPr id="16" name="MH_Other_4">
              <a:extLst>
                <a:ext uri="{FF2B5EF4-FFF2-40B4-BE49-F238E27FC236}">
                  <a16:creationId xmlns:a16="http://schemas.microsoft.com/office/drawing/2014/main" id="{3B3F8A29-28C5-4888-B3B8-449A9D099E4C}"/>
                </a:ext>
              </a:extLst>
            </p:cNvPr>
            <p:cNvSpPr/>
            <p:nvPr>
              <p:custDataLst>
                <p:tags r:id="rId16"/>
              </p:custDataLst>
            </p:nvPr>
          </p:nvSpPr>
          <p:spPr>
            <a:xfrm>
              <a:off x="2704471" y="2488155"/>
              <a:ext cx="658359" cy="667672"/>
            </a:xfrm>
            <a:prstGeom prst="ellipse">
              <a:avLst/>
            </a:prstGeom>
            <a:gradFill flip="none" rotWithShape="1">
              <a:gsLst>
                <a:gs pos="30000">
                  <a:srgbClr val="E8E8E8"/>
                </a:gs>
                <a:gs pos="0">
                  <a:srgbClr val="E4E4E4"/>
                </a:gs>
                <a:gs pos="61000">
                  <a:srgbClr val="F2F2F2"/>
                </a:gs>
                <a:gs pos="100000">
                  <a:schemeClr val="bg1">
                    <a:tint val="23500"/>
                    <a:satMod val="160000"/>
                    <a:lumMod val="96000"/>
                  </a:schemeClr>
                </a:gs>
              </a:gsLst>
              <a:lin ang="7800000" scaled="0"/>
              <a:tileRect/>
            </a:gradFill>
            <a:ln w="12700" cap="flat" cmpd="sng">
              <a:gradFill flip="none" rotWithShape="1">
                <a:gsLst>
                  <a:gs pos="100000">
                    <a:schemeClr val="tx1">
                      <a:lumMod val="40000"/>
                      <a:lumOff val="60000"/>
                    </a:schemeClr>
                  </a:gs>
                  <a:gs pos="0">
                    <a:schemeClr val="bg1">
                      <a:lumMod val="0"/>
                      <a:lumOff val="100000"/>
                    </a:schemeClr>
                  </a:gs>
                  <a:gs pos="54000">
                    <a:schemeClr val="tx1">
                      <a:lumMod val="20000"/>
                      <a:lumOff val="80000"/>
                    </a:schemeClr>
                  </a:gs>
                </a:gsLst>
                <a:lin ang="7800000" scaled="0"/>
                <a:tileRect/>
              </a:gradFill>
              <a:prstDash val="solid"/>
              <a:round/>
            </a:ln>
            <a:effectLst>
              <a:outerShdw blurRad="50800" dist="38100" dir="5400000" algn="t" rotWithShape="0">
                <a:prstClr val="black">
                  <a:alpha val="40000"/>
                </a:prstClr>
              </a:outerShdw>
              <a:softEdge rad="0"/>
            </a:effectLst>
            <a:scene3d>
              <a:camera prst="orthographicFront"/>
              <a:lightRig rig="flat" dir="t"/>
            </a:scene3d>
            <a:sp3d/>
          </p:spPr>
          <p:style>
            <a:lnRef idx="2">
              <a:schemeClr val="accent1">
                <a:shade val="50000"/>
              </a:schemeClr>
            </a:lnRef>
            <a:fillRef idx="1">
              <a:schemeClr val="accent1"/>
            </a:fillRef>
            <a:effectRef idx="0">
              <a:schemeClr val="accent1"/>
            </a:effectRef>
            <a:fontRef idx="minor">
              <a:schemeClr val="lt1"/>
            </a:fontRef>
          </p:style>
          <p:txBody>
            <a:bodyPr anchor="ctr">
              <a:flatTx/>
            </a:bodyPr>
            <a:lstStyle/>
            <a:p>
              <a:pPr algn="ctr">
                <a:defRPr/>
              </a:pPr>
              <a:endParaRPr lang="zh-CN" altLang="en-US"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7" name="MH_Other_5">
              <a:extLst>
                <a:ext uri="{FF2B5EF4-FFF2-40B4-BE49-F238E27FC236}">
                  <a16:creationId xmlns:a16="http://schemas.microsoft.com/office/drawing/2014/main" id="{196B0C46-3259-4541-9CB5-302B0ED40D9E}"/>
                </a:ext>
              </a:extLst>
            </p:cNvPr>
            <p:cNvSpPr/>
            <p:nvPr>
              <p:custDataLst>
                <p:tags r:id="rId17"/>
              </p:custDataLst>
            </p:nvPr>
          </p:nvSpPr>
          <p:spPr>
            <a:xfrm>
              <a:off x="2771503" y="2549272"/>
              <a:ext cx="524296" cy="533408"/>
            </a:xfrm>
            <a:prstGeom prst="ellipse">
              <a:avLst/>
            </a:prstGeom>
            <a:solidFill>
              <a:srgbClr val="223C5B"/>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8" name="KSO_Shape">
              <a:extLst>
                <a:ext uri="{FF2B5EF4-FFF2-40B4-BE49-F238E27FC236}">
                  <a16:creationId xmlns:a16="http://schemas.microsoft.com/office/drawing/2014/main" id="{E9538AC2-AEB6-4F3E-8D59-9FD39EAFFBB9}"/>
                </a:ext>
              </a:extLst>
            </p:cNvPr>
            <p:cNvSpPr/>
            <p:nvPr/>
          </p:nvSpPr>
          <p:spPr bwMode="auto">
            <a:xfrm>
              <a:off x="2888706" y="2709682"/>
              <a:ext cx="289890" cy="233362"/>
            </a:xfrm>
            <a:custGeom>
              <a:avLst/>
              <a:gdLst>
                <a:gd name="T0" fmla="*/ 913166 w 4940"/>
                <a:gd name="T1" fmla="*/ 216832 h 3973"/>
                <a:gd name="T2" fmla="*/ 832184 w 4940"/>
                <a:gd name="T3" fmla="*/ 139667 h 3973"/>
                <a:gd name="T4" fmla="*/ 750431 w 4940"/>
                <a:gd name="T5" fmla="*/ 81408 h 3973"/>
                <a:gd name="T6" fmla="*/ 668293 w 4940"/>
                <a:gd name="T7" fmla="*/ 40897 h 3973"/>
                <a:gd name="T8" fmla="*/ 586925 w 4940"/>
                <a:gd name="T9" fmla="*/ 14661 h 3973"/>
                <a:gd name="T10" fmla="*/ 506715 w 4940"/>
                <a:gd name="T11" fmla="*/ 2315 h 3973"/>
                <a:gd name="T12" fmla="*/ 429203 w 4940"/>
                <a:gd name="T13" fmla="*/ 772 h 3973"/>
                <a:gd name="T14" fmla="*/ 354777 w 4940"/>
                <a:gd name="T15" fmla="*/ 8102 h 3973"/>
                <a:gd name="T16" fmla="*/ 285364 w 4940"/>
                <a:gd name="T17" fmla="*/ 22763 h 3973"/>
                <a:gd name="T18" fmla="*/ 220965 w 4940"/>
                <a:gd name="T19" fmla="*/ 42826 h 3973"/>
                <a:gd name="T20" fmla="*/ 136898 w 4940"/>
                <a:gd name="T21" fmla="*/ 77164 h 3973"/>
                <a:gd name="T22" fmla="*/ 52060 w 4940"/>
                <a:gd name="T23" fmla="*/ 123077 h 3973"/>
                <a:gd name="T24" fmla="*/ 0 w 4940"/>
                <a:gd name="T25" fmla="*/ 158573 h 3973"/>
                <a:gd name="T26" fmla="*/ 23523 w 4940"/>
                <a:gd name="T27" fmla="*/ 1411336 h 3973"/>
                <a:gd name="T28" fmla="*/ 90237 w 4940"/>
                <a:gd name="T29" fmla="*/ 1371211 h 3973"/>
                <a:gd name="T30" fmla="*/ 191271 w 4940"/>
                <a:gd name="T31" fmla="*/ 1323755 h 3973"/>
                <a:gd name="T32" fmla="*/ 252200 w 4940"/>
                <a:gd name="T33" fmla="*/ 1302149 h 3973"/>
                <a:gd name="T34" fmla="*/ 319300 w 4940"/>
                <a:gd name="T35" fmla="*/ 1284787 h 3973"/>
                <a:gd name="T36" fmla="*/ 391798 w 4940"/>
                <a:gd name="T37" fmla="*/ 1273212 h 3973"/>
                <a:gd name="T38" fmla="*/ 467381 w 4940"/>
                <a:gd name="T39" fmla="*/ 1270511 h 3973"/>
                <a:gd name="T40" fmla="*/ 546434 w 4940"/>
                <a:gd name="T41" fmla="*/ 1277070 h 3973"/>
                <a:gd name="T42" fmla="*/ 627802 w 4940"/>
                <a:gd name="T43" fmla="*/ 1295975 h 3973"/>
                <a:gd name="T44" fmla="*/ 709555 w 4940"/>
                <a:gd name="T45" fmla="*/ 1329156 h 3973"/>
                <a:gd name="T46" fmla="*/ 791693 w 4940"/>
                <a:gd name="T47" fmla="*/ 1378155 h 3973"/>
                <a:gd name="T48" fmla="*/ 873061 w 4940"/>
                <a:gd name="T49" fmla="*/ 1445288 h 3973"/>
                <a:gd name="T50" fmla="*/ 952500 w 4940"/>
                <a:gd name="T51" fmla="*/ 1532870 h 3973"/>
                <a:gd name="T52" fmla="*/ 1011887 w 4940"/>
                <a:gd name="T53" fmla="*/ 1465351 h 3973"/>
                <a:gd name="T54" fmla="*/ 1092868 w 4940"/>
                <a:gd name="T55" fmla="*/ 1393588 h 3973"/>
                <a:gd name="T56" fmla="*/ 1175007 w 4940"/>
                <a:gd name="T57" fmla="*/ 1339959 h 3973"/>
                <a:gd name="T58" fmla="*/ 1256760 w 4940"/>
                <a:gd name="T59" fmla="*/ 1302920 h 3973"/>
                <a:gd name="T60" fmla="*/ 1338128 w 4940"/>
                <a:gd name="T61" fmla="*/ 1280928 h 3973"/>
                <a:gd name="T62" fmla="*/ 1417952 w 4940"/>
                <a:gd name="T63" fmla="*/ 1270897 h 3973"/>
                <a:gd name="T64" fmla="*/ 1494692 w 4940"/>
                <a:gd name="T65" fmla="*/ 1271669 h 3973"/>
                <a:gd name="T66" fmla="*/ 1567962 w 4940"/>
                <a:gd name="T67" fmla="*/ 1281314 h 3973"/>
                <a:gd name="T68" fmla="*/ 1635832 w 4940"/>
                <a:gd name="T69" fmla="*/ 1297519 h 3973"/>
                <a:gd name="T70" fmla="*/ 1698689 w 4940"/>
                <a:gd name="T71" fmla="*/ 1318353 h 3973"/>
                <a:gd name="T72" fmla="*/ 1792397 w 4940"/>
                <a:gd name="T73" fmla="*/ 1359250 h 3973"/>
                <a:gd name="T74" fmla="*/ 1868365 w 4940"/>
                <a:gd name="T75" fmla="*/ 1402848 h 3973"/>
                <a:gd name="T76" fmla="*/ 1905000 w 4940"/>
                <a:gd name="T77" fmla="*/ 158573 h 3973"/>
                <a:gd name="T78" fmla="*/ 1868365 w 4940"/>
                <a:gd name="T79" fmla="*/ 133109 h 3973"/>
                <a:gd name="T80" fmla="*/ 1792397 w 4940"/>
                <a:gd name="T81" fmla="*/ 89511 h 3973"/>
                <a:gd name="T82" fmla="*/ 1698689 w 4940"/>
                <a:gd name="T83" fmla="*/ 47842 h 3973"/>
                <a:gd name="T84" fmla="*/ 1635832 w 4940"/>
                <a:gd name="T85" fmla="*/ 27393 h 3973"/>
                <a:gd name="T86" fmla="*/ 1567962 w 4940"/>
                <a:gd name="T87" fmla="*/ 11575 h 3973"/>
                <a:gd name="T88" fmla="*/ 1494692 w 4940"/>
                <a:gd name="T89" fmla="*/ 1929 h 3973"/>
                <a:gd name="T90" fmla="*/ 1417952 w 4940"/>
                <a:gd name="T91" fmla="*/ 1157 h 3973"/>
                <a:gd name="T92" fmla="*/ 1338128 w 4940"/>
                <a:gd name="T93" fmla="*/ 10417 h 3973"/>
                <a:gd name="T94" fmla="*/ 1256760 w 4940"/>
                <a:gd name="T95" fmla="*/ 33181 h 3973"/>
                <a:gd name="T96" fmla="*/ 1175007 w 4940"/>
                <a:gd name="T97" fmla="*/ 70220 h 3973"/>
                <a:gd name="T98" fmla="*/ 1092868 w 4940"/>
                <a:gd name="T99" fmla="*/ 123463 h 3973"/>
                <a:gd name="T100" fmla="*/ 1011887 w 4940"/>
                <a:gd name="T101" fmla="*/ 195612 h 3973"/>
                <a:gd name="T102" fmla="*/ 952500 w 4940"/>
                <a:gd name="T103" fmla="*/ 262745 h 397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940" h="3973">
                  <a:moveTo>
                    <a:pt x="2470" y="681"/>
                  </a:moveTo>
                  <a:lnTo>
                    <a:pt x="2470" y="681"/>
                  </a:lnTo>
                  <a:lnTo>
                    <a:pt x="2419" y="619"/>
                  </a:lnTo>
                  <a:lnTo>
                    <a:pt x="2368" y="562"/>
                  </a:lnTo>
                  <a:lnTo>
                    <a:pt x="2315" y="507"/>
                  </a:lnTo>
                  <a:lnTo>
                    <a:pt x="2264" y="455"/>
                  </a:lnTo>
                  <a:lnTo>
                    <a:pt x="2211" y="407"/>
                  </a:lnTo>
                  <a:lnTo>
                    <a:pt x="2158" y="362"/>
                  </a:lnTo>
                  <a:lnTo>
                    <a:pt x="2106" y="320"/>
                  </a:lnTo>
                  <a:lnTo>
                    <a:pt x="2053" y="281"/>
                  </a:lnTo>
                  <a:lnTo>
                    <a:pt x="2000" y="244"/>
                  </a:lnTo>
                  <a:lnTo>
                    <a:pt x="1946" y="211"/>
                  </a:lnTo>
                  <a:lnTo>
                    <a:pt x="1894" y="182"/>
                  </a:lnTo>
                  <a:lnTo>
                    <a:pt x="1840" y="154"/>
                  </a:lnTo>
                  <a:lnTo>
                    <a:pt x="1787" y="128"/>
                  </a:lnTo>
                  <a:lnTo>
                    <a:pt x="1733" y="106"/>
                  </a:lnTo>
                  <a:lnTo>
                    <a:pt x="1680" y="86"/>
                  </a:lnTo>
                  <a:lnTo>
                    <a:pt x="1628" y="68"/>
                  </a:lnTo>
                  <a:lnTo>
                    <a:pt x="1575" y="52"/>
                  </a:lnTo>
                  <a:lnTo>
                    <a:pt x="1522" y="38"/>
                  </a:lnTo>
                  <a:lnTo>
                    <a:pt x="1469" y="27"/>
                  </a:lnTo>
                  <a:lnTo>
                    <a:pt x="1417" y="19"/>
                  </a:lnTo>
                  <a:lnTo>
                    <a:pt x="1365" y="11"/>
                  </a:lnTo>
                  <a:lnTo>
                    <a:pt x="1314" y="6"/>
                  </a:lnTo>
                  <a:lnTo>
                    <a:pt x="1264" y="3"/>
                  </a:lnTo>
                  <a:lnTo>
                    <a:pt x="1212" y="0"/>
                  </a:lnTo>
                  <a:lnTo>
                    <a:pt x="1163" y="0"/>
                  </a:lnTo>
                  <a:lnTo>
                    <a:pt x="1113" y="2"/>
                  </a:lnTo>
                  <a:lnTo>
                    <a:pt x="1064" y="5"/>
                  </a:lnTo>
                  <a:lnTo>
                    <a:pt x="1016" y="9"/>
                  </a:lnTo>
                  <a:lnTo>
                    <a:pt x="968" y="15"/>
                  </a:lnTo>
                  <a:lnTo>
                    <a:pt x="920" y="21"/>
                  </a:lnTo>
                  <a:lnTo>
                    <a:pt x="875" y="30"/>
                  </a:lnTo>
                  <a:lnTo>
                    <a:pt x="828" y="38"/>
                  </a:lnTo>
                  <a:lnTo>
                    <a:pt x="784" y="48"/>
                  </a:lnTo>
                  <a:lnTo>
                    <a:pt x="740" y="59"/>
                  </a:lnTo>
                  <a:lnTo>
                    <a:pt x="697" y="71"/>
                  </a:lnTo>
                  <a:lnTo>
                    <a:pt x="654" y="84"/>
                  </a:lnTo>
                  <a:lnTo>
                    <a:pt x="614" y="96"/>
                  </a:lnTo>
                  <a:lnTo>
                    <a:pt x="573" y="111"/>
                  </a:lnTo>
                  <a:lnTo>
                    <a:pt x="534" y="124"/>
                  </a:lnTo>
                  <a:lnTo>
                    <a:pt x="496" y="139"/>
                  </a:lnTo>
                  <a:lnTo>
                    <a:pt x="423" y="169"/>
                  </a:lnTo>
                  <a:lnTo>
                    <a:pt x="355" y="200"/>
                  </a:lnTo>
                  <a:lnTo>
                    <a:pt x="292" y="232"/>
                  </a:lnTo>
                  <a:lnTo>
                    <a:pt x="234" y="263"/>
                  </a:lnTo>
                  <a:lnTo>
                    <a:pt x="181" y="292"/>
                  </a:lnTo>
                  <a:lnTo>
                    <a:pt x="135" y="319"/>
                  </a:lnTo>
                  <a:lnTo>
                    <a:pt x="95" y="345"/>
                  </a:lnTo>
                  <a:lnTo>
                    <a:pt x="61" y="367"/>
                  </a:lnTo>
                  <a:lnTo>
                    <a:pt x="16" y="399"/>
                  </a:lnTo>
                  <a:lnTo>
                    <a:pt x="0" y="411"/>
                  </a:lnTo>
                  <a:lnTo>
                    <a:pt x="0" y="3702"/>
                  </a:lnTo>
                  <a:lnTo>
                    <a:pt x="16" y="3690"/>
                  </a:lnTo>
                  <a:lnTo>
                    <a:pt x="61" y="3658"/>
                  </a:lnTo>
                  <a:lnTo>
                    <a:pt x="95" y="3636"/>
                  </a:lnTo>
                  <a:lnTo>
                    <a:pt x="135" y="3612"/>
                  </a:lnTo>
                  <a:lnTo>
                    <a:pt x="181" y="3583"/>
                  </a:lnTo>
                  <a:lnTo>
                    <a:pt x="234" y="3554"/>
                  </a:lnTo>
                  <a:lnTo>
                    <a:pt x="292" y="3523"/>
                  </a:lnTo>
                  <a:lnTo>
                    <a:pt x="355" y="3493"/>
                  </a:lnTo>
                  <a:lnTo>
                    <a:pt x="423" y="3461"/>
                  </a:lnTo>
                  <a:lnTo>
                    <a:pt x="496" y="3431"/>
                  </a:lnTo>
                  <a:lnTo>
                    <a:pt x="534" y="3417"/>
                  </a:lnTo>
                  <a:lnTo>
                    <a:pt x="573" y="3402"/>
                  </a:lnTo>
                  <a:lnTo>
                    <a:pt x="614" y="3388"/>
                  </a:lnTo>
                  <a:lnTo>
                    <a:pt x="654" y="3375"/>
                  </a:lnTo>
                  <a:lnTo>
                    <a:pt x="697" y="3363"/>
                  </a:lnTo>
                  <a:lnTo>
                    <a:pt x="740" y="3350"/>
                  </a:lnTo>
                  <a:lnTo>
                    <a:pt x="784" y="3339"/>
                  </a:lnTo>
                  <a:lnTo>
                    <a:pt x="828" y="3330"/>
                  </a:lnTo>
                  <a:lnTo>
                    <a:pt x="875" y="3321"/>
                  </a:lnTo>
                  <a:lnTo>
                    <a:pt x="920" y="3312"/>
                  </a:lnTo>
                  <a:lnTo>
                    <a:pt x="968" y="3306"/>
                  </a:lnTo>
                  <a:lnTo>
                    <a:pt x="1016" y="3300"/>
                  </a:lnTo>
                  <a:lnTo>
                    <a:pt x="1064" y="3296"/>
                  </a:lnTo>
                  <a:lnTo>
                    <a:pt x="1113" y="3294"/>
                  </a:lnTo>
                  <a:lnTo>
                    <a:pt x="1163" y="3292"/>
                  </a:lnTo>
                  <a:lnTo>
                    <a:pt x="1212" y="3293"/>
                  </a:lnTo>
                  <a:lnTo>
                    <a:pt x="1264" y="3294"/>
                  </a:lnTo>
                  <a:lnTo>
                    <a:pt x="1314" y="3298"/>
                  </a:lnTo>
                  <a:lnTo>
                    <a:pt x="1365" y="3303"/>
                  </a:lnTo>
                  <a:lnTo>
                    <a:pt x="1417" y="3310"/>
                  </a:lnTo>
                  <a:lnTo>
                    <a:pt x="1469" y="3320"/>
                  </a:lnTo>
                  <a:lnTo>
                    <a:pt x="1522" y="3331"/>
                  </a:lnTo>
                  <a:lnTo>
                    <a:pt x="1575" y="3344"/>
                  </a:lnTo>
                  <a:lnTo>
                    <a:pt x="1628" y="3359"/>
                  </a:lnTo>
                  <a:lnTo>
                    <a:pt x="1680" y="3377"/>
                  </a:lnTo>
                  <a:lnTo>
                    <a:pt x="1733" y="3397"/>
                  </a:lnTo>
                  <a:lnTo>
                    <a:pt x="1787" y="3420"/>
                  </a:lnTo>
                  <a:lnTo>
                    <a:pt x="1840" y="3445"/>
                  </a:lnTo>
                  <a:lnTo>
                    <a:pt x="1894" y="3473"/>
                  </a:lnTo>
                  <a:lnTo>
                    <a:pt x="1946" y="3504"/>
                  </a:lnTo>
                  <a:lnTo>
                    <a:pt x="2000" y="3537"/>
                  </a:lnTo>
                  <a:lnTo>
                    <a:pt x="2053" y="3572"/>
                  </a:lnTo>
                  <a:lnTo>
                    <a:pt x="2106" y="3612"/>
                  </a:lnTo>
                  <a:lnTo>
                    <a:pt x="2158" y="3653"/>
                  </a:lnTo>
                  <a:lnTo>
                    <a:pt x="2211" y="3699"/>
                  </a:lnTo>
                  <a:lnTo>
                    <a:pt x="2264" y="3746"/>
                  </a:lnTo>
                  <a:lnTo>
                    <a:pt x="2315" y="3798"/>
                  </a:lnTo>
                  <a:lnTo>
                    <a:pt x="2368" y="3853"/>
                  </a:lnTo>
                  <a:lnTo>
                    <a:pt x="2419" y="3911"/>
                  </a:lnTo>
                  <a:lnTo>
                    <a:pt x="2470" y="3973"/>
                  </a:lnTo>
                  <a:lnTo>
                    <a:pt x="2521" y="3911"/>
                  </a:lnTo>
                  <a:lnTo>
                    <a:pt x="2573" y="3853"/>
                  </a:lnTo>
                  <a:lnTo>
                    <a:pt x="2624" y="3798"/>
                  </a:lnTo>
                  <a:lnTo>
                    <a:pt x="2676" y="3746"/>
                  </a:lnTo>
                  <a:lnTo>
                    <a:pt x="2728" y="3699"/>
                  </a:lnTo>
                  <a:lnTo>
                    <a:pt x="2781" y="3653"/>
                  </a:lnTo>
                  <a:lnTo>
                    <a:pt x="2834" y="3612"/>
                  </a:lnTo>
                  <a:lnTo>
                    <a:pt x="2886" y="3572"/>
                  </a:lnTo>
                  <a:lnTo>
                    <a:pt x="2940" y="3537"/>
                  </a:lnTo>
                  <a:lnTo>
                    <a:pt x="2993" y="3504"/>
                  </a:lnTo>
                  <a:lnTo>
                    <a:pt x="3047" y="3473"/>
                  </a:lnTo>
                  <a:lnTo>
                    <a:pt x="3100" y="3445"/>
                  </a:lnTo>
                  <a:lnTo>
                    <a:pt x="3154" y="3420"/>
                  </a:lnTo>
                  <a:lnTo>
                    <a:pt x="3206" y="3397"/>
                  </a:lnTo>
                  <a:lnTo>
                    <a:pt x="3259" y="3377"/>
                  </a:lnTo>
                  <a:lnTo>
                    <a:pt x="3313" y="3359"/>
                  </a:lnTo>
                  <a:lnTo>
                    <a:pt x="3366" y="3344"/>
                  </a:lnTo>
                  <a:lnTo>
                    <a:pt x="3418" y="3331"/>
                  </a:lnTo>
                  <a:lnTo>
                    <a:pt x="3470" y="3320"/>
                  </a:lnTo>
                  <a:lnTo>
                    <a:pt x="3523" y="3310"/>
                  </a:lnTo>
                  <a:lnTo>
                    <a:pt x="3574" y="3303"/>
                  </a:lnTo>
                  <a:lnTo>
                    <a:pt x="3626" y="3298"/>
                  </a:lnTo>
                  <a:lnTo>
                    <a:pt x="3677" y="3294"/>
                  </a:lnTo>
                  <a:lnTo>
                    <a:pt x="3727" y="3293"/>
                  </a:lnTo>
                  <a:lnTo>
                    <a:pt x="3778" y="3292"/>
                  </a:lnTo>
                  <a:lnTo>
                    <a:pt x="3827" y="3294"/>
                  </a:lnTo>
                  <a:lnTo>
                    <a:pt x="3876" y="3296"/>
                  </a:lnTo>
                  <a:lnTo>
                    <a:pt x="3925" y="3300"/>
                  </a:lnTo>
                  <a:lnTo>
                    <a:pt x="3973" y="3306"/>
                  </a:lnTo>
                  <a:lnTo>
                    <a:pt x="4019" y="3312"/>
                  </a:lnTo>
                  <a:lnTo>
                    <a:pt x="4066" y="3321"/>
                  </a:lnTo>
                  <a:lnTo>
                    <a:pt x="4111" y="3330"/>
                  </a:lnTo>
                  <a:lnTo>
                    <a:pt x="4155" y="3339"/>
                  </a:lnTo>
                  <a:lnTo>
                    <a:pt x="4199" y="3350"/>
                  </a:lnTo>
                  <a:lnTo>
                    <a:pt x="4242" y="3363"/>
                  </a:lnTo>
                  <a:lnTo>
                    <a:pt x="4285" y="3375"/>
                  </a:lnTo>
                  <a:lnTo>
                    <a:pt x="4327" y="3388"/>
                  </a:lnTo>
                  <a:lnTo>
                    <a:pt x="4366" y="3402"/>
                  </a:lnTo>
                  <a:lnTo>
                    <a:pt x="4405" y="3417"/>
                  </a:lnTo>
                  <a:lnTo>
                    <a:pt x="4444" y="3431"/>
                  </a:lnTo>
                  <a:lnTo>
                    <a:pt x="4517" y="3461"/>
                  </a:lnTo>
                  <a:lnTo>
                    <a:pt x="4585" y="3493"/>
                  </a:lnTo>
                  <a:lnTo>
                    <a:pt x="4648" y="3523"/>
                  </a:lnTo>
                  <a:lnTo>
                    <a:pt x="4707" y="3554"/>
                  </a:lnTo>
                  <a:lnTo>
                    <a:pt x="4758" y="3583"/>
                  </a:lnTo>
                  <a:lnTo>
                    <a:pt x="4805" y="3612"/>
                  </a:lnTo>
                  <a:lnTo>
                    <a:pt x="4845" y="3636"/>
                  </a:lnTo>
                  <a:lnTo>
                    <a:pt x="4878" y="3658"/>
                  </a:lnTo>
                  <a:lnTo>
                    <a:pt x="4924" y="3690"/>
                  </a:lnTo>
                  <a:lnTo>
                    <a:pt x="4940" y="3702"/>
                  </a:lnTo>
                  <a:lnTo>
                    <a:pt x="4940" y="411"/>
                  </a:lnTo>
                  <a:lnTo>
                    <a:pt x="4924" y="399"/>
                  </a:lnTo>
                  <a:lnTo>
                    <a:pt x="4878" y="367"/>
                  </a:lnTo>
                  <a:lnTo>
                    <a:pt x="4845" y="345"/>
                  </a:lnTo>
                  <a:lnTo>
                    <a:pt x="4805" y="319"/>
                  </a:lnTo>
                  <a:lnTo>
                    <a:pt x="4758" y="292"/>
                  </a:lnTo>
                  <a:lnTo>
                    <a:pt x="4707" y="263"/>
                  </a:lnTo>
                  <a:lnTo>
                    <a:pt x="4648" y="232"/>
                  </a:lnTo>
                  <a:lnTo>
                    <a:pt x="4585" y="200"/>
                  </a:lnTo>
                  <a:lnTo>
                    <a:pt x="4517" y="169"/>
                  </a:lnTo>
                  <a:lnTo>
                    <a:pt x="4444" y="139"/>
                  </a:lnTo>
                  <a:lnTo>
                    <a:pt x="4405" y="124"/>
                  </a:lnTo>
                  <a:lnTo>
                    <a:pt x="4366" y="111"/>
                  </a:lnTo>
                  <a:lnTo>
                    <a:pt x="4327" y="96"/>
                  </a:lnTo>
                  <a:lnTo>
                    <a:pt x="4285" y="84"/>
                  </a:lnTo>
                  <a:lnTo>
                    <a:pt x="4242" y="71"/>
                  </a:lnTo>
                  <a:lnTo>
                    <a:pt x="4199" y="59"/>
                  </a:lnTo>
                  <a:lnTo>
                    <a:pt x="4155" y="48"/>
                  </a:lnTo>
                  <a:lnTo>
                    <a:pt x="4111" y="38"/>
                  </a:lnTo>
                  <a:lnTo>
                    <a:pt x="4066" y="30"/>
                  </a:lnTo>
                  <a:lnTo>
                    <a:pt x="4019" y="21"/>
                  </a:lnTo>
                  <a:lnTo>
                    <a:pt x="3973" y="15"/>
                  </a:lnTo>
                  <a:lnTo>
                    <a:pt x="3925" y="9"/>
                  </a:lnTo>
                  <a:lnTo>
                    <a:pt x="3876" y="5"/>
                  </a:lnTo>
                  <a:lnTo>
                    <a:pt x="3827" y="2"/>
                  </a:lnTo>
                  <a:lnTo>
                    <a:pt x="3778" y="0"/>
                  </a:lnTo>
                  <a:lnTo>
                    <a:pt x="3727" y="0"/>
                  </a:lnTo>
                  <a:lnTo>
                    <a:pt x="3677" y="3"/>
                  </a:lnTo>
                  <a:lnTo>
                    <a:pt x="3626" y="6"/>
                  </a:lnTo>
                  <a:lnTo>
                    <a:pt x="3574" y="11"/>
                  </a:lnTo>
                  <a:lnTo>
                    <a:pt x="3523" y="19"/>
                  </a:lnTo>
                  <a:lnTo>
                    <a:pt x="3470" y="27"/>
                  </a:lnTo>
                  <a:lnTo>
                    <a:pt x="3418" y="38"/>
                  </a:lnTo>
                  <a:lnTo>
                    <a:pt x="3366" y="52"/>
                  </a:lnTo>
                  <a:lnTo>
                    <a:pt x="3313" y="68"/>
                  </a:lnTo>
                  <a:lnTo>
                    <a:pt x="3259" y="86"/>
                  </a:lnTo>
                  <a:lnTo>
                    <a:pt x="3206" y="106"/>
                  </a:lnTo>
                  <a:lnTo>
                    <a:pt x="3154" y="128"/>
                  </a:lnTo>
                  <a:lnTo>
                    <a:pt x="3100" y="154"/>
                  </a:lnTo>
                  <a:lnTo>
                    <a:pt x="3047" y="182"/>
                  </a:lnTo>
                  <a:lnTo>
                    <a:pt x="2993" y="211"/>
                  </a:lnTo>
                  <a:lnTo>
                    <a:pt x="2940" y="244"/>
                  </a:lnTo>
                  <a:lnTo>
                    <a:pt x="2886" y="281"/>
                  </a:lnTo>
                  <a:lnTo>
                    <a:pt x="2834" y="320"/>
                  </a:lnTo>
                  <a:lnTo>
                    <a:pt x="2781" y="362"/>
                  </a:lnTo>
                  <a:lnTo>
                    <a:pt x="2728" y="407"/>
                  </a:lnTo>
                  <a:lnTo>
                    <a:pt x="2676" y="455"/>
                  </a:lnTo>
                  <a:lnTo>
                    <a:pt x="2624" y="507"/>
                  </a:lnTo>
                  <a:lnTo>
                    <a:pt x="2573" y="562"/>
                  </a:lnTo>
                  <a:lnTo>
                    <a:pt x="2521" y="619"/>
                  </a:lnTo>
                  <a:lnTo>
                    <a:pt x="2470" y="681"/>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30" name="组合 29">
            <a:extLst>
              <a:ext uri="{FF2B5EF4-FFF2-40B4-BE49-F238E27FC236}">
                <a16:creationId xmlns:a16="http://schemas.microsoft.com/office/drawing/2014/main" id="{A0FF9A31-BB7C-4C42-96DE-596E9005AA15}"/>
              </a:ext>
            </a:extLst>
          </p:cNvPr>
          <p:cNvGrpSpPr/>
          <p:nvPr/>
        </p:nvGrpSpPr>
        <p:grpSpPr>
          <a:xfrm>
            <a:off x="3439032" y="5007358"/>
            <a:ext cx="649184" cy="1037121"/>
            <a:chOff x="2704471" y="2488155"/>
            <a:chExt cx="846910" cy="1258648"/>
          </a:xfrm>
        </p:grpSpPr>
        <p:sp>
          <p:nvSpPr>
            <p:cNvPr id="31" name="MH_Other_2">
              <a:extLst>
                <a:ext uri="{FF2B5EF4-FFF2-40B4-BE49-F238E27FC236}">
                  <a16:creationId xmlns:a16="http://schemas.microsoft.com/office/drawing/2014/main" id="{F5F5AF99-762F-49EB-A4D8-0BE540FC11C1}"/>
                </a:ext>
              </a:extLst>
            </p:cNvPr>
            <p:cNvSpPr/>
            <p:nvPr>
              <p:custDataLst>
                <p:tags r:id="rId10"/>
              </p:custDataLst>
            </p:nvPr>
          </p:nvSpPr>
          <p:spPr>
            <a:xfrm>
              <a:off x="3355038" y="3537891"/>
              <a:ext cx="196343" cy="208912"/>
            </a:xfrm>
            <a:prstGeom prst="ellipse">
              <a:avLst/>
            </a:prstGeom>
            <a:solidFill>
              <a:srgbClr val="FFFFFF"/>
            </a:solidFill>
            <a:ln w="57150">
              <a:solidFill>
                <a:srgbClr val="223C5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32" name="MH_Other_3">
              <a:extLst>
                <a:ext uri="{FF2B5EF4-FFF2-40B4-BE49-F238E27FC236}">
                  <a16:creationId xmlns:a16="http://schemas.microsoft.com/office/drawing/2014/main" id="{FA7B408B-8650-4C2A-9AFC-EA15F11592D0}"/>
                </a:ext>
              </a:extLst>
            </p:cNvPr>
            <p:cNvCxnSpPr>
              <a:cxnSpLocks/>
              <a:stCxn id="34" idx="4"/>
              <a:endCxn id="31" idx="0"/>
            </p:cNvCxnSpPr>
            <p:nvPr>
              <p:custDataLst>
                <p:tags r:id="rId11"/>
              </p:custDataLst>
            </p:nvPr>
          </p:nvCxnSpPr>
          <p:spPr>
            <a:xfrm rot="16200000" flipH="1">
              <a:off x="3015825" y="3100505"/>
              <a:ext cx="455211" cy="419559"/>
            </a:xfrm>
            <a:prstGeom prst="curvedConnector3">
              <a:avLst>
                <a:gd name="adj1" fmla="val 50000"/>
              </a:avLst>
            </a:prstGeom>
            <a:ln w="38100">
              <a:solidFill>
                <a:srgbClr val="223C5B"/>
              </a:solidFill>
            </a:ln>
          </p:spPr>
          <p:style>
            <a:lnRef idx="1">
              <a:schemeClr val="accent1"/>
            </a:lnRef>
            <a:fillRef idx="0">
              <a:schemeClr val="accent1"/>
            </a:fillRef>
            <a:effectRef idx="0">
              <a:schemeClr val="accent1"/>
            </a:effectRef>
            <a:fontRef idx="minor">
              <a:schemeClr val="tx1"/>
            </a:fontRef>
          </p:style>
        </p:cxnSp>
        <p:sp>
          <p:nvSpPr>
            <p:cNvPr id="33" name="MH_Other_4">
              <a:extLst>
                <a:ext uri="{FF2B5EF4-FFF2-40B4-BE49-F238E27FC236}">
                  <a16:creationId xmlns:a16="http://schemas.microsoft.com/office/drawing/2014/main" id="{3B3F8A29-28C5-4888-B3B8-449A9D099E4C}"/>
                </a:ext>
              </a:extLst>
            </p:cNvPr>
            <p:cNvSpPr/>
            <p:nvPr>
              <p:custDataLst>
                <p:tags r:id="rId12"/>
              </p:custDataLst>
            </p:nvPr>
          </p:nvSpPr>
          <p:spPr>
            <a:xfrm>
              <a:off x="2704471" y="2488155"/>
              <a:ext cx="658359" cy="667672"/>
            </a:xfrm>
            <a:prstGeom prst="ellipse">
              <a:avLst/>
            </a:prstGeom>
            <a:gradFill flip="none" rotWithShape="1">
              <a:gsLst>
                <a:gs pos="30000">
                  <a:srgbClr val="E8E8E8"/>
                </a:gs>
                <a:gs pos="0">
                  <a:srgbClr val="E4E4E4"/>
                </a:gs>
                <a:gs pos="61000">
                  <a:srgbClr val="F2F2F2"/>
                </a:gs>
                <a:gs pos="100000">
                  <a:schemeClr val="bg1">
                    <a:tint val="23500"/>
                    <a:satMod val="160000"/>
                    <a:lumMod val="96000"/>
                  </a:schemeClr>
                </a:gs>
              </a:gsLst>
              <a:lin ang="7800000" scaled="0"/>
              <a:tileRect/>
            </a:gradFill>
            <a:ln w="12700" cap="flat" cmpd="sng">
              <a:gradFill flip="none" rotWithShape="1">
                <a:gsLst>
                  <a:gs pos="100000">
                    <a:schemeClr val="tx1">
                      <a:lumMod val="40000"/>
                      <a:lumOff val="60000"/>
                    </a:schemeClr>
                  </a:gs>
                  <a:gs pos="0">
                    <a:schemeClr val="bg1">
                      <a:lumMod val="0"/>
                      <a:lumOff val="100000"/>
                    </a:schemeClr>
                  </a:gs>
                  <a:gs pos="54000">
                    <a:schemeClr val="tx1">
                      <a:lumMod val="20000"/>
                      <a:lumOff val="80000"/>
                    </a:schemeClr>
                  </a:gs>
                </a:gsLst>
                <a:lin ang="7800000" scaled="0"/>
                <a:tileRect/>
              </a:gradFill>
              <a:prstDash val="solid"/>
              <a:round/>
            </a:ln>
            <a:effectLst>
              <a:outerShdw blurRad="50800" dist="38100" dir="5400000" algn="t" rotWithShape="0">
                <a:prstClr val="black">
                  <a:alpha val="40000"/>
                </a:prstClr>
              </a:outerShdw>
              <a:softEdge rad="0"/>
            </a:effectLst>
            <a:scene3d>
              <a:camera prst="orthographicFront"/>
              <a:lightRig rig="flat" dir="t"/>
            </a:scene3d>
            <a:sp3d/>
          </p:spPr>
          <p:style>
            <a:lnRef idx="2">
              <a:schemeClr val="accent1">
                <a:shade val="50000"/>
              </a:schemeClr>
            </a:lnRef>
            <a:fillRef idx="1">
              <a:schemeClr val="accent1"/>
            </a:fillRef>
            <a:effectRef idx="0">
              <a:schemeClr val="accent1"/>
            </a:effectRef>
            <a:fontRef idx="minor">
              <a:schemeClr val="lt1"/>
            </a:fontRef>
          </p:style>
          <p:txBody>
            <a:bodyPr anchor="ctr">
              <a:flatTx/>
            </a:bodyPr>
            <a:lstStyle/>
            <a:p>
              <a:pPr algn="ctr">
                <a:defRPr/>
              </a:pPr>
              <a:endParaRPr lang="zh-CN" altLang="en-US"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4" name="MH_Other_5">
              <a:extLst>
                <a:ext uri="{FF2B5EF4-FFF2-40B4-BE49-F238E27FC236}">
                  <a16:creationId xmlns:a16="http://schemas.microsoft.com/office/drawing/2014/main" id="{196B0C46-3259-4541-9CB5-302B0ED40D9E}"/>
                </a:ext>
              </a:extLst>
            </p:cNvPr>
            <p:cNvSpPr/>
            <p:nvPr>
              <p:custDataLst>
                <p:tags r:id="rId13"/>
              </p:custDataLst>
            </p:nvPr>
          </p:nvSpPr>
          <p:spPr>
            <a:xfrm>
              <a:off x="2771503" y="2549272"/>
              <a:ext cx="524296" cy="533408"/>
            </a:xfrm>
            <a:prstGeom prst="ellipse">
              <a:avLst/>
            </a:prstGeom>
            <a:solidFill>
              <a:srgbClr val="223C5B"/>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5" name="KSO_Shape">
              <a:extLst>
                <a:ext uri="{FF2B5EF4-FFF2-40B4-BE49-F238E27FC236}">
                  <a16:creationId xmlns:a16="http://schemas.microsoft.com/office/drawing/2014/main" id="{E9538AC2-AEB6-4F3E-8D59-9FD39EAFFBB9}"/>
                </a:ext>
              </a:extLst>
            </p:cNvPr>
            <p:cNvSpPr/>
            <p:nvPr/>
          </p:nvSpPr>
          <p:spPr bwMode="auto">
            <a:xfrm>
              <a:off x="2888706" y="2709682"/>
              <a:ext cx="289890" cy="233362"/>
            </a:xfrm>
            <a:custGeom>
              <a:avLst/>
              <a:gdLst>
                <a:gd name="T0" fmla="*/ 913166 w 4940"/>
                <a:gd name="T1" fmla="*/ 216832 h 3973"/>
                <a:gd name="T2" fmla="*/ 832184 w 4940"/>
                <a:gd name="T3" fmla="*/ 139667 h 3973"/>
                <a:gd name="T4" fmla="*/ 750431 w 4940"/>
                <a:gd name="T5" fmla="*/ 81408 h 3973"/>
                <a:gd name="T6" fmla="*/ 668293 w 4940"/>
                <a:gd name="T7" fmla="*/ 40897 h 3973"/>
                <a:gd name="T8" fmla="*/ 586925 w 4940"/>
                <a:gd name="T9" fmla="*/ 14661 h 3973"/>
                <a:gd name="T10" fmla="*/ 506715 w 4940"/>
                <a:gd name="T11" fmla="*/ 2315 h 3973"/>
                <a:gd name="T12" fmla="*/ 429203 w 4940"/>
                <a:gd name="T13" fmla="*/ 772 h 3973"/>
                <a:gd name="T14" fmla="*/ 354777 w 4940"/>
                <a:gd name="T15" fmla="*/ 8102 h 3973"/>
                <a:gd name="T16" fmla="*/ 285364 w 4940"/>
                <a:gd name="T17" fmla="*/ 22763 h 3973"/>
                <a:gd name="T18" fmla="*/ 220965 w 4940"/>
                <a:gd name="T19" fmla="*/ 42826 h 3973"/>
                <a:gd name="T20" fmla="*/ 136898 w 4940"/>
                <a:gd name="T21" fmla="*/ 77164 h 3973"/>
                <a:gd name="T22" fmla="*/ 52060 w 4940"/>
                <a:gd name="T23" fmla="*/ 123077 h 3973"/>
                <a:gd name="T24" fmla="*/ 0 w 4940"/>
                <a:gd name="T25" fmla="*/ 158573 h 3973"/>
                <a:gd name="T26" fmla="*/ 23523 w 4940"/>
                <a:gd name="T27" fmla="*/ 1411336 h 3973"/>
                <a:gd name="T28" fmla="*/ 90237 w 4940"/>
                <a:gd name="T29" fmla="*/ 1371211 h 3973"/>
                <a:gd name="T30" fmla="*/ 191271 w 4940"/>
                <a:gd name="T31" fmla="*/ 1323755 h 3973"/>
                <a:gd name="T32" fmla="*/ 252200 w 4940"/>
                <a:gd name="T33" fmla="*/ 1302149 h 3973"/>
                <a:gd name="T34" fmla="*/ 319300 w 4940"/>
                <a:gd name="T35" fmla="*/ 1284787 h 3973"/>
                <a:gd name="T36" fmla="*/ 391798 w 4940"/>
                <a:gd name="T37" fmla="*/ 1273212 h 3973"/>
                <a:gd name="T38" fmla="*/ 467381 w 4940"/>
                <a:gd name="T39" fmla="*/ 1270511 h 3973"/>
                <a:gd name="T40" fmla="*/ 546434 w 4940"/>
                <a:gd name="T41" fmla="*/ 1277070 h 3973"/>
                <a:gd name="T42" fmla="*/ 627802 w 4940"/>
                <a:gd name="T43" fmla="*/ 1295975 h 3973"/>
                <a:gd name="T44" fmla="*/ 709555 w 4940"/>
                <a:gd name="T45" fmla="*/ 1329156 h 3973"/>
                <a:gd name="T46" fmla="*/ 791693 w 4940"/>
                <a:gd name="T47" fmla="*/ 1378155 h 3973"/>
                <a:gd name="T48" fmla="*/ 873061 w 4940"/>
                <a:gd name="T49" fmla="*/ 1445288 h 3973"/>
                <a:gd name="T50" fmla="*/ 952500 w 4940"/>
                <a:gd name="T51" fmla="*/ 1532870 h 3973"/>
                <a:gd name="T52" fmla="*/ 1011887 w 4940"/>
                <a:gd name="T53" fmla="*/ 1465351 h 3973"/>
                <a:gd name="T54" fmla="*/ 1092868 w 4940"/>
                <a:gd name="T55" fmla="*/ 1393588 h 3973"/>
                <a:gd name="T56" fmla="*/ 1175007 w 4940"/>
                <a:gd name="T57" fmla="*/ 1339959 h 3973"/>
                <a:gd name="T58" fmla="*/ 1256760 w 4940"/>
                <a:gd name="T59" fmla="*/ 1302920 h 3973"/>
                <a:gd name="T60" fmla="*/ 1338128 w 4940"/>
                <a:gd name="T61" fmla="*/ 1280928 h 3973"/>
                <a:gd name="T62" fmla="*/ 1417952 w 4940"/>
                <a:gd name="T63" fmla="*/ 1270897 h 3973"/>
                <a:gd name="T64" fmla="*/ 1494692 w 4940"/>
                <a:gd name="T65" fmla="*/ 1271669 h 3973"/>
                <a:gd name="T66" fmla="*/ 1567962 w 4940"/>
                <a:gd name="T67" fmla="*/ 1281314 h 3973"/>
                <a:gd name="T68" fmla="*/ 1635832 w 4940"/>
                <a:gd name="T69" fmla="*/ 1297519 h 3973"/>
                <a:gd name="T70" fmla="*/ 1698689 w 4940"/>
                <a:gd name="T71" fmla="*/ 1318353 h 3973"/>
                <a:gd name="T72" fmla="*/ 1792397 w 4940"/>
                <a:gd name="T73" fmla="*/ 1359250 h 3973"/>
                <a:gd name="T74" fmla="*/ 1868365 w 4940"/>
                <a:gd name="T75" fmla="*/ 1402848 h 3973"/>
                <a:gd name="T76" fmla="*/ 1905000 w 4940"/>
                <a:gd name="T77" fmla="*/ 158573 h 3973"/>
                <a:gd name="T78" fmla="*/ 1868365 w 4940"/>
                <a:gd name="T79" fmla="*/ 133109 h 3973"/>
                <a:gd name="T80" fmla="*/ 1792397 w 4940"/>
                <a:gd name="T81" fmla="*/ 89511 h 3973"/>
                <a:gd name="T82" fmla="*/ 1698689 w 4940"/>
                <a:gd name="T83" fmla="*/ 47842 h 3973"/>
                <a:gd name="T84" fmla="*/ 1635832 w 4940"/>
                <a:gd name="T85" fmla="*/ 27393 h 3973"/>
                <a:gd name="T86" fmla="*/ 1567962 w 4940"/>
                <a:gd name="T87" fmla="*/ 11575 h 3973"/>
                <a:gd name="T88" fmla="*/ 1494692 w 4940"/>
                <a:gd name="T89" fmla="*/ 1929 h 3973"/>
                <a:gd name="T90" fmla="*/ 1417952 w 4940"/>
                <a:gd name="T91" fmla="*/ 1157 h 3973"/>
                <a:gd name="T92" fmla="*/ 1338128 w 4940"/>
                <a:gd name="T93" fmla="*/ 10417 h 3973"/>
                <a:gd name="T94" fmla="*/ 1256760 w 4940"/>
                <a:gd name="T95" fmla="*/ 33181 h 3973"/>
                <a:gd name="T96" fmla="*/ 1175007 w 4940"/>
                <a:gd name="T97" fmla="*/ 70220 h 3973"/>
                <a:gd name="T98" fmla="*/ 1092868 w 4940"/>
                <a:gd name="T99" fmla="*/ 123463 h 3973"/>
                <a:gd name="T100" fmla="*/ 1011887 w 4940"/>
                <a:gd name="T101" fmla="*/ 195612 h 3973"/>
                <a:gd name="T102" fmla="*/ 952500 w 4940"/>
                <a:gd name="T103" fmla="*/ 262745 h 397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940" h="3973">
                  <a:moveTo>
                    <a:pt x="2470" y="681"/>
                  </a:moveTo>
                  <a:lnTo>
                    <a:pt x="2470" y="681"/>
                  </a:lnTo>
                  <a:lnTo>
                    <a:pt x="2419" y="619"/>
                  </a:lnTo>
                  <a:lnTo>
                    <a:pt x="2368" y="562"/>
                  </a:lnTo>
                  <a:lnTo>
                    <a:pt x="2315" y="507"/>
                  </a:lnTo>
                  <a:lnTo>
                    <a:pt x="2264" y="455"/>
                  </a:lnTo>
                  <a:lnTo>
                    <a:pt x="2211" y="407"/>
                  </a:lnTo>
                  <a:lnTo>
                    <a:pt x="2158" y="362"/>
                  </a:lnTo>
                  <a:lnTo>
                    <a:pt x="2106" y="320"/>
                  </a:lnTo>
                  <a:lnTo>
                    <a:pt x="2053" y="281"/>
                  </a:lnTo>
                  <a:lnTo>
                    <a:pt x="2000" y="244"/>
                  </a:lnTo>
                  <a:lnTo>
                    <a:pt x="1946" y="211"/>
                  </a:lnTo>
                  <a:lnTo>
                    <a:pt x="1894" y="182"/>
                  </a:lnTo>
                  <a:lnTo>
                    <a:pt x="1840" y="154"/>
                  </a:lnTo>
                  <a:lnTo>
                    <a:pt x="1787" y="128"/>
                  </a:lnTo>
                  <a:lnTo>
                    <a:pt x="1733" y="106"/>
                  </a:lnTo>
                  <a:lnTo>
                    <a:pt x="1680" y="86"/>
                  </a:lnTo>
                  <a:lnTo>
                    <a:pt x="1628" y="68"/>
                  </a:lnTo>
                  <a:lnTo>
                    <a:pt x="1575" y="52"/>
                  </a:lnTo>
                  <a:lnTo>
                    <a:pt x="1522" y="38"/>
                  </a:lnTo>
                  <a:lnTo>
                    <a:pt x="1469" y="27"/>
                  </a:lnTo>
                  <a:lnTo>
                    <a:pt x="1417" y="19"/>
                  </a:lnTo>
                  <a:lnTo>
                    <a:pt x="1365" y="11"/>
                  </a:lnTo>
                  <a:lnTo>
                    <a:pt x="1314" y="6"/>
                  </a:lnTo>
                  <a:lnTo>
                    <a:pt x="1264" y="3"/>
                  </a:lnTo>
                  <a:lnTo>
                    <a:pt x="1212" y="0"/>
                  </a:lnTo>
                  <a:lnTo>
                    <a:pt x="1163" y="0"/>
                  </a:lnTo>
                  <a:lnTo>
                    <a:pt x="1113" y="2"/>
                  </a:lnTo>
                  <a:lnTo>
                    <a:pt x="1064" y="5"/>
                  </a:lnTo>
                  <a:lnTo>
                    <a:pt x="1016" y="9"/>
                  </a:lnTo>
                  <a:lnTo>
                    <a:pt x="968" y="15"/>
                  </a:lnTo>
                  <a:lnTo>
                    <a:pt x="920" y="21"/>
                  </a:lnTo>
                  <a:lnTo>
                    <a:pt x="875" y="30"/>
                  </a:lnTo>
                  <a:lnTo>
                    <a:pt x="828" y="38"/>
                  </a:lnTo>
                  <a:lnTo>
                    <a:pt x="784" y="48"/>
                  </a:lnTo>
                  <a:lnTo>
                    <a:pt x="740" y="59"/>
                  </a:lnTo>
                  <a:lnTo>
                    <a:pt x="697" y="71"/>
                  </a:lnTo>
                  <a:lnTo>
                    <a:pt x="654" y="84"/>
                  </a:lnTo>
                  <a:lnTo>
                    <a:pt x="614" y="96"/>
                  </a:lnTo>
                  <a:lnTo>
                    <a:pt x="573" y="111"/>
                  </a:lnTo>
                  <a:lnTo>
                    <a:pt x="534" y="124"/>
                  </a:lnTo>
                  <a:lnTo>
                    <a:pt x="496" y="139"/>
                  </a:lnTo>
                  <a:lnTo>
                    <a:pt x="423" y="169"/>
                  </a:lnTo>
                  <a:lnTo>
                    <a:pt x="355" y="200"/>
                  </a:lnTo>
                  <a:lnTo>
                    <a:pt x="292" y="232"/>
                  </a:lnTo>
                  <a:lnTo>
                    <a:pt x="234" y="263"/>
                  </a:lnTo>
                  <a:lnTo>
                    <a:pt x="181" y="292"/>
                  </a:lnTo>
                  <a:lnTo>
                    <a:pt x="135" y="319"/>
                  </a:lnTo>
                  <a:lnTo>
                    <a:pt x="95" y="345"/>
                  </a:lnTo>
                  <a:lnTo>
                    <a:pt x="61" y="367"/>
                  </a:lnTo>
                  <a:lnTo>
                    <a:pt x="16" y="399"/>
                  </a:lnTo>
                  <a:lnTo>
                    <a:pt x="0" y="411"/>
                  </a:lnTo>
                  <a:lnTo>
                    <a:pt x="0" y="3702"/>
                  </a:lnTo>
                  <a:lnTo>
                    <a:pt x="16" y="3690"/>
                  </a:lnTo>
                  <a:lnTo>
                    <a:pt x="61" y="3658"/>
                  </a:lnTo>
                  <a:lnTo>
                    <a:pt x="95" y="3636"/>
                  </a:lnTo>
                  <a:lnTo>
                    <a:pt x="135" y="3612"/>
                  </a:lnTo>
                  <a:lnTo>
                    <a:pt x="181" y="3583"/>
                  </a:lnTo>
                  <a:lnTo>
                    <a:pt x="234" y="3554"/>
                  </a:lnTo>
                  <a:lnTo>
                    <a:pt x="292" y="3523"/>
                  </a:lnTo>
                  <a:lnTo>
                    <a:pt x="355" y="3493"/>
                  </a:lnTo>
                  <a:lnTo>
                    <a:pt x="423" y="3461"/>
                  </a:lnTo>
                  <a:lnTo>
                    <a:pt x="496" y="3431"/>
                  </a:lnTo>
                  <a:lnTo>
                    <a:pt x="534" y="3417"/>
                  </a:lnTo>
                  <a:lnTo>
                    <a:pt x="573" y="3402"/>
                  </a:lnTo>
                  <a:lnTo>
                    <a:pt x="614" y="3388"/>
                  </a:lnTo>
                  <a:lnTo>
                    <a:pt x="654" y="3375"/>
                  </a:lnTo>
                  <a:lnTo>
                    <a:pt x="697" y="3363"/>
                  </a:lnTo>
                  <a:lnTo>
                    <a:pt x="740" y="3350"/>
                  </a:lnTo>
                  <a:lnTo>
                    <a:pt x="784" y="3339"/>
                  </a:lnTo>
                  <a:lnTo>
                    <a:pt x="828" y="3330"/>
                  </a:lnTo>
                  <a:lnTo>
                    <a:pt x="875" y="3321"/>
                  </a:lnTo>
                  <a:lnTo>
                    <a:pt x="920" y="3312"/>
                  </a:lnTo>
                  <a:lnTo>
                    <a:pt x="968" y="3306"/>
                  </a:lnTo>
                  <a:lnTo>
                    <a:pt x="1016" y="3300"/>
                  </a:lnTo>
                  <a:lnTo>
                    <a:pt x="1064" y="3296"/>
                  </a:lnTo>
                  <a:lnTo>
                    <a:pt x="1113" y="3294"/>
                  </a:lnTo>
                  <a:lnTo>
                    <a:pt x="1163" y="3292"/>
                  </a:lnTo>
                  <a:lnTo>
                    <a:pt x="1212" y="3293"/>
                  </a:lnTo>
                  <a:lnTo>
                    <a:pt x="1264" y="3294"/>
                  </a:lnTo>
                  <a:lnTo>
                    <a:pt x="1314" y="3298"/>
                  </a:lnTo>
                  <a:lnTo>
                    <a:pt x="1365" y="3303"/>
                  </a:lnTo>
                  <a:lnTo>
                    <a:pt x="1417" y="3310"/>
                  </a:lnTo>
                  <a:lnTo>
                    <a:pt x="1469" y="3320"/>
                  </a:lnTo>
                  <a:lnTo>
                    <a:pt x="1522" y="3331"/>
                  </a:lnTo>
                  <a:lnTo>
                    <a:pt x="1575" y="3344"/>
                  </a:lnTo>
                  <a:lnTo>
                    <a:pt x="1628" y="3359"/>
                  </a:lnTo>
                  <a:lnTo>
                    <a:pt x="1680" y="3377"/>
                  </a:lnTo>
                  <a:lnTo>
                    <a:pt x="1733" y="3397"/>
                  </a:lnTo>
                  <a:lnTo>
                    <a:pt x="1787" y="3420"/>
                  </a:lnTo>
                  <a:lnTo>
                    <a:pt x="1840" y="3445"/>
                  </a:lnTo>
                  <a:lnTo>
                    <a:pt x="1894" y="3473"/>
                  </a:lnTo>
                  <a:lnTo>
                    <a:pt x="1946" y="3504"/>
                  </a:lnTo>
                  <a:lnTo>
                    <a:pt x="2000" y="3537"/>
                  </a:lnTo>
                  <a:lnTo>
                    <a:pt x="2053" y="3572"/>
                  </a:lnTo>
                  <a:lnTo>
                    <a:pt x="2106" y="3612"/>
                  </a:lnTo>
                  <a:lnTo>
                    <a:pt x="2158" y="3653"/>
                  </a:lnTo>
                  <a:lnTo>
                    <a:pt x="2211" y="3699"/>
                  </a:lnTo>
                  <a:lnTo>
                    <a:pt x="2264" y="3746"/>
                  </a:lnTo>
                  <a:lnTo>
                    <a:pt x="2315" y="3798"/>
                  </a:lnTo>
                  <a:lnTo>
                    <a:pt x="2368" y="3853"/>
                  </a:lnTo>
                  <a:lnTo>
                    <a:pt x="2419" y="3911"/>
                  </a:lnTo>
                  <a:lnTo>
                    <a:pt x="2470" y="3973"/>
                  </a:lnTo>
                  <a:lnTo>
                    <a:pt x="2521" y="3911"/>
                  </a:lnTo>
                  <a:lnTo>
                    <a:pt x="2573" y="3853"/>
                  </a:lnTo>
                  <a:lnTo>
                    <a:pt x="2624" y="3798"/>
                  </a:lnTo>
                  <a:lnTo>
                    <a:pt x="2676" y="3746"/>
                  </a:lnTo>
                  <a:lnTo>
                    <a:pt x="2728" y="3699"/>
                  </a:lnTo>
                  <a:lnTo>
                    <a:pt x="2781" y="3653"/>
                  </a:lnTo>
                  <a:lnTo>
                    <a:pt x="2834" y="3612"/>
                  </a:lnTo>
                  <a:lnTo>
                    <a:pt x="2886" y="3572"/>
                  </a:lnTo>
                  <a:lnTo>
                    <a:pt x="2940" y="3537"/>
                  </a:lnTo>
                  <a:lnTo>
                    <a:pt x="2993" y="3504"/>
                  </a:lnTo>
                  <a:lnTo>
                    <a:pt x="3047" y="3473"/>
                  </a:lnTo>
                  <a:lnTo>
                    <a:pt x="3100" y="3445"/>
                  </a:lnTo>
                  <a:lnTo>
                    <a:pt x="3154" y="3420"/>
                  </a:lnTo>
                  <a:lnTo>
                    <a:pt x="3206" y="3397"/>
                  </a:lnTo>
                  <a:lnTo>
                    <a:pt x="3259" y="3377"/>
                  </a:lnTo>
                  <a:lnTo>
                    <a:pt x="3313" y="3359"/>
                  </a:lnTo>
                  <a:lnTo>
                    <a:pt x="3366" y="3344"/>
                  </a:lnTo>
                  <a:lnTo>
                    <a:pt x="3418" y="3331"/>
                  </a:lnTo>
                  <a:lnTo>
                    <a:pt x="3470" y="3320"/>
                  </a:lnTo>
                  <a:lnTo>
                    <a:pt x="3523" y="3310"/>
                  </a:lnTo>
                  <a:lnTo>
                    <a:pt x="3574" y="3303"/>
                  </a:lnTo>
                  <a:lnTo>
                    <a:pt x="3626" y="3298"/>
                  </a:lnTo>
                  <a:lnTo>
                    <a:pt x="3677" y="3294"/>
                  </a:lnTo>
                  <a:lnTo>
                    <a:pt x="3727" y="3293"/>
                  </a:lnTo>
                  <a:lnTo>
                    <a:pt x="3778" y="3292"/>
                  </a:lnTo>
                  <a:lnTo>
                    <a:pt x="3827" y="3294"/>
                  </a:lnTo>
                  <a:lnTo>
                    <a:pt x="3876" y="3296"/>
                  </a:lnTo>
                  <a:lnTo>
                    <a:pt x="3925" y="3300"/>
                  </a:lnTo>
                  <a:lnTo>
                    <a:pt x="3973" y="3306"/>
                  </a:lnTo>
                  <a:lnTo>
                    <a:pt x="4019" y="3312"/>
                  </a:lnTo>
                  <a:lnTo>
                    <a:pt x="4066" y="3321"/>
                  </a:lnTo>
                  <a:lnTo>
                    <a:pt x="4111" y="3330"/>
                  </a:lnTo>
                  <a:lnTo>
                    <a:pt x="4155" y="3339"/>
                  </a:lnTo>
                  <a:lnTo>
                    <a:pt x="4199" y="3350"/>
                  </a:lnTo>
                  <a:lnTo>
                    <a:pt x="4242" y="3363"/>
                  </a:lnTo>
                  <a:lnTo>
                    <a:pt x="4285" y="3375"/>
                  </a:lnTo>
                  <a:lnTo>
                    <a:pt x="4327" y="3388"/>
                  </a:lnTo>
                  <a:lnTo>
                    <a:pt x="4366" y="3402"/>
                  </a:lnTo>
                  <a:lnTo>
                    <a:pt x="4405" y="3417"/>
                  </a:lnTo>
                  <a:lnTo>
                    <a:pt x="4444" y="3431"/>
                  </a:lnTo>
                  <a:lnTo>
                    <a:pt x="4517" y="3461"/>
                  </a:lnTo>
                  <a:lnTo>
                    <a:pt x="4585" y="3493"/>
                  </a:lnTo>
                  <a:lnTo>
                    <a:pt x="4648" y="3523"/>
                  </a:lnTo>
                  <a:lnTo>
                    <a:pt x="4707" y="3554"/>
                  </a:lnTo>
                  <a:lnTo>
                    <a:pt x="4758" y="3583"/>
                  </a:lnTo>
                  <a:lnTo>
                    <a:pt x="4805" y="3612"/>
                  </a:lnTo>
                  <a:lnTo>
                    <a:pt x="4845" y="3636"/>
                  </a:lnTo>
                  <a:lnTo>
                    <a:pt x="4878" y="3658"/>
                  </a:lnTo>
                  <a:lnTo>
                    <a:pt x="4924" y="3690"/>
                  </a:lnTo>
                  <a:lnTo>
                    <a:pt x="4940" y="3702"/>
                  </a:lnTo>
                  <a:lnTo>
                    <a:pt x="4940" y="411"/>
                  </a:lnTo>
                  <a:lnTo>
                    <a:pt x="4924" y="399"/>
                  </a:lnTo>
                  <a:lnTo>
                    <a:pt x="4878" y="367"/>
                  </a:lnTo>
                  <a:lnTo>
                    <a:pt x="4845" y="345"/>
                  </a:lnTo>
                  <a:lnTo>
                    <a:pt x="4805" y="319"/>
                  </a:lnTo>
                  <a:lnTo>
                    <a:pt x="4758" y="292"/>
                  </a:lnTo>
                  <a:lnTo>
                    <a:pt x="4707" y="263"/>
                  </a:lnTo>
                  <a:lnTo>
                    <a:pt x="4648" y="232"/>
                  </a:lnTo>
                  <a:lnTo>
                    <a:pt x="4585" y="200"/>
                  </a:lnTo>
                  <a:lnTo>
                    <a:pt x="4517" y="169"/>
                  </a:lnTo>
                  <a:lnTo>
                    <a:pt x="4444" y="139"/>
                  </a:lnTo>
                  <a:lnTo>
                    <a:pt x="4405" y="124"/>
                  </a:lnTo>
                  <a:lnTo>
                    <a:pt x="4366" y="111"/>
                  </a:lnTo>
                  <a:lnTo>
                    <a:pt x="4327" y="96"/>
                  </a:lnTo>
                  <a:lnTo>
                    <a:pt x="4285" y="84"/>
                  </a:lnTo>
                  <a:lnTo>
                    <a:pt x="4242" y="71"/>
                  </a:lnTo>
                  <a:lnTo>
                    <a:pt x="4199" y="59"/>
                  </a:lnTo>
                  <a:lnTo>
                    <a:pt x="4155" y="48"/>
                  </a:lnTo>
                  <a:lnTo>
                    <a:pt x="4111" y="38"/>
                  </a:lnTo>
                  <a:lnTo>
                    <a:pt x="4066" y="30"/>
                  </a:lnTo>
                  <a:lnTo>
                    <a:pt x="4019" y="21"/>
                  </a:lnTo>
                  <a:lnTo>
                    <a:pt x="3973" y="15"/>
                  </a:lnTo>
                  <a:lnTo>
                    <a:pt x="3925" y="9"/>
                  </a:lnTo>
                  <a:lnTo>
                    <a:pt x="3876" y="5"/>
                  </a:lnTo>
                  <a:lnTo>
                    <a:pt x="3827" y="2"/>
                  </a:lnTo>
                  <a:lnTo>
                    <a:pt x="3778" y="0"/>
                  </a:lnTo>
                  <a:lnTo>
                    <a:pt x="3727" y="0"/>
                  </a:lnTo>
                  <a:lnTo>
                    <a:pt x="3677" y="3"/>
                  </a:lnTo>
                  <a:lnTo>
                    <a:pt x="3626" y="6"/>
                  </a:lnTo>
                  <a:lnTo>
                    <a:pt x="3574" y="11"/>
                  </a:lnTo>
                  <a:lnTo>
                    <a:pt x="3523" y="19"/>
                  </a:lnTo>
                  <a:lnTo>
                    <a:pt x="3470" y="27"/>
                  </a:lnTo>
                  <a:lnTo>
                    <a:pt x="3418" y="38"/>
                  </a:lnTo>
                  <a:lnTo>
                    <a:pt x="3366" y="52"/>
                  </a:lnTo>
                  <a:lnTo>
                    <a:pt x="3313" y="68"/>
                  </a:lnTo>
                  <a:lnTo>
                    <a:pt x="3259" y="86"/>
                  </a:lnTo>
                  <a:lnTo>
                    <a:pt x="3206" y="106"/>
                  </a:lnTo>
                  <a:lnTo>
                    <a:pt x="3154" y="128"/>
                  </a:lnTo>
                  <a:lnTo>
                    <a:pt x="3100" y="154"/>
                  </a:lnTo>
                  <a:lnTo>
                    <a:pt x="3047" y="182"/>
                  </a:lnTo>
                  <a:lnTo>
                    <a:pt x="2993" y="211"/>
                  </a:lnTo>
                  <a:lnTo>
                    <a:pt x="2940" y="244"/>
                  </a:lnTo>
                  <a:lnTo>
                    <a:pt x="2886" y="281"/>
                  </a:lnTo>
                  <a:lnTo>
                    <a:pt x="2834" y="320"/>
                  </a:lnTo>
                  <a:lnTo>
                    <a:pt x="2781" y="362"/>
                  </a:lnTo>
                  <a:lnTo>
                    <a:pt x="2728" y="407"/>
                  </a:lnTo>
                  <a:lnTo>
                    <a:pt x="2676" y="455"/>
                  </a:lnTo>
                  <a:lnTo>
                    <a:pt x="2624" y="507"/>
                  </a:lnTo>
                  <a:lnTo>
                    <a:pt x="2573" y="562"/>
                  </a:lnTo>
                  <a:lnTo>
                    <a:pt x="2521" y="619"/>
                  </a:lnTo>
                  <a:lnTo>
                    <a:pt x="2470" y="681"/>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37" name="组合 36">
            <a:extLst>
              <a:ext uri="{FF2B5EF4-FFF2-40B4-BE49-F238E27FC236}">
                <a16:creationId xmlns:a16="http://schemas.microsoft.com/office/drawing/2014/main" id="{A0FF9A31-BB7C-4C42-96DE-596E9005AA15}"/>
              </a:ext>
            </a:extLst>
          </p:cNvPr>
          <p:cNvGrpSpPr/>
          <p:nvPr/>
        </p:nvGrpSpPr>
        <p:grpSpPr>
          <a:xfrm>
            <a:off x="5455256" y="5007358"/>
            <a:ext cx="649184" cy="1037121"/>
            <a:chOff x="2704471" y="2488155"/>
            <a:chExt cx="846910" cy="1258648"/>
          </a:xfrm>
        </p:grpSpPr>
        <p:sp>
          <p:nvSpPr>
            <p:cNvPr id="38" name="MH_Other_2">
              <a:extLst>
                <a:ext uri="{FF2B5EF4-FFF2-40B4-BE49-F238E27FC236}">
                  <a16:creationId xmlns:a16="http://schemas.microsoft.com/office/drawing/2014/main" id="{F5F5AF99-762F-49EB-A4D8-0BE540FC11C1}"/>
                </a:ext>
              </a:extLst>
            </p:cNvPr>
            <p:cNvSpPr/>
            <p:nvPr>
              <p:custDataLst>
                <p:tags r:id="rId6"/>
              </p:custDataLst>
            </p:nvPr>
          </p:nvSpPr>
          <p:spPr>
            <a:xfrm>
              <a:off x="3355038" y="3537891"/>
              <a:ext cx="196343" cy="208912"/>
            </a:xfrm>
            <a:prstGeom prst="ellipse">
              <a:avLst/>
            </a:prstGeom>
            <a:solidFill>
              <a:srgbClr val="FFFFFF"/>
            </a:solidFill>
            <a:ln w="57150">
              <a:solidFill>
                <a:srgbClr val="223C5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39" name="MH_Other_3">
              <a:extLst>
                <a:ext uri="{FF2B5EF4-FFF2-40B4-BE49-F238E27FC236}">
                  <a16:creationId xmlns:a16="http://schemas.microsoft.com/office/drawing/2014/main" id="{FA7B408B-8650-4C2A-9AFC-EA15F11592D0}"/>
                </a:ext>
              </a:extLst>
            </p:cNvPr>
            <p:cNvCxnSpPr>
              <a:cxnSpLocks/>
              <a:stCxn id="41" idx="4"/>
              <a:endCxn id="38" idx="0"/>
            </p:cNvCxnSpPr>
            <p:nvPr>
              <p:custDataLst>
                <p:tags r:id="rId7"/>
              </p:custDataLst>
            </p:nvPr>
          </p:nvCxnSpPr>
          <p:spPr>
            <a:xfrm rot="16200000" flipH="1">
              <a:off x="3015825" y="3100505"/>
              <a:ext cx="455211" cy="419559"/>
            </a:xfrm>
            <a:prstGeom prst="curvedConnector3">
              <a:avLst>
                <a:gd name="adj1" fmla="val 50000"/>
              </a:avLst>
            </a:prstGeom>
            <a:ln w="38100">
              <a:solidFill>
                <a:srgbClr val="223C5B"/>
              </a:solidFill>
            </a:ln>
          </p:spPr>
          <p:style>
            <a:lnRef idx="1">
              <a:schemeClr val="accent1"/>
            </a:lnRef>
            <a:fillRef idx="0">
              <a:schemeClr val="accent1"/>
            </a:fillRef>
            <a:effectRef idx="0">
              <a:schemeClr val="accent1"/>
            </a:effectRef>
            <a:fontRef idx="minor">
              <a:schemeClr val="tx1"/>
            </a:fontRef>
          </p:style>
        </p:cxnSp>
        <p:sp>
          <p:nvSpPr>
            <p:cNvPr id="40" name="MH_Other_4">
              <a:extLst>
                <a:ext uri="{FF2B5EF4-FFF2-40B4-BE49-F238E27FC236}">
                  <a16:creationId xmlns:a16="http://schemas.microsoft.com/office/drawing/2014/main" id="{3B3F8A29-28C5-4888-B3B8-449A9D099E4C}"/>
                </a:ext>
              </a:extLst>
            </p:cNvPr>
            <p:cNvSpPr/>
            <p:nvPr>
              <p:custDataLst>
                <p:tags r:id="rId8"/>
              </p:custDataLst>
            </p:nvPr>
          </p:nvSpPr>
          <p:spPr>
            <a:xfrm>
              <a:off x="2704471" y="2488155"/>
              <a:ext cx="658359" cy="667672"/>
            </a:xfrm>
            <a:prstGeom prst="ellipse">
              <a:avLst/>
            </a:prstGeom>
            <a:gradFill flip="none" rotWithShape="1">
              <a:gsLst>
                <a:gs pos="30000">
                  <a:srgbClr val="E8E8E8"/>
                </a:gs>
                <a:gs pos="0">
                  <a:srgbClr val="E4E4E4"/>
                </a:gs>
                <a:gs pos="61000">
                  <a:srgbClr val="F2F2F2"/>
                </a:gs>
                <a:gs pos="100000">
                  <a:schemeClr val="bg1">
                    <a:tint val="23500"/>
                    <a:satMod val="160000"/>
                    <a:lumMod val="96000"/>
                  </a:schemeClr>
                </a:gs>
              </a:gsLst>
              <a:lin ang="7800000" scaled="0"/>
              <a:tileRect/>
            </a:gradFill>
            <a:ln w="12700" cap="flat" cmpd="sng">
              <a:gradFill flip="none" rotWithShape="1">
                <a:gsLst>
                  <a:gs pos="100000">
                    <a:schemeClr val="tx1">
                      <a:lumMod val="40000"/>
                      <a:lumOff val="60000"/>
                    </a:schemeClr>
                  </a:gs>
                  <a:gs pos="0">
                    <a:schemeClr val="bg1">
                      <a:lumMod val="0"/>
                      <a:lumOff val="100000"/>
                    </a:schemeClr>
                  </a:gs>
                  <a:gs pos="54000">
                    <a:schemeClr val="tx1">
                      <a:lumMod val="20000"/>
                      <a:lumOff val="80000"/>
                    </a:schemeClr>
                  </a:gs>
                </a:gsLst>
                <a:lin ang="7800000" scaled="0"/>
                <a:tileRect/>
              </a:gradFill>
              <a:prstDash val="solid"/>
              <a:round/>
            </a:ln>
            <a:effectLst>
              <a:outerShdw blurRad="50800" dist="38100" dir="5400000" algn="t" rotWithShape="0">
                <a:prstClr val="black">
                  <a:alpha val="40000"/>
                </a:prstClr>
              </a:outerShdw>
              <a:softEdge rad="0"/>
            </a:effectLst>
            <a:scene3d>
              <a:camera prst="orthographicFront"/>
              <a:lightRig rig="flat" dir="t"/>
            </a:scene3d>
            <a:sp3d/>
          </p:spPr>
          <p:style>
            <a:lnRef idx="2">
              <a:schemeClr val="accent1">
                <a:shade val="50000"/>
              </a:schemeClr>
            </a:lnRef>
            <a:fillRef idx="1">
              <a:schemeClr val="accent1"/>
            </a:fillRef>
            <a:effectRef idx="0">
              <a:schemeClr val="accent1"/>
            </a:effectRef>
            <a:fontRef idx="minor">
              <a:schemeClr val="lt1"/>
            </a:fontRef>
          </p:style>
          <p:txBody>
            <a:bodyPr anchor="ctr">
              <a:flatTx/>
            </a:bodyPr>
            <a:lstStyle/>
            <a:p>
              <a:pPr algn="ctr">
                <a:defRPr/>
              </a:pPr>
              <a:endParaRPr lang="zh-CN" altLang="en-US"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1" name="MH_Other_5">
              <a:extLst>
                <a:ext uri="{FF2B5EF4-FFF2-40B4-BE49-F238E27FC236}">
                  <a16:creationId xmlns:a16="http://schemas.microsoft.com/office/drawing/2014/main" id="{196B0C46-3259-4541-9CB5-302B0ED40D9E}"/>
                </a:ext>
              </a:extLst>
            </p:cNvPr>
            <p:cNvSpPr/>
            <p:nvPr>
              <p:custDataLst>
                <p:tags r:id="rId9"/>
              </p:custDataLst>
            </p:nvPr>
          </p:nvSpPr>
          <p:spPr>
            <a:xfrm>
              <a:off x="2771503" y="2549272"/>
              <a:ext cx="524296" cy="533408"/>
            </a:xfrm>
            <a:prstGeom prst="ellipse">
              <a:avLst/>
            </a:prstGeom>
            <a:solidFill>
              <a:srgbClr val="223C5B"/>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2" name="KSO_Shape">
              <a:extLst>
                <a:ext uri="{FF2B5EF4-FFF2-40B4-BE49-F238E27FC236}">
                  <a16:creationId xmlns:a16="http://schemas.microsoft.com/office/drawing/2014/main" id="{E9538AC2-AEB6-4F3E-8D59-9FD39EAFFBB9}"/>
                </a:ext>
              </a:extLst>
            </p:cNvPr>
            <p:cNvSpPr/>
            <p:nvPr/>
          </p:nvSpPr>
          <p:spPr bwMode="auto">
            <a:xfrm>
              <a:off x="2888706" y="2709682"/>
              <a:ext cx="289890" cy="233362"/>
            </a:xfrm>
            <a:custGeom>
              <a:avLst/>
              <a:gdLst>
                <a:gd name="T0" fmla="*/ 913166 w 4940"/>
                <a:gd name="T1" fmla="*/ 216832 h 3973"/>
                <a:gd name="T2" fmla="*/ 832184 w 4940"/>
                <a:gd name="T3" fmla="*/ 139667 h 3973"/>
                <a:gd name="T4" fmla="*/ 750431 w 4940"/>
                <a:gd name="T5" fmla="*/ 81408 h 3973"/>
                <a:gd name="T6" fmla="*/ 668293 w 4940"/>
                <a:gd name="T7" fmla="*/ 40897 h 3973"/>
                <a:gd name="T8" fmla="*/ 586925 w 4940"/>
                <a:gd name="T9" fmla="*/ 14661 h 3973"/>
                <a:gd name="T10" fmla="*/ 506715 w 4940"/>
                <a:gd name="T11" fmla="*/ 2315 h 3973"/>
                <a:gd name="T12" fmla="*/ 429203 w 4940"/>
                <a:gd name="T13" fmla="*/ 772 h 3973"/>
                <a:gd name="T14" fmla="*/ 354777 w 4940"/>
                <a:gd name="T15" fmla="*/ 8102 h 3973"/>
                <a:gd name="T16" fmla="*/ 285364 w 4940"/>
                <a:gd name="T17" fmla="*/ 22763 h 3973"/>
                <a:gd name="T18" fmla="*/ 220965 w 4940"/>
                <a:gd name="T19" fmla="*/ 42826 h 3973"/>
                <a:gd name="T20" fmla="*/ 136898 w 4940"/>
                <a:gd name="T21" fmla="*/ 77164 h 3973"/>
                <a:gd name="T22" fmla="*/ 52060 w 4940"/>
                <a:gd name="T23" fmla="*/ 123077 h 3973"/>
                <a:gd name="T24" fmla="*/ 0 w 4940"/>
                <a:gd name="T25" fmla="*/ 158573 h 3973"/>
                <a:gd name="T26" fmla="*/ 23523 w 4940"/>
                <a:gd name="T27" fmla="*/ 1411336 h 3973"/>
                <a:gd name="T28" fmla="*/ 90237 w 4940"/>
                <a:gd name="T29" fmla="*/ 1371211 h 3973"/>
                <a:gd name="T30" fmla="*/ 191271 w 4940"/>
                <a:gd name="T31" fmla="*/ 1323755 h 3973"/>
                <a:gd name="T32" fmla="*/ 252200 w 4940"/>
                <a:gd name="T33" fmla="*/ 1302149 h 3973"/>
                <a:gd name="T34" fmla="*/ 319300 w 4940"/>
                <a:gd name="T35" fmla="*/ 1284787 h 3973"/>
                <a:gd name="T36" fmla="*/ 391798 w 4940"/>
                <a:gd name="T37" fmla="*/ 1273212 h 3973"/>
                <a:gd name="T38" fmla="*/ 467381 w 4940"/>
                <a:gd name="T39" fmla="*/ 1270511 h 3973"/>
                <a:gd name="T40" fmla="*/ 546434 w 4940"/>
                <a:gd name="T41" fmla="*/ 1277070 h 3973"/>
                <a:gd name="T42" fmla="*/ 627802 w 4940"/>
                <a:gd name="T43" fmla="*/ 1295975 h 3973"/>
                <a:gd name="T44" fmla="*/ 709555 w 4940"/>
                <a:gd name="T45" fmla="*/ 1329156 h 3973"/>
                <a:gd name="T46" fmla="*/ 791693 w 4940"/>
                <a:gd name="T47" fmla="*/ 1378155 h 3973"/>
                <a:gd name="T48" fmla="*/ 873061 w 4940"/>
                <a:gd name="T49" fmla="*/ 1445288 h 3973"/>
                <a:gd name="T50" fmla="*/ 952500 w 4940"/>
                <a:gd name="T51" fmla="*/ 1532870 h 3973"/>
                <a:gd name="T52" fmla="*/ 1011887 w 4940"/>
                <a:gd name="T53" fmla="*/ 1465351 h 3973"/>
                <a:gd name="T54" fmla="*/ 1092868 w 4940"/>
                <a:gd name="T55" fmla="*/ 1393588 h 3973"/>
                <a:gd name="T56" fmla="*/ 1175007 w 4940"/>
                <a:gd name="T57" fmla="*/ 1339959 h 3973"/>
                <a:gd name="T58" fmla="*/ 1256760 w 4940"/>
                <a:gd name="T59" fmla="*/ 1302920 h 3973"/>
                <a:gd name="T60" fmla="*/ 1338128 w 4940"/>
                <a:gd name="T61" fmla="*/ 1280928 h 3973"/>
                <a:gd name="T62" fmla="*/ 1417952 w 4940"/>
                <a:gd name="T63" fmla="*/ 1270897 h 3973"/>
                <a:gd name="T64" fmla="*/ 1494692 w 4940"/>
                <a:gd name="T65" fmla="*/ 1271669 h 3973"/>
                <a:gd name="T66" fmla="*/ 1567962 w 4940"/>
                <a:gd name="T67" fmla="*/ 1281314 h 3973"/>
                <a:gd name="T68" fmla="*/ 1635832 w 4940"/>
                <a:gd name="T69" fmla="*/ 1297519 h 3973"/>
                <a:gd name="T70" fmla="*/ 1698689 w 4940"/>
                <a:gd name="T71" fmla="*/ 1318353 h 3973"/>
                <a:gd name="T72" fmla="*/ 1792397 w 4940"/>
                <a:gd name="T73" fmla="*/ 1359250 h 3973"/>
                <a:gd name="T74" fmla="*/ 1868365 w 4940"/>
                <a:gd name="T75" fmla="*/ 1402848 h 3973"/>
                <a:gd name="T76" fmla="*/ 1905000 w 4940"/>
                <a:gd name="T77" fmla="*/ 158573 h 3973"/>
                <a:gd name="T78" fmla="*/ 1868365 w 4940"/>
                <a:gd name="T79" fmla="*/ 133109 h 3973"/>
                <a:gd name="T80" fmla="*/ 1792397 w 4940"/>
                <a:gd name="T81" fmla="*/ 89511 h 3973"/>
                <a:gd name="T82" fmla="*/ 1698689 w 4940"/>
                <a:gd name="T83" fmla="*/ 47842 h 3973"/>
                <a:gd name="T84" fmla="*/ 1635832 w 4940"/>
                <a:gd name="T85" fmla="*/ 27393 h 3973"/>
                <a:gd name="T86" fmla="*/ 1567962 w 4940"/>
                <a:gd name="T87" fmla="*/ 11575 h 3973"/>
                <a:gd name="T88" fmla="*/ 1494692 w 4940"/>
                <a:gd name="T89" fmla="*/ 1929 h 3973"/>
                <a:gd name="T90" fmla="*/ 1417952 w 4940"/>
                <a:gd name="T91" fmla="*/ 1157 h 3973"/>
                <a:gd name="T92" fmla="*/ 1338128 w 4940"/>
                <a:gd name="T93" fmla="*/ 10417 h 3973"/>
                <a:gd name="T94" fmla="*/ 1256760 w 4940"/>
                <a:gd name="T95" fmla="*/ 33181 h 3973"/>
                <a:gd name="T96" fmla="*/ 1175007 w 4940"/>
                <a:gd name="T97" fmla="*/ 70220 h 3973"/>
                <a:gd name="T98" fmla="*/ 1092868 w 4940"/>
                <a:gd name="T99" fmla="*/ 123463 h 3973"/>
                <a:gd name="T100" fmla="*/ 1011887 w 4940"/>
                <a:gd name="T101" fmla="*/ 195612 h 3973"/>
                <a:gd name="T102" fmla="*/ 952500 w 4940"/>
                <a:gd name="T103" fmla="*/ 262745 h 397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940" h="3973">
                  <a:moveTo>
                    <a:pt x="2470" y="681"/>
                  </a:moveTo>
                  <a:lnTo>
                    <a:pt x="2470" y="681"/>
                  </a:lnTo>
                  <a:lnTo>
                    <a:pt x="2419" y="619"/>
                  </a:lnTo>
                  <a:lnTo>
                    <a:pt x="2368" y="562"/>
                  </a:lnTo>
                  <a:lnTo>
                    <a:pt x="2315" y="507"/>
                  </a:lnTo>
                  <a:lnTo>
                    <a:pt x="2264" y="455"/>
                  </a:lnTo>
                  <a:lnTo>
                    <a:pt x="2211" y="407"/>
                  </a:lnTo>
                  <a:lnTo>
                    <a:pt x="2158" y="362"/>
                  </a:lnTo>
                  <a:lnTo>
                    <a:pt x="2106" y="320"/>
                  </a:lnTo>
                  <a:lnTo>
                    <a:pt x="2053" y="281"/>
                  </a:lnTo>
                  <a:lnTo>
                    <a:pt x="2000" y="244"/>
                  </a:lnTo>
                  <a:lnTo>
                    <a:pt x="1946" y="211"/>
                  </a:lnTo>
                  <a:lnTo>
                    <a:pt x="1894" y="182"/>
                  </a:lnTo>
                  <a:lnTo>
                    <a:pt x="1840" y="154"/>
                  </a:lnTo>
                  <a:lnTo>
                    <a:pt x="1787" y="128"/>
                  </a:lnTo>
                  <a:lnTo>
                    <a:pt x="1733" y="106"/>
                  </a:lnTo>
                  <a:lnTo>
                    <a:pt x="1680" y="86"/>
                  </a:lnTo>
                  <a:lnTo>
                    <a:pt x="1628" y="68"/>
                  </a:lnTo>
                  <a:lnTo>
                    <a:pt x="1575" y="52"/>
                  </a:lnTo>
                  <a:lnTo>
                    <a:pt x="1522" y="38"/>
                  </a:lnTo>
                  <a:lnTo>
                    <a:pt x="1469" y="27"/>
                  </a:lnTo>
                  <a:lnTo>
                    <a:pt x="1417" y="19"/>
                  </a:lnTo>
                  <a:lnTo>
                    <a:pt x="1365" y="11"/>
                  </a:lnTo>
                  <a:lnTo>
                    <a:pt x="1314" y="6"/>
                  </a:lnTo>
                  <a:lnTo>
                    <a:pt x="1264" y="3"/>
                  </a:lnTo>
                  <a:lnTo>
                    <a:pt x="1212" y="0"/>
                  </a:lnTo>
                  <a:lnTo>
                    <a:pt x="1163" y="0"/>
                  </a:lnTo>
                  <a:lnTo>
                    <a:pt x="1113" y="2"/>
                  </a:lnTo>
                  <a:lnTo>
                    <a:pt x="1064" y="5"/>
                  </a:lnTo>
                  <a:lnTo>
                    <a:pt x="1016" y="9"/>
                  </a:lnTo>
                  <a:lnTo>
                    <a:pt x="968" y="15"/>
                  </a:lnTo>
                  <a:lnTo>
                    <a:pt x="920" y="21"/>
                  </a:lnTo>
                  <a:lnTo>
                    <a:pt x="875" y="30"/>
                  </a:lnTo>
                  <a:lnTo>
                    <a:pt x="828" y="38"/>
                  </a:lnTo>
                  <a:lnTo>
                    <a:pt x="784" y="48"/>
                  </a:lnTo>
                  <a:lnTo>
                    <a:pt x="740" y="59"/>
                  </a:lnTo>
                  <a:lnTo>
                    <a:pt x="697" y="71"/>
                  </a:lnTo>
                  <a:lnTo>
                    <a:pt x="654" y="84"/>
                  </a:lnTo>
                  <a:lnTo>
                    <a:pt x="614" y="96"/>
                  </a:lnTo>
                  <a:lnTo>
                    <a:pt x="573" y="111"/>
                  </a:lnTo>
                  <a:lnTo>
                    <a:pt x="534" y="124"/>
                  </a:lnTo>
                  <a:lnTo>
                    <a:pt x="496" y="139"/>
                  </a:lnTo>
                  <a:lnTo>
                    <a:pt x="423" y="169"/>
                  </a:lnTo>
                  <a:lnTo>
                    <a:pt x="355" y="200"/>
                  </a:lnTo>
                  <a:lnTo>
                    <a:pt x="292" y="232"/>
                  </a:lnTo>
                  <a:lnTo>
                    <a:pt x="234" y="263"/>
                  </a:lnTo>
                  <a:lnTo>
                    <a:pt x="181" y="292"/>
                  </a:lnTo>
                  <a:lnTo>
                    <a:pt x="135" y="319"/>
                  </a:lnTo>
                  <a:lnTo>
                    <a:pt x="95" y="345"/>
                  </a:lnTo>
                  <a:lnTo>
                    <a:pt x="61" y="367"/>
                  </a:lnTo>
                  <a:lnTo>
                    <a:pt x="16" y="399"/>
                  </a:lnTo>
                  <a:lnTo>
                    <a:pt x="0" y="411"/>
                  </a:lnTo>
                  <a:lnTo>
                    <a:pt x="0" y="3702"/>
                  </a:lnTo>
                  <a:lnTo>
                    <a:pt x="16" y="3690"/>
                  </a:lnTo>
                  <a:lnTo>
                    <a:pt x="61" y="3658"/>
                  </a:lnTo>
                  <a:lnTo>
                    <a:pt x="95" y="3636"/>
                  </a:lnTo>
                  <a:lnTo>
                    <a:pt x="135" y="3612"/>
                  </a:lnTo>
                  <a:lnTo>
                    <a:pt x="181" y="3583"/>
                  </a:lnTo>
                  <a:lnTo>
                    <a:pt x="234" y="3554"/>
                  </a:lnTo>
                  <a:lnTo>
                    <a:pt x="292" y="3523"/>
                  </a:lnTo>
                  <a:lnTo>
                    <a:pt x="355" y="3493"/>
                  </a:lnTo>
                  <a:lnTo>
                    <a:pt x="423" y="3461"/>
                  </a:lnTo>
                  <a:lnTo>
                    <a:pt x="496" y="3431"/>
                  </a:lnTo>
                  <a:lnTo>
                    <a:pt x="534" y="3417"/>
                  </a:lnTo>
                  <a:lnTo>
                    <a:pt x="573" y="3402"/>
                  </a:lnTo>
                  <a:lnTo>
                    <a:pt x="614" y="3388"/>
                  </a:lnTo>
                  <a:lnTo>
                    <a:pt x="654" y="3375"/>
                  </a:lnTo>
                  <a:lnTo>
                    <a:pt x="697" y="3363"/>
                  </a:lnTo>
                  <a:lnTo>
                    <a:pt x="740" y="3350"/>
                  </a:lnTo>
                  <a:lnTo>
                    <a:pt x="784" y="3339"/>
                  </a:lnTo>
                  <a:lnTo>
                    <a:pt x="828" y="3330"/>
                  </a:lnTo>
                  <a:lnTo>
                    <a:pt x="875" y="3321"/>
                  </a:lnTo>
                  <a:lnTo>
                    <a:pt x="920" y="3312"/>
                  </a:lnTo>
                  <a:lnTo>
                    <a:pt x="968" y="3306"/>
                  </a:lnTo>
                  <a:lnTo>
                    <a:pt x="1016" y="3300"/>
                  </a:lnTo>
                  <a:lnTo>
                    <a:pt x="1064" y="3296"/>
                  </a:lnTo>
                  <a:lnTo>
                    <a:pt x="1113" y="3294"/>
                  </a:lnTo>
                  <a:lnTo>
                    <a:pt x="1163" y="3292"/>
                  </a:lnTo>
                  <a:lnTo>
                    <a:pt x="1212" y="3293"/>
                  </a:lnTo>
                  <a:lnTo>
                    <a:pt x="1264" y="3294"/>
                  </a:lnTo>
                  <a:lnTo>
                    <a:pt x="1314" y="3298"/>
                  </a:lnTo>
                  <a:lnTo>
                    <a:pt x="1365" y="3303"/>
                  </a:lnTo>
                  <a:lnTo>
                    <a:pt x="1417" y="3310"/>
                  </a:lnTo>
                  <a:lnTo>
                    <a:pt x="1469" y="3320"/>
                  </a:lnTo>
                  <a:lnTo>
                    <a:pt x="1522" y="3331"/>
                  </a:lnTo>
                  <a:lnTo>
                    <a:pt x="1575" y="3344"/>
                  </a:lnTo>
                  <a:lnTo>
                    <a:pt x="1628" y="3359"/>
                  </a:lnTo>
                  <a:lnTo>
                    <a:pt x="1680" y="3377"/>
                  </a:lnTo>
                  <a:lnTo>
                    <a:pt x="1733" y="3397"/>
                  </a:lnTo>
                  <a:lnTo>
                    <a:pt x="1787" y="3420"/>
                  </a:lnTo>
                  <a:lnTo>
                    <a:pt x="1840" y="3445"/>
                  </a:lnTo>
                  <a:lnTo>
                    <a:pt x="1894" y="3473"/>
                  </a:lnTo>
                  <a:lnTo>
                    <a:pt x="1946" y="3504"/>
                  </a:lnTo>
                  <a:lnTo>
                    <a:pt x="2000" y="3537"/>
                  </a:lnTo>
                  <a:lnTo>
                    <a:pt x="2053" y="3572"/>
                  </a:lnTo>
                  <a:lnTo>
                    <a:pt x="2106" y="3612"/>
                  </a:lnTo>
                  <a:lnTo>
                    <a:pt x="2158" y="3653"/>
                  </a:lnTo>
                  <a:lnTo>
                    <a:pt x="2211" y="3699"/>
                  </a:lnTo>
                  <a:lnTo>
                    <a:pt x="2264" y="3746"/>
                  </a:lnTo>
                  <a:lnTo>
                    <a:pt x="2315" y="3798"/>
                  </a:lnTo>
                  <a:lnTo>
                    <a:pt x="2368" y="3853"/>
                  </a:lnTo>
                  <a:lnTo>
                    <a:pt x="2419" y="3911"/>
                  </a:lnTo>
                  <a:lnTo>
                    <a:pt x="2470" y="3973"/>
                  </a:lnTo>
                  <a:lnTo>
                    <a:pt x="2521" y="3911"/>
                  </a:lnTo>
                  <a:lnTo>
                    <a:pt x="2573" y="3853"/>
                  </a:lnTo>
                  <a:lnTo>
                    <a:pt x="2624" y="3798"/>
                  </a:lnTo>
                  <a:lnTo>
                    <a:pt x="2676" y="3746"/>
                  </a:lnTo>
                  <a:lnTo>
                    <a:pt x="2728" y="3699"/>
                  </a:lnTo>
                  <a:lnTo>
                    <a:pt x="2781" y="3653"/>
                  </a:lnTo>
                  <a:lnTo>
                    <a:pt x="2834" y="3612"/>
                  </a:lnTo>
                  <a:lnTo>
                    <a:pt x="2886" y="3572"/>
                  </a:lnTo>
                  <a:lnTo>
                    <a:pt x="2940" y="3537"/>
                  </a:lnTo>
                  <a:lnTo>
                    <a:pt x="2993" y="3504"/>
                  </a:lnTo>
                  <a:lnTo>
                    <a:pt x="3047" y="3473"/>
                  </a:lnTo>
                  <a:lnTo>
                    <a:pt x="3100" y="3445"/>
                  </a:lnTo>
                  <a:lnTo>
                    <a:pt x="3154" y="3420"/>
                  </a:lnTo>
                  <a:lnTo>
                    <a:pt x="3206" y="3397"/>
                  </a:lnTo>
                  <a:lnTo>
                    <a:pt x="3259" y="3377"/>
                  </a:lnTo>
                  <a:lnTo>
                    <a:pt x="3313" y="3359"/>
                  </a:lnTo>
                  <a:lnTo>
                    <a:pt x="3366" y="3344"/>
                  </a:lnTo>
                  <a:lnTo>
                    <a:pt x="3418" y="3331"/>
                  </a:lnTo>
                  <a:lnTo>
                    <a:pt x="3470" y="3320"/>
                  </a:lnTo>
                  <a:lnTo>
                    <a:pt x="3523" y="3310"/>
                  </a:lnTo>
                  <a:lnTo>
                    <a:pt x="3574" y="3303"/>
                  </a:lnTo>
                  <a:lnTo>
                    <a:pt x="3626" y="3298"/>
                  </a:lnTo>
                  <a:lnTo>
                    <a:pt x="3677" y="3294"/>
                  </a:lnTo>
                  <a:lnTo>
                    <a:pt x="3727" y="3293"/>
                  </a:lnTo>
                  <a:lnTo>
                    <a:pt x="3778" y="3292"/>
                  </a:lnTo>
                  <a:lnTo>
                    <a:pt x="3827" y="3294"/>
                  </a:lnTo>
                  <a:lnTo>
                    <a:pt x="3876" y="3296"/>
                  </a:lnTo>
                  <a:lnTo>
                    <a:pt x="3925" y="3300"/>
                  </a:lnTo>
                  <a:lnTo>
                    <a:pt x="3973" y="3306"/>
                  </a:lnTo>
                  <a:lnTo>
                    <a:pt x="4019" y="3312"/>
                  </a:lnTo>
                  <a:lnTo>
                    <a:pt x="4066" y="3321"/>
                  </a:lnTo>
                  <a:lnTo>
                    <a:pt x="4111" y="3330"/>
                  </a:lnTo>
                  <a:lnTo>
                    <a:pt x="4155" y="3339"/>
                  </a:lnTo>
                  <a:lnTo>
                    <a:pt x="4199" y="3350"/>
                  </a:lnTo>
                  <a:lnTo>
                    <a:pt x="4242" y="3363"/>
                  </a:lnTo>
                  <a:lnTo>
                    <a:pt x="4285" y="3375"/>
                  </a:lnTo>
                  <a:lnTo>
                    <a:pt x="4327" y="3388"/>
                  </a:lnTo>
                  <a:lnTo>
                    <a:pt x="4366" y="3402"/>
                  </a:lnTo>
                  <a:lnTo>
                    <a:pt x="4405" y="3417"/>
                  </a:lnTo>
                  <a:lnTo>
                    <a:pt x="4444" y="3431"/>
                  </a:lnTo>
                  <a:lnTo>
                    <a:pt x="4517" y="3461"/>
                  </a:lnTo>
                  <a:lnTo>
                    <a:pt x="4585" y="3493"/>
                  </a:lnTo>
                  <a:lnTo>
                    <a:pt x="4648" y="3523"/>
                  </a:lnTo>
                  <a:lnTo>
                    <a:pt x="4707" y="3554"/>
                  </a:lnTo>
                  <a:lnTo>
                    <a:pt x="4758" y="3583"/>
                  </a:lnTo>
                  <a:lnTo>
                    <a:pt x="4805" y="3612"/>
                  </a:lnTo>
                  <a:lnTo>
                    <a:pt x="4845" y="3636"/>
                  </a:lnTo>
                  <a:lnTo>
                    <a:pt x="4878" y="3658"/>
                  </a:lnTo>
                  <a:lnTo>
                    <a:pt x="4924" y="3690"/>
                  </a:lnTo>
                  <a:lnTo>
                    <a:pt x="4940" y="3702"/>
                  </a:lnTo>
                  <a:lnTo>
                    <a:pt x="4940" y="411"/>
                  </a:lnTo>
                  <a:lnTo>
                    <a:pt x="4924" y="399"/>
                  </a:lnTo>
                  <a:lnTo>
                    <a:pt x="4878" y="367"/>
                  </a:lnTo>
                  <a:lnTo>
                    <a:pt x="4845" y="345"/>
                  </a:lnTo>
                  <a:lnTo>
                    <a:pt x="4805" y="319"/>
                  </a:lnTo>
                  <a:lnTo>
                    <a:pt x="4758" y="292"/>
                  </a:lnTo>
                  <a:lnTo>
                    <a:pt x="4707" y="263"/>
                  </a:lnTo>
                  <a:lnTo>
                    <a:pt x="4648" y="232"/>
                  </a:lnTo>
                  <a:lnTo>
                    <a:pt x="4585" y="200"/>
                  </a:lnTo>
                  <a:lnTo>
                    <a:pt x="4517" y="169"/>
                  </a:lnTo>
                  <a:lnTo>
                    <a:pt x="4444" y="139"/>
                  </a:lnTo>
                  <a:lnTo>
                    <a:pt x="4405" y="124"/>
                  </a:lnTo>
                  <a:lnTo>
                    <a:pt x="4366" y="111"/>
                  </a:lnTo>
                  <a:lnTo>
                    <a:pt x="4327" y="96"/>
                  </a:lnTo>
                  <a:lnTo>
                    <a:pt x="4285" y="84"/>
                  </a:lnTo>
                  <a:lnTo>
                    <a:pt x="4242" y="71"/>
                  </a:lnTo>
                  <a:lnTo>
                    <a:pt x="4199" y="59"/>
                  </a:lnTo>
                  <a:lnTo>
                    <a:pt x="4155" y="48"/>
                  </a:lnTo>
                  <a:lnTo>
                    <a:pt x="4111" y="38"/>
                  </a:lnTo>
                  <a:lnTo>
                    <a:pt x="4066" y="30"/>
                  </a:lnTo>
                  <a:lnTo>
                    <a:pt x="4019" y="21"/>
                  </a:lnTo>
                  <a:lnTo>
                    <a:pt x="3973" y="15"/>
                  </a:lnTo>
                  <a:lnTo>
                    <a:pt x="3925" y="9"/>
                  </a:lnTo>
                  <a:lnTo>
                    <a:pt x="3876" y="5"/>
                  </a:lnTo>
                  <a:lnTo>
                    <a:pt x="3827" y="2"/>
                  </a:lnTo>
                  <a:lnTo>
                    <a:pt x="3778" y="0"/>
                  </a:lnTo>
                  <a:lnTo>
                    <a:pt x="3727" y="0"/>
                  </a:lnTo>
                  <a:lnTo>
                    <a:pt x="3677" y="3"/>
                  </a:lnTo>
                  <a:lnTo>
                    <a:pt x="3626" y="6"/>
                  </a:lnTo>
                  <a:lnTo>
                    <a:pt x="3574" y="11"/>
                  </a:lnTo>
                  <a:lnTo>
                    <a:pt x="3523" y="19"/>
                  </a:lnTo>
                  <a:lnTo>
                    <a:pt x="3470" y="27"/>
                  </a:lnTo>
                  <a:lnTo>
                    <a:pt x="3418" y="38"/>
                  </a:lnTo>
                  <a:lnTo>
                    <a:pt x="3366" y="52"/>
                  </a:lnTo>
                  <a:lnTo>
                    <a:pt x="3313" y="68"/>
                  </a:lnTo>
                  <a:lnTo>
                    <a:pt x="3259" y="86"/>
                  </a:lnTo>
                  <a:lnTo>
                    <a:pt x="3206" y="106"/>
                  </a:lnTo>
                  <a:lnTo>
                    <a:pt x="3154" y="128"/>
                  </a:lnTo>
                  <a:lnTo>
                    <a:pt x="3100" y="154"/>
                  </a:lnTo>
                  <a:lnTo>
                    <a:pt x="3047" y="182"/>
                  </a:lnTo>
                  <a:lnTo>
                    <a:pt x="2993" y="211"/>
                  </a:lnTo>
                  <a:lnTo>
                    <a:pt x="2940" y="244"/>
                  </a:lnTo>
                  <a:lnTo>
                    <a:pt x="2886" y="281"/>
                  </a:lnTo>
                  <a:lnTo>
                    <a:pt x="2834" y="320"/>
                  </a:lnTo>
                  <a:lnTo>
                    <a:pt x="2781" y="362"/>
                  </a:lnTo>
                  <a:lnTo>
                    <a:pt x="2728" y="407"/>
                  </a:lnTo>
                  <a:lnTo>
                    <a:pt x="2676" y="455"/>
                  </a:lnTo>
                  <a:lnTo>
                    <a:pt x="2624" y="507"/>
                  </a:lnTo>
                  <a:lnTo>
                    <a:pt x="2573" y="562"/>
                  </a:lnTo>
                  <a:lnTo>
                    <a:pt x="2521" y="619"/>
                  </a:lnTo>
                  <a:lnTo>
                    <a:pt x="2470" y="681"/>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43" name="MH_SubTitle_1">
            <a:extLst>
              <a:ext uri="{FF2B5EF4-FFF2-40B4-BE49-F238E27FC236}">
                <a16:creationId xmlns:a16="http://schemas.microsoft.com/office/drawing/2014/main" id="{D6877D05-C147-49D9-B8F5-3FCA86E42B76}"/>
              </a:ext>
            </a:extLst>
          </p:cNvPr>
          <p:cNvSpPr txBox="1">
            <a:spLocks noChangeArrowheads="1"/>
          </p:cNvSpPr>
          <p:nvPr>
            <p:custDataLst>
              <p:tags r:id="rId4"/>
            </p:custDataLst>
          </p:nvPr>
        </p:nvSpPr>
        <p:spPr bwMode="auto">
          <a:xfrm>
            <a:off x="3078992" y="6163825"/>
            <a:ext cx="2008896" cy="499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defRPr/>
            </a:pPr>
            <a:r>
              <a:rPr lang="zh-CN" altLang="en-US" sz="1400" dirty="0">
                <a:latin typeface="微软雅黑" panose="020B0503020204020204" pitchFamily="34" charset="-122"/>
                <a:ea typeface="微软雅黑" panose="020B0503020204020204" pitchFamily="34" charset="-122"/>
              </a:rPr>
              <a:t>知名金融专家、数据商代表出席</a:t>
            </a:r>
            <a:r>
              <a:rPr lang="zh-CN" altLang="en-US" sz="1400" b="1" dirty="0">
                <a:latin typeface="微软雅黑" panose="020B0503020204020204" pitchFamily="34" charset="-122"/>
                <a:ea typeface="微软雅黑" panose="020B0503020204020204" pitchFamily="34" charset="-122"/>
              </a:rPr>
              <a:t>圆桌会议</a:t>
            </a:r>
          </a:p>
        </p:txBody>
      </p:sp>
      <p:sp>
        <p:nvSpPr>
          <p:cNvPr id="44" name="MH_SubTitle_1">
            <a:extLst>
              <a:ext uri="{FF2B5EF4-FFF2-40B4-BE49-F238E27FC236}">
                <a16:creationId xmlns:a16="http://schemas.microsoft.com/office/drawing/2014/main" id="{D6877D05-C147-49D9-B8F5-3FCA86E42B76}"/>
              </a:ext>
            </a:extLst>
          </p:cNvPr>
          <p:cNvSpPr txBox="1">
            <a:spLocks noChangeArrowheads="1"/>
          </p:cNvSpPr>
          <p:nvPr>
            <p:custDataLst>
              <p:tags r:id="rId5"/>
            </p:custDataLst>
          </p:nvPr>
        </p:nvSpPr>
        <p:spPr bwMode="auto">
          <a:xfrm>
            <a:off x="5240288" y="6159485"/>
            <a:ext cx="2008896" cy="499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defRPr/>
            </a:pPr>
            <a:r>
              <a:rPr lang="zh-CN" altLang="en-US" sz="1400" dirty="0">
                <a:latin typeface="微软雅黑" panose="020B0503020204020204" pitchFamily="34" charset="-122"/>
                <a:ea typeface="微软雅黑" panose="020B0503020204020204" pitchFamily="34" charset="-122"/>
              </a:rPr>
              <a:t>与国内外知名金融机构进行</a:t>
            </a:r>
            <a:r>
              <a:rPr lang="zh-CN" altLang="en-US" sz="1400" b="1" dirty="0">
                <a:latin typeface="微软雅黑" panose="020B0503020204020204" pitchFamily="34" charset="-122"/>
                <a:ea typeface="微软雅黑" panose="020B0503020204020204" pitchFamily="34" charset="-122"/>
              </a:rPr>
              <a:t>深度交流</a:t>
            </a:r>
          </a:p>
        </p:txBody>
      </p:sp>
      <p:sp>
        <p:nvSpPr>
          <p:cNvPr id="10" name="矩形 9">
            <a:extLst>
              <a:ext uri="{FF2B5EF4-FFF2-40B4-BE49-F238E27FC236}">
                <a16:creationId xmlns:a16="http://schemas.microsoft.com/office/drawing/2014/main" id="{6A663B47-62D0-4AA4-8DD6-123FDC795B59}"/>
              </a:ext>
            </a:extLst>
          </p:cNvPr>
          <p:cNvSpPr/>
          <p:nvPr/>
        </p:nvSpPr>
        <p:spPr>
          <a:xfrm>
            <a:off x="107696" y="535490"/>
            <a:ext cx="9372679" cy="5878532"/>
          </a:xfrm>
          <a:prstGeom prst="rect">
            <a:avLst/>
          </a:prstGeom>
        </p:spPr>
        <p:txBody>
          <a:bodyPr wrap="square">
            <a:spAutoFit/>
          </a:bodyPr>
          <a:lstStyle/>
          <a:p>
            <a:pPr marL="457200" indent="-457200">
              <a:lnSpc>
                <a:spcPct val="200000"/>
              </a:lnSpc>
              <a:buClr>
                <a:schemeClr val="tx1"/>
              </a:buClr>
              <a:buSzPct val="80000"/>
              <a:buFont typeface="Wingdings" panose="05000000000000000000" pitchFamily="2" charset="2"/>
              <a:buChar char="Ø"/>
            </a:pPr>
            <a:r>
              <a:rPr lang="zh-CN" altLang="en-US" sz="1600" b="1" dirty="0">
                <a:latin typeface="微软雅黑" panose="020B0503020204020204" pitchFamily="34" charset="-122"/>
                <a:ea typeface="微软雅黑" panose="020B0503020204020204" pitchFamily="34" charset="-122"/>
              </a:rPr>
              <a:t>主       办</a:t>
            </a:r>
            <a:r>
              <a:rPr lang="zh-CN" altLang="en-US" sz="1600" dirty="0">
                <a:latin typeface="微软雅黑" panose="020B0503020204020204" pitchFamily="34" charset="-122"/>
                <a:ea typeface="微软雅黑" panose="020B0503020204020204" pitchFamily="34" charset="-122"/>
              </a:rPr>
              <a:t>：中国财经数据创新研究院</a:t>
            </a:r>
            <a:endParaRPr lang="en-US" altLang="zh-CN" sz="1600" dirty="0">
              <a:latin typeface="微软雅黑" panose="020B0503020204020204" pitchFamily="34" charset="-122"/>
              <a:ea typeface="微软雅黑" panose="020B0503020204020204" pitchFamily="34" charset="-122"/>
            </a:endParaRPr>
          </a:p>
          <a:p>
            <a:pPr marL="457200" indent="-457200">
              <a:lnSpc>
                <a:spcPct val="200000"/>
              </a:lnSpc>
              <a:buClr>
                <a:schemeClr val="tx1"/>
              </a:buClr>
              <a:buSzPct val="80000"/>
              <a:buFont typeface="Wingdings" panose="05000000000000000000" pitchFamily="2" charset="2"/>
              <a:buChar char="Ø"/>
            </a:pPr>
            <a:r>
              <a:rPr lang="zh-CN" altLang="en-US" sz="1600" b="1" dirty="0">
                <a:latin typeface="微软雅黑" panose="020B0503020204020204" pitchFamily="34" charset="-122"/>
                <a:ea typeface="微软雅黑" panose="020B0503020204020204" pitchFamily="34" charset="-122"/>
              </a:rPr>
              <a:t>承       办：</a:t>
            </a:r>
            <a:r>
              <a:rPr lang="en-US" altLang="zh-CN" sz="1600" dirty="0">
                <a:latin typeface="微软雅黑" panose="020B0503020204020204" pitchFamily="34" charset="-122"/>
                <a:ea typeface="微软雅黑" panose="020B0503020204020204" pitchFamily="34" charset="-122"/>
              </a:rPr>
              <a:t>CSMAR DATABASE</a:t>
            </a:r>
          </a:p>
          <a:p>
            <a:pPr marL="457200" indent="-457200">
              <a:lnSpc>
                <a:spcPct val="200000"/>
              </a:lnSpc>
              <a:buClr>
                <a:schemeClr val="tx1"/>
              </a:buClr>
              <a:buSzPct val="80000"/>
              <a:buFont typeface="Wingdings" panose="05000000000000000000" pitchFamily="2" charset="2"/>
              <a:buChar char="Ø"/>
            </a:pPr>
            <a:r>
              <a:rPr lang="zh-CN" altLang="en-US" sz="1600" b="1" dirty="0">
                <a:latin typeface="微软雅黑" panose="020B0503020204020204" pitchFamily="34" charset="-122"/>
                <a:ea typeface="微软雅黑" panose="020B0503020204020204" pitchFamily="34" charset="-122"/>
              </a:rPr>
              <a:t>会议主旨：</a:t>
            </a:r>
            <a:r>
              <a:rPr lang="zh-CN" altLang="en-US" sz="1600" dirty="0">
                <a:latin typeface="微软雅黑" panose="020B0503020204020204" pitchFamily="34" charset="-122"/>
                <a:ea typeface="微软雅黑" panose="020B0503020204020204" pitchFamily="34" charset="-122"/>
              </a:rPr>
              <a:t>为经济学者和研究人员搭建“把握学术前沿，</a:t>
            </a:r>
            <a:endParaRPr lang="en-US" altLang="zh-CN" sz="1600" dirty="0">
              <a:latin typeface="微软雅黑" panose="020B0503020204020204" pitchFamily="34" charset="-122"/>
              <a:ea typeface="微软雅黑" panose="020B0503020204020204" pitchFamily="34" charset="-122"/>
            </a:endParaRPr>
          </a:p>
          <a:p>
            <a:pPr>
              <a:lnSpc>
                <a:spcPct val="200000"/>
              </a:lnSpc>
              <a:buClr>
                <a:schemeClr val="tx1"/>
              </a:buClr>
              <a:buSzPct val="80000"/>
            </a:pPr>
            <a:r>
              <a:rPr lang="zh-CN" altLang="en-US" sz="1600" dirty="0">
                <a:latin typeface="微软雅黑" panose="020B0503020204020204" pitchFamily="34" charset="-122"/>
                <a:ea typeface="微软雅黑" panose="020B0503020204020204" pitchFamily="34" charset="-122"/>
              </a:rPr>
              <a:t>                        交流科研心得，培养创新意识，增进学术氛围”</a:t>
            </a:r>
            <a:endParaRPr lang="en-US" altLang="zh-CN" sz="1600" dirty="0">
              <a:latin typeface="微软雅黑" panose="020B0503020204020204" pitchFamily="34" charset="-122"/>
              <a:ea typeface="微软雅黑" panose="020B0503020204020204" pitchFamily="34" charset="-122"/>
            </a:endParaRPr>
          </a:p>
          <a:p>
            <a:pPr>
              <a:lnSpc>
                <a:spcPct val="200000"/>
              </a:lnSpc>
              <a:buClr>
                <a:schemeClr val="tx1"/>
              </a:buClr>
              <a:buSzPct val="80000"/>
            </a:pP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的交流平台。</a:t>
            </a:r>
            <a:endParaRPr lang="en-US" altLang="zh-CN" sz="1600" dirty="0">
              <a:latin typeface="微软雅黑" panose="020B0503020204020204" pitchFamily="34" charset="-122"/>
              <a:ea typeface="微软雅黑" panose="020B0503020204020204" pitchFamily="34" charset="-122"/>
            </a:endParaRPr>
          </a:p>
          <a:p>
            <a:pPr marL="457200" indent="-457200">
              <a:lnSpc>
                <a:spcPct val="200000"/>
              </a:lnSpc>
              <a:buClr>
                <a:schemeClr val="tx1"/>
              </a:buClr>
              <a:buSzPct val="80000"/>
              <a:buFont typeface="Wingdings" panose="05000000000000000000" pitchFamily="2" charset="2"/>
              <a:buChar char="Ø"/>
            </a:pPr>
            <a:r>
              <a:rPr lang="zh-CN" altLang="en-US" sz="1600" b="1" dirty="0">
                <a:latin typeface="微软雅黑" panose="020B0503020204020204" pitchFamily="34" charset="-122"/>
                <a:ea typeface="微软雅黑" panose="020B0503020204020204" pitchFamily="34" charset="-122"/>
              </a:rPr>
              <a:t>会议内容：</a:t>
            </a:r>
            <a:r>
              <a:rPr lang="zh-CN" altLang="en-US" sz="1600" dirty="0">
                <a:latin typeface="微软雅黑" panose="020B0503020204020204" pitchFamily="34" charset="-122"/>
                <a:ea typeface="微软雅黑" panose="020B0503020204020204" pitchFamily="34" charset="-122"/>
              </a:rPr>
              <a:t>分享中国财经相关议题在国际发表情况</a:t>
            </a:r>
            <a:endParaRPr lang="en-US" altLang="zh-CN" sz="1600" dirty="0">
              <a:latin typeface="微软雅黑" panose="020B0503020204020204" pitchFamily="34" charset="-122"/>
              <a:ea typeface="微软雅黑" panose="020B0503020204020204" pitchFamily="34" charset="-122"/>
            </a:endParaRPr>
          </a:p>
          <a:p>
            <a:pPr>
              <a:lnSpc>
                <a:spcPct val="200000"/>
              </a:lnSpc>
              <a:buClr>
                <a:schemeClr val="tx1"/>
              </a:buClr>
              <a:buSzPct val="80000"/>
            </a:pPr>
            <a:r>
              <a:rPr lang="zh-CN" altLang="en-US" sz="1600" dirty="0">
                <a:latin typeface="微软雅黑" panose="020B0503020204020204" pitchFamily="34" charset="-122"/>
                <a:ea typeface="微软雅黑" panose="020B0503020204020204" pitchFamily="34" charset="-122"/>
              </a:rPr>
              <a:t>                        近期国际前沿实证研究</a:t>
            </a:r>
            <a:endParaRPr lang="en-US" altLang="zh-CN" sz="1600" dirty="0">
              <a:latin typeface="微软雅黑" panose="020B0503020204020204" pitchFamily="34" charset="-122"/>
              <a:ea typeface="微软雅黑" panose="020B0503020204020204" pitchFamily="34" charset="-122"/>
            </a:endParaRPr>
          </a:p>
          <a:p>
            <a:pPr>
              <a:lnSpc>
                <a:spcPct val="200000"/>
              </a:lnSpc>
              <a:buClr>
                <a:schemeClr val="tx1"/>
              </a:buClr>
              <a:buSzPct val="80000"/>
            </a:pP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创新数据的应用</a:t>
            </a:r>
            <a:endParaRPr lang="en-US" altLang="zh-CN" sz="1600" dirty="0">
              <a:latin typeface="微软雅黑" panose="020B0503020204020204" pitchFamily="34" charset="-122"/>
              <a:ea typeface="微软雅黑" panose="020B0503020204020204" pitchFamily="34" charset="-122"/>
            </a:endParaRPr>
          </a:p>
          <a:p>
            <a:pPr marL="457200" indent="-457200">
              <a:lnSpc>
                <a:spcPct val="200000"/>
              </a:lnSpc>
              <a:buClr>
                <a:schemeClr val="tx1"/>
              </a:buClr>
              <a:buSzPct val="80000"/>
              <a:buFont typeface="Wingdings" panose="05000000000000000000" pitchFamily="2" charset="2"/>
              <a:buChar char="Ø"/>
            </a:pPr>
            <a:r>
              <a:rPr lang="zh-CN" altLang="en-US" sz="1600" b="1" dirty="0">
                <a:latin typeface="微软雅黑" panose="020B0503020204020204" pitchFamily="34" charset="-122"/>
                <a:ea typeface="微软雅黑" panose="020B0503020204020204" pitchFamily="34" charset="-122"/>
              </a:rPr>
              <a:t>会议时间：</a:t>
            </a:r>
            <a:r>
              <a:rPr lang="en-US" altLang="zh-CN" sz="1600" b="1" dirty="0">
                <a:latin typeface="微软雅黑" panose="020B0503020204020204" pitchFamily="34" charset="-122"/>
                <a:ea typeface="微软雅黑" panose="020B0503020204020204" pitchFamily="34" charset="-122"/>
              </a:rPr>
              <a:t>2019</a:t>
            </a:r>
            <a:r>
              <a:rPr lang="zh-CN" altLang="en-US" sz="1600" b="1" dirty="0">
                <a:latin typeface="微软雅黑" panose="020B0503020204020204" pitchFamily="34" charset="-122"/>
                <a:ea typeface="微软雅黑" panose="020B0503020204020204" pitchFamily="34" charset="-122"/>
              </a:rPr>
              <a:t>年</a:t>
            </a:r>
            <a:r>
              <a:rPr lang="en-US" altLang="zh-CN" sz="1600" b="1" dirty="0">
                <a:latin typeface="微软雅黑" panose="020B0503020204020204" pitchFamily="34" charset="-122"/>
                <a:ea typeface="微软雅黑" panose="020B0503020204020204" pitchFamily="34" charset="-122"/>
              </a:rPr>
              <a:t>1</a:t>
            </a:r>
            <a:r>
              <a:rPr lang="zh-CN" altLang="en-US" sz="1600" b="1" dirty="0">
                <a:latin typeface="微软雅黑" panose="020B0503020204020204" pitchFamily="34" charset="-122"/>
                <a:ea typeface="微软雅黑" panose="020B0503020204020204" pitchFamily="34" charset="-122"/>
              </a:rPr>
              <a:t>月</a:t>
            </a:r>
            <a:r>
              <a:rPr lang="en-US" altLang="zh-CN" sz="1600" b="1" dirty="0">
                <a:latin typeface="微软雅黑" panose="020B0503020204020204" pitchFamily="34" charset="-122"/>
                <a:ea typeface="微软雅黑" panose="020B0503020204020204" pitchFamily="34" charset="-122"/>
              </a:rPr>
              <a:t>13</a:t>
            </a:r>
            <a:r>
              <a:rPr lang="zh-CN" altLang="en-US" sz="1600" b="1" dirty="0">
                <a:latin typeface="微软雅黑" panose="020B0503020204020204" pitchFamily="34" charset="-122"/>
                <a:ea typeface="微软雅黑" panose="020B0503020204020204" pitchFamily="34" charset="-122"/>
              </a:rPr>
              <a:t>日（周日）</a:t>
            </a:r>
            <a:r>
              <a:rPr lang="en-US" altLang="zh-CN" sz="1600" b="1" dirty="0">
                <a:latin typeface="微软雅黑" panose="020B0503020204020204" pitchFamily="34" charset="-122"/>
                <a:ea typeface="微软雅黑" panose="020B0503020204020204" pitchFamily="34" charset="-122"/>
              </a:rPr>
              <a:t>09:00~21:00</a:t>
            </a:r>
            <a:r>
              <a:rPr lang="zh-CN" altLang="en-US" sz="1600" b="1" dirty="0">
                <a:latin typeface="微软雅黑" panose="020B0503020204020204" pitchFamily="34" charset="-122"/>
                <a:ea typeface="微软雅黑" panose="020B0503020204020204" pitchFamily="34" charset="-122"/>
              </a:rPr>
              <a:t>（深圳）</a:t>
            </a:r>
            <a:endParaRPr lang="en-US" altLang="zh-CN" sz="1600" b="1" dirty="0">
              <a:latin typeface="微软雅黑" panose="020B0503020204020204" pitchFamily="34" charset="-122"/>
              <a:ea typeface="微软雅黑" panose="020B0503020204020204" pitchFamily="34" charset="-122"/>
            </a:endParaRPr>
          </a:p>
          <a:p>
            <a:pPr>
              <a:lnSpc>
                <a:spcPct val="150000"/>
              </a:lnSpc>
              <a:buClr>
                <a:schemeClr val="tx1"/>
              </a:buClr>
              <a:buSzPct val="80000"/>
            </a:pPr>
            <a:endParaRPr lang="en-US" altLang="zh-CN" sz="1600" dirty="0">
              <a:latin typeface="微软雅黑" panose="020B0503020204020204" pitchFamily="34" charset="-122"/>
              <a:ea typeface="微软雅黑" panose="020B0503020204020204" pitchFamily="34" charset="-122"/>
            </a:endParaRPr>
          </a:p>
          <a:p>
            <a:pPr>
              <a:lnSpc>
                <a:spcPct val="200000"/>
              </a:lnSpc>
              <a:buClr>
                <a:schemeClr val="tx1"/>
              </a:buClr>
              <a:buSzPct val="80000"/>
            </a:pPr>
            <a:endParaRPr lang="en-US" altLang="zh-CN" sz="1600" dirty="0">
              <a:latin typeface="微软雅黑" panose="020B0503020204020204" pitchFamily="34" charset="-122"/>
              <a:ea typeface="微软雅黑" panose="020B0503020204020204" pitchFamily="34" charset="-122"/>
            </a:endParaRPr>
          </a:p>
          <a:p>
            <a:pPr>
              <a:lnSpc>
                <a:spcPct val="200000"/>
              </a:lnSpc>
              <a:buClr>
                <a:schemeClr val="tx1"/>
              </a:buClr>
              <a:buSzPct val="80000"/>
            </a:pPr>
            <a:endParaRPr lang="en-US" altLang="zh-CN"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4232411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2" presetClass="entr" presetSubtype="2" decel="10000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1+#ppt_w/2"/>
                                          </p:val>
                                        </p:tav>
                                        <p:tav tm="100000">
                                          <p:val>
                                            <p:strVal val="#ppt_x"/>
                                          </p:val>
                                        </p:tav>
                                      </p:tavLst>
                                    </p:anim>
                                    <p:anim calcmode="lin" valueType="num">
                                      <p:cBhvr additive="base">
                                        <p:cTn id="19" dur="500" fill="hold"/>
                                        <p:tgtEl>
                                          <p:spTgt spid="30"/>
                                        </p:tgtEl>
                                        <p:attrNameLst>
                                          <p:attrName>ppt_y</p:attrName>
                                        </p:attrNameLst>
                                      </p:cBhvr>
                                      <p:tavLst>
                                        <p:tav tm="0">
                                          <p:val>
                                            <p:strVal val="#ppt_y"/>
                                          </p:val>
                                        </p:tav>
                                        <p:tav tm="100000">
                                          <p:val>
                                            <p:strVal val="#ppt_y"/>
                                          </p:val>
                                        </p:tav>
                                      </p:tavLst>
                                    </p:anim>
                                  </p:childTnLst>
                                </p:cTn>
                              </p:par>
                              <p:par>
                                <p:cTn id="20" presetID="2" presetClass="entr" presetSubtype="2" decel="10000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additive="base">
                                        <p:cTn id="22" dur="500" fill="hold"/>
                                        <p:tgtEl>
                                          <p:spTgt spid="37"/>
                                        </p:tgtEl>
                                        <p:attrNameLst>
                                          <p:attrName>ppt_x</p:attrName>
                                        </p:attrNameLst>
                                      </p:cBhvr>
                                      <p:tavLst>
                                        <p:tav tm="0">
                                          <p:val>
                                            <p:strVal val="1+#ppt_w/2"/>
                                          </p:val>
                                        </p:tav>
                                        <p:tav tm="100000">
                                          <p:val>
                                            <p:strVal val="#ppt_x"/>
                                          </p:val>
                                        </p:tav>
                                      </p:tavLst>
                                    </p:anim>
                                    <p:anim calcmode="lin" valueType="num">
                                      <p:cBhvr additive="base">
                                        <p:cTn id="23" dur="500" fill="hold"/>
                                        <p:tgtEl>
                                          <p:spTgt spid="37"/>
                                        </p:tgtEl>
                                        <p:attrNameLst>
                                          <p:attrName>ppt_y</p:attrName>
                                        </p:attrNameLst>
                                      </p:cBhvr>
                                      <p:tavLst>
                                        <p:tav tm="0">
                                          <p:val>
                                            <p:strVal val="#ppt_y"/>
                                          </p:val>
                                        </p:tav>
                                        <p:tav tm="100000">
                                          <p:val>
                                            <p:strVal val="#ppt_y"/>
                                          </p:val>
                                        </p:tav>
                                      </p:tavLst>
                                    </p:anim>
                                  </p:childTnLst>
                                </p:cTn>
                              </p:par>
                              <p:par>
                                <p:cTn id="24" presetID="10" presetClass="entr" presetSubtype="0" fill="hold" grpId="0" nodeType="withEffect">
                                  <p:stCondLst>
                                    <p:cond delay="50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500"/>
                                        <p:tgtEl>
                                          <p:spTgt spid="43"/>
                                        </p:tgtEl>
                                      </p:cBhvr>
                                    </p:animEffect>
                                  </p:childTnLst>
                                </p:cTn>
                              </p:par>
                              <p:par>
                                <p:cTn id="27" presetID="10" presetClass="entr" presetSubtype="0" fill="hold" grpId="0" nodeType="withEffect">
                                  <p:stCondLst>
                                    <p:cond delay="50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3" grpId="0"/>
      <p:bldP spid="4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MH_Number_1">
            <a:hlinkClick r:id="" action="ppaction://noaction"/>
          </p:cNvPr>
          <p:cNvSpPr/>
          <p:nvPr>
            <p:custDataLst>
              <p:tags r:id="rId2"/>
            </p:custDataLst>
          </p:nvPr>
        </p:nvSpPr>
        <p:spPr bwMode="auto">
          <a:xfrm>
            <a:off x="3368204" y="2260613"/>
            <a:ext cx="752007" cy="402497"/>
          </a:xfrm>
          <a:custGeom>
            <a:avLst/>
            <a:gdLst>
              <a:gd name="connsiteX0" fmla="*/ 0 w 374121"/>
              <a:gd name="connsiteY0" fmla="*/ 0 h 196322"/>
              <a:gd name="connsiteX1" fmla="*/ 274519 w 374121"/>
              <a:gd name="connsiteY1" fmla="*/ 0 h 196322"/>
              <a:gd name="connsiteX2" fmla="*/ 374121 w 374121"/>
              <a:gd name="connsiteY2" fmla="*/ 196322 h 196322"/>
              <a:gd name="connsiteX3" fmla="*/ 0 w 374121"/>
              <a:gd name="connsiteY3" fmla="*/ 196322 h 196322"/>
            </a:gdLst>
            <a:ahLst/>
            <a:cxnLst>
              <a:cxn ang="0">
                <a:pos x="connsiteX0" y="connsiteY0"/>
              </a:cxn>
              <a:cxn ang="0">
                <a:pos x="connsiteX1" y="connsiteY1"/>
              </a:cxn>
              <a:cxn ang="0">
                <a:pos x="connsiteX2" y="connsiteY2"/>
              </a:cxn>
              <a:cxn ang="0">
                <a:pos x="connsiteX3" y="connsiteY3"/>
              </a:cxn>
            </a:cxnLst>
            <a:rect l="l" t="t" r="r" b="b"/>
            <a:pathLst>
              <a:path w="374121" h="196322">
                <a:moveTo>
                  <a:pt x="0" y="0"/>
                </a:moveTo>
                <a:lnTo>
                  <a:pt x="274519" y="0"/>
                </a:lnTo>
                <a:lnTo>
                  <a:pt x="374121" y="196322"/>
                </a:lnTo>
                <a:lnTo>
                  <a:pt x="0" y="196322"/>
                </a:lnTo>
                <a:close/>
              </a:path>
            </a:pathLst>
          </a:custGeom>
          <a:solidFill>
            <a:schemeClr val="accent1"/>
          </a:solidFill>
          <a:ln w="12700">
            <a:solidFill>
              <a:schemeClr val="accent1"/>
            </a:solidFill>
            <a:miter lim="800000"/>
          </a:ln>
        </p:spPr>
        <p:txBody>
          <a:bodyPr wrap="square" lIns="90000" tIns="46800" rIns="90000" bIns="46800" anchor="ctr">
            <a:normAutofit/>
          </a:bodyPr>
          <a:lstStyle/>
          <a:p>
            <a:pPr algn="ctr">
              <a:spcBef>
                <a:spcPct val="0"/>
              </a:spcBef>
            </a:pPr>
            <a:endParaRPr lang="zh-CN" altLang="en-US" sz="2000" dirty="0">
              <a:solidFill>
                <a:schemeClr val="bg1"/>
              </a:solidFill>
            </a:endParaRPr>
          </a:p>
        </p:txBody>
      </p:sp>
      <p:sp>
        <p:nvSpPr>
          <p:cNvPr id="35" name="MH_Entry_1">
            <a:hlinkClick r:id="" action="ppaction://noaction"/>
          </p:cNvPr>
          <p:cNvSpPr/>
          <p:nvPr>
            <p:custDataLst>
              <p:tags r:id="rId3"/>
            </p:custDataLst>
          </p:nvPr>
        </p:nvSpPr>
        <p:spPr>
          <a:xfrm>
            <a:off x="4117064" y="2609610"/>
            <a:ext cx="4889862" cy="45719"/>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40000"/>
                <a:lumOff val="6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46800" rIns="90000" bIns="46800" numCol="1" spcCol="0" rtlCol="0" fromWordArt="0" anchor="ctr" anchorCtr="0" forceAA="0" compatLnSpc="1">
            <a:normAutofit fontScale="25000" lnSpcReduction="20000"/>
          </a:bodyPr>
          <a:lstStyle/>
          <a:p>
            <a:pPr>
              <a:lnSpc>
                <a:spcPct val="130000"/>
              </a:lnSpc>
            </a:pPr>
            <a:endParaRPr lang="zh-CN" altLang="en-US" sz="2000" dirty="0">
              <a:solidFill>
                <a:schemeClr val="tx1"/>
              </a:solidFill>
            </a:endParaRPr>
          </a:p>
        </p:txBody>
      </p:sp>
      <p:sp>
        <p:nvSpPr>
          <p:cNvPr id="8" name="文本框 7"/>
          <p:cNvSpPr txBox="1"/>
          <p:nvPr>
            <p:custDataLst>
              <p:tags r:id="rId4"/>
            </p:custDataLst>
          </p:nvPr>
        </p:nvSpPr>
        <p:spPr>
          <a:xfrm>
            <a:off x="3368203" y="2260614"/>
            <a:ext cx="556086" cy="394619"/>
          </a:xfrm>
          <a:prstGeom prst="rect">
            <a:avLst/>
          </a:prstGeom>
          <a:noFill/>
        </p:spPr>
        <p:txBody>
          <a:bodyPr wrap="square" rtlCol="0" anchor="ctr" anchorCtr="0">
            <a:normAutofit lnSpcReduction="10000"/>
          </a:bodyPr>
          <a:lstStyle/>
          <a:p>
            <a:pPr algn="ctr"/>
            <a:r>
              <a:rPr lang="en-US" altLang="zh-CN" sz="2000" dirty="0">
                <a:solidFill>
                  <a:schemeClr val="bg1"/>
                </a:solidFill>
              </a:rPr>
              <a:t>01</a:t>
            </a:r>
            <a:endParaRPr lang="zh-CN" altLang="en-US" sz="2000" dirty="0">
              <a:solidFill>
                <a:schemeClr val="bg1"/>
              </a:solidFill>
            </a:endParaRPr>
          </a:p>
        </p:txBody>
      </p:sp>
      <p:sp>
        <p:nvSpPr>
          <p:cNvPr id="4" name="文本框 3"/>
          <p:cNvSpPr txBox="1"/>
          <p:nvPr>
            <p:custDataLst>
              <p:tags r:id="rId5"/>
            </p:custDataLst>
          </p:nvPr>
        </p:nvSpPr>
        <p:spPr>
          <a:xfrm>
            <a:off x="4155956" y="2232430"/>
            <a:ext cx="4889863" cy="430680"/>
          </a:xfrm>
          <a:prstGeom prst="rect">
            <a:avLst/>
          </a:prstGeom>
          <a:noFill/>
        </p:spPr>
        <p:txBody>
          <a:bodyPr wrap="square" rtlCol="0" anchor="ctr" anchorCtr="0">
            <a:normAutofit/>
          </a:bodyPr>
          <a:lstStyle>
            <a:defPPr>
              <a:defRPr lang="zh-CN"/>
            </a:defPPr>
            <a:lvl1pPr>
              <a:defRPr sz="2000"/>
            </a:lvl1pPr>
          </a:lstStyle>
          <a:p>
            <a:r>
              <a:rPr lang="en-US" altLang="zh-CN" b="1" dirty="0">
                <a:solidFill>
                  <a:schemeClr val="bg1">
                    <a:lumMod val="75000"/>
                  </a:schemeClr>
                </a:solidFill>
                <a:latin typeface="微软雅黑" panose="020B0503020204020204" pitchFamily="34" charset="-122"/>
                <a:ea typeface="微软雅黑" panose="020B0503020204020204" pitchFamily="34" charset="-122"/>
              </a:rPr>
              <a:t>CSMAR</a:t>
            </a:r>
            <a:r>
              <a:rPr lang="zh-CN" altLang="en-US" b="1" dirty="0">
                <a:solidFill>
                  <a:schemeClr val="bg1">
                    <a:lumMod val="75000"/>
                  </a:schemeClr>
                </a:solidFill>
                <a:latin typeface="微软雅黑" panose="020B0503020204020204" pitchFamily="34" charset="-122"/>
                <a:ea typeface="微软雅黑" panose="020B0503020204020204" pitchFamily="34" charset="-122"/>
              </a:rPr>
              <a:t>介绍</a:t>
            </a:r>
          </a:p>
        </p:txBody>
      </p:sp>
      <p:sp>
        <p:nvSpPr>
          <p:cNvPr id="24" name="文本框 23"/>
          <p:cNvSpPr txBox="1"/>
          <p:nvPr>
            <p:custDataLst>
              <p:tags r:id="rId6"/>
            </p:custDataLst>
          </p:nvPr>
        </p:nvSpPr>
        <p:spPr>
          <a:xfrm>
            <a:off x="3386080" y="3532670"/>
            <a:ext cx="556086" cy="394619"/>
          </a:xfrm>
          <a:prstGeom prst="rect">
            <a:avLst/>
          </a:prstGeom>
          <a:noFill/>
        </p:spPr>
        <p:txBody>
          <a:bodyPr wrap="square" rtlCol="0" anchor="ctr" anchorCtr="0">
            <a:normAutofit lnSpcReduction="10000"/>
          </a:bodyPr>
          <a:lstStyle/>
          <a:p>
            <a:pPr algn="ctr"/>
            <a:r>
              <a:rPr lang="en-US" altLang="zh-CN" sz="2000" dirty="0">
                <a:solidFill>
                  <a:schemeClr val="bg1"/>
                </a:solidFill>
              </a:rPr>
              <a:t>02</a:t>
            </a:r>
            <a:endParaRPr lang="zh-CN" altLang="en-US" sz="2000" dirty="0">
              <a:solidFill>
                <a:schemeClr val="bg1"/>
              </a:solidFill>
            </a:endParaRPr>
          </a:p>
        </p:txBody>
      </p:sp>
      <p:sp>
        <p:nvSpPr>
          <p:cNvPr id="23" name="MH_Entry_1">
            <a:hlinkClick r:id="" action="ppaction://noaction"/>
          </p:cNvPr>
          <p:cNvSpPr/>
          <p:nvPr>
            <p:custDataLst>
              <p:tags r:id="rId7"/>
            </p:custDataLst>
          </p:nvPr>
        </p:nvSpPr>
        <p:spPr>
          <a:xfrm>
            <a:off x="4117067" y="3646261"/>
            <a:ext cx="4889862" cy="45719"/>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40000"/>
                <a:lumOff val="6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46800" rIns="90000" bIns="46800" numCol="1" spcCol="0" rtlCol="0" fromWordArt="0" anchor="ctr" anchorCtr="0" forceAA="0" compatLnSpc="1">
            <a:normAutofit fontScale="25000" lnSpcReduction="20000"/>
          </a:bodyPr>
          <a:lstStyle/>
          <a:p>
            <a:pPr>
              <a:lnSpc>
                <a:spcPct val="130000"/>
              </a:lnSpc>
            </a:pPr>
            <a:endParaRPr lang="zh-CN" altLang="en-US" sz="2000" dirty="0">
              <a:solidFill>
                <a:schemeClr val="tx1"/>
              </a:solidFill>
            </a:endParaRPr>
          </a:p>
        </p:txBody>
      </p:sp>
      <p:sp>
        <p:nvSpPr>
          <p:cNvPr id="5" name="文本框 4"/>
          <p:cNvSpPr txBox="1"/>
          <p:nvPr>
            <p:custDataLst>
              <p:tags r:id="rId8"/>
            </p:custDataLst>
          </p:nvPr>
        </p:nvSpPr>
        <p:spPr>
          <a:xfrm>
            <a:off x="4138084" y="3216733"/>
            <a:ext cx="4889863" cy="429528"/>
          </a:xfrm>
          <a:prstGeom prst="rect">
            <a:avLst/>
          </a:prstGeom>
          <a:noFill/>
        </p:spPr>
        <p:txBody>
          <a:bodyPr wrap="square" rtlCol="0" anchor="ctr" anchorCtr="0">
            <a:normAutofit/>
          </a:bodyPr>
          <a:lstStyle>
            <a:defPPr>
              <a:defRPr lang="zh-CN"/>
            </a:defPPr>
            <a:lvl1pPr>
              <a:defRPr sz="2000"/>
            </a:lvl1pPr>
          </a:lstStyle>
          <a:p>
            <a:r>
              <a:rPr lang="zh-CN" altLang="en-US" b="1" dirty="0">
                <a:solidFill>
                  <a:schemeClr val="bg1">
                    <a:lumMod val="75000"/>
                  </a:schemeClr>
                </a:solidFill>
                <a:latin typeface="微软雅黑" panose="020B0503020204020204" pitchFamily="34" charset="-122"/>
                <a:ea typeface="微软雅黑" panose="020B0503020204020204" pitchFamily="34" charset="-122"/>
              </a:rPr>
              <a:t>近期动态</a:t>
            </a:r>
          </a:p>
        </p:txBody>
      </p:sp>
      <p:sp>
        <p:nvSpPr>
          <p:cNvPr id="25" name="文本框 24"/>
          <p:cNvSpPr txBox="1"/>
          <p:nvPr>
            <p:custDataLst>
              <p:tags r:id="rId9"/>
            </p:custDataLst>
          </p:nvPr>
        </p:nvSpPr>
        <p:spPr>
          <a:xfrm>
            <a:off x="3386080" y="3524792"/>
            <a:ext cx="556086" cy="394619"/>
          </a:xfrm>
          <a:prstGeom prst="rect">
            <a:avLst/>
          </a:prstGeom>
          <a:noFill/>
        </p:spPr>
        <p:txBody>
          <a:bodyPr wrap="square" rtlCol="0" anchor="ctr" anchorCtr="0">
            <a:normAutofit lnSpcReduction="10000"/>
          </a:bodyPr>
          <a:lstStyle/>
          <a:p>
            <a:pPr algn="ctr"/>
            <a:endParaRPr lang="zh-CN" altLang="en-US" sz="2000" dirty="0">
              <a:solidFill>
                <a:schemeClr val="bg1"/>
              </a:solidFill>
            </a:endParaRPr>
          </a:p>
        </p:txBody>
      </p:sp>
      <p:sp>
        <p:nvSpPr>
          <p:cNvPr id="2" name="灯片编号占位符 1"/>
          <p:cNvSpPr>
            <a:spLocks noGrp="1"/>
          </p:cNvSpPr>
          <p:nvPr>
            <p:ph type="sldNum" sz="quarter" idx="12"/>
          </p:nvPr>
        </p:nvSpPr>
        <p:spPr/>
        <p:txBody>
          <a:bodyPr/>
          <a:lstStyle/>
          <a:p>
            <a:fld id="{D452BF20-362C-4294-AFD9-C5328724C70E}" type="slidenum">
              <a:rPr lang="zh-CN" altLang="en-US" smtClean="0"/>
              <a:t>26</a:t>
            </a:fld>
            <a:endParaRPr lang="zh-CN" altLang="en-US"/>
          </a:p>
        </p:txBody>
      </p:sp>
      <p:sp>
        <p:nvSpPr>
          <p:cNvPr id="20" name="MH_Number_1">
            <a:hlinkClick r:id="" action="ppaction://noaction"/>
          </p:cNvPr>
          <p:cNvSpPr/>
          <p:nvPr>
            <p:custDataLst>
              <p:tags r:id="rId10"/>
            </p:custDataLst>
          </p:nvPr>
        </p:nvSpPr>
        <p:spPr bwMode="auto">
          <a:xfrm>
            <a:off x="3368203" y="3286467"/>
            <a:ext cx="752007" cy="402497"/>
          </a:xfrm>
          <a:custGeom>
            <a:avLst/>
            <a:gdLst>
              <a:gd name="connsiteX0" fmla="*/ 0 w 374121"/>
              <a:gd name="connsiteY0" fmla="*/ 0 h 196322"/>
              <a:gd name="connsiteX1" fmla="*/ 274519 w 374121"/>
              <a:gd name="connsiteY1" fmla="*/ 0 h 196322"/>
              <a:gd name="connsiteX2" fmla="*/ 374121 w 374121"/>
              <a:gd name="connsiteY2" fmla="*/ 196322 h 196322"/>
              <a:gd name="connsiteX3" fmla="*/ 0 w 374121"/>
              <a:gd name="connsiteY3" fmla="*/ 196322 h 196322"/>
            </a:gdLst>
            <a:ahLst/>
            <a:cxnLst>
              <a:cxn ang="0">
                <a:pos x="connsiteX0" y="connsiteY0"/>
              </a:cxn>
              <a:cxn ang="0">
                <a:pos x="connsiteX1" y="connsiteY1"/>
              </a:cxn>
              <a:cxn ang="0">
                <a:pos x="connsiteX2" y="connsiteY2"/>
              </a:cxn>
              <a:cxn ang="0">
                <a:pos x="connsiteX3" y="connsiteY3"/>
              </a:cxn>
            </a:cxnLst>
            <a:rect l="l" t="t" r="r" b="b"/>
            <a:pathLst>
              <a:path w="374121" h="196322">
                <a:moveTo>
                  <a:pt x="0" y="0"/>
                </a:moveTo>
                <a:lnTo>
                  <a:pt x="274519" y="0"/>
                </a:lnTo>
                <a:lnTo>
                  <a:pt x="374121" y="196322"/>
                </a:lnTo>
                <a:lnTo>
                  <a:pt x="0" y="196322"/>
                </a:lnTo>
                <a:close/>
              </a:path>
            </a:pathLst>
          </a:custGeom>
          <a:solidFill>
            <a:schemeClr val="accent1"/>
          </a:solidFill>
          <a:ln w="12700">
            <a:solidFill>
              <a:schemeClr val="accent1"/>
            </a:solidFill>
            <a:miter lim="800000"/>
          </a:ln>
        </p:spPr>
        <p:txBody>
          <a:bodyPr wrap="square" lIns="90000" tIns="46800" rIns="90000" bIns="46800" anchor="ctr">
            <a:normAutofit/>
          </a:bodyPr>
          <a:lstStyle/>
          <a:p>
            <a:pPr algn="ctr">
              <a:spcBef>
                <a:spcPct val="0"/>
              </a:spcBef>
            </a:pPr>
            <a:endParaRPr lang="zh-CN" altLang="en-US" sz="2000" dirty="0">
              <a:solidFill>
                <a:schemeClr val="bg1"/>
              </a:solidFill>
            </a:endParaRPr>
          </a:p>
        </p:txBody>
      </p:sp>
      <p:sp>
        <p:nvSpPr>
          <p:cNvPr id="21" name="文本框 20"/>
          <p:cNvSpPr txBox="1"/>
          <p:nvPr>
            <p:custDataLst>
              <p:tags r:id="rId11"/>
            </p:custDataLst>
          </p:nvPr>
        </p:nvSpPr>
        <p:spPr>
          <a:xfrm>
            <a:off x="3368201" y="3295340"/>
            <a:ext cx="556086" cy="394619"/>
          </a:xfrm>
          <a:prstGeom prst="rect">
            <a:avLst/>
          </a:prstGeom>
          <a:noFill/>
        </p:spPr>
        <p:txBody>
          <a:bodyPr wrap="square" rtlCol="0" anchor="ctr" anchorCtr="0">
            <a:normAutofit lnSpcReduction="10000"/>
          </a:bodyPr>
          <a:lstStyle/>
          <a:p>
            <a:pPr algn="ctr"/>
            <a:r>
              <a:rPr lang="en-US" altLang="zh-CN" sz="2000" dirty="0">
                <a:solidFill>
                  <a:schemeClr val="bg1"/>
                </a:solidFill>
              </a:rPr>
              <a:t>02</a:t>
            </a:r>
            <a:endParaRPr lang="zh-CN" altLang="en-US" sz="2000" dirty="0">
              <a:solidFill>
                <a:schemeClr val="bg1"/>
              </a:solidFill>
            </a:endParaRPr>
          </a:p>
        </p:txBody>
      </p:sp>
      <p:sp>
        <p:nvSpPr>
          <p:cNvPr id="9" name="文本框 8"/>
          <p:cNvSpPr txBox="1"/>
          <p:nvPr/>
        </p:nvSpPr>
        <p:spPr>
          <a:xfrm>
            <a:off x="1766304" y="1856435"/>
            <a:ext cx="615553" cy="3118945"/>
          </a:xfrm>
          <a:prstGeom prst="rect">
            <a:avLst/>
          </a:prstGeom>
          <a:noFill/>
          <a:ln>
            <a:solidFill>
              <a:schemeClr val="accent2">
                <a:lumMod val="60000"/>
                <a:lumOff val="40000"/>
              </a:schemeClr>
            </a:solidFill>
            <a:prstDash val="dash"/>
          </a:ln>
        </p:spPr>
        <p:txBody>
          <a:bodyPr vert="eaVert" wrap="square" rtlCol="0">
            <a:spAutoFit/>
          </a:bodyPr>
          <a:lstStyle/>
          <a:p>
            <a:r>
              <a:rPr lang="zh-CN" altLang="en-US" sz="2800" dirty="0">
                <a:solidFill>
                  <a:schemeClr val="accent2">
                    <a:lumMod val="50000"/>
                  </a:schemeClr>
                </a:solidFill>
                <a:latin typeface="微软雅黑" panose="020B0503020204020204" pitchFamily="34" charset="-122"/>
                <a:ea typeface="微软雅黑" panose="020B0503020204020204" pitchFamily="34" charset="-122"/>
              </a:rPr>
              <a:t>     目           录</a:t>
            </a:r>
          </a:p>
        </p:txBody>
      </p:sp>
      <p:pic>
        <p:nvPicPr>
          <p:cNvPr id="30" name="图片 2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573842" y="2442976"/>
            <a:ext cx="3491057" cy="3642459"/>
          </a:xfrm>
          <a:prstGeom prst="rect">
            <a:avLst/>
          </a:prstGeom>
        </p:spPr>
      </p:pic>
      <p:sp>
        <p:nvSpPr>
          <p:cNvPr id="18" name="MH_Number_2">
            <a:hlinkClick r:id="" action="ppaction://noaction"/>
            <a:extLst>
              <a:ext uri="{FF2B5EF4-FFF2-40B4-BE49-F238E27FC236}">
                <a16:creationId xmlns:a16="http://schemas.microsoft.com/office/drawing/2014/main" id="{35F23FF8-8DC6-4FE8-B2FF-69FAF6B2C7F0}"/>
              </a:ext>
            </a:extLst>
          </p:cNvPr>
          <p:cNvSpPr/>
          <p:nvPr>
            <p:custDataLst>
              <p:tags r:id="rId12"/>
            </p:custDataLst>
          </p:nvPr>
        </p:nvSpPr>
        <p:spPr bwMode="auto">
          <a:xfrm>
            <a:off x="3386074" y="4361186"/>
            <a:ext cx="752007" cy="394620"/>
          </a:xfrm>
          <a:custGeom>
            <a:avLst/>
            <a:gdLst>
              <a:gd name="connsiteX0" fmla="*/ 0 w 374121"/>
              <a:gd name="connsiteY0" fmla="*/ 0 h 196322"/>
              <a:gd name="connsiteX1" fmla="*/ 274519 w 374121"/>
              <a:gd name="connsiteY1" fmla="*/ 0 h 196322"/>
              <a:gd name="connsiteX2" fmla="*/ 374121 w 374121"/>
              <a:gd name="connsiteY2" fmla="*/ 196322 h 196322"/>
              <a:gd name="connsiteX3" fmla="*/ 0 w 374121"/>
              <a:gd name="connsiteY3" fmla="*/ 196322 h 196322"/>
            </a:gdLst>
            <a:ahLst/>
            <a:cxnLst>
              <a:cxn ang="0">
                <a:pos x="connsiteX0" y="connsiteY0"/>
              </a:cxn>
              <a:cxn ang="0">
                <a:pos x="connsiteX1" y="connsiteY1"/>
              </a:cxn>
              <a:cxn ang="0">
                <a:pos x="connsiteX2" y="connsiteY2"/>
              </a:cxn>
              <a:cxn ang="0">
                <a:pos x="connsiteX3" y="connsiteY3"/>
              </a:cxn>
            </a:cxnLst>
            <a:rect l="l" t="t" r="r" b="b"/>
            <a:pathLst>
              <a:path w="374121" h="196322">
                <a:moveTo>
                  <a:pt x="0" y="0"/>
                </a:moveTo>
                <a:lnTo>
                  <a:pt x="274519" y="0"/>
                </a:lnTo>
                <a:lnTo>
                  <a:pt x="374121" y="196322"/>
                </a:lnTo>
                <a:lnTo>
                  <a:pt x="0" y="196322"/>
                </a:lnTo>
                <a:close/>
              </a:path>
            </a:pathLst>
          </a:custGeom>
          <a:solidFill>
            <a:schemeClr val="accent1"/>
          </a:solidFill>
          <a:ln w="12700">
            <a:solidFill>
              <a:schemeClr val="accent1"/>
            </a:solidFill>
            <a:miter lim="800000"/>
          </a:ln>
        </p:spPr>
        <p:txBody>
          <a:bodyPr wrap="square" lIns="90000" tIns="46800" rIns="90000" bIns="46800" anchor="ctr">
            <a:normAutofit lnSpcReduction="10000"/>
          </a:bodyPr>
          <a:lstStyle/>
          <a:p>
            <a:pPr algn="ctr">
              <a:spcBef>
                <a:spcPct val="0"/>
              </a:spcBef>
            </a:pPr>
            <a:endParaRPr lang="zh-CN" altLang="en-US" sz="2000" dirty="0">
              <a:solidFill>
                <a:schemeClr val="bg1"/>
              </a:solidFill>
            </a:endParaRPr>
          </a:p>
        </p:txBody>
      </p:sp>
      <p:sp>
        <p:nvSpPr>
          <p:cNvPr id="19" name="文本框 23">
            <a:extLst>
              <a:ext uri="{FF2B5EF4-FFF2-40B4-BE49-F238E27FC236}">
                <a16:creationId xmlns:a16="http://schemas.microsoft.com/office/drawing/2014/main" id="{49E131F3-143A-44CE-B276-2ECBA5975CF8}"/>
              </a:ext>
            </a:extLst>
          </p:cNvPr>
          <p:cNvSpPr txBox="1"/>
          <p:nvPr>
            <p:custDataLst>
              <p:tags r:id="rId13"/>
            </p:custDataLst>
          </p:nvPr>
        </p:nvSpPr>
        <p:spPr>
          <a:xfrm>
            <a:off x="3386077" y="4372378"/>
            <a:ext cx="547519" cy="311200"/>
          </a:xfrm>
          <a:prstGeom prst="rect">
            <a:avLst/>
          </a:prstGeom>
          <a:noFill/>
        </p:spPr>
        <p:txBody>
          <a:bodyPr wrap="square" rtlCol="0" anchor="ctr" anchorCtr="0">
            <a:normAutofit fontScale="85000" lnSpcReduction="20000"/>
          </a:bodyPr>
          <a:lstStyle/>
          <a:p>
            <a:pPr algn="ctr"/>
            <a:r>
              <a:rPr lang="en-US" altLang="zh-CN" sz="2000" dirty="0">
                <a:solidFill>
                  <a:schemeClr val="bg1"/>
                </a:solidFill>
              </a:rPr>
              <a:t>03</a:t>
            </a:r>
            <a:endParaRPr lang="zh-CN" altLang="en-US" sz="2000" dirty="0">
              <a:solidFill>
                <a:schemeClr val="bg1"/>
              </a:solidFill>
            </a:endParaRPr>
          </a:p>
        </p:txBody>
      </p:sp>
      <p:sp>
        <p:nvSpPr>
          <p:cNvPr id="22" name="MH_Entry_1">
            <a:hlinkClick r:id="" action="ppaction://noaction"/>
            <a:extLst>
              <a:ext uri="{FF2B5EF4-FFF2-40B4-BE49-F238E27FC236}">
                <a16:creationId xmlns:a16="http://schemas.microsoft.com/office/drawing/2014/main" id="{3196FE2D-0226-4CF1-B64B-14B328179084}"/>
              </a:ext>
            </a:extLst>
          </p:cNvPr>
          <p:cNvSpPr/>
          <p:nvPr>
            <p:custDataLst>
              <p:tags r:id="rId14"/>
            </p:custDataLst>
          </p:nvPr>
        </p:nvSpPr>
        <p:spPr>
          <a:xfrm>
            <a:off x="4138084" y="4716954"/>
            <a:ext cx="4889862" cy="45719"/>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40000"/>
                <a:lumOff val="6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46800" rIns="90000" bIns="46800" numCol="1" spcCol="0" rtlCol="0" fromWordArt="0" anchor="ctr" anchorCtr="0" forceAA="0" compatLnSpc="1">
            <a:normAutofit fontScale="25000" lnSpcReduction="20000"/>
          </a:bodyPr>
          <a:lstStyle/>
          <a:p>
            <a:pPr>
              <a:lnSpc>
                <a:spcPct val="130000"/>
              </a:lnSpc>
            </a:pPr>
            <a:endParaRPr lang="zh-CN" altLang="en-US" sz="2000" dirty="0">
              <a:solidFill>
                <a:schemeClr val="tx1"/>
              </a:solidFill>
            </a:endParaRPr>
          </a:p>
        </p:txBody>
      </p:sp>
      <p:sp>
        <p:nvSpPr>
          <p:cNvPr id="26" name="文本框 4">
            <a:extLst>
              <a:ext uri="{FF2B5EF4-FFF2-40B4-BE49-F238E27FC236}">
                <a16:creationId xmlns:a16="http://schemas.microsoft.com/office/drawing/2014/main" id="{81178396-66AE-463D-B940-84046E4ED19E}"/>
              </a:ext>
            </a:extLst>
          </p:cNvPr>
          <p:cNvSpPr txBox="1"/>
          <p:nvPr>
            <p:custDataLst>
              <p:tags r:id="rId15"/>
            </p:custDataLst>
          </p:nvPr>
        </p:nvSpPr>
        <p:spPr>
          <a:xfrm>
            <a:off x="4138083" y="4294562"/>
            <a:ext cx="4814531" cy="394620"/>
          </a:xfrm>
          <a:prstGeom prst="rect">
            <a:avLst/>
          </a:prstGeom>
          <a:noFill/>
        </p:spPr>
        <p:txBody>
          <a:bodyPr wrap="square" rtlCol="0" anchor="ctr" anchorCtr="0">
            <a:normAutofit lnSpcReduction="10000"/>
          </a:bodyPr>
          <a:lstStyle>
            <a:defPPr>
              <a:defRPr lang="zh-CN"/>
            </a:defPPr>
            <a:lvl1pPr>
              <a:defRPr sz="2000"/>
            </a:lvl1pPr>
          </a:lstStyle>
          <a:p>
            <a:r>
              <a:rPr lang="zh-CN" altLang="en-US" b="1" dirty="0">
                <a:latin typeface="微软雅黑" panose="020B0503020204020204" pitchFamily="34" charset="-122"/>
                <a:ea typeface="微软雅黑" panose="020B0503020204020204" pitchFamily="34" charset="-122"/>
              </a:rPr>
              <a:t>实证案例分享</a:t>
            </a:r>
          </a:p>
        </p:txBody>
      </p:sp>
    </p:spTree>
    <p:custDataLst>
      <p:tags r:id="rId1"/>
    </p:custDataLst>
    <p:extLst>
      <p:ext uri="{BB962C8B-B14F-4D97-AF65-F5344CB8AC3E}">
        <p14:creationId xmlns:p14="http://schemas.microsoft.com/office/powerpoint/2010/main" val="7073175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直接连接符 38"/>
          <p:cNvCxnSpPr/>
          <p:nvPr/>
        </p:nvCxnSpPr>
        <p:spPr>
          <a:xfrm flipV="1">
            <a:off x="3653852" y="1799709"/>
            <a:ext cx="0" cy="354843"/>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9801212" y="1799709"/>
            <a:ext cx="0" cy="354843"/>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3649980" y="1798955"/>
            <a:ext cx="6135370" cy="635"/>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flipV="1">
            <a:off x="6792164" y="1504137"/>
            <a:ext cx="0" cy="295572"/>
          </a:xfrm>
          <a:prstGeom prst="line">
            <a:avLst/>
          </a:prstGeom>
        </p:spPr>
        <p:style>
          <a:lnRef idx="1">
            <a:schemeClr val="accent1"/>
          </a:lnRef>
          <a:fillRef idx="0">
            <a:schemeClr val="accent1"/>
          </a:fillRef>
          <a:effectRef idx="0">
            <a:schemeClr val="accent1"/>
          </a:effectRef>
          <a:fontRef idx="minor">
            <a:schemeClr val="tx1"/>
          </a:fontRef>
        </p:style>
      </p:cxnSp>
      <p:sp>
        <p:nvSpPr>
          <p:cNvPr id="49" name="圆角矩形 48"/>
          <p:cNvSpPr/>
          <p:nvPr/>
        </p:nvSpPr>
        <p:spPr>
          <a:xfrm>
            <a:off x="6210867" y="1117707"/>
            <a:ext cx="1162594" cy="37788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文本框 49"/>
          <p:cNvSpPr txBox="1"/>
          <p:nvPr/>
        </p:nvSpPr>
        <p:spPr>
          <a:xfrm>
            <a:off x="6265465" y="1137775"/>
            <a:ext cx="1097280" cy="384810"/>
          </a:xfrm>
          <a:prstGeom prst="rect">
            <a:avLst/>
          </a:prstGeom>
          <a:noFill/>
        </p:spPr>
        <p:txBody>
          <a:bodyPr wrap="none" rtlCol="0">
            <a:spAutoFit/>
          </a:bodyPr>
          <a:lstStyle/>
          <a:p>
            <a:r>
              <a:rPr lang="zh-CN" altLang="en-US" dirty="0">
                <a:solidFill>
                  <a:schemeClr val="accent1">
                    <a:lumMod val="50000"/>
                  </a:schemeClr>
                </a:solidFill>
                <a:latin typeface="微软雅黑" pitchFamily="34" charset="-122"/>
                <a:ea typeface="微软雅黑" pitchFamily="34" charset="-122"/>
              </a:rPr>
              <a:t>修正假设</a:t>
            </a:r>
          </a:p>
        </p:txBody>
      </p:sp>
      <p:sp>
        <p:nvSpPr>
          <p:cNvPr id="11" name="TextBox 12"/>
          <p:cNvSpPr txBox="1"/>
          <p:nvPr/>
        </p:nvSpPr>
        <p:spPr>
          <a:xfrm>
            <a:off x="1241946" y="240766"/>
            <a:ext cx="6482686" cy="548640"/>
          </a:xfrm>
          <a:prstGeom prst="rect">
            <a:avLst/>
          </a:prstGeom>
          <a:noFill/>
        </p:spPr>
        <p:txBody>
          <a:bodyPr wrap="square" rtlCol="0">
            <a:spAutoFit/>
          </a:bodyPr>
          <a:lstStyle/>
          <a:p>
            <a:r>
              <a:rPr lang="zh-CN" altLang="en-US" sz="2800" b="1" cap="all" dirty="0">
                <a:solidFill>
                  <a:schemeClr val="bg2">
                    <a:lumMod val="50000"/>
                  </a:schemeClr>
                </a:solidFill>
                <a:latin typeface="微软雅黑" pitchFamily="34" charset="-122"/>
                <a:ea typeface="微软雅黑" pitchFamily="34" charset="-122"/>
                <a:cs typeface="+mj-cs"/>
              </a:rPr>
              <a:t>实证研究九步骤</a:t>
            </a:r>
          </a:p>
        </p:txBody>
      </p:sp>
      <p:sp>
        <p:nvSpPr>
          <p:cNvPr id="2" name="灯片编号占位符 1"/>
          <p:cNvSpPr>
            <a:spLocks noGrp="1"/>
          </p:cNvSpPr>
          <p:nvPr>
            <p:ph type="sldNum" sz="quarter" idx="12"/>
          </p:nvPr>
        </p:nvSpPr>
        <p:spPr/>
        <p:txBody>
          <a:bodyPr>
            <a:normAutofit/>
          </a:bodyPr>
          <a:lstStyle/>
          <a:p>
            <a:fld id="{D452BF20-362C-4294-AFD9-C5328724C70E}" type="slidenum">
              <a:rPr lang="zh-CN" altLang="en-US" smtClean="0"/>
              <a:t>27</a:t>
            </a:fld>
            <a:endParaRPr lang="zh-CN" altLang="en-US" dirty="0"/>
          </a:p>
        </p:txBody>
      </p:sp>
      <p:sp>
        <p:nvSpPr>
          <p:cNvPr id="3" name="右箭头 2"/>
          <p:cNvSpPr/>
          <p:nvPr/>
        </p:nvSpPr>
        <p:spPr>
          <a:xfrm>
            <a:off x="1964781" y="3656330"/>
            <a:ext cx="261620" cy="7334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 3"/>
          <p:cNvSpPr/>
          <p:nvPr/>
        </p:nvSpPr>
        <p:spPr>
          <a:xfrm>
            <a:off x="1213485" y="2401570"/>
            <a:ext cx="717550" cy="32435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6" name="圆角矩形 5"/>
          <p:cNvSpPr/>
          <p:nvPr/>
        </p:nvSpPr>
        <p:spPr>
          <a:xfrm>
            <a:off x="2240915" y="2401570"/>
            <a:ext cx="717550" cy="32435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7" name="右箭头 6"/>
          <p:cNvSpPr/>
          <p:nvPr/>
        </p:nvSpPr>
        <p:spPr>
          <a:xfrm>
            <a:off x="2991576" y="3656330"/>
            <a:ext cx="261620" cy="7334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 7"/>
          <p:cNvSpPr/>
          <p:nvPr/>
        </p:nvSpPr>
        <p:spPr>
          <a:xfrm>
            <a:off x="3267710" y="2401570"/>
            <a:ext cx="717550" cy="32435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9" name="右箭头 8"/>
          <p:cNvSpPr/>
          <p:nvPr/>
        </p:nvSpPr>
        <p:spPr>
          <a:xfrm>
            <a:off x="4030436" y="3656330"/>
            <a:ext cx="261620" cy="7334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p:nvSpPr>
        <p:spPr>
          <a:xfrm>
            <a:off x="4306570" y="2401570"/>
            <a:ext cx="717550" cy="32435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2" name="右箭头 11"/>
          <p:cNvSpPr/>
          <p:nvPr/>
        </p:nvSpPr>
        <p:spPr>
          <a:xfrm>
            <a:off x="5059771" y="3656330"/>
            <a:ext cx="261620" cy="7334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圆角矩形 12"/>
          <p:cNvSpPr/>
          <p:nvPr/>
        </p:nvSpPr>
        <p:spPr>
          <a:xfrm>
            <a:off x="5335905" y="2401570"/>
            <a:ext cx="717550" cy="32435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4" name="右箭头 13"/>
          <p:cNvSpPr/>
          <p:nvPr/>
        </p:nvSpPr>
        <p:spPr>
          <a:xfrm>
            <a:off x="6092281" y="3655695"/>
            <a:ext cx="261620" cy="7334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 14"/>
          <p:cNvSpPr/>
          <p:nvPr/>
        </p:nvSpPr>
        <p:spPr>
          <a:xfrm>
            <a:off x="6368415" y="2400935"/>
            <a:ext cx="717550" cy="3243580"/>
          </a:xfrm>
          <a:prstGeom prst="roundRect">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6" name="右箭头 15"/>
          <p:cNvSpPr/>
          <p:nvPr/>
        </p:nvSpPr>
        <p:spPr>
          <a:xfrm>
            <a:off x="7120346" y="3655060"/>
            <a:ext cx="261620" cy="7334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6"/>
          <p:cNvSpPr/>
          <p:nvPr/>
        </p:nvSpPr>
        <p:spPr>
          <a:xfrm>
            <a:off x="7396480" y="2400300"/>
            <a:ext cx="717550" cy="32435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8" name="右箭头 17"/>
          <p:cNvSpPr/>
          <p:nvPr/>
        </p:nvSpPr>
        <p:spPr>
          <a:xfrm>
            <a:off x="8141426" y="3654425"/>
            <a:ext cx="261620" cy="7334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圆角矩形 18"/>
          <p:cNvSpPr/>
          <p:nvPr/>
        </p:nvSpPr>
        <p:spPr>
          <a:xfrm>
            <a:off x="8417560" y="2399665"/>
            <a:ext cx="717550" cy="32435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20" name="右箭头 19"/>
          <p:cNvSpPr/>
          <p:nvPr/>
        </p:nvSpPr>
        <p:spPr>
          <a:xfrm>
            <a:off x="9167586" y="3656330"/>
            <a:ext cx="261620" cy="7334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圆角矩形 20"/>
          <p:cNvSpPr/>
          <p:nvPr/>
        </p:nvSpPr>
        <p:spPr>
          <a:xfrm>
            <a:off x="9443720" y="2401570"/>
            <a:ext cx="717550" cy="32435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22" name="文本框 21"/>
          <p:cNvSpPr txBox="1"/>
          <p:nvPr/>
        </p:nvSpPr>
        <p:spPr>
          <a:xfrm>
            <a:off x="1290955" y="2494280"/>
            <a:ext cx="509270" cy="3201035"/>
          </a:xfrm>
          <a:prstGeom prst="rect">
            <a:avLst/>
          </a:prstGeom>
          <a:noFill/>
        </p:spPr>
        <p:txBody>
          <a:bodyPr vert="eaVert" wrap="square" rtlCol="0">
            <a:spAutoFit/>
          </a:bodyPr>
          <a:lstStyle/>
          <a:p>
            <a:r>
              <a:rPr lang="zh-CN" altLang="en-US" sz="2000" dirty="0"/>
              <a:t>第一步   </a:t>
            </a:r>
            <a:r>
              <a:rPr lang="zh-CN" altLang="zh-CN" sz="2000" dirty="0"/>
              <a:t>定义研究问题</a:t>
            </a:r>
          </a:p>
        </p:txBody>
      </p:sp>
      <p:sp>
        <p:nvSpPr>
          <p:cNvPr id="23" name="文本框 22"/>
          <p:cNvSpPr txBox="1"/>
          <p:nvPr/>
        </p:nvSpPr>
        <p:spPr>
          <a:xfrm>
            <a:off x="2334260" y="2444115"/>
            <a:ext cx="509270" cy="3201035"/>
          </a:xfrm>
          <a:prstGeom prst="rect">
            <a:avLst/>
          </a:prstGeom>
          <a:noFill/>
        </p:spPr>
        <p:txBody>
          <a:bodyPr vert="eaVert" wrap="square" rtlCol="0">
            <a:spAutoFit/>
          </a:bodyPr>
          <a:lstStyle/>
          <a:p>
            <a:r>
              <a:rPr lang="zh-CN" altLang="en-US" sz="2000" dirty="0"/>
              <a:t>第二步  文献综述</a:t>
            </a:r>
            <a:endParaRPr lang="zh-CN" altLang="zh-CN" sz="2000" dirty="0"/>
          </a:p>
        </p:txBody>
      </p:sp>
      <p:sp>
        <p:nvSpPr>
          <p:cNvPr id="24" name="文本框 23"/>
          <p:cNvSpPr txBox="1"/>
          <p:nvPr/>
        </p:nvSpPr>
        <p:spPr>
          <a:xfrm>
            <a:off x="3361055" y="2444115"/>
            <a:ext cx="509270" cy="3201035"/>
          </a:xfrm>
          <a:prstGeom prst="rect">
            <a:avLst/>
          </a:prstGeom>
          <a:noFill/>
        </p:spPr>
        <p:txBody>
          <a:bodyPr vert="eaVert" wrap="square" rtlCol="0">
            <a:spAutoFit/>
          </a:bodyPr>
          <a:lstStyle/>
          <a:p>
            <a:r>
              <a:rPr lang="zh-CN" altLang="en-US" sz="2000" dirty="0"/>
              <a:t>第三步   研究假设</a:t>
            </a:r>
            <a:endParaRPr lang="zh-CN" altLang="zh-CN" sz="2000" dirty="0"/>
          </a:p>
        </p:txBody>
      </p:sp>
      <p:sp>
        <p:nvSpPr>
          <p:cNvPr id="25" name="文本框 24"/>
          <p:cNvSpPr txBox="1"/>
          <p:nvPr/>
        </p:nvSpPr>
        <p:spPr>
          <a:xfrm>
            <a:off x="4399915" y="2494280"/>
            <a:ext cx="509270" cy="3201035"/>
          </a:xfrm>
          <a:prstGeom prst="rect">
            <a:avLst/>
          </a:prstGeom>
          <a:noFill/>
        </p:spPr>
        <p:txBody>
          <a:bodyPr vert="eaVert" wrap="square" rtlCol="0">
            <a:spAutoFit/>
          </a:bodyPr>
          <a:lstStyle/>
          <a:p>
            <a:r>
              <a:rPr lang="zh-CN" altLang="en-US" sz="2000" dirty="0"/>
              <a:t>第四步   概念化模型</a:t>
            </a:r>
            <a:endParaRPr lang="zh-CN" altLang="zh-CN" sz="2000" dirty="0"/>
          </a:p>
        </p:txBody>
      </p:sp>
      <p:sp>
        <p:nvSpPr>
          <p:cNvPr id="26" name="文本框 25"/>
          <p:cNvSpPr txBox="1"/>
          <p:nvPr/>
        </p:nvSpPr>
        <p:spPr>
          <a:xfrm>
            <a:off x="5429250" y="2444115"/>
            <a:ext cx="509270" cy="3201035"/>
          </a:xfrm>
          <a:prstGeom prst="rect">
            <a:avLst/>
          </a:prstGeom>
          <a:noFill/>
        </p:spPr>
        <p:txBody>
          <a:bodyPr vert="eaVert" wrap="square" rtlCol="0">
            <a:spAutoFit/>
          </a:bodyPr>
          <a:lstStyle/>
          <a:p>
            <a:r>
              <a:rPr lang="zh-CN" altLang="en-US" sz="2000" dirty="0"/>
              <a:t>第五步   研究路线</a:t>
            </a:r>
            <a:endParaRPr lang="en-US" altLang="zh-CN" sz="2000" dirty="0"/>
          </a:p>
        </p:txBody>
      </p:sp>
      <p:sp>
        <p:nvSpPr>
          <p:cNvPr id="27" name="文本框 26"/>
          <p:cNvSpPr txBox="1"/>
          <p:nvPr/>
        </p:nvSpPr>
        <p:spPr>
          <a:xfrm>
            <a:off x="6490788" y="2423160"/>
            <a:ext cx="509270" cy="3201035"/>
          </a:xfrm>
          <a:prstGeom prst="rect">
            <a:avLst/>
          </a:prstGeom>
          <a:noFill/>
        </p:spPr>
        <p:txBody>
          <a:bodyPr vert="eaVert" wrap="square" rtlCol="0">
            <a:spAutoFit/>
          </a:bodyPr>
          <a:lstStyle/>
          <a:p>
            <a:r>
              <a:rPr lang="zh-CN" altLang="en-US" sz="2000" dirty="0"/>
              <a:t>第六步   变量选择与资料</a:t>
            </a:r>
            <a:endParaRPr lang="zh-CN" altLang="zh-CN" sz="2000" dirty="0"/>
          </a:p>
        </p:txBody>
      </p:sp>
      <p:sp>
        <p:nvSpPr>
          <p:cNvPr id="28" name="文本框 27"/>
          <p:cNvSpPr txBox="1"/>
          <p:nvPr/>
        </p:nvSpPr>
        <p:spPr>
          <a:xfrm>
            <a:off x="7489825" y="2442210"/>
            <a:ext cx="509270" cy="3201035"/>
          </a:xfrm>
          <a:prstGeom prst="rect">
            <a:avLst/>
          </a:prstGeom>
          <a:noFill/>
        </p:spPr>
        <p:txBody>
          <a:bodyPr vert="eaVert" wrap="square" rtlCol="0">
            <a:spAutoFit/>
          </a:bodyPr>
          <a:lstStyle/>
          <a:p>
            <a:r>
              <a:rPr lang="zh-CN" altLang="en-US" sz="2000" dirty="0"/>
              <a:t>第七步   建模及模型讨论</a:t>
            </a:r>
            <a:endParaRPr lang="zh-CN" altLang="zh-CN" sz="2000" dirty="0"/>
          </a:p>
        </p:txBody>
      </p:sp>
      <p:sp>
        <p:nvSpPr>
          <p:cNvPr id="29" name="文本框 28"/>
          <p:cNvSpPr txBox="1"/>
          <p:nvPr/>
        </p:nvSpPr>
        <p:spPr>
          <a:xfrm>
            <a:off x="8510905" y="2444115"/>
            <a:ext cx="509270" cy="3201035"/>
          </a:xfrm>
          <a:prstGeom prst="rect">
            <a:avLst/>
          </a:prstGeom>
          <a:noFill/>
        </p:spPr>
        <p:txBody>
          <a:bodyPr vert="eaVert" wrap="square" rtlCol="0">
            <a:spAutoFit/>
          </a:bodyPr>
          <a:lstStyle/>
          <a:p>
            <a:r>
              <a:rPr lang="zh-CN" altLang="en-US" sz="2000" dirty="0"/>
              <a:t>第八步   模型应用</a:t>
            </a:r>
            <a:endParaRPr lang="zh-CN" altLang="zh-CN" sz="2000" dirty="0"/>
          </a:p>
        </p:txBody>
      </p:sp>
      <p:sp>
        <p:nvSpPr>
          <p:cNvPr id="30" name="文本框 29"/>
          <p:cNvSpPr txBox="1"/>
          <p:nvPr/>
        </p:nvSpPr>
        <p:spPr>
          <a:xfrm>
            <a:off x="9561648" y="2444115"/>
            <a:ext cx="509270" cy="3201035"/>
          </a:xfrm>
          <a:prstGeom prst="rect">
            <a:avLst/>
          </a:prstGeom>
          <a:noFill/>
        </p:spPr>
        <p:txBody>
          <a:bodyPr vert="eaVert" wrap="square" rtlCol="0">
            <a:spAutoFit/>
          </a:bodyPr>
          <a:lstStyle/>
          <a:p>
            <a:r>
              <a:rPr lang="zh-CN" altLang="en-US" sz="2000" dirty="0"/>
              <a:t>第九步   结论分析</a:t>
            </a:r>
            <a:endParaRPr lang="zh-CN" altLang="zh-CN" sz="2000" dirty="0"/>
          </a:p>
        </p:txBody>
      </p:sp>
      <p:pic>
        <p:nvPicPr>
          <p:cNvPr id="36"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10082530" y="136525"/>
            <a:ext cx="1438275"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ustDataLst>
      <p:tags r:id="rId1"/>
    </p:custDataLst>
    <p:extLst>
      <p:ext uri="{BB962C8B-B14F-4D97-AF65-F5344CB8AC3E}">
        <p14:creationId xmlns:p14="http://schemas.microsoft.com/office/powerpoint/2010/main" val="17911908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weiwei.jiang\Desktop\{E1AA9016-A498-4A11-8BEA-B30163EC263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164052"/>
            <a:ext cx="5498186" cy="4476992"/>
          </a:xfrm>
          <a:prstGeom prst="rect">
            <a:avLst/>
          </a:prstGeom>
          <a:noFill/>
          <a:extLst>
            <a:ext uri="{909E8E84-426E-40DD-AFC4-6F175D3DCCD1}">
              <a14:hiddenFill xmlns:a14="http://schemas.microsoft.com/office/drawing/2010/main">
                <a:solidFill>
                  <a:srgbClr val="FFFFFF"/>
                </a:solidFill>
              </a14:hiddenFill>
            </a:ext>
          </a:extLst>
        </p:spPr>
      </p:pic>
      <p:sp>
        <p:nvSpPr>
          <p:cNvPr id="3" name="灯片编号占位符 2"/>
          <p:cNvSpPr>
            <a:spLocks noGrp="1"/>
          </p:cNvSpPr>
          <p:nvPr>
            <p:ph type="sldNum" sz="quarter" idx="12"/>
          </p:nvPr>
        </p:nvSpPr>
        <p:spPr/>
        <p:txBody>
          <a:bodyPr>
            <a:normAutofit/>
          </a:bodyPr>
          <a:lstStyle/>
          <a:p>
            <a:fld id="{D452BF20-362C-4294-AFD9-C5328724C70E}" type="slidenum">
              <a:rPr lang="zh-CN" altLang="en-US" smtClean="0"/>
              <a:t>28</a:t>
            </a:fld>
            <a:endParaRPr lang="zh-CN" altLang="en-US" dirty="0"/>
          </a:p>
        </p:txBody>
      </p:sp>
      <p:sp>
        <p:nvSpPr>
          <p:cNvPr id="5" name="文本框 4"/>
          <p:cNvSpPr txBox="1"/>
          <p:nvPr>
            <p:custDataLst>
              <p:tags r:id="rId2"/>
            </p:custDataLst>
          </p:nvPr>
        </p:nvSpPr>
        <p:spPr>
          <a:xfrm>
            <a:off x="2244434" y="1173563"/>
            <a:ext cx="7386455" cy="1555220"/>
          </a:xfrm>
          <a:prstGeom prst="rect">
            <a:avLst/>
          </a:prstGeom>
          <a:noFill/>
        </p:spPr>
        <p:txBody>
          <a:bodyPr wrap="square" rtlCol="0" anchor="ctr" anchorCtr="0">
            <a:noAutofit/>
          </a:bodyPr>
          <a:lstStyle>
            <a:defPPr>
              <a:defRPr lang="zh-CN"/>
            </a:defPPr>
            <a:lvl1pPr>
              <a:defRPr sz="2000"/>
            </a:lvl1pPr>
          </a:lstStyle>
          <a:p>
            <a:pPr algn="ctr">
              <a:lnSpc>
                <a:spcPct val="150000"/>
              </a:lnSpc>
            </a:pPr>
            <a:r>
              <a:rPr lang="zh-CN" altLang="en-US" sz="2400" dirty="0">
                <a:solidFill>
                  <a:schemeClr val="tx1">
                    <a:lumMod val="75000"/>
                    <a:lumOff val="25000"/>
                  </a:schemeClr>
                </a:solidFill>
                <a:latin typeface="微软雅黑" pitchFamily="34" charset="-122"/>
                <a:ea typeface="微软雅黑" pitchFamily="34" charset="-122"/>
              </a:rPr>
              <a:t>股权质押与大股东双重择时动机 </a:t>
            </a:r>
            <a:br>
              <a:rPr lang="zh-CN" altLang="en-US" sz="2400" dirty="0">
                <a:solidFill>
                  <a:schemeClr val="tx1">
                    <a:lumMod val="75000"/>
                    <a:lumOff val="25000"/>
                  </a:schemeClr>
                </a:solidFill>
                <a:latin typeface="微软雅黑" pitchFamily="34" charset="-122"/>
                <a:ea typeface="微软雅黑" pitchFamily="34" charset="-122"/>
              </a:rPr>
            </a:br>
            <a:endParaRPr lang="en-US" altLang="zh-CN" sz="2400" dirty="0">
              <a:solidFill>
                <a:schemeClr val="tx1">
                  <a:lumMod val="75000"/>
                  <a:lumOff val="25000"/>
                </a:schemeClr>
              </a:solidFill>
              <a:latin typeface="微软雅黑" pitchFamily="34" charset="-122"/>
              <a:ea typeface="微软雅黑" pitchFamily="34" charset="-122"/>
            </a:endParaRPr>
          </a:p>
        </p:txBody>
      </p:sp>
      <p:sp>
        <p:nvSpPr>
          <p:cNvPr id="4" name="矩形 3"/>
          <p:cNvSpPr/>
          <p:nvPr/>
        </p:nvSpPr>
        <p:spPr>
          <a:xfrm>
            <a:off x="3843648" y="4819513"/>
            <a:ext cx="4279077" cy="548640"/>
          </a:xfrm>
          <a:prstGeom prst="rect">
            <a:avLst/>
          </a:prstGeom>
        </p:spPr>
        <p:txBody>
          <a:bodyPr wrap="square">
            <a:spAutoFit/>
          </a:bodyPr>
          <a:lstStyle/>
          <a:p>
            <a:pPr algn="ctr">
              <a:lnSpc>
                <a:spcPct val="150000"/>
              </a:lnSpc>
              <a:spcBef>
                <a:spcPts val="1200"/>
              </a:spcBef>
            </a:pPr>
            <a:r>
              <a:rPr lang="zh-CN" altLang="en-US" sz="2000" b="1" dirty="0">
                <a:solidFill>
                  <a:schemeClr val="tx1">
                    <a:lumMod val="65000"/>
                    <a:lumOff val="35000"/>
                  </a:schemeClr>
                </a:solidFill>
                <a:latin typeface="微软雅黑" pitchFamily="34" charset="-122"/>
                <a:ea typeface="微软雅黑" pitchFamily="34" charset="-122"/>
              </a:rPr>
              <a:t>股权质押研究数据库</a:t>
            </a:r>
          </a:p>
        </p:txBody>
      </p:sp>
      <p:sp>
        <p:nvSpPr>
          <p:cNvPr id="6" name="矩形 5"/>
          <p:cNvSpPr/>
          <p:nvPr/>
        </p:nvSpPr>
        <p:spPr>
          <a:xfrm>
            <a:off x="4096990" y="2870899"/>
            <a:ext cx="3772395" cy="1478280"/>
          </a:xfrm>
          <a:prstGeom prst="rect">
            <a:avLst/>
          </a:prstGeom>
        </p:spPr>
        <p:txBody>
          <a:bodyPr wrap="square">
            <a:spAutoFit/>
          </a:bodyPr>
          <a:lstStyle/>
          <a:p>
            <a:pPr algn="ctr">
              <a:lnSpc>
                <a:spcPct val="150000"/>
              </a:lnSpc>
              <a:spcBef>
                <a:spcPts val="1200"/>
              </a:spcBef>
            </a:pPr>
            <a:r>
              <a:rPr lang="zh-CN" altLang="en-US" dirty="0">
                <a:solidFill>
                  <a:schemeClr val="accent3">
                    <a:lumMod val="25000"/>
                  </a:schemeClr>
                </a:solidFill>
                <a:latin typeface="微软雅黑" pitchFamily="34" charset="-122"/>
                <a:ea typeface="微软雅黑" pitchFamily="34" charset="-122"/>
              </a:rPr>
              <a:t>徐寿福 贺学会 陈晶萍</a:t>
            </a:r>
          </a:p>
          <a:p>
            <a:pPr algn="ctr">
              <a:lnSpc>
                <a:spcPct val="150000"/>
              </a:lnSpc>
              <a:spcBef>
                <a:spcPts val="600"/>
              </a:spcBef>
            </a:pPr>
            <a:r>
              <a:rPr lang="zh-CN" altLang="en-US" dirty="0">
                <a:solidFill>
                  <a:schemeClr val="accent3">
                    <a:lumMod val="25000"/>
                  </a:schemeClr>
                </a:solidFill>
                <a:latin typeface="微软雅黑" pitchFamily="34" charset="-122"/>
                <a:ea typeface="微软雅黑" pitchFamily="34" charset="-122"/>
              </a:rPr>
              <a:t>上海财经、对外经贸</a:t>
            </a:r>
          </a:p>
          <a:p>
            <a:pPr algn="ctr">
              <a:lnSpc>
                <a:spcPct val="150000"/>
              </a:lnSpc>
              <a:spcBef>
                <a:spcPts val="600"/>
              </a:spcBef>
            </a:pPr>
            <a:r>
              <a:rPr lang="en-US" altLang="zh-CN" dirty="0">
                <a:solidFill>
                  <a:schemeClr val="accent3">
                    <a:lumMod val="25000"/>
                  </a:schemeClr>
                </a:solidFill>
                <a:latin typeface="微软雅黑" pitchFamily="34" charset="-122"/>
                <a:ea typeface="微软雅黑" pitchFamily="34" charset="-122"/>
              </a:rPr>
              <a:t>2016 </a:t>
            </a:r>
            <a:r>
              <a:rPr lang="zh-CN" altLang="en-US" dirty="0">
                <a:solidFill>
                  <a:schemeClr val="accent3">
                    <a:lumMod val="25000"/>
                  </a:schemeClr>
                </a:solidFill>
                <a:latin typeface="微软雅黑" pitchFamily="34" charset="-122"/>
                <a:ea typeface="微软雅黑" pitchFamily="34" charset="-122"/>
              </a:rPr>
              <a:t>财经研究</a:t>
            </a:r>
            <a:endParaRPr lang="en-US" altLang="zh-CN" dirty="0">
              <a:solidFill>
                <a:schemeClr val="accent3">
                  <a:lumMod val="25000"/>
                </a:schemeClr>
              </a:solidFill>
              <a:latin typeface="微软雅黑" pitchFamily="34" charset="-122"/>
              <a:ea typeface="微软雅黑" pitchFamily="34" charset="-122"/>
            </a:endParaRPr>
          </a:p>
        </p:txBody>
      </p:sp>
      <p:sp>
        <p:nvSpPr>
          <p:cNvPr id="7" name="矩形 6"/>
          <p:cNvSpPr/>
          <p:nvPr/>
        </p:nvSpPr>
        <p:spPr>
          <a:xfrm>
            <a:off x="-1231173" y="2517570"/>
            <a:ext cx="4697311" cy="43404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01881" y="2728783"/>
            <a:ext cx="4180114" cy="3912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7" name="Picture 3" descr="C:\Users\weiwei.jiang\Desktop\Img43457175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0664" y="2465937"/>
            <a:ext cx="4697128" cy="387322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2"/>
          <p:cNvSpPr txBox="1"/>
          <p:nvPr/>
        </p:nvSpPr>
        <p:spPr>
          <a:xfrm>
            <a:off x="1241946" y="240766"/>
            <a:ext cx="6482686" cy="523220"/>
          </a:xfrm>
          <a:prstGeom prst="rect">
            <a:avLst/>
          </a:prstGeom>
          <a:noFill/>
        </p:spPr>
        <p:txBody>
          <a:bodyPr wrap="square" rtlCol="0">
            <a:spAutoFit/>
          </a:bodyPr>
          <a:lstStyle/>
          <a:p>
            <a:r>
              <a:rPr lang="en-US" altLang="zh-CN" sz="2800" b="1" cap="all" dirty="0">
                <a:solidFill>
                  <a:schemeClr val="bg2">
                    <a:lumMod val="50000"/>
                  </a:schemeClr>
                </a:solidFill>
                <a:latin typeface="微软雅黑" pitchFamily="34" charset="-122"/>
                <a:ea typeface="微软雅黑" pitchFamily="34" charset="-122"/>
                <a:cs typeface="+mj-cs"/>
              </a:rPr>
              <a:t>CSMAR</a:t>
            </a:r>
            <a:r>
              <a:rPr lang="zh-CN" altLang="en-US" sz="2800" b="1" cap="all" dirty="0">
                <a:solidFill>
                  <a:schemeClr val="bg2">
                    <a:lumMod val="50000"/>
                  </a:schemeClr>
                </a:solidFill>
                <a:latin typeface="微软雅黑" pitchFamily="34" charset="-122"/>
                <a:ea typeface="微软雅黑" pitchFamily="34" charset="-122"/>
                <a:cs typeface="+mj-cs"/>
              </a:rPr>
              <a:t>实证案例</a:t>
            </a:r>
          </a:p>
        </p:txBody>
      </p:sp>
    </p:spTree>
    <p:custDataLst>
      <p:tags r:id="rId1"/>
    </p:custDataLst>
    <p:extLst>
      <p:ext uri="{BB962C8B-B14F-4D97-AF65-F5344CB8AC3E}">
        <p14:creationId xmlns:p14="http://schemas.microsoft.com/office/powerpoint/2010/main" val="32729693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normAutofit/>
          </a:bodyPr>
          <a:lstStyle/>
          <a:p>
            <a:fld id="{FABC47A4-756D-490B-A52F-7D9E2C9FC05F}" type="slidenum">
              <a:rPr lang="zh-CN" altLang="en-US" smtClean="0"/>
              <a:t>29</a:t>
            </a:fld>
            <a:endParaRPr lang="zh-CN" altLang="en-US" dirty="0"/>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9651" y="571964"/>
            <a:ext cx="8238163" cy="5893375"/>
          </a:xfrm>
          <a:prstGeom prst="rect">
            <a:avLst/>
          </a:prstGeom>
        </p:spPr>
      </p:pic>
    </p:spTree>
    <p:extLst>
      <p:ext uri="{BB962C8B-B14F-4D97-AF65-F5344CB8AC3E}">
        <p14:creationId xmlns:p14="http://schemas.microsoft.com/office/powerpoint/2010/main" val="1825703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MH_Number_1">
            <a:hlinkClick r:id="" action="ppaction://noaction"/>
          </p:cNvPr>
          <p:cNvSpPr/>
          <p:nvPr>
            <p:custDataLst>
              <p:tags r:id="rId2"/>
            </p:custDataLst>
          </p:nvPr>
        </p:nvSpPr>
        <p:spPr bwMode="auto">
          <a:xfrm>
            <a:off x="3368204" y="2260613"/>
            <a:ext cx="752007" cy="402497"/>
          </a:xfrm>
          <a:custGeom>
            <a:avLst/>
            <a:gdLst>
              <a:gd name="connsiteX0" fmla="*/ 0 w 374121"/>
              <a:gd name="connsiteY0" fmla="*/ 0 h 196322"/>
              <a:gd name="connsiteX1" fmla="*/ 274519 w 374121"/>
              <a:gd name="connsiteY1" fmla="*/ 0 h 196322"/>
              <a:gd name="connsiteX2" fmla="*/ 374121 w 374121"/>
              <a:gd name="connsiteY2" fmla="*/ 196322 h 196322"/>
              <a:gd name="connsiteX3" fmla="*/ 0 w 374121"/>
              <a:gd name="connsiteY3" fmla="*/ 196322 h 196322"/>
            </a:gdLst>
            <a:ahLst/>
            <a:cxnLst>
              <a:cxn ang="0">
                <a:pos x="connsiteX0" y="connsiteY0"/>
              </a:cxn>
              <a:cxn ang="0">
                <a:pos x="connsiteX1" y="connsiteY1"/>
              </a:cxn>
              <a:cxn ang="0">
                <a:pos x="connsiteX2" y="connsiteY2"/>
              </a:cxn>
              <a:cxn ang="0">
                <a:pos x="connsiteX3" y="connsiteY3"/>
              </a:cxn>
            </a:cxnLst>
            <a:rect l="l" t="t" r="r" b="b"/>
            <a:pathLst>
              <a:path w="374121" h="196322">
                <a:moveTo>
                  <a:pt x="0" y="0"/>
                </a:moveTo>
                <a:lnTo>
                  <a:pt x="274519" y="0"/>
                </a:lnTo>
                <a:lnTo>
                  <a:pt x="374121" y="196322"/>
                </a:lnTo>
                <a:lnTo>
                  <a:pt x="0" y="196322"/>
                </a:lnTo>
                <a:close/>
              </a:path>
            </a:pathLst>
          </a:custGeom>
          <a:solidFill>
            <a:schemeClr val="accent1"/>
          </a:solidFill>
          <a:ln w="12700">
            <a:solidFill>
              <a:schemeClr val="accent1"/>
            </a:solidFill>
            <a:miter lim="800000"/>
          </a:ln>
        </p:spPr>
        <p:txBody>
          <a:bodyPr wrap="square" lIns="90000" tIns="46800" rIns="90000" bIns="46800" anchor="ctr">
            <a:normAutofit/>
          </a:bodyPr>
          <a:lstStyle/>
          <a:p>
            <a:pPr algn="ctr">
              <a:spcBef>
                <a:spcPct val="0"/>
              </a:spcBef>
            </a:pPr>
            <a:endParaRPr lang="zh-CN" altLang="en-US" sz="2000" dirty="0">
              <a:solidFill>
                <a:schemeClr val="bg1"/>
              </a:solidFill>
            </a:endParaRPr>
          </a:p>
        </p:txBody>
      </p:sp>
      <p:sp>
        <p:nvSpPr>
          <p:cNvPr id="35" name="MH_Entry_1">
            <a:hlinkClick r:id="" action="ppaction://noaction"/>
          </p:cNvPr>
          <p:cNvSpPr/>
          <p:nvPr>
            <p:custDataLst>
              <p:tags r:id="rId3"/>
            </p:custDataLst>
          </p:nvPr>
        </p:nvSpPr>
        <p:spPr>
          <a:xfrm>
            <a:off x="4117064" y="2609610"/>
            <a:ext cx="4889862" cy="45719"/>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40000"/>
                <a:lumOff val="6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46800" rIns="90000" bIns="46800" numCol="1" spcCol="0" rtlCol="0" fromWordArt="0" anchor="ctr" anchorCtr="0" forceAA="0" compatLnSpc="1">
            <a:normAutofit fontScale="25000" lnSpcReduction="20000"/>
          </a:bodyPr>
          <a:lstStyle/>
          <a:p>
            <a:pPr>
              <a:lnSpc>
                <a:spcPct val="130000"/>
              </a:lnSpc>
            </a:pPr>
            <a:endParaRPr lang="zh-CN" altLang="en-US" sz="2000" dirty="0">
              <a:solidFill>
                <a:schemeClr val="tx1"/>
              </a:solidFill>
            </a:endParaRPr>
          </a:p>
        </p:txBody>
      </p:sp>
      <p:sp>
        <p:nvSpPr>
          <p:cNvPr id="8" name="文本框 7"/>
          <p:cNvSpPr txBox="1"/>
          <p:nvPr>
            <p:custDataLst>
              <p:tags r:id="rId4"/>
            </p:custDataLst>
          </p:nvPr>
        </p:nvSpPr>
        <p:spPr>
          <a:xfrm>
            <a:off x="3368203" y="2260614"/>
            <a:ext cx="556086" cy="394619"/>
          </a:xfrm>
          <a:prstGeom prst="rect">
            <a:avLst/>
          </a:prstGeom>
          <a:noFill/>
        </p:spPr>
        <p:txBody>
          <a:bodyPr wrap="square" rtlCol="0" anchor="ctr" anchorCtr="0">
            <a:normAutofit lnSpcReduction="10000"/>
          </a:bodyPr>
          <a:lstStyle/>
          <a:p>
            <a:pPr algn="ctr"/>
            <a:r>
              <a:rPr lang="en-US" altLang="zh-CN" sz="2000" dirty="0">
                <a:solidFill>
                  <a:schemeClr val="bg1"/>
                </a:solidFill>
              </a:rPr>
              <a:t>01</a:t>
            </a:r>
            <a:endParaRPr lang="zh-CN" altLang="en-US" sz="2000" dirty="0">
              <a:solidFill>
                <a:schemeClr val="bg1"/>
              </a:solidFill>
            </a:endParaRPr>
          </a:p>
        </p:txBody>
      </p:sp>
      <p:sp>
        <p:nvSpPr>
          <p:cNvPr id="4" name="文本框 3"/>
          <p:cNvSpPr txBox="1"/>
          <p:nvPr>
            <p:custDataLst>
              <p:tags r:id="rId5"/>
            </p:custDataLst>
          </p:nvPr>
        </p:nvSpPr>
        <p:spPr>
          <a:xfrm>
            <a:off x="4155956" y="2232430"/>
            <a:ext cx="4889863" cy="430680"/>
          </a:xfrm>
          <a:prstGeom prst="rect">
            <a:avLst/>
          </a:prstGeom>
          <a:noFill/>
        </p:spPr>
        <p:txBody>
          <a:bodyPr wrap="square" rtlCol="0" anchor="ctr" anchorCtr="0">
            <a:normAutofit/>
          </a:bodyPr>
          <a:lstStyle>
            <a:defPPr>
              <a:defRPr lang="zh-CN"/>
            </a:defPPr>
            <a:lvl1pPr>
              <a:defRPr sz="2000"/>
            </a:lvl1pPr>
          </a:lstStyle>
          <a:p>
            <a:r>
              <a:rPr lang="en-US" altLang="zh-CN" b="1" dirty="0">
                <a:latin typeface="微软雅黑" panose="020B0503020204020204" pitchFamily="34" charset="-122"/>
                <a:ea typeface="微软雅黑" panose="020B0503020204020204" pitchFamily="34" charset="-122"/>
              </a:rPr>
              <a:t>CSMAR</a:t>
            </a:r>
            <a:r>
              <a:rPr lang="zh-CN" altLang="en-US" b="1" dirty="0">
                <a:latin typeface="微软雅黑" panose="020B0503020204020204" pitchFamily="34" charset="-122"/>
                <a:ea typeface="微软雅黑" panose="020B0503020204020204" pitchFamily="34" charset="-122"/>
              </a:rPr>
              <a:t>介绍</a:t>
            </a:r>
          </a:p>
        </p:txBody>
      </p:sp>
      <p:sp>
        <p:nvSpPr>
          <p:cNvPr id="24" name="文本框 23"/>
          <p:cNvSpPr txBox="1"/>
          <p:nvPr>
            <p:custDataLst>
              <p:tags r:id="rId6"/>
            </p:custDataLst>
          </p:nvPr>
        </p:nvSpPr>
        <p:spPr>
          <a:xfrm>
            <a:off x="3386080" y="3532670"/>
            <a:ext cx="556086" cy="394619"/>
          </a:xfrm>
          <a:prstGeom prst="rect">
            <a:avLst/>
          </a:prstGeom>
          <a:noFill/>
        </p:spPr>
        <p:txBody>
          <a:bodyPr wrap="square" rtlCol="0" anchor="ctr" anchorCtr="0">
            <a:normAutofit lnSpcReduction="10000"/>
          </a:bodyPr>
          <a:lstStyle/>
          <a:p>
            <a:pPr algn="ctr"/>
            <a:r>
              <a:rPr lang="en-US" altLang="zh-CN" sz="2000" dirty="0">
                <a:solidFill>
                  <a:schemeClr val="bg1"/>
                </a:solidFill>
              </a:rPr>
              <a:t>02</a:t>
            </a:r>
            <a:endParaRPr lang="zh-CN" altLang="en-US" sz="2000" dirty="0">
              <a:solidFill>
                <a:schemeClr val="bg1"/>
              </a:solidFill>
            </a:endParaRPr>
          </a:p>
        </p:txBody>
      </p:sp>
      <p:sp>
        <p:nvSpPr>
          <p:cNvPr id="23" name="MH_Entry_1">
            <a:hlinkClick r:id="" action="ppaction://noaction"/>
          </p:cNvPr>
          <p:cNvSpPr/>
          <p:nvPr>
            <p:custDataLst>
              <p:tags r:id="rId7"/>
            </p:custDataLst>
          </p:nvPr>
        </p:nvSpPr>
        <p:spPr>
          <a:xfrm>
            <a:off x="4117067" y="3646261"/>
            <a:ext cx="4889862" cy="45719"/>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40000"/>
                <a:lumOff val="6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46800" rIns="90000" bIns="46800" numCol="1" spcCol="0" rtlCol="0" fromWordArt="0" anchor="ctr" anchorCtr="0" forceAA="0" compatLnSpc="1">
            <a:normAutofit fontScale="25000" lnSpcReduction="20000"/>
          </a:bodyPr>
          <a:lstStyle/>
          <a:p>
            <a:pPr>
              <a:lnSpc>
                <a:spcPct val="130000"/>
              </a:lnSpc>
            </a:pPr>
            <a:endParaRPr lang="zh-CN" altLang="en-US" sz="2000" dirty="0">
              <a:solidFill>
                <a:schemeClr val="tx1"/>
              </a:solidFill>
            </a:endParaRPr>
          </a:p>
        </p:txBody>
      </p:sp>
      <p:sp>
        <p:nvSpPr>
          <p:cNvPr id="5" name="文本框 4"/>
          <p:cNvSpPr txBox="1"/>
          <p:nvPr>
            <p:custDataLst>
              <p:tags r:id="rId8"/>
            </p:custDataLst>
          </p:nvPr>
        </p:nvSpPr>
        <p:spPr>
          <a:xfrm>
            <a:off x="4138084" y="3216733"/>
            <a:ext cx="4889863" cy="429528"/>
          </a:xfrm>
          <a:prstGeom prst="rect">
            <a:avLst/>
          </a:prstGeom>
          <a:noFill/>
        </p:spPr>
        <p:txBody>
          <a:bodyPr wrap="square" rtlCol="0" anchor="ctr" anchorCtr="0">
            <a:normAutofit/>
          </a:bodyPr>
          <a:lstStyle>
            <a:defPPr>
              <a:defRPr lang="zh-CN"/>
            </a:defPPr>
            <a:lvl1pPr>
              <a:defRPr sz="2000"/>
            </a:lvl1pPr>
          </a:lstStyle>
          <a:p>
            <a:r>
              <a:rPr lang="zh-CN" altLang="en-US" b="1" dirty="0">
                <a:solidFill>
                  <a:schemeClr val="bg1">
                    <a:lumMod val="75000"/>
                  </a:schemeClr>
                </a:solidFill>
                <a:latin typeface="微软雅黑" panose="020B0503020204020204" pitchFamily="34" charset="-122"/>
                <a:ea typeface="微软雅黑" panose="020B0503020204020204" pitchFamily="34" charset="-122"/>
              </a:rPr>
              <a:t>近期动态</a:t>
            </a:r>
          </a:p>
        </p:txBody>
      </p:sp>
      <p:sp>
        <p:nvSpPr>
          <p:cNvPr id="25" name="文本框 24"/>
          <p:cNvSpPr txBox="1"/>
          <p:nvPr>
            <p:custDataLst>
              <p:tags r:id="rId9"/>
            </p:custDataLst>
          </p:nvPr>
        </p:nvSpPr>
        <p:spPr>
          <a:xfrm>
            <a:off x="3386080" y="3524792"/>
            <a:ext cx="556086" cy="394619"/>
          </a:xfrm>
          <a:prstGeom prst="rect">
            <a:avLst/>
          </a:prstGeom>
          <a:noFill/>
        </p:spPr>
        <p:txBody>
          <a:bodyPr wrap="square" rtlCol="0" anchor="ctr" anchorCtr="0">
            <a:normAutofit lnSpcReduction="10000"/>
          </a:bodyPr>
          <a:lstStyle/>
          <a:p>
            <a:pPr algn="ctr"/>
            <a:endParaRPr lang="zh-CN" altLang="en-US" sz="2000" dirty="0">
              <a:solidFill>
                <a:schemeClr val="bg1"/>
              </a:solidFill>
            </a:endParaRPr>
          </a:p>
        </p:txBody>
      </p:sp>
      <p:sp>
        <p:nvSpPr>
          <p:cNvPr id="2" name="灯片编号占位符 1"/>
          <p:cNvSpPr>
            <a:spLocks noGrp="1"/>
          </p:cNvSpPr>
          <p:nvPr>
            <p:ph type="sldNum" sz="quarter" idx="12"/>
          </p:nvPr>
        </p:nvSpPr>
        <p:spPr/>
        <p:txBody>
          <a:bodyPr/>
          <a:lstStyle/>
          <a:p>
            <a:fld id="{D452BF20-362C-4294-AFD9-C5328724C70E}" type="slidenum">
              <a:rPr lang="zh-CN" altLang="en-US" smtClean="0"/>
              <a:t>3</a:t>
            </a:fld>
            <a:endParaRPr lang="zh-CN" altLang="en-US"/>
          </a:p>
        </p:txBody>
      </p:sp>
      <p:sp>
        <p:nvSpPr>
          <p:cNvPr id="20" name="MH_Number_1">
            <a:hlinkClick r:id="" action="ppaction://noaction"/>
          </p:cNvPr>
          <p:cNvSpPr/>
          <p:nvPr>
            <p:custDataLst>
              <p:tags r:id="rId10"/>
            </p:custDataLst>
          </p:nvPr>
        </p:nvSpPr>
        <p:spPr bwMode="auto">
          <a:xfrm>
            <a:off x="3368203" y="3286467"/>
            <a:ext cx="752007" cy="402497"/>
          </a:xfrm>
          <a:custGeom>
            <a:avLst/>
            <a:gdLst>
              <a:gd name="connsiteX0" fmla="*/ 0 w 374121"/>
              <a:gd name="connsiteY0" fmla="*/ 0 h 196322"/>
              <a:gd name="connsiteX1" fmla="*/ 274519 w 374121"/>
              <a:gd name="connsiteY1" fmla="*/ 0 h 196322"/>
              <a:gd name="connsiteX2" fmla="*/ 374121 w 374121"/>
              <a:gd name="connsiteY2" fmla="*/ 196322 h 196322"/>
              <a:gd name="connsiteX3" fmla="*/ 0 w 374121"/>
              <a:gd name="connsiteY3" fmla="*/ 196322 h 196322"/>
            </a:gdLst>
            <a:ahLst/>
            <a:cxnLst>
              <a:cxn ang="0">
                <a:pos x="connsiteX0" y="connsiteY0"/>
              </a:cxn>
              <a:cxn ang="0">
                <a:pos x="connsiteX1" y="connsiteY1"/>
              </a:cxn>
              <a:cxn ang="0">
                <a:pos x="connsiteX2" y="connsiteY2"/>
              </a:cxn>
              <a:cxn ang="0">
                <a:pos x="connsiteX3" y="connsiteY3"/>
              </a:cxn>
            </a:cxnLst>
            <a:rect l="l" t="t" r="r" b="b"/>
            <a:pathLst>
              <a:path w="374121" h="196322">
                <a:moveTo>
                  <a:pt x="0" y="0"/>
                </a:moveTo>
                <a:lnTo>
                  <a:pt x="274519" y="0"/>
                </a:lnTo>
                <a:lnTo>
                  <a:pt x="374121" y="196322"/>
                </a:lnTo>
                <a:lnTo>
                  <a:pt x="0" y="196322"/>
                </a:lnTo>
                <a:close/>
              </a:path>
            </a:pathLst>
          </a:custGeom>
          <a:solidFill>
            <a:schemeClr val="accent1"/>
          </a:solidFill>
          <a:ln w="12700">
            <a:solidFill>
              <a:schemeClr val="accent1"/>
            </a:solidFill>
            <a:miter lim="800000"/>
          </a:ln>
        </p:spPr>
        <p:txBody>
          <a:bodyPr wrap="square" lIns="90000" tIns="46800" rIns="90000" bIns="46800" anchor="ctr">
            <a:normAutofit/>
          </a:bodyPr>
          <a:lstStyle/>
          <a:p>
            <a:pPr algn="ctr">
              <a:spcBef>
                <a:spcPct val="0"/>
              </a:spcBef>
            </a:pPr>
            <a:endParaRPr lang="zh-CN" altLang="en-US" sz="2000" dirty="0">
              <a:solidFill>
                <a:schemeClr val="bg1"/>
              </a:solidFill>
            </a:endParaRPr>
          </a:p>
        </p:txBody>
      </p:sp>
      <p:sp>
        <p:nvSpPr>
          <p:cNvPr id="21" name="文本框 20"/>
          <p:cNvSpPr txBox="1"/>
          <p:nvPr>
            <p:custDataLst>
              <p:tags r:id="rId11"/>
            </p:custDataLst>
          </p:nvPr>
        </p:nvSpPr>
        <p:spPr>
          <a:xfrm>
            <a:off x="3368201" y="3295340"/>
            <a:ext cx="556086" cy="394619"/>
          </a:xfrm>
          <a:prstGeom prst="rect">
            <a:avLst/>
          </a:prstGeom>
          <a:noFill/>
        </p:spPr>
        <p:txBody>
          <a:bodyPr wrap="square" rtlCol="0" anchor="ctr" anchorCtr="0">
            <a:normAutofit lnSpcReduction="10000"/>
          </a:bodyPr>
          <a:lstStyle/>
          <a:p>
            <a:pPr algn="ctr"/>
            <a:r>
              <a:rPr lang="en-US" altLang="zh-CN" sz="2000" dirty="0">
                <a:solidFill>
                  <a:schemeClr val="bg1"/>
                </a:solidFill>
              </a:rPr>
              <a:t>02</a:t>
            </a:r>
            <a:endParaRPr lang="zh-CN" altLang="en-US" sz="2000" dirty="0">
              <a:solidFill>
                <a:schemeClr val="bg1"/>
              </a:solidFill>
            </a:endParaRPr>
          </a:p>
        </p:txBody>
      </p:sp>
      <p:sp>
        <p:nvSpPr>
          <p:cNvPr id="9" name="文本框 8"/>
          <p:cNvSpPr txBox="1"/>
          <p:nvPr/>
        </p:nvSpPr>
        <p:spPr>
          <a:xfrm>
            <a:off x="1766304" y="1856435"/>
            <a:ext cx="615553" cy="3118945"/>
          </a:xfrm>
          <a:prstGeom prst="rect">
            <a:avLst/>
          </a:prstGeom>
          <a:noFill/>
          <a:ln>
            <a:solidFill>
              <a:schemeClr val="accent2">
                <a:lumMod val="60000"/>
                <a:lumOff val="40000"/>
              </a:schemeClr>
            </a:solidFill>
            <a:prstDash val="dash"/>
          </a:ln>
        </p:spPr>
        <p:txBody>
          <a:bodyPr vert="eaVert" wrap="square" rtlCol="0">
            <a:spAutoFit/>
          </a:bodyPr>
          <a:lstStyle/>
          <a:p>
            <a:r>
              <a:rPr lang="zh-CN" altLang="en-US" sz="2800" dirty="0">
                <a:solidFill>
                  <a:schemeClr val="accent2">
                    <a:lumMod val="50000"/>
                  </a:schemeClr>
                </a:solidFill>
                <a:latin typeface="微软雅黑" panose="020B0503020204020204" pitchFamily="34" charset="-122"/>
                <a:ea typeface="微软雅黑" panose="020B0503020204020204" pitchFamily="34" charset="-122"/>
              </a:rPr>
              <a:t>     目           录</a:t>
            </a:r>
          </a:p>
        </p:txBody>
      </p:sp>
      <p:pic>
        <p:nvPicPr>
          <p:cNvPr id="30" name="图片 2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573842" y="2442976"/>
            <a:ext cx="3491057" cy="3642459"/>
          </a:xfrm>
          <a:prstGeom prst="rect">
            <a:avLst/>
          </a:prstGeom>
        </p:spPr>
      </p:pic>
      <p:sp>
        <p:nvSpPr>
          <p:cNvPr id="18" name="MH_Number_2">
            <a:hlinkClick r:id="" action="ppaction://noaction"/>
            <a:extLst>
              <a:ext uri="{FF2B5EF4-FFF2-40B4-BE49-F238E27FC236}">
                <a16:creationId xmlns:a16="http://schemas.microsoft.com/office/drawing/2014/main" id="{35F23FF8-8DC6-4FE8-B2FF-69FAF6B2C7F0}"/>
              </a:ext>
            </a:extLst>
          </p:cNvPr>
          <p:cNvSpPr/>
          <p:nvPr>
            <p:custDataLst>
              <p:tags r:id="rId12"/>
            </p:custDataLst>
          </p:nvPr>
        </p:nvSpPr>
        <p:spPr bwMode="auto">
          <a:xfrm>
            <a:off x="3386074" y="4361186"/>
            <a:ext cx="752007" cy="394620"/>
          </a:xfrm>
          <a:custGeom>
            <a:avLst/>
            <a:gdLst>
              <a:gd name="connsiteX0" fmla="*/ 0 w 374121"/>
              <a:gd name="connsiteY0" fmla="*/ 0 h 196322"/>
              <a:gd name="connsiteX1" fmla="*/ 274519 w 374121"/>
              <a:gd name="connsiteY1" fmla="*/ 0 h 196322"/>
              <a:gd name="connsiteX2" fmla="*/ 374121 w 374121"/>
              <a:gd name="connsiteY2" fmla="*/ 196322 h 196322"/>
              <a:gd name="connsiteX3" fmla="*/ 0 w 374121"/>
              <a:gd name="connsiteY3" fmla="*/ 196322 h 196322"/>
            </a:gdLst>
            <a:ahLst/>
            <a:cxnLst>
              <a:cxn ang="0">
                <a:pos x="connsiteX0" y="connsiteY0"/>
              </a:cxn>
              <a:cxn ang="0">
                <a:pos x="connsiteX1" y="connsiteY1"/>
              </a:cxn>
              <a:cxn ang="0">
                <a:pos x="connsiteX2" y="connsiteY2"/>
              </a:cxn>
              <a:cxn ang="0">
                <a:pos x="connsiteX3" y="connsiteY3"/>
              </a:cxn>
            </a:cxnLst>
            <a:rect l="l" t="t" r="r" b="b"/>
            <a:pathLst>
              <a:path w="374121" h="196322">
                <a:moveTo>
                  <a:pt x="0" y="0"/>
                </a:moveTo>
                <a:lnTo>
                  <a:pt x="274519" y="0"/>
                </a:lnTo>
                <a:lnTo>
                  <a:pt x="374121" y="196322"/>
                </a:lnTo>
                <a:lnTo>
                  <a:pt x="0" y="196322"/>
                </a:lnTo>
                <a:close/>
              </a:path>
            </a:pathLst>
          </a:custGeom>
          <a:solidFill>
            <a:schemeClr val="accent1"/>
          </a:solidFill>
          <a:ln w="12700">
            <a:solidFill>
              <a:schemeClr val="accent1"/>
            </a:solidFill>
            <a:miter lim="800000"/>
          </a:ln>
        </p:spPr>
        <p:txBody>
          <a:bodyPr wrap="square" lIns="90000" tIns="46800" rIns="90000" bIns="46800" anchor="ctr">
            <a:normAutofit lnSpcReduction="10000"/>
          </a:bodyPr>
          <a:lstStyle/>
          <a:p>
            <a:pPr algn="ctr">
              <a:spcBef>
                <a:spcPct val="0"/>
              </a:spcBef>
            </a:pPr>
            <a:endParaRPr lang="zh-CN" altLang="en-US" sz="2000" dirty="0">
              <a:solidFill>
                <a:schemeClr val="bg1"/>
              </a:solidFill>
            </a:endParaRPr>
          </a:p>
        </p:txBody>
      </p:sp>
      <p:sp>
        <p:nvSpPr>
          <p:cNvPr id="19" name="文本框 23">
            <a:extLst>
              <a:ext uri="{FF2B5EF4-FFF2-40B4-BE49-F238E27FC236}">
                <a16:creationId xmlns:a16="http://schemas.microsoft.com/office/drawing/2014/main" id="{49E131F3-143A-44CE-B276-2ECBA5975CF8}"/>
              </a:ext>
            </a:extLst>
          </p:cNvPr>
          <p:cNvSpPr txBox="1"/>
          <p:nvPr>
            <p:custDataLst>
              <p:tags r:id="rId13"/>
            </p:custDataLst>
          </p:nvPr>
        </p:nvSpPr>
        <p:spPr>
          <a:xfrm>
            <a:off x="3386077" y="4372378"/>
            <a:ext cx="547519" cy="311200"/>
          </a:xfrm>
          <a:prstGeom prst="rect">
            <a:avLst/>
          </a:prstGeom>
          <a:noFill/>
        </p:spPr>
        <p:txBody>
          <a:bodyPr wrap="square" rtlCol="0" anchor="ctr" anchorCtr="0">
            <a:normAutofit fontScale="85000" lnSpcReduction="20000"/>
          </a:bodyPr>
          <a:lstStyle/>
          <a:p>
            <a:pPr algn="ctr"/>
            <a:r>
              <a:rPr lang="en-US" altLang="zh-CN" sz="2000" dirty="0">
                <a:solidFill>
                  <a:schemeClr val="bg1"/>
                </a:solidFill>
              </a:rPr>
              <a:t>03</a:t>
            </a:r>
            <a:endParaRPr lang="zh-CN" altLang="en-US" sz="2000" dirty="0">
              <a:solidFill>
                <a:schemeClr val="bg1"/>
              </a:solidFill>
            </a:endParaRPr>
          </a:p>
        </p:txBody>
      </p:sp>
      <p:sp>
        <p:nvSpPr>
          <p:cNvPr id="22" name="MH_Entry_1">
            <a:hlinkClick r:id="" action="ppaction://noaction"/>
            <a:extLst>
              <a:ext uri="{FF2B5EF4-FFF2-40B4-BE49-F238E27FC236}">
                <a16:creationId xmlns:a16="http://schemas.microsoft.com/office/drawing/2014/main" id="{3196FE2D-0226-4CF1-B64B-14B328179084}"/>
              </a:ext>
            </a:extLst>
          </p:cNvPr>
          <p:cNvSpPr/>
          <p:nvPr>
            <p:custDataLst>
              <p:tags r:id="rId14"/>
            </p:custDataLst>
          </p:nvPr>
        </p:nvSpPr>
        <p:spPr>
          <a:xfrm>
            <a:off x="4138084" y="4716954"/>
            <a:ext cx="4889862" cy="45719"/>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40000"/>
                <a:lumOff val="6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46800" rIns="90000" bIns="46800" numCol="1" spcCol="0" rtlCol="0" fromWordArt="0" anchor="ctr" anchorCtr="0" forceAA="0" compatLnSpc="1">
            <a:normAutofit fontScale="25000" lnSpcReduction="20000"/>
          </a:bodyPr>
          <a:lstStyle/>
          <a:p>
            <a:pPr>
              <a:lnSpc>
                <a:spcPct val="130000"/>
              </a:lnSpc>
            </a:pPr>
            <a:endParaRPr lang="zh-CN" altLang="en-US" sz="2000" dirty="0">
              <a:solidFill>
                <a:schemeClr val="tx1"/>
              </a:solidFill>
            </a:endParaRPr>
          </a:p>
        </p:txBody>
      </p:sp>
      <p:sp>
        <p:nvSpPr>
          <p:cNvPr id="26" name="文本框 4">
            <a:extLst>
              <a:ext uri="{FF2B5EF4-FFF2-40B4-BE49-F238E27FC236}">
                <a16:creationId xmlns:a16="http://schemas.microsoft.com/office/drawing/2014/main" id="{81178396-66AE-463D-B940-84046E4ED19E}"/>
              </a:ext>
            </a:extLst>
          </p:cNvPr>
          <p:cNvSpPr txBox="1"/>
          <p:nvPr>
            <p:custDataLst>
              <p:tags r:id="rId15"/>
            </p:custDataLst>
          </p:nvPr>
        </p:nvSpPr>
        <p:spPr>
          <a:xfrm>
            <a:off x="4138083" y="4294562"/>
            <a:ext cx="4814531" cy="394620"/>
          </a:xfrm>
          <a:prstGeom prst="rect">
            <a:avLst/>
          </a:prstGeom>
          <a:noFill/>
        </p:spPr>
        <p:txBody>
          <a:bodyPr wrap="square" rtlCol="0" anchor="ctr" anchorCtr="0">
            <a:normAutofit lnSpcReduction="10000"/>
          </a:bodyPr>
          <a:lstStyle>
            <a:defPPr>
              <a:defRPr lang="zh-CN"/>
            </a:defPPr>
            <a:lvl1pPr>
              <a:defRPr sz="2000"/>
            </a:lvl1pPr>
          </a:lstStyle>
          <a:p>
            <a:r>
              <a:rPr lang="zh-CN" altLang="en-US" b="1" dirty="0">
                <a:solidFill>
                  <a:schemeClr val="bg1">
                    <a:lumMod val="75000"/>
                  </a:schemeClr>
                </a:solidFill>
                <a:latin typeface="微软雅黑" panose="020B0503020204020204" pitchFamily="34" charset="-122"/>
                <a:ea typeface="微软雅黑" panose="020B0503020204020204" pitchFamily="34" charset="-122"/>
              </a:rPr>
              <a:t>实证案例分享</a:t>
            </a:r>
          </a:p>
        </p:txBody>
      </p:sp>
    </p:spTree>
    <p:custDataLst>
      <p:tags r:id="rId1"/>
    </p:custDataLst>
    <p:extLst>
      <p:ext uri="{BB962C8B-B14F-4D97-AF65-F5344CB8AC3E}">
        <p14:creationId xmlns:p14="http://schemas.microsoft.com/office/powerpoint/2010/main" val="9465329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p:cNvSpPr txBox="1"/>
          <p:nvPr/>
        </p:nvSpPr>
        <p:spPr bwMode="auto">
          <a:xfrm>
            <a:off x="942595" y="1039367"/>
            <a:ext cx="10469259" cy="1808748"/>
          </a:xfrm>
          <a:prstGeom prst="rect">
            <a:avLst/>
          </a:prstGeom>
          <a:solidFill>
            <a:schemeClr val="accent3">
              <a:alpha val="18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44219" tIns="44219" rIns="44219" bIns="44219" anchor="ctr"/>
          <a:lstStyle>
            <a:lvl1pPr marL="25400" indent="-323850" eaLnBrk="0" hangingPunct="0">
              <a:defRPr kumimoji="1" sz="2400">
                <a:solidFill>
                  <a:srgbClr val="000000"/>
                </a:solidFill>
                <a:latin typeface="Helvetica Light"/>
                <a:ea typeface="Helvetica Light"/>
                <a:cs typeface="Helvetica Light"/>
                <a:sym typeface="Helvetica Light"/>
              </a:defRPr>
            </a:lvl1pPr>
            <a:lvl2pPr marL="742950" indent="-285750" eaLnBrk="0" hangingPunct="0">
              <a:defRPr kumimoji="1" sz="2400">
                <a:solidFill>
                  <a:srgbClr val="000000"/>
                </a:solidFill>
                <a:latin typeface="Helvetica Light"/>
                <a:ea typeface="Helvetica Light"/>
                <a:cs typeface="Helvetica Light"/>
                <a:sym typeface="Helvetica Light"/>
              </a:defRPr>
            </a:lvl2pPr>
            <a:lvl3pPr marL="622300" indent="-323850" eaLnBrk="0" hangingPunct="0">
              <a:defRPr kumimoji="1" sz="2400">
                <a:solidFill>
                  <a:srgbClr val="000000"/>
                </a:solidFill>
                <a:latin typeface="Helvetica Light"/>
                <a:ea typeface="Helvetica Light"/>
                <a:cs typeface="Helvetica Light"/>
                <a:sym typeface="Helvetica Light"/>
              </a:defRPr>
            </a:lvl3pPr>
            <a:lvl4pPr marL="920750" indent="-323850" eaLnBrk="0" hangingPunct="0">
              <a:defRPr kumimoji="1" sz="2400">
                <a:solidFill>
                  <a:srgbClr val="000000"/>
                </a:solidFill>
                <a:latin typeface="Helvetica Light"/>
                <a:ea typeface="Helvetica Light"/>
                <a:cs typeface="Helvetica Light"/>
                <a:sym typeface="Helvetica Light"/>
              </a:defRPr>
            </a:lvl4pPr>
            <a:lvl5pPr marL="2057400" indent="-228600" eaLnBrk="0" hangingPunct="0">
              <a:defRPr kumimoji="1" sz="2400">
                <a:solidFill>
                  <a:srgbClr val="000000"/>
                </a:solidFill>
                <a:latin typeface="Helvetica Light"/>
                <a:ea typeface="Helvetica Light"/>
                <a:cs typeface="Helvetica Light"/>
                <a:sym typeface="Helvetica Light"/>
              </a:defRPr>
            </a:lvl5pPr>
            <a:lvl6pPr marL="2514600" indent="-228600" defTabSz="381000" eaLnBrk="0" fontAlgn="base" hangingPunct="0">
              <a:spcBef>
                <a:spcPct val="0"/>
              </a:spcBef>
              <a:spcAft>
                <a:spcPct val="0"/>
              </a:spcAft>
              <a:defRPr kumimoji="1" sz="2400">
                <a:solidFill>
                  <a:srgbClr val="000000"/>
                </a:solidFill>
                <a:latin typeface="Helvetica Light"/>
                <a:ea typeface="Helvetica Light"/>
                <a:cs typeface="Helvetica Light"/>
                <a:sym typeface="Helvetica Light"/>
              </a:defRPr>
            </a:lvl6pPr>
            <a:lvl7pPr marL="2971800" indent="-228600" defTabSz="381000" eaLnBrk="0" fontAlgn="base" hangingPunct="0">
              <a:spcBef>
                <a:spcPct val="0"/>
              </a:spcBef>
              <a:spcAft>
                <a:spcPct val="0"/>
              </a:spcAft>
              <a:defRPr kumimoji="1" sz="2400">
                <a:solidFill>
                  <a:srgbClr val="000000"/>
                </a:solidFill>
                <a:latin typeface="Helvetica Light"/>
                <a:ea typeface="Helvetica Light"/>
                <a:cs typeface="Helvetica Light"/>
                <a:sym typeface="Helvetica Light"/>
              </a:defRPr>
            </a:lvl7pPr>
            <a:lvl8pPr marL="3429000" indent="-228600" defTabSz="381000" eaLnBrk="0" fontAlgn="base" hangingPunct="0">
              <a:spcBef>
                <a:spcPct val="0"/>
              </a:spcBef>
              <a:spcAft>
                <a:spcPct val="0"/>
              </a:spcAft>
              <a:defRPr kumimoji="1" sz="2400">
                <a:solidFill>
                  <a:srgbClr val="000000"/>
                </a:solidFill>
                <a:latin typeface="Helvetica Light"/>
                <a:ea typeface="Helvetica Light"/>
                <a:cs typeface="Helvetica Light"/>
                <a:sym typeface="Helvetica Light"/>
              </a:defRPr>
            </a:lvl8pPr>
            <a:lvl9pPr marL="3886200" indent="-228600" defTabSz="381000" eaLnBrk="0" fontAlgn="base" hangingPunct="0">
              <a:spcBef>
                <a:spcPct val="0"/>
              </a:spcBef>
              <a:spcAft>
                <a:spcPct val="0"/>
              </a:spcAft>
              <a:defRPr kumimoji="1" sz="2400">
                <a:solidFill>
                  <a:srgbClr val="000000"/>
                </a:solidFill>
                <a:latin typeface="Helvetica Light"/>
                <a:ea typeface="Helvetica Light"/>
                <a:cs typeface="Helvetica Light"/>
                <a:sym typeface="Helvetica Light"/>
              </a:defRPr>
            </a:lvl9pPr>
          </a:lstStyle>
          <a:p>
            <a:pPr marL="499110" indent="-342900">
              <a:lnSpc>
                <a:spcPct val="150000"/>
              </a:lnSpc>
              <a:spcAft>
                <a:spcPts val="800"/>
              </a:spcAft>
              <a:buSzPct val="100000"/>
              <a:buFont typeface="Wingdings" pitchFamily="2" charset="2"/>
              <a:buChar char="Ø"/>
            </a:pPr>
            <a:r>
              <a:rPr lang="zh-CN" altLang="en-US" sz="2000" b="1" dirty="0">
                <a:solidFill>
                  <a:schemeClr val="tx1">
                    <a:lumMod val="75000"/>
                    <a:lumOff val="25000"/>
                  </a:schemeClr>
                </a:solidFill>
                <a:latin typeface="微软雅黑" pitchFamily="34" charset="-122"/>
                <a:ea typeface="微软雅黑" pitchFamily="34" charset="-122"/>
              </a:rPr>
              <a:t>双重择时动机？</a:t>
            </a:r>
            <a:endParaRPr lang="en-US" altLang="zh-CN" sz="2000" b="1" dirty="0">
              <a:solidFill>
                <a:schemeClr val="tx1">
                  <a:lumMod val="75000"/>
                  <a:lumOff val="25000"/>
                </a:schemeClr>
              </a:solidFill>
              <a:latin typeface="微软雅黑" pitchFamily="34" charset="-122"/>
              <a:ea typeface="微软雅黑" pitchFamily="34" charset="-122"/>
            </a:endParaRPr>
          </a:p>
          <a:p>
            <a:pPr marL="1003300" lvl="1">
              <a:lnSpc>
                <a:spcPct val="150000"/>
              </a:lnSpc>
              <a:spcBef>
                <a:spcPts val="800"/>
              </a:spcBef>
              <a:spcAft>
                <a:spcPts val="800"/>
              </a:spcAft>
              <a:buClr>
                <a:schemeClr val="tx1">
                  <a:lumMod val="50000"/>
                  <a:lumOff val="50000"/>
                </a:schemeClr>
              </a:buClr>
              <a:buSzPct val="80000"/>
              <a:buFont typeface="Wingdings" pitchFamily="2" charset="2"/>
              <a:buChar char="u"/>
            </a:pPr>
            <a:r>
              <a:rPr lang="zh-CN" altLang="en-US" sz="1800" dirty="0">
                <a:solidFill>
                  <a:schemeClr val="tx1">
                    <a:lumMod val="75000"/>
                    <a:lumOff val="25000"/>
                  </a:schemeClr>
                </a:solidFill>
                <a:latin typeface="微软雅黑" pitchFamily="34" charset="-122"/>
                <a:ea typeface="微软雅黑" pitchFamily="34" charset="-122"/>
              </a:rPr>
              <a:t>假说１：</a:t>
            </a:r>
            <a:r>
              <a:rPr lang="zh-CN" altLang="en-US" sz="1800" dirty="0">
                <a:solidFill>
                  <a:schemeClr val="tx1">
                    <a:lumMod val="75000"/>
                    <a:lumOff val="25000"/>
                  </a:schemeClr>
                </a:solidFill>
                <a:latin typeface="微软雅黑" pitchFamily="34" charset="-122"/>
                <a:ea typeface="微软雅黑" pitchFamily="34" charset="-122"/>
                <a:cs typeface="Times New Roman" pitchFamily="18" charset="0"/>
              </a:rPr>
              <a:t>其他条件不变时，大股东的股权质押意愿和规模与股票错误定价正相关</a:t>
            </a:r>
            <a:endParaRPr lang="en-US" altLang="zh-CN" sz="1800" dirty="0">
              <a:solidFill>
                <a:schemeClr val="tx1">
                  <a:lumMod val="75000"/>
                  <a:lumOff val="25000"/>
                </a:schemeClr>
              </a:solidFill>
              <a:latin typeface="微软雅黑" pitchFamily="34" charset="-122"/>
              <a:ea typeface="微软雅黑" pitchFamily="34" charset="-122"/>
            </a:endParaRPr>
          </a:p>
          <a:p>
            <a:pPr marL="1003300" lvl="1">
              <a:lnSpc>
                <a:spcPct val="150000"/>
              </a:lnSpc>
              <a:spcBef>
                <a:spcPts val="800"/>
              </a:spcBef>
              <a:spcAft>
                <a:spcPts val="800"/>
              </a:spcAft>
              <a:buClr>
                <a:schemeClr val="tx1">
                  <a:lumMod val="50000"/>
                  <a:lumOff val="50000"/>
                </a:schemeClr>
              </a:buClr>
              <a:buSzPct val="80000"/>
              <a:buFont typeface="Wingdings" pitchFamily="2" charset="2"/>
              <a:buChar char="u"/>
            </a:pPr>
            <a:r>
              <a:rPr lang="zh-CN" altLang="en-US" sz="1800" dirty="0">
                <a:solidFill>
                  <a:schemeClr val="tx1">
                    <a:lumMod val="75000"/>
                    <a:lumOff val="25000"/>
                  </a:schemeClr>
                </a:solidFill>
                <a:latin typeface="微软雅黑" pitchFamily="34" charset="-122"/>
                <a:ea typeface="微软雅黑" pitchFamily="34" charset="-122"/>
                <a:cs typeface="Times New Roman" pitchFamily="18" charset="0"/>
              </a:rPr>
              <a:t>假说２：其他条件不变时，大股东的股权质押意愿和规模与信贷成本负相关</a:t>
            </a:r>
            <a:r>
              <a:rPr lang="zh-CN" altLang="en-US" sz="1800" dirty="0">
                <a:solidFill>
                  <a:schemeClr val="tx1">
                    <a:lumMod val="75000"/>
                    <a:lumOff val="25000"/>
                  </a:schemeClr>
                </a:solidFill>
              </a:rPr>
              <a:t> </a:t>
            </a:r>
            <a:endParaRPr lang="en-US" altLang="zh-CN" sz="1800" dirty="0">
              <a:solidFill>
                <a:schemeClr val="tx1">
                  <a:lumMod val="75000"/>
                  <a:lumOff val="25000"/>
                </a:schemeClr>
              </a:solidFill>
              <a:latin typeface="微软雅黑" pitchFamily="34" charset="-122"/>
              <a:ea typeface="微软雅黑" pitchFamily="34" charset="-122"/>
              <a:cs typeface="Times New Roman" pitchFamily="18" charset="0"/>
            </a:endParaRPr>
          </a:p>
        </p:txBody>
      </p:sp>
      <p:sp>
        <p:nvSpPr>
          <p:cNvPr id="3" name="灯片编号占位符 2"/>
          <p:cNvSpPr>
            <a:spLocks noGrp="1"/>
          </p:cNvSpPr>
          <p:nvPr>
            <p:ph type="sldNum" sz="quarter" idx="12"/>
          </p:nvPr>
        </p:nvSpPr>
        <p:spPr/>
        <p:txBody>
          <a:bodyPr/>
          <a:lstStyle/>
          <a:p>
            <a:fld id="{1417F312-AE95-46C5-991C-3338A804F0A2}" type="slidenum">
              <a:rPr lang="zh-CN" altLang="en-US" smtClean="0"/>
              <a:t>30</a:t>
            </a:fld>
            <a:endParaRPr lang="zh-CN" altLang="en-US" dirty="0"/>
          </a:p>
        </p:txBody>
      </p:sp>
      <p:sp>
        <p:nvSpPr>
          <p:cNvPr id="7" name="内容占位符 2"/>
          <p:cNvSpPr txBox="1"/>
          <p:nvPr/>
        </p:nvSpPr>
        <p:spPr bwMode="auto">
          <a:xfrm>
            <a:off x="980276" y="3123496"/>
            <a:ext cx="10469259" cy="3041989"/>
          </a:xfrm>
          <a:prstGeom prst="rect">
            <a:avLst/>
          </a:prstGeom>
          <a:solidFill>
            <a:schemeClr val="accent3">
              <a:alpha val="18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44219" tIns="44219" rIns="44219" bIns="44219" anchor="ctr"/>
          <a:lstStyle>
            <a:lvl1pPr marL="25400" indent="-323850" eaLnBrk="0" hangingPunct="0">
              <a:defRPr kumimoji="1" sz="2400">
                <a:solidFill>
                  <a:srgbClr val="000000"/>
                </a:solidFill>
                <a:latin typeface="Helvetica Light"/>
                <a:ea typeface="Helvetica Light"/>
                <a:cs typeface="Helvetica Light"/>
                <a:sym typeface="Helvetica Light"/>
              </a:defRPr>
            </a:lvl1pPr>
            <a:lvl2pPr marL="742950" indent="-285750" eaLnBrk="0" hangingPunct="0">
              <a:defRPr kumimoji="1" sz="2400">
                <a:solidFill>
                  <a:srgbClr val="000000"/>
                </a:solidFill>
                <a:latin typeface="Helvetica Light"/>
                <a:ea typeface="Helvetica Light"/>
                <a:cs typeface="Helvetica Light"/>
                <a:sym typeface="Helvetica Light"/>
              </a:defRPr>
            </a:lvl2pPr>
            <a:lvl3pPr marL="622300" indent="-323850" eaLnBrk="0" hangingPunct="0">
              <a:defRPr kumimoji="1" sz="2400">
                <a:solidFill>
                  <a:srgbClr val="000000"/>
                </a:solidFill>
                <a:latin typeface="Helvetica Light"/>
                <a:ea typeface="Helvetica Light"/>
                <a:cs typeface="Helvetica Light"/>
                <a:sym typeface="Helvetica Light"/>
              </a:defRPr>
            </a:lvl3pPr>
            <a:lvl4pPr marL="920750" indent="-323850" eaLnBrk="0" hangingPunct="0">
              <a:defRPr kumimoji="1" sz="2400">
                <a:solidFill>
                  <a:srgbClr val="000000"/>
                </a:solidFill>
                <a:latin typeface="Helvetica Light"/>
                <a:ea typeface="Helvetica Light"/>
                <a:cs typeface="Helvetica Light"/>
                <a:sym typeface="Helvetica Light"/>
              </a:defRPr>
            </a:lvl4pPr>
            <a:lvl5pPr marL="2057400" indent="-228600" eaLnBrk="0" hangingPunct="0">
              <a:defRPr kumimoji="1" sz="2400">
                <a:solidFill>
                  <a:srgbClr val="000000"/>
                </a:solidFill>
                <a:latin typeface="Helvetica Light"/>
                <a:ea typeface="Helvetica Light"/>
                <a:cs typeface="Helvetica Light"/>
                <a:sym typeface="Helvetica Light"/>
              </a:defRPr>
            </a:lvl5pPr>
            <a:lvl6pPr marL="2514600" indent="-228600" defTabSz="381000" eaLnBrk="0" fontAlgn="base" hangingPunct="0">
              <a:spcBef>
                <a:spcPct val="0"/>
              </a:spcBef>
              <a:spcAft>
                <a:spcPct val="0"/>
              </a:spcAft>
              <a:defRPr kumimoji="1" sz="2400">
                <a:solidFill>
                  <a:srgbClr val="000000"/>
                </a:solidFill>
                <a:latin typeface="Helvetica Light"/>
                <a:ea typeface="Helvetica Light"/>
                <a:cs typeface="Helvetica Light"/>
                <a:sym typeface="Helvetica Light"/>
              </a:defRPr>
            </a:lvl6pPr>
            <a:lvl7pPr marL="2971800" indent="-228600" defTabSz="381000" eaLnBrk="0" fontAlgn="base" hangingPunct="0">
              <a:spcBef>
                <a:spcPct val="0"/>
              </a:spcBef>
              <a:spcAft>
                <a:spcPct val="0"/>
              </a:spcAft>
              <a:defRPr kumimoji="1" sz="2400">
                <a:solidFill>
                  <a:srgbClr val="000000"/>
                </a:solidFill>
                <a:latin typeface="Helvetica Light"/>
                <a:ea typeface="Helvetica Light"/>
                <a:cs typeface="Helvetica Light"/>
                <a:sym typeface="Helvetica Light"/>
              </a:defRPr>
            </a:lvl7pPr>
            <a:lvl8pPr marL="3429000" indent="-228600" defTabSz="381000" eaLnBrk="0" fontAlgn="base" hangingPunct="0">
              <a:spcBef>
                <a:spcPct val="0"/>
              </a:spcBef>
              <a:spcAft>
                <a:spcPct val="0"/>
              </a:spcAft>
              <a:defRPr kumimoji="1" sz="2400">
                <a:solidFill>
                  <a:srgbClr val="000000"/>
                </a:solidFill>
                <a:latin typeface="Helvetica Light"/>
                <a:ea typeface="Helvetica Light"/>
                <a:cs typeface="Helvetica Light"/>
                <a:sym typeface="Helvetica Light"/>
              </a:defRPr>
            </a:lvl8pPr>
            <a:lvl9pPr marL="3886200" indent="-228600" defTabSz="381000" eaLnBrk="0" fontAlgn="base" hangingPunct="0">
              <a:spcBef>
                <a:spcPct val="0"/>
              </a:spcBef>
              <a:spcAft>
                <a:spcPct val="0"/>
              </a:spcAft>
              <a:defRPr kumimoji="1" sz="2400">
                <a:solidFill>
                  <a:srgbClr val="000000"/>
                </a:solidFill>
                <a:latin typeface="Helvetica Light"/>
                <a:ea typeface="Helvetica Light"/>
                <a:cs typeface="Helvetica Light"/>
                <a:sym typeface="Helvetica Light"/>
              </a:defRPr>
            </a:lvl9pPr>
          </a:lstStyle>
          <a:p>
            <a:pPr marL="441960" indent="-285750">
              <a:lnSpc>
                <a:spcPct val="150000"/>
              </a:lnSpc>
              <a:spcAft>
                <a:spcPts val="800"/>
              </a:spcAft>
              <a:buClr>
                <a:schemeClr val="tx1">
                  <a:lumMod val="50000"/>
                  <a:lumOff val="50000"/>
                </a:schemeClr>
              </a:buClr>
              <a:buSzPct val="80000"/>
              <a:buFont typeface="Wingdings" pitchFamily="2" charset="2"/>
              <a:buChar char="Ø"/>
            </a:pPr>
            <a:r>
              <a:rPr lang="zh-CN" altLang="en-US" sz="2000" b="1" dirty="0">
                <a:solidFill>
                  <a:schemeClr val="tx1">
                    <a:lumMod val="75000"/>
                    <a:lumOff val="25000"/>
                  </a:schemeClr>
                </a:solidFill>
                <a:latin typeface="微软雅黑" pitchFamily="34" charset="-122"/>
                <a:ea typeface="微软雅黑" pitchFamily="34" charset="-122"/>
              </a:rPr>
              <a:t>资料样本</a:t>
            </a:r>
            <a:endParaRPr lang="en-US" altLang="zh-CN" sz="2000" b="1" dirty="0">
              <a:solidFill>
                <a:schemeClr val="tx1">
                  <a:lumMod val="75000"/>
                  <a:lumOff val="25000"/>
                </a:schemeClr>
              </a:solidFill>
              <a:latin typeface="微软雅黑" pitchFamily="34" charset="-122"/>
              <a:ea typeface="微软雅黑" pitchFamily="34" charset="-122"/>
            </a:endParaRPr>
          </a:p>
          <a:p>
            <a:pPr marL="1216660" lvl="1" indent="-342900">
              <a:lnSpc>
                <a:spcPct val="150000"/>
              </a:lnSpc>
              <a:spcAft>
                <a:spcPts val="800"/>
              </a:spcAft>
              <a:buClr>
                <a:schemeClr val="tx1">
                  <a:lumMod val="50000"/>
                  <a:lumOff val="50000"/>
                </a:schemeClr>
              </a:buClr>
              <a:buSzPct val="80000"/>
              <a:buFont typeface="Wingdings" pitchFamily="2" charset="2"/>
              <a:buChar char="u"/>
            </a:pPr>
            <a:r>
              <a:rPr lang="zh-CN" altLang="en-US" sz="1800" dirty="0">
                <a:solidFill>
                  <a:schemeClr val="tx1">
                    <a:lumMod val="75000"/>
                    <a:lumOff val="25000"/>
                  </a:schemeClr>
                </a:solidFill>
                <a:latin typeface="微软雅黑" pitchFamily="34" charset="-122"/>
                <a:ea typeface="微软雅黑" pitchFamily="34" charset="-122"/>
              </a:rPr>
              <a:t>时间区间：</a:t>
            </a:r>
            <a:r>
              <a:rPr lang="en-US" altLang="zh-CN" sz="1800" dirty="0">
                <a:solidFill>
                  <a:schemeClr val="tx1">
                    <a:lumMod val="75000"/>
                    <a:lumOff val="25000"/>
                  </a:schemeClr>
                </a:solidFill>
                <a:latin typeface="微软雅黑" pitchFamily="34" charset="-122"/>
                <a:ea typeface="微软雅黑" pitchFamily="34" charset="-122"/>
              </a:rPr>
              <a:t>2005-2014</a:t>
            </a:r>
            <a:r>
              <a:rPr lang="zh-CN" altLang="en-US" sz="1800" dirty="0">
                <a:solidFill>
                  <a:schemeClr val="tx1">
                    <a:lumMod val="75000"/>
                    <a:lumOff val="25000"/>
                  </a:schemeClr>
                </a:solidFill>
                <a:latin typeface="微软雅黑" pitchFamily="34" charset="-122"/>
                <a:ea typeface="微软雅黑" pitchFamily="34" charset="-122"/>
              </a:rPr>
              <a:t>年</a:t>
            </a:r>
            <a:r>
              <a:rPr lang="en-US" altLang="zh-CN" sz="1800" dirty="0">
                <a:solidFill>
                  <a:schemeClr val="tx1">
                    <a:lumMod val="75000"/>
                    <a:lumOff val="25000"/>
                  </a:schemeClr>
                </a:solidFill>
                <a:latin typeface="微软雅黑" pitchFamily="34" charset="-122"/>
                <a:ea typeface="微软雅黑" pitchFamily="34" charset="-122"/>
              </a:rPr>
              <a:t>A</a:t>
            </a:r>
            <a:r>
              <a:rPr lang="zh-CN" altLang="en-US" sz="1800" dirty="0">
                <a:solidFill>
                  <a:schemeClr val="tx1">
                    <a:lumMod val="75000"/>
                    <a:lumOff val="25000"/>
                  </a:schemeClr>
                </a:solidFill>
                <a:latin typeface="微软雅黑" pitchFamily="34" charset="-122"/>
                <a:ea typeface="微软雅黑" pitchFamily="34" charset="-122"/>
              </a:rPr>
              <a:t>股上市公司</a:t>
            </a:r>
            <a:endParaRPr lang="en-US" altLang="zh-CN" sz="1800" dirty="0">
              <a:solidFill>
                <a:schemeClr val="tx1">
                  <a:lumMod val="75000"/>
                  <a:lumOff val="25000"/>
                </a:schemeClr>
              </a:solidFill>
              <a:latin typeface="微软雅黑" pitchFamily="34" charset="-122"/>
              <a:ea typeface="微软雅黑" pitchFamily="34" charset="-122"/>
            </a:endParaRPr>
          </a:p>
          <a:p>
            <a:pPr marL="1216660" lvl="1" indent="-342900">
              <a:lnSpc>
                <a:spcPct val="150000"/>
              </a:lnSpc>
              <a:spcAft>
                <a:spcPts val="800"/>
              </a:spcAft>
              <a:buClr>
                <a:schemeClr val="tx1">
                  <a:lumMod val="50000"/>
                  <a:lumOff val="50000"/>
                </a:schemeClr>
              </a:buClr>
              <a:buSzPct val="80000"/>
              <a:buFont typeface="Wingdings" pitchFamily="2" charset="2"/>
              <a:buChar char="u"/>
            </a:pPr>
            <a:r>
              <a:rPr lang="zh-CN" altLang="en-US" sz="1800" dirty="0">
                <a:solidFill>
                  <a:schemeClr val="tx1">
                    <a:lumMod val="75000"/>
                    <a:lumOff val="25000"/>
                  </a:schemeClr>
                </a:solidFill>
                <a:latin typeface="微软雅黑" pitchFamily="34" charset="-122"/>
                <a:ea typeface="微软雅黑" pitchFamily="34" charset="-122"/>
              </a:rPr>
              <a:t>样本选择：剔除了金融类、</a:t>
            </a:r>
            <a:r>
              <a:rPr lang="en-US" altLang="zh-CN" sz="1800" dirty="0">
                <a:solidFill>
                  <a:schemeClr val="tx1">
                    <a:lumMod val="75000"/>
                    <a:lumOff val="25000"/>
                  </a:schemeClr>
                </a:solidFill>
                <a:latin typeface="微软雅黑" pitchFamily="34" charset="-122"/>
                <a:ea typeface="微软雅黑" pitchFamily="34" charset="-122"/>
              </a:rPr>
              <a:t>ST</a:t>
            </a:r>
            <a:r>
              <a:rPr lang="zh-CN" altLang="en-US" sz="1800" dirty="0">
                <a:solidFill>
                  <a:schemeClr val="tx1">
                    <a:lumMod val="75000"/>
                    <a:lumOff val="25000"/>
                  </a:schemeClr>
                </a:solidFill>
                <a:latin typeface="微软雅黑" pitchFamily="34" charset="-122"/>
                <a:ea typeface="微软雅黑" pitchFamily="34" charset="-122"/>
              </a:rPr>
              <a:t>、发行多档股票代码、不满两年等公司股票</a:t>
            </a:r>
          </a:p>
          <a:p>
            <a:pPr marL="1216660" lvl="1" indent="-342900">
              <a:lnSpc>
                <a:spcPct val="150000"/>
              </a:lnSpc>
              <a:spcAft>
                <a:spcPts val="800"/>
              </a:spcAft>
              <a:buClr>
                <a:schemeClr val="tx1">
                  <a:lumMod val="50000"/>
                  <a:lumOff val="50000"/>
                </a:schemeClr>
              </a:buClr>
              <a:buSzPct val="80000"/>
              <a:buFont typeface="Wingdings" pitchFamily="2" charset="2"/>
              <a:buChar char="u"/>
            </a:pPr>
            <a:r>
              <a:rPr lang="zh-CN" altLang="en-US" sz="1800" dirty="0">
                <a:solidFill>
                  <a:schemeClr val="tx1">
                    <a:lumMod val="75000"/>
                    <a:lumOff val="25000"/>
                  </a:schemeClr>
                </a:solidFill>
                <a:latin typeface="微软雅黑" pitchFamily="34" charset="-122"/>
                <a:ea typeface="微软雅黑" pitchFamily="34" charset="-122"/>
              </a:rPr>
              <a:t>频率：季度，中国股市是典型的新兴市场，如果以年为周期来考察，过长的时间区间有可能抹杀中国股票收益的真实特性</a:t>
            </a:r>
            <a:endParaRPr lang="en-US" altLang="zh-CN" sz="1800" dirty="0">
              <a:solidFill>
                <a:schemeClr val="tx1">
                  <a:lumMod val="75000"/>
                  <a:lumOff val="25000"/>
                </a:schemeClr>
              </a:solidFill>
              <a:latin typeface="微软雅黑" pitchFamily="34" charset="-122"/>
              <a:ea typeface="微软雅黑" pitchFamily="34" charset="-122"/>
            </a:endParaRPr>
          </a:p>
          <a:p>
            <a:pPr marL="1216660" lvl="1" indent="-342900">
              <a:lnSpc>
                <a:spcPct val="150000"/>
              </a:lnSpc>
              <a:spcAft>
                <a:spcPts val="800"/>
              </a:spcAft>
              <a:buClr>
                <a:schemeClr val="tx1">
                  <a:lumMod val="50000"/>
                  <a:lumOff val="50000"/>
                </a:schemeClr>
              </a:buClr>
              <a:buSzPct val="80000"/>
              <a:buFont typeface="Wingdings" pitchFamily="2" charset="2"/>
              <a:buChar char="u"/>
            </a:pPr>
            <a:r>
              <a:rPr lang="zh-CN" altLang="en-US" sz="1800" dirty="0">
                <a:solidFill>
                  <a:schemeClr val="tx1">
                    <a:lumMod val="75000"/>
                    <a:lumOff val="25000"/>
                  </a:schemeClr>
                </a:solidFill>
                <a:latin typeface="微软雅黑" pitchFamily="34" charset="-122"/>
                <a:ea typeface="微软雅黑" pitchFamily="34" charset="-122"/>
              </a:rPr>
              <a:t>样本量：</a:t>
            </a:r>
            <a:r>
              <a:rPr lang="en-US" altLang="zh-CN" sz="1800" dirty="0">
                <a:solidFill>
                  <a:schemeClr val="tx1">
                    <a:lumMod val="75000"/>
                    <a:lumOff val="25000"/>
                  </a:schemeClr>
                </a:solidFill>
                <a:latin typeface="微软雅黑" pitchFamily="34" charset="-122"/>
                <a:ea typeface="微软雅黑" pitchFamily="34" charset="-122"/>
              </a:rPr>
              <a:t>55622</a:t>
            </a:r>
            <a:r>
              <a:rPr lang="zh-CN" altLang="en-US" sz="1800" dirty="0">
                <a:solidFill>
                  <a:schemeClr val="tx1">
                    <a:lumMod val="75000"/>
                    <a:lumOff val="25000"/>
                  </a:schemeClr>
                </a:solidFill>
                <a:latin typeface="微软雅黑" pitchFamily="34" charset="-122"/>
                <a:ea typeface="微软雅黑" pitchFamily="34" charset="-122"/>
              </a:rPr>
              <a:t>个</a:t>
            </a:r>
            <a:endParaRPr lang="en-US" altLang="zh-CN" sz="1600" dirty="0">
              <a:solidFill>
                <a:schemeClr val="tx1">
                  <a:lumMod val="75000"/>
                  <a:lumOff val="25000"/>
                </a:schemeClr>
              </a:solidFill>
              <a:latin typeface="微软雅黑" pitchFamily="34" charset="-122"/>
              <a:ea typeface="微软雅黑" pitchFamily="34" charset="-122"/>
              <a:cs typeface="Times New Roman" pitchFamily="18" charset="0"/>
            </a:endParaRPr>
          </a:p>
        </p:txBody>
      </p:sp>
      <p:sp>
        <p:nvSpPr>
          <p:cNvPr id="6" name="TextBox 12"/>
          <p:cNvSpPr txBox="1"/>
          <p:nvPr/>
        </p:nvSpPr>
        <p:spPr>
          <a:xfrm>
            <a:off x="1241946" y="240766"/>
            <a:ext cx="6482686" cy="548640"/>
          </a:xfrm>
          <a:prstGeom prst="rect">
            <a:avLst/>
          </a:prstGeom>
          <a:noFill/>
        </p:spPr>
        <p:txBody>
          <a:bodyPr wrap="square" rtlCol="0">
            <a:spAutoFit/>
          </a:bodyPr>
          <a:lstStyle/>
          <a:p>
            <a:r>
              <a:rPr lang="zh-CN" altLang="en-US" sz="2800" b="1" cap="all" dirty="0">
                <a:solidFill>
                  <a:schemeClr val="bg2">
                    <a:lumMod val="50000"/>
                  </a:schemeClr>
                </a:solidFill>
                <a:latin typeface="微软雅黑" pitchFamily="34" charset="-122"/>
                <a:ea typeface="微软雅黑" pitchFamily="34" charset="-122"/>
                <a:cs typeface="+mj-cs"/>
              </a:rPr>
              <a:t>研究问题</a:t>
            </a:r>
          </a:p>
        </p:txBody>
      </p:sp>
    </p:spTree>
    <p:extLst>
      <p:ext uri="{BB962C8B-B14F-4D97-AF65-F5344CB8AC3E}">
        <p14:creationId xmlns:p14="http://schemas.microsoft.com/office/powerpoint/2010/main" val="3519982976"/>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normAutofit/>
          </a:bodyPr>
          <a:lstStyle/>
          <a:p>
            <a:fld id="{D452BF20-362C-4294-AFD9-C5328724C70E}" type="slidenum">
              <a:rPr lang="zh-CN" altLang="en-US" smtClean="0"/>
              <a:t>31</a:t>
            </a:fld>
            <a:endParaRPr lang="zh-CN" altLang="en-US" dirty="0"/>
          </a:p>
        </p:txBody>
      </p:sp>
      <mc:AlternateContent xmlns:mc="http://schemas.openxmlformats.org/markup-compatibility/2006" xmlns:a14="http://schemas.microsoft.com/office/drawing/2010/main">
        <mc:Choice Requires="a14">
          <p:sp>
            <p:nvSpPr>
              <p:cNvPr id="5" name="文本框 2"/>
              <p:cNvSpPr txBox="1"/>
              <p:nvPr/>
            </p:nvSpPr>
            <p:spPr>
              <a:xfrm>
                <a:off x="1259492" y="1703130"/>
                <a:ext cx="10284236" cy="2699713"/>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0" tIns="0" rIns="0" bIns="0" rtlCol="0">
                <a:spAutoFit/>
              </a:bodyPr>
              <a:lstStyle/>
              <a:p>
                <a:pPr>
                  <a:spcBef>
                    <a:spcPts val="1200"/>
                  </a:spcBef>
                  <a:spcAft>
                    <a:spcPts val="1800"/>
                  </a:spcAft>
                </a:pPr>
                <a14:m>
                  <m:oMathPara xmlns:m="http://schemas.openxmlformats.org/officeDocument/2006/math">
                    <m:oMathParaPr>
                      <m:jc m:val="center"/>
                    </m:oMathParaPr>
                    <m:oMath xmlns:m="http://schemas.openxmlformats.org/officeDocument/2006/math">
                      <m:sSub>
                        <m:sSubPr>
                          <m:ctrlPr>
                            <a:rPr lang="en-US" altLang="zh-CN" sz="2000" i="1" smtClean="0">
                              <a:solidFill>
                                <a:schemeClr val="tx1">
                                  <a:lumMod val="75000"/>
                                  <a:lumOff val="25000"/>
                                </a:schemeClr>
                              </a:solidFill>
                              <a:latin typeface="Cambria Math" panose="02040503050406030204" pitchFamily="18" charset="0"/>
                              <a:ea typeface="微软雅黑" panose="020B0503020204020204" pitchFamily="34" charset="-122"/>
                              <a:cs typeface="Times New Roman" panose="02020603050405020304" pitchFamily="18" charset="0"/>
                            </a:rPr>
                          </m:ctrlPr>
                        </m:sSubPr>
                        <m:e>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𝑃𝑙</m:t>
                          </m:r>
                          <m:r>
                            <m:rPr>
                              <m:sty m:val="p"/>
                            </m:rP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g</m:t>
                          </m:r>
                        </m:e>
                        <m:sub>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𝑖𝑡</m:t>
                          </m:r>
                        </m:sub>
                      </m:sSub>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m:t>
                      </m:r>
                      <m:sSub>
                        <m:sSubPr>
                          <m:ctrlPr>
                            <a:rPr lang="en-US" altLang="zh-CN" sz="2000" i="1">
                              <a:solidFill>
                                <a:schemeClr val="tx1">
                                  <a:lumMod val="75000"/>
                                  <a:lumOff val="25000"/>
                                </a:schemeClr>
                              </a:solidFill>
                              <a:latin typeface="Cambria Math" panose="02040503050406030204" pitchFamily="18" charset="0"/>
                              <a:ea typeface="微软雅黑" panose="020B0503020204020204" pitchFamily="34" charset="-122"/>
                              <a:cs typeface="Times New Roman" panose="02020603050405020304" pitchFamily="18" charset="0"/>
                            </a:rPr>
                          </m:ctrlPr>
                        </m:sSubPr>
                        <m:e>
                          <m:r>
                            <a:rPr lang="zh-CN" altLang="en-US"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𝛽</m:t>
                          </m:r>
                        </m:e>
                        <m:sub>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0</m:t>
                          </m:r>
                        </m:sub>
                      </m:sSub>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m:t>
                      </m:r>
                      <m:r>
                        <a:rPr lang="zh-CN" altLang="en-US"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𝛽</m:t>
                      </m:r>
                      <m:sSub>
                        <m:sSubPr>
                          <m:ctrlPr>
                            <a:rPr lang="en-US" altLang="zh-CN" sz="2000" i="1">
                              <a:solidFill>
                                <a:schemeClr val="tx1">
                                  <a:lumMod val="75000"/>
                                  <a:lumOff val="25000"/>
                                </a:schemeClr>
                              </a:solidFill>
                              <a:latin typeface="Cambria Math" panose="02040503050406030204" pitchFamily="18" charset="0"/>
                              <a:ea typeface="微软雅黑" panose="020B0503020204020204" pitchFamily="34" charset="-122"/>
                              <a:cs typeface="Times New Roman" panose="02020603050405020304" pitchFamily="18" charset="0"/>
                            </a:rPr>
                          </m:ctrlPr>
                        </m:sSubPr>
                        <m:e>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𝑀𝑎𝑟𝑘𝑒𝑡𝑇𝑖𝑚𝑖𝑛𝑔</m:t>
                          </m:r>
                        </m:e>
                        <m:sub>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𝑖</m:t>
                          </m:r>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m:t>
                          </m:r>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𝑡</m:t>
                          </m:r>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−1</m:t>
                          </m:r>
                        </m:sub>
                      </m:sSub>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m:t>
                      </m:r>
                      <m:nary>
                        <m:naryPr>
                          <m:chr m:val="∑"/>
                          <m:subHide m:val="on"/>
                          <m:supHide m:val="on"/>
                          <m:ctrlPr>
                            <a:rPr lang="en-US" altLang="zh-CN" sz="2000" i="1">
                              <a:solidFill>
                                <a:schemeClr val="tx1">
                                  <a:lumMod val="75000"/>
                                  <a:lumOff val="25000"/>
                                </a:schemeClr>
                              </a:solidFill>
                              <a:latin typeface="Cambria Math" panose="02040503050406030204" pitchFamily="18" charset="0"/>
                              <a:ea typeface="微软雅黑" panose="020B0503020204020204" pitchFamily="34" charset="-122"/>
                              <a:cs typeface="Times New Roman" panose="02020603050405020304" pitchFamily="18" charset="0"/>
                            </a:rPr>
                          </m:ctrlPr>
                        </m:naryPr>
                        <m:sub/>
                        <m:sup/>
                        <m:e>
                          <m:sSub>
                            <m:sSubPr>
                              <m:ctrlPr>
                                <a:rPr lang="en-US" altLang="zh-CN" sz="2000" i="1">
                                  <a:solidFill>
                                    <a:schemeClr val="tx1">
                                      <a:lumMod val="75000"/>
                                      <a:lumOff val="25000"/>
                                    </a:schemeClr>
                                  </a:solidFill>
                                  <a:latin typeface="Cambria Math" panose="02040503050406030204" pitchFamily="18" charset="0"/>
                                  <a:ea typeface="微软雅黑" panose="020B0503020204020204" pitchFamily="34" charset="-122"/>
                                  <a:cs typeface="Times New Roman" panose="02020603050405020304" pitchFamily="18" charset="0"/>
                                </a:rPr>
                              </m:ctrlPr>
                            </m:sSubPr>
                            <m:e>
                              <m:r>
                                <a:rPr lang="zh-CN" altLang="en-US"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𝛽</m:t>
                              </m:r>
                            </m:e>
                            <m:sub>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𝑗</m:t>
                              </m:r>
                            </m:sub>
                          </m:sSub>
                        </m:e>
                      </m:nary>
                      <m:sSub>
                        <m:sSubPr>
                          <m:ctrlPr>
                            <a:rPr lang="en-US" altLang="zh-CN" sz="2000" i="1">
                              <a:solidFill>
                                <a:schemeClr val="tx1">
                                  <a:lumMod val="75000"/>
                                  <a:lumOff val="25000"/>
                                </a:schemeClr>
                              </a:solidFill>
                              <a:latin typeface="Cambria Math" panose="02040503050406030204" pitchFamily="18" charset="0"/>
                              <a:ea typeface="微软雅黑" panose="020B0503020204020204" pitchFamily="34" charset="-122"/>
                              <a:cs typeface="Times New Roman" panose="02020603050405020304" pitchFamily="18" charset="0"/>
                            </a:rPr>
                          </m:ctrlPr>
                        </m:sSubPr>
                        <m:e>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𝐶𝑜𝑛𝑡𝑟𝑜𝑙</m:t>
                          </m:r>
                        </m:e>
                        <m:sub>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𝑖</m:t>
                          </m:r>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m:t>
                          </m:r>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𝑡</m:t>
                          </m:r>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−1</m:t>
                          </m:r>
                        </m:sub>
                      </m:sSub>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m:t>
                      </m:r>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𝑌𝑟</m:t>
                      </m:r>
                      <m:sSub>
                        <m:sSubPr>
                          <m:ctrlPr>
                            <a:rPr lang="en-US" altLang="zh-CN" sz="2000" i="1">
                              <a:solidFill>
                                <a:schemeClr val="tx1">
                                  <a:lumMod val="75000"/>
                                  <a:lumOff val="25000"/>
                                </a:schemeClr>
                              </a:solidFill>
                              <a:latin typeface="Cambria Math" panose="02040503050406030204" pitchFamily="18" charset="0"/>
                              <a:ea typeface="微软雅黑" panose="020B0503020204020204" pitchFamily="34" charset="-122"/>
                              <a:cs typeface="Times New Roman" panose="02020603050405020304" pitchFamily="18" charset="0"/>
                            </a:rPr>
                          </m:ctrlPr>
                        </m:sSubPr>
                        <m:e>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𝑄𝑡</m:t>
                          </m:r>
                        </m:e>
                        <m:sub>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𝑡</m:t>
                          </m:r>
                        </m:sub>
                      </m:sSub>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m:t>
                      </m:r>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𝐼𝑛</m:t>
                      </m:r>
                      <m:sSub>
                        <m:sSubPr>
                          <m:ctrlPr>
                            <a:rPr lang="en-US" altLang="zh-CN" sz="2000" i="1">
                              <a:solidFill>
                                <a:schemeClr val="tx1">
                                  <a:lumMod val="75000"/>
                                  <a:lumOff val="25000"/>
                                </a:schemeClr>
                              </a:solidFill>
                              <a:latin typeface="Cambria Math" panose="02040503050406030204" pitchFamily="18" charset="0"/>
                              <a:ea typeface="微软雅黑" panose="020B0503020204020204" pitchFamily="34" charset="-122"/>
                              <a:cs typeface="Times New Roman" panose="02020603050405020304" pitchFamily="18" charset="0"/>
                            </a:rPr>
                          </m:ctrlPr>
                        </m:sSubPr>
                        <m:e>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𝑑</m:t>
                          </m:r>
                        </m:e>
                        <m:sub>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𝑘</m:t>
                          </m:r>
                        </m:sub>
                      </m:sSub>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m:t>
                      </m:r>
                      <m:sSub>
                        <m:sSubPr>
                          <m:ctrlPr>
                            <a:rPr lang="en-US" altLang="zh-CN" sz="2000" i="1">
                              <a:solidFill>
                                <a:schemeClr val="tx1">
                                  <a:lumMod val="75000"/>
                                  <a:lumOff val="25000"/>
                                </a:schemeClr>
                              </a:solidFill>
                              <a:latin typeface="Cambria Math" panose="02040503050406030204" pitchFamily="18" charset="0"/>
                              <a:ea typeface="微软雅黑" panose="020B0503020204020204" pitchFamily="34" charset="-122"/>
                              <a:cs typeface="Times New Roman" panose="02020603050405020304" pitchFamily="18" charset="0"/>
                            </a:rPr>
                          </m:ctrlPr>
                        </m:sSubPr>
                        <m:e>
                          <m:r>
                            <a:rPr lang="zh-CN" altLang="en-US"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𝜀</m:t>
                          </m:r>
                        </m:e>
                        <m:sub>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𝑖𝑡</m:t>
                          </m:r>
                        </m:sub>
                      </m:sSub>
                    </m:oMath>
                  </m:oMathPara>
                </a14:m>
                <a:endParaRPr lang="en-US" altLang="zh-CN" sz="2000" i="1" dirty="0">
                  <a:solidFill>
                    <a:schemeClr val="tx1">
                      <a:lumMod val="75000"/>
                      <a:lumOff val="25000"/>
                    </a:schemeClr>
                  </a:solidFill>
                  <a:latin typeface="Cambria Math"/>
                  <a:ea typeface="微软雅黑" panose="020B0503020204020204" pitchFamily="34" charset="-122"/>
                  <a:cs typeface="Times New Roman" panose="02020603050405020304" pitchFamily="18" charset="0"/>
                </a:endParaRPr>
              </a:p>
              <a:p>
                <a:pPr marL="719982" indent="-380990">
                  <a:spcAft>
                    <a:spcPts val="1600"/>
                  </a:spcAft>
                  <a:buSzPct val="80000"/>
                  <a:buFont typeface="Wingdings" panose="05000000000000000000" pitchFamily="2" charset="2"/>
                  <a:buChar char="Ø"/>
                </a:pPr>
                <a14:m>
                  <m:oMath xmlns:m="http://schemas.openxmlformats.org/officeDocument/2006/math">
                    <m: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𝑃𝑙</m:t>
                    </m:r>
                    <m:r>
                      <m:rPr>
                        <m:sty m:val="p"/>
                      </m:rPr>
                      <a:rPr lang="en-US" altLang="zh-CN" b="0" i="0" smtClean="0">
                        <a:solidFill>
                          <a:schemeClr val="tx1">
                            <a:lumMod val="75000"/>
                            <a:lumOff val="25000"/>
                          </a:schemeClr>
                        </a:solidFill>
                        <a:latin typeface="Cambria Math"/>
                        <a:ea typeface="微软雅黑" panose="020B0503020204020204" pitchFamily="34" charset="-122"/>
                        <a:cs typeface="Times New Roman" panose="02020603050405020304" pitchFamily="18" charset="0"/>
                      </a:rPr>
                      <m:t>g</m:t>
                    </m:r>
                  </m:oMath>
                </a14:m>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：被解释变量</a:t>
                </a:r>
                <a14:m>
                  <m:oMath xmlns:m="http://schemas.openxmlformats.org/officeDocument/2006/math">
                    <m: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𝑃𝑙𝑒𝑑𝑔𝑒</m:t>
                    </m:r>
                    <m:r>
                      <a:rPr lang="zh-CN" altLang="en-US" i="1">
                        <a:solidFill>
                          <a:schemeClr val="tx1">
                            <a:lumMod val="75000"/>
                            <a:lumOff val="25000"/>
                          </a:schemeClr>
                        </a:solidFill>
                        <a:latin typeface="Cambria Math"/>
                        <a:ea typeface="微软雅黑" panose="020B0503020204020204" pitchFamily="34" charset="-122"/>
                        <a:cs typeface="Times New Roman" panose="02020603050405020304" pitchFamily="18" charset="0"/>
                      </a:rPr>
                      <m:t>、</m:t>
                    </m:r>
                    <m: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𝑃𝑙</m:t>
                    </m:r>
                    <m:r>
                      <m:rPr>
                        <m:sty m:val="p"/>
                      </m:rP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g</m:t>
                    </m:r>
                    <m: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𝐹𝑟𝑒𝑝</m:t>
                    </m:r>
                    <m:r>
                      <a:rPr lang="zh-CN" altLang="en-US" i="1">
                        <a:solidFill>
                          <a:schemeClr val="tx1">
                            <a:lumMod val="75000"/>
                            <a:lumOff val="25000"/>
                          </a:schemeClr>
                        </a:solidFill>
                        <a:latin typeface="Cambria Math"/>
                        <a:ea typeface="微软雅黑" panose="020B0503020204020204" pitchFamily="34" charset="-122"/>
                        <a:cs typeface="Times New Roman" panose="02020603050405020304" pitchFamily="18" charset="0"/>
                      </a:rPr>
                      <m:t>、</m:t>
                    </m:r>
                    <m: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𝑃𝑙</m:t>
                    </m:r>
                    <m:r>
                      <m:rPr>
                        <m:sty m:val="p"/>
                      </m:rP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g</m:t>
                    </m:r>
                    <m: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𝑅𝑎𝑡𝑒</m:t>
                    </m:r>
                  </m:oMath>
                </a14:m>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marL="719982" indent="-380990">
                  <a:spcAft>
                    <a:spcPts val="1600"/>
                  </a:spcAft>
                  <a:buSzPct val="80000"/>
                  <a:buFont typeface="Wingdings" panose="05000000000000000000" pitchFamily="2" charset="2"/>
                  <a:buChar char="Ø"/>
                </a:pPr>
                <a14:m>
                  <m:oMath xmlns:m="http://schemas.openxmlformats.org/officeDocument/2006/math">
                    <m: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𝑀𝑎𝑟𝑘𝑒𝑡𝑇𝑖𝑚𝑖𝑛𝑔</m:t>
                    </m:r>
                  </m:oMath>
                </a14:m>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：解释变量</a:t>
                </a:r>
                <a14:m>
                  <m:oMath xmlns:m="http://schemas.openxmlformats.org/officeDocument/2006/math">
                    <m: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𝑀</m:t>
                    </m:r>
                    <m:r>
                      <m:rPr>
                        <m:sty m:val="p"/>
                      </m:rP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is</m:t>
                    </m:r>
                    <m: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 </m:t>
                    </m:r>
                  </m:oMath>
                </a14:m>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i="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Mp </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14:m>
                  <m:oMath xmlns:m="http://schemas.openxmlformats.org/officeDocument/2006/math">
                    <m:sSub>
                      <m:sSubPr>
                        <m:ctrlPr>
                          <a:rPr lang="en-US" altLang="zh-CN" i="1">
                            <a:solidFill>
                              <a:schemeClr val="tx1">
                                <a:lumMod val="75000"/>
                                <a:lumOff val="25000"/>
                              </a:schemeClr>
                            </a:solidFill>
                            <a:latin typeface="Cambria Math" panose="02040503050406030204" pitchFamily="18" charset="0"/>
                            <a:ea typeface="微软雅黑" panose="020B0503020204020204" pitchFamily="34" charset="-122"/>
                            <a:cs typeface="Times New Roman" panose="02020603050405020304" pitchFamily="18" charset="0"/>
                          </a:rPr>
                        </m:ctrlPr>
                      </m:sSubPr>
                      <m:e>
                        <m: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𝐷</m:t>
                        </m:r>
                      </m:e>
                      <m:sub>
                        <m:r>
                          <m:rPr>
                            <m:sty m:val="p"/>
                          </m:rP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um</m:t>
                        </m:r>
                      </m:sub>
                    </m:sSub>
                    <m: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 </m:t>
                    </m:r>
                  </m:oMath>
                </a14:m>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marL="719982" indent="-380990">
                  <a:spcAft>
                    <a:spcPts val="1600"/>
                  </a:spcAft>
                  <a:buSzPct val="80000"/>
                  <a:buFont typeface="Wingdings" panose="05000000000000000000" pitchFamily="2" charset="2"/>
                  <a:buChar char="Ø"/>
                </a:pPr>
                <a:r>
                  <a:rPr lang="en-US" altLang="zh-CN" i="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Control</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：一系列控制变量</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marL="719982" indent="-380990">
                  <a:spcAft>
                    <a:spcPts val="1600"/>
                  </a:spcAft>
                  <a:buSzPct val="80000"/>
                  <a:buFont typeface="Wingdings" panose="05000000000000000000" pitchFamily="2" charset="2"/>
                  <a:buChar char="Ø"/>
                </a:pPr>
                <a:r>
                  <a:rPr lang="en-US" altLang="zh-CN" i="1" dirty="0" err="1">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YrQt</a:t>
                </a:r>
                <a:r>
                  <a:rPr lang="zh-CN" altLang="en-US" i="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i="1" dirty="0" err="1">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Ind</a:t>
                </a:r>
                <a:r>
                  <a:rPr lang="zh-CN" altLang="en-US" i="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：年份</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季度，行业虚拟变数</a:t>
                </a:r>
                <a:endParaRPr lang="en-US" altLang="zh-CN" i="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mc:Choice>
        <mc:Fallback xmlns="">
          <p:sp>
            <p:nvSpPr>
              <p:cNvPr id="5" name="文本框 2"/>
              <p:cNvSpPr txBox="1">
                <a:spLocks noRot="1" noChangeAspect="1" noMove="1" noResize="1" noEditPoints="1" noAdjustHandles="1" noChangeArrowheads="1" noChangeShapeType="1" noTextEdit="1"/>
              </p:cNvSpPr>
              <p:nvPr/>
            </p:nvSpPr>
            <p:spPr>
              <a:xfrm>
                <a:off x="1259492" y="1703130"/>
                <a:ext cx="10284236" cy="2699713"/>
              </a:xfrm>
              <a:prstGeom prst="rect">
                <a:avLst/>
              </a:prstGeom>
              <a:blipFill rotWithShape="1">
                <a:blip r:embed="rId2"/>
                <a:stretch>
                  <a:fillRect b="-4515"/>
                </a:stretch>
              </a:blipFill>
              <a:ln>
                <a:noFill/>
              </a:ln>
            </p:spPr>
            <p:txBody>
              <a:bodyPr/>
              <a:lstStyle/>
              <a:p>
                <a:r>
                  <a:rPr lang="zh-CN" altLang="en-US">
                    <a:noFill/>
                  </a:rPr>
                  <a:t> </a:t>
                </a:r>
              </a:p>
            </p:txBody>
          </p:sp>
        </mc:Fallback>
      </mc:AlternateContent>
      <p:sp>
        <p:nvSpPr>
          <p:cNvPr id="6" name="TextBox 12"/>
          <p:cNvSpPr txBox="1"/>
          <p:nvPr/>
        </p:nvSpPr>
        <p:spPr>
          <a:xfrm>
            <a:off x="1241946" y="240766"/>
            <a:ext cx="6482686" cy="548640"/>
          </a:xfrm>
          <a:prstGeom prst="rect">
            <a:avLst/>
          </a:prstGeom>
          <a:noFill/>
        </p:spPr>
        <p:txBody>
          <a:bodyPr wrap="square" rtlCol="0">
            <a:spAutoFit/>
          </a:bodyPr>
          <a:lstStyle/>
          <a:p>
            <a:r>
              <a:rPr lang="zh-CN" altLang="en-US" sz="2800" b="1" cap="all" dirty="0">
                <a:solidFill>
                  <a:schemeClr val="bg2">
                    <a:lumMod val="50000"/>
                  </a:schemeClr>
                </a:solidFill>
                <a:latin typeface="微软雅黑" pitchFamily="34" charset="-122"/>
                <a:ea typeface="微软雅黑" pitchFamily="34" charset="-122"/>
                <a:cs typeface="+mj-cs"/>
              </a:rPr>
              <a:t>构建模型</a:t>
            </a:r>
          </a:p>
        </p:txBody>
      </p:sp>
    </p:spTree>
    <p:extLst>
      <p:ext uri="{BB962C8B-B14F-4D97-AF65-F5344CB8AC3E}">
        <p14:creationId xmlns:p14="http://schemas.microsoft.com/office/powerpoint/2010/main" val="24875935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normAutofit/>
          </a:bodyPr>
          <a:lstStyle/>
          <a:p>
            <a:fld id="{D452BF20-362C-4294-AFD9-C5328724C70E}" type="slidenum">
              <a:rPr lang="zh-CN" altLang="en-US" smtClean="0"/>
              <a:t>32</a:t>
            </a:fld>
            <a:endParaRPr lang="zh-CN" altLang="en-US" dirty="0"/>
          </a:p>
        </p:txBody>
      </p:sp>
      <mc:AlternateContent xmlns:mc="http://schemas.openxmlformats.org/markup-compatibility/2006" xmlns:a14="http://schemas.microsoft.com/office/drawing/2010/main">
        <mc:Choice Requires="a14">
          <p:sp>
            <p:nvSpPr>
              <p:cNvPr id="5" name="文本框 2"/>
              <p:cNvSpPr txBox="1"/>
              <p:nvPr/>
            </p:nvSpPr>
            <p:spPr>
              <a:xfrm>
                <a:off x="1252091" y="1428810"/>
                <a:ext cx="10284236" cy="3242875"/>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0" tIns="0" rIns="0" bIns="0" rtlCol="0">
                <a:spAutoFit/>
              </a:bodyPr>
              <a:lstStyle/>
              <a:p>
                <a:pPr marL="719982" indent="-380990">
                  <a:spcAft>
                    <a:spcPts val="1600"/>
                  </a:spcAft>
                  <a:buSzPct val="100000"/>
                  <a:buFont typeface="Wingdings" panose="05000000000000000000" pitchFamily="2" charset="2"/>
                  <a:buChar char="Ø"/>
                </a:pPr>
                <a14:m>
                  <m:oMath xmlns:m="http://schemas.openxmlformats.org/officeDocument/2006/math">
                    <m:r>
                      <a:rPr lang="en-US" altLang="zh-CN" i="1" smtClean="0">
                        <a:solidFill>
                          <a:schemeClr val="tx1">
                            <a:lumMod val="75000"/>
                            <a:lumOff val="25000"/>
                          </a:schemeClr>
                        </a:solidFill>
                        <a:latin typeface="Cambria Math"/>
                        <a:ea typeface="微软雅黑" panose="020B0503020204020204" pitchFamily="34" charset="-122"/>
                        <a:cs typeface="Times New Roman" panose="02020603050405020304" pitchFamily="18" charset="0"/>
                      </a:rPr>
                      <m:t>𝑃𝑙𝑒𝑑𝑔𝑒</m:t>
                    </m:r>
                  </m:oMath>
                </a14:m>
                <a:r>
                  <a:rPr lang="zh-CN" altLang="en-US"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：第一大股东是否实施股权质押，季度内实施了则为</a:t>
                </a:r>
                <a:r>
                  <a:rPr lang="en-US" altLang="zh-CN"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否则为</a:t>
                </a:r>
                <a:r>
                  <a:rPr lang="en-US" altLang="zh-CN"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0</a:t>
                </a:r>
              </a:p>
              <a:p>
                <a:pPr marL="719982" indent="-380990">
                  <a:spcAft>
                    <a:spcPts val="1600"/>
                  </a:spcAft>
                  <a:buSzPct val="100000"/>
                  <a:buFont typeface="Wingdings" panose="05000000000000000000" pitchFamily="2" charset="2"/>
                  <a:buChar char="Ø"/>
                </a:pPr>
                <a14:m>
                  <m:oMath xmlns:m="http://schemas.openxmlformats.org/officeDocument/2006/math">
                    <m: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𝑃𝑙</m:t>
                    </m:r>
                    <m:r>
                      <m:rPr>
                        <m:sty m:val="p"/>
                      </m:rP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g</m:t>
                    </m:r>
                    <m: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𝐹𝑟𝑒𝑝</m:t>
                    </m:r>
                  </m:oMath>
                </a14:m>
                <a:r>
                  <a:rPr lang="zh-CN" altLang="en-US"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：股权质押频率：第一大股东在某一季度质押次数</a:t>
                </a:r>
                <a:endParaRPr lang="en-US" altLang="zh-CN"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marL="719982" indent="-380990">
                  <a:spcAft>
                    <a:spcPts val="1600"/>
                  </a:spcAft>
                  <a:buSzPct val="100000"/>
                  <a:buFont typeface="Wingdings" panose="05000000000000000000" pitchFamily="2" charset="2"/>
                  <a:buChar char="Ø"/>
                </a:pPr>
                <a14:m>
                  <m:oMath xmlns:m="http://schemas.openxmlformats.org/officeDocument/2006/math">
                    <m: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𝑃𝑙</m:t>
                    </m:r>
                    <m:r>
                      <m:rPr>
                        <m:sty m:val="p"/>
                      </m:rP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g</m:t>
                    </m:r>
                    <m:r>
                      <a:rPr lang="en-US" altLang="zh-CN" b="0" i="1" smtClean="0">
                        <a:solidFill>
                          <a:schemeClr val="tx1">
                            <a:lumMod val="75000"/>
                            <a:lumOff val="25000"/>
                          </a:schemeClr>
                        </a:solidFill>
                        <a:latin typeface="Cambria Math"/>
                        <a:ea typeface="微软雅黑" panose="020B0503020204020204" pitchFamily="34" charset="-122"/>
                        <a:cs typeface="Times New Roman" panose="02020603050405020304" pitchFamily="18" charset="0"/>
                      </a:rPr>
                      <m:t>𝑅𝑎𝑡𝑒</m:t>
                    </m:r>
                    <m: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 </m:t>
                    </m:r>
                  </m:oMath>
                </a14:m>
                <a:r>
                  <a:rPr lang="zh-CN" altLang="en-US"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：累计质押比例：第一大股东季度内累计质押股数与季度末该股东持股数量之比</a:t>
                </a:r>
                <a:endParaRPr lang="en-US" altLang="zh-CN"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marL="624742" indent="-285750">
                  <a:spcAft>
                    <a:spcPts val="1600"/>
                  </a:spcAft>
                  <a:buSzPct val="100000"/>
                  <a:buFont typeface="Wingdings" panose="05000000000000000000" pitchFamily="2" charset="2"/>
                  <a:buChar char="Ø"/>
                </a:pPr>
                <a:r>
                  <a:rPr lang="zh-CN" altLang="en-US" dirty="0">
                    <a:solidFill>
                      <a:schemeClr val="tx1">
                        <a:lumMod val="75000"/>
                        <a:lumOff val="25000"/>
                      </a:schemeClr>
                    </a:solidFill>
                    <a:ea typeface="微软雅黑" panose="020B0503020204020204" pitchFamily="34" charset="-122"/>
                    <a:cs typeface="Times New Roman" panose="02020603050405020304" pitchFamily="18" charset="0"/>
                  </a:rPr>
                  <a:t>模型</a:t>
                </a:r>
                <a14:m>
                  <m:oMath xmlns:m="http://schemas.openxmlformats.org/officeDocument/2006/math">
                    <m:r>
                      <a:rPr lang="zh-CN" altLang="en-US" i="1" smtClean="0">
                        <a:solidFill>
                          <a:schemeClr val="tx1">
                            <a:lumMod val="75000"/>
                            <a:lumOff val="25000"/>
                          </a:schemeClr>
                        </a:solidFill>
                        <a:latin typeface="Cambria Math"/>
                        <a:ea typeface="微软雅黑" panose="020B0503020204020204" pitchFamily="34" charset="-122"/>
                        <a:cs typeface="Times New Roman" panose="02020603050405020304" pitchFamily="18" charset="0"/>
                      </a:rPr>
                      <m:t>估计</m:t>
                    </m:r>
                    <m:r>
                      <a:rPr lang="zh-CN" altLang="en-US" b="0" i="1" smtClean="0">
                        <a:solidFill>
                          <a:schemeClr val="tx1">
                            <a:lumMod val="75000"/>
                            <a:lumOff val="25000"/>
                          </a:schemeClr>
                        </a:solidFill>
                        <a:latin typeface="Cambria Math"/>
                        <a:ea typeface="微软雅黑" panose="020B0503020204020204" pitchFamily="34" charset="-122"/>
                        <a:cs typeface="Times New Roman" panose="02020603050405020304" pitchFamily="18" charset="0"/>
                      </a:rPr>
                      <m:t>：</m:t>
                    </m:r>
                  </m:oMath>
                </a14:m>
                <a:endParaRPr lang="en-US" altLang="zh-CN" b="0" i="1" dirty="0">
                  <a:solidFill>
                    <a:schemeClr val="tx1">
                      <a:lumMod val="75000"/>
                      <a:lumOff val="25000"/>
                    </a:schemeClr>
                  </a:solidFill>
                  <a:latin typeface="Cambria Math"/>
                  <a:ea typeface="微软雅黑" panose="020B0503020204020204" pitchFamily="34" charset="-122"/>
                  <a:cs typeface="Times New Roman" panose="02020603050405020304" pitchFamily="18" charset="0"/>
                </a:endParaRPr>
              </a:p>
              <a:p>
                <a:pPr marL="1081942" lvl="1" indent="-285750">
                  <a:spcAft>
                    <a:spcPts val="1600"/>
                  </a:spcAft>
                  <a:buClr>
                    <a:schemeClr val="tx1">
                      <a:lumMod val="50000"/>
                      <a:lumOff val="50000"/>
                    </a:schemeClr>
                  </a:buClr>
                  <a:buSzPct val="80000"/>
                  <a:buFont typeface="Wingdings" panose="05000000000000000000" pitchFamily="2" charset="2"/>
                  <a:buChar char="u"/>
                </a:pPr>
                <a14:m>
                  <m:oMath xmlns:m="http://schemas.openxmlformats.org/officeDocument/2006/math">
                    <m: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𝑃𝑙𝑒𝑑𝑔𝑒</m:t>
                    </m:r>
                  </m:oMath>
                </a14:m>
                <a:r>
                  <a:rPr lang="zh-CN" altLang="en-US"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使用</a:t>
                </a:r>
                <a:r>
                  <a:rPr lang="en-US" altLang="zh-CN" i="1" dirty="0" err="1">
                    <a:solidFill>
                      <a:schemeClr val="tx1">
                        <a:lumMod val="75000"/>
                        <a:lumOff val="25000"/>
                      </a:schemeClr>
                    </a:solidFill>
                    <a:latin typeface="Cambria Math"/>
                    <a:ea typeface="微软雅黑" panose="020B0503020204020204" pitchFamily="34" charset="-122"/>
                    <a:cs typeface="Times New Roman" panose="02020603050405020304" pitchFamily="18" charset="0"/>
                  </a:rPr>
                  <a:t>logit</a:t>
                </a:r>
                <a:r>
                  <a:rPr lang="zh-CN" altLang="en-US"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模型进行估计</a:t>
                </a:r>
                <a:endParaRPr lang="en-US" altLang="zh-CN"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marL="1081942" lvl="1" indent="-285750">
                  <a:lnSpc>
                    <a:spcPct val="150000"/>
                  </a:lnSpc>
                  <a:spcAft>
                    <a:spcPts val="1600"/>
                  </a:spcAft>
                  <a:buClr>
                    <a:schemeClr val="tx1">
                      <a:lumMod val="50000"/>
                      <a:lumOff val="50000"/>
                    </a:schemeClr>
                  </a:buClr>
                  <a:buSzPct val="80000"/>
                  <a:buFont typeface="Wingdings" panose="05000000000000000000" pitchFamily="2" charset="2"/>
                  <a:buChar char="u"/>
                </a:pPr>
                <a:r>
                  <a:rPr lang="en-US" altLang="zh-CN" dirty="0">
                    <a:solidFill>
                      <a:schemeClr val="tx1">
                        <a:lumMod val="75000"/>
                        <a:lumOff val="25000"/>
                      </a:schemeClr>
                    </a:solidFill>
                    <a:ea typeface="微软雅黑" panose="020B0503020204020204" pitchFamily="34" charset="-122"/>
                    <a:cs typeface="Times New Roman" panose="02020603050405020304" pitchFamily="18" charset="0"/>
                  </a:rPr>
                  <a:t> </a:t>
                </a:r>
                <a14:m>
                  <m:oMath xmlns:m="http://schemas.openxmlformats.org/officeDocument/2006/math">
                    <m: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𝑃𝑙</m:t>
                    </m:r>
                    <m:r>
                      <m:rPr>
                        <m:sty m:val="p"/>
                      </m:rP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g</m:t>
                    </m:r>
                    <m: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𝐹𝑟𝑒𝑝</m:t>
                    </m:r>
                  </m:oMath>
                </a14:m>
                <a:r>
                  <a:rPr lang="zh-CN" altLang="en-US"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dirty="0">
                    <a:solidFill>
                      <a:schemeClr val="tx1">
                        <a:lumMod val="75000"/>
                        <a:lumOff val="25000"/>
                      </a:schemeClr>
                    </a:solidFill>
                    <a:ea typeface="微软雅黑" panose="020B0503020204020204" pitchFamily="34" charset="-122"/>
                    <a:cs typeface="Times New Roman" panose="02020603050405020304" pitchFamily="18" charset="0"/>
                  </a:rPr>
                  <a:t> </a:t>
                </a:r>
                <a14:m>
                  <m:oMath xmlns:m="http://schemas.openxmlformats.org/officeDocument/2006/math">
                    <m: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𝑃𝑙</m:t>
                    </m:r>
                    <m:r>
                      <m:rPr>
                        <m:sty m:val="p"/>
                      </m:rP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g</m:t>
                    </m:r>
                    <m: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𝑅𝑎𝑡𝑒</m:t>
                    </m:r>
                  </m:oMath>
                </a14:m>
                <a:r>
                  <a:rPr lang="zh-CN" altLang="en-US"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由于样本研究期内，很多公司第一大股东没有质押，从而很多数值为</a:t>
                </a:r>
                <a:r>
                  <a:rPr lang="en-US" altLang="zh-CN"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0</a:t>
                </a:r>
                <a:r>
                  <a:rPr lang="zh-CN" altLang="en-US"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，所以使用</a:t>
                </a:r>
                <a:r>
                  <a:rPr lang="en-US" altLang="zh-CN" i="1" dirty="0">
                    <a:solidFill>
                      <a:schemeClr val="tx1">
                        <a:lumMod val="75000"/>
                        <a:lumOff val="25000"/>
                      </a:schemeClr>
                    </a:solidFill>
                    <a:latin typeface="Cambria Math"/>
                    <a:ea typeface="微软雅黑" panose="020B0503020204020204" pitchFamily="34" charset="-122"/>
                    <a:cs typeface="Times New Roman" panose="02020603050405020304" pitchFamily="18" charset="0"/>
                  </a:rPr>
                  <a:t>OLS</a:t>
                </a:r>
                <a:r>
                  <a:rPr lang="zh-CN" altLang="en-US"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模型会有偏误，本文采用</a:t>
                </a:r>
                <a:r>
                  <a:rPr lang="en-US" altLang="zh-CN" i="1" dirty="0" err="1">
                    <a:solidFill>
                      <a:schemeClr val="tx1">
                        <a:lumMod val="75000"/>
                        <a:lumOff val="25000"/>
                      </a:schemeClr>
                    </a:solidFill>
                    <a:latin typeface="Cambria Math"/>
                    <a:ea typeface="微软雅黑" panose="020B0503020204020204" pitchFamily="34" charset="-122"/>
                    <a:cs typeface="Times New Roman" panose="02020603050405020304" pitchFamily="18" charset="0"/>
                  </a:rPr>
                  <a:t>tobit</a:t>
                </a:r>
                <a:r>
                  <a:rPr lang="zh-CN" altLang="en-US"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模型</a:t>
                </a:r>
                <a:endParaRPr lang="en-US" altLang="zh-CN"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mc:Choice>
        <mc:Fallback xmlns="">
          <p:sp>
            <p:nvSpPr>
              <p:cNvPr id="5" name="文本框 2"/>
              <p:cNvSpPr txBox="1">
                <a:spLocks noRot="1" noChangeAspect="1" noMove="1" noResize="1" noEditPoints="1" noAdjustHandles="1" noChangeArrowheads="1" noChangeShapeType="1" noTextEdit="1"/>
              </p:cNvSpPr>
              <p:nvPr/>
            </p:nvSpPr>
            <p:spPr>
              <a:xfrm>
                <a:off x="1252091" y="1428810"/>
                <a:ext cx="10284236" cy="3242875"/>
              </a:xfrm>
              <a:prstGeom prst="rect">
                <a:avLst/>
              </a:prstGeom>
              <a:blipFill rotWithShape="1">
                <a:blip r:embed="rId2"/>
                <a:stretch>
                  <a:fillRect t="-2256" r="-1423" b="-2068"/>
                </a:stretch>
              </a:blipFill>
              <a:ln>
                <a:noFill/>
              </a:ln>
            </p:spPr>
            <p:txBody>
              <a:bodyPr/>
              <a:lstStyle/>
              <a:p>
                <a:r>
                  <a:rPr lang="zh-CN" altLang="en-US">
                    <a:noFill/>
                  </a:rPr>
                  <a:t> </a:t>
                </a:r>
              </a:p>
            </p:txBody>
          </p:sp>
        </mc:Fallback>
      </mc:AlternateContent>
      <p:sp>
        <p:nvSpPr>
          <p:cNvPr id="6" name="TextBox 12"/>
          <p:cNvSpPr txBox="1"/>
          <p:nvPr/>
        </p:nvSpPr>
        <p:spPr>
          <a:xfrm>
            <a:off x="1241946" y="240766"/>
            <a:ext cx="6482686" cy="548640"/>
          </a:xfrm>
          <a:prstGeom prst="rect">
            <a:avLst/>
          </a:prstGeom>
          <a:noFill/>
        </p:spPr>
        <p:txBody>
          <a:bodyPr wrap="square" rtlCol="0">
            <a:spAutoFit/>
          </a:bodyPr>
          <a:lstStyle/>
          <a:p>
            <a:r>
              <a:rPr lang="zh-CN" altLang="en-US" sz="2800" b="1" cap="all" dirty="0">
                <a:solidFill>
                  <a:schemeClr val="bg2">
                    <a:lumMod val="50000"/>
                  </a:schemeClr>
                </a:solidFill>
                <a:latin typeface="微软雅黑" pitchFamily="34" charset="-122"/>
                <a:ea typeface="微软雅黑" pitchFamily="34" charset="-122"/>
                <a:cs typeface="+mj-cs"/>
              </a:rPr>
              <a:t>被解释变量</a:t>
            </a:r>
          </a:p>
        </p:txBody>
      </p:sp>
    </p:spTree>
    <p:extLst>
      <p:ext uri="{BB962C8B-B14F-4D97-AF65-F5344CB8AC3E}">
        <p14:creationId xmlns:p14="http://schemas.microsoft.com/office/powerpoint/2010/main" val="6625508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normAutofit/>
          </a:bodyPr>
          <a:lstStyle/>
          <a:p>
            <a:fld id="{D452BF20-362C-4294-AFD9-C5328724C70E}" type="slidenum">
              <a:rPr lang="zh-CN" altLang="en-US" smtClean="0"/>
              <a:t>33</a:t>
            </a:fld>
            <a:endParaRPr lang="zh-CN" altLang="en-US" dirty="0"/>
          </a:p>
        </p:txBody>
      </p:sp>
      <mc:AlternateContent xmlns:mc="http://schemas.openxmlformats.org/markup-compatibility/2006" xmlns:a14="http://schemas.microsoft.com/office/drawing/2010/main">
        <mc:Choice Requires="a14">
          <p:sp>
            <p:nvSpPr>
              <p:cNvPr id="5" name="文本框 2"/>
              <p:cNvSpPr txBox="1"/>
              <p:nvPr/>
            </p:nvSpPr>
            <p:spPr>
              <a:xfrm>
                <a:off x="1241946" y="1350433"/>
                <a:ext cx="10284236" cy="4511941"/>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0" tIns="0" rIns="0" bIns="0" rtlCol="0">
                <a:spAutoFit/>
              </a:bodyPr>
              <a:lstStyle/>
              <a:p>
                <a:pPr marL="285750" indent="-285750">
                  <a:spcBef>
                    <a:spcPts val="1200"/>
                  </a:spcBef>
                  <a:spcAft>
                    <a:spcPts val="1800"/>
                  </a:spcAft>
                  <a:buFont typeface="Wingdings" panose="05000000000000000000" pitchFamily="2" charset="2"/>
                  <a:buChar char="Ø"/>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错误定价</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2000" i="1" dirty="0">
                  <a:solidFill>
                    <a:schemeClr val="tx1">
                      <a:lumMod val="75000"/>
                      <a:lumOff val="25000"/>
                    </a:schemeClr>
                  </a:solidFill>
                  <a:latin typeface="Cambria Math"/>
                  <a:ea typeface="微软雅黑" panose="020B0503020204020204" pitchFamily="34" charset="-122"/>
                  <a:cs typeface="Times New Roman" panose="02020603050405020304" pitchFamily="18" charset="0"/>
                </a:endParaRPr>
              </a:p>
              <a:p>
                <a:pPr>
                  <a:spcBef>
                    <a:spcPts val="1200"/>
                  </a:spcBef>
                  <a:spcAft>
                    <a:spcPts val="600"/>
                  </a:spcAft>
                </a:pPr>
                <a14:m>
                  <m:oMathPara xmlns:m="http://schemas.openxmlformats.org/officeDocument/2006/math">
                    <m:oMathParaPr>
                      <m:jc m:val="centerGroup"/>
                    </m:oMathParaPr>
                    <m:oMath xmlns:m="http://schemas.openxmlformats.org/officeDocument/2006/math">
                      <m:sSub>
                        <m:sSubPr>
                          <m:ctrlPr>
                            <a:rPr lang="en-US" altLang="zh-CN" sz="2000" i="1" smtClean="0">
                              <a:solidFill>
                                <a:schemeClr val="tx1">
                                  <a:lumMod val="75000"/>
                                  <a:lumOff val="25000"/>
                                </a:schemeClr>
                              </a:solidFill>
                              <a:latin typeface="Cambria Math" panose="02040503050406030204" pitchFamily="18" charset="0"/>
                              <a:ea typeface="微软雅黑" panose="020B0503020204020204" pitchFamily="34" charset="-122"/>
                              <a:cs typeface="Times New Roman" panose="02020603050405020304" pitchFamily="18" charset="0"/>
                            </a:rPr>
                          </m:ctrlPr>
                        </m:sSubPr>
                        <m:e>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𝐿𝑛𝑀</m:t>
                          </m:r>
                        </m:e>
                        <m:sub>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𝑖𝑡</m:t>
                          </m:r>
                        </m:sub>
                      </m:sSub>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m:t>
                      </m:r>
                      <m:sSub>
                        <m:sSubPr>
                          <m:ctrlPr>
                            <a:rPr lang="en-US" altLang="zh-CN" sz="2000" i="1">
                              <a:solidFill>
                                <a:schemeClr val="tx1">
                                  <a:lumMod val="75000"/>
                                  <a:lumOff val="25000"/>
                                </a:schemeClr>
                              </a:solidFill>
                              <a:latin typeface="Cambria Math" panose="02040503050406030204" pitchFamily="18" charset="0"/>
                              <a:ea typeface="微软雅黑" panose="020B0503020204020204" pitchFamily="34" charset="-122"/>
                              <a:cs typeface="Times New Roman" panose="02020603050405020304" pitchFamily="18" charset="0"/>
                            </a:rPr>
                          </m:ctrlPr>
                        </m:sSubPr>
                        <m:e>
                          <m:r>
                            <a:rPr lang="zh-CN" altLang="en-US"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𝛼</m:t>
                          </m:r>
                        </m:e>
                        <m:sub>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0</m:t>
                          </m:r>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𝑗𝑡</m:t>
                          </m:r>
                        </m:sub>
                      </m:sSub>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m:t>
                      </m:r>
                      <m:sSub>
                        <m:sSubPr>
                          <m:ctrlPr>
                            <a:rPr lang="en-US" altLang="zh-CN" sz="2000" i="1">
                              <a:solidFill>
                                <a:schemeClr val="tx1">
                                  <a:lumMod val="75000"/>
                                  <a:lumOff val="25000"/>
                                </a:schemeClr>
                              </a:solidFill>
                              <a:latin typeface="Cambria Math" panose="02040503050406030204" pitchFamily="18" charset="0"/>
                              <a:ea typeface="微软雅黑" panose="020B0503020204020204" pitchFamily="34" charset="-122"/>
                              <a:cs typeface="Times New Roman" panose="02020603050405020304" pitchFamily="18" charset="0"/>
                            </a:rPr>
                          </m:ctrlPr>
                        </m:sSubPr>
                        <m:e>
                          <m:r>
                            <a:rPr lang="zh-CN" altLang="en-US"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𝛼</m:t>
                          </m:r>
                        </m:e>
                        <m:sub>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1</m:t>
                          </m:r>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𝑗𝑡</m:t>
                          </m:r>
                        </m:sub>
                      </m:sSub>
                      <m:sSub>
                        <m:sSubPr>
                          <m:ctrlPr>
                            <a:rPr lang="en-US" altLang="zh-CN" sz="2000" i="1">
                              <a:solidFill>
                                <a:schemeClr val="tx1">
                                  <a:lumMod val="75000"/>
                                  <a:lumOff val="25000"/>
                                </a:schemeClr>
                              </a:solidFill>
                              <a:latin typeface="Cambria Math" panose="02040503050406030204" pitchFamily="18" charset="0"/>
                              <a:ea typeface="微软雅黑" panose="020B0503020204020204" pitchFamily="34" charset="-122"/>
                              <a:cs typeface="Times New Roman" panose="02020603050405020304" pitchFamily="18" charset="0"/>
                            </a:rPr>
                          </m:ctrlPr>
                        </m:sSubPr>
                        <m:e>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𝐿𝑛</m:t>
                          </m:r>
                          <m:d>
                            <m:dPr>
                              <m:ctrlPr>
                                <a:rPr lang="en-US" altLang="zh-CN" sz="2000" i="1">
                                  <a:solidFill>
                                    <a:schemeClr val="tx1">
                                      <a:lumMod val="75000"/>
                                      <a:lumOff val="25000"/>
                                    </a:schemeClr>
                                  </a:solidFill>
                                  <a:latin typeface="Cambria Math" panose="02040503050406030204" pitchFamily="18" charset="0"/>
                                  <a:ea typeface="微软雅黑" panose="020B0503020204020204" pitchFamily="34" charset="-122"/>
                                  <a:cs typeface="Times New Roman" panose="02020603050405020304" pitchFamily="18" charset="0"/>
                                </a:rPr>
                              </m:ctrlPr>
                            </m:dPr>
                            <m:e>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𝐵</m:t>
                              </m:r>
                            </m:e>
                          </m:d>
                        </m:e>
                        <m:sub>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𝑖𝑡</m:t>
                          </m:r>
                        </m:sub>
                      </m:sSub>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m:t>
                      </m:r>
                      <m:sSub>
                        <m:sSubPr>
                          <m:ctrlPr>
                            <a:rPr lang="en-US" altLang="zh-CN" sz="2000" i="1">
                              <a:solidFill>
                                <a:schemeClr val="tx1">
                                  <a:lumMod val="75000"/>
                                  <a:lumOff val="25000"/>
                                </a:schemeClr>
                              </a:solidFill>
                              <a:latin typeface="Cambria Math" panose="02040503050406030204" pitchFamily="18" charset="0"/>
                              <a:ea typeface="微软雅黑" panose="020B0503020204020204" pitchFamily="34" charset="-122"/>
                              <a:cs typeface="Times New Roman" panose="02020603050405020304" pitchFamily="18" charset="0"/>
                            </a:rPr>
                          </m:ctrlPr>
                        </m:sSubPr>
                        <m:e>
                          <m:r>
                            <a:rPr lang="zh-CN" altLang="en-US"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𝛼</m:t>
                          </m:r>
                        </m:e>
                        <m:sub>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2</m:t>
                          </m:r>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𝑗𝑡</m:t>
                          </m:r>
                        </m:sub>
                      </m:sSub>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𝐿𝑛</m:t>
                      </m:r>
                      <m:sSub>
                        <m:sSubPr>
                          <m:ctrlPr>
                            <a:rPr lang="en-US" altLang="zh-CN" sz="2000" i="1">
                              <a:solidFill>
                                <a:schemeClr val="tx1">
                                  <a:lumMod val="75000"/>
                                  <a:lumOff val="25000"/>
                                </a:schemeClr>
                              </a:solidFill>
                              <a:latin typeface="Cambria Math" panose="02040503050406030204" pitchFamily="18" charset="0"/>
                              <a:ea typeface="微软雅黑" panose="020B0503020204020204" pitchFamily="34" charset="-122"/>
                              <a:cs typeface="Times New Roman" panose="02020603050405020304" pitchFamily="18" charset="0"/>
                            </a:rPr>
                          </m:ctrlPr>
                        </m:sSubPr>
                        <m:e>
                          <m:sSubSup>
                            <m:sSubSupPr>
                              <m:ctrlPr>
                                <a:rPr lang="en-US" altLang="zh-CN" sz="2000" i="1">
                                  <a:solidFill>
                                    <a:schemeClr val="tx1">
                                      <a:lumMod val="75000"/>
                                      <a:lumOff val="25000"/>
                                    </a:schemeClr>
                                  </a:solidFill>
                                  <a:latin typeface="Cambria Math" panose="02040503050406030204" pitchFamily="18" charset="0"/>
                                  <a:ea typeface="微软雅黑" panose="020B0503020204020204" pitchFamily="34" charset="-122"/>
                                  <a:cs typeface="Times New Roman" panose="02020603050405020304" pitchFamily="18" charset="0"/>
                                </a:rPr>
                              </m:ctrlPr>
                            </m:sSubSupPr>
                            <m:e>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 (</m:t>
                              </m:r>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𝑁𝐼</m:t>
                              </m:r>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m:t>
                              </m:r>
                            </m:e>
                            <m:sub/>
                            <m:sup>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m:t>
                              </m:r>
                            </m:sup>
                          </m:sSubSup>
                        </m:e>
                        <m:sub>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𝑖𝑡</m:t>
                          </m:r>
                        </m:sub>
                      </m:sSub>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m:t>
                      </m:r>
                      <m:sSub>
                        <m:sSubPr>
                          <m:ctrlPr>
                            <a:rPr lang="en-US" altLang="zh-CN" sz="2000" i="1">
                              <a:solidFill>
                                <a:schemeClr val="tx1">
                                  <a:lumMod val="75000"/>
                                  <a:lumOff val="25000"/>
                                </a:schemeClr>
                              </a:solidFill>
                              <a:latin typeface="Cambria Math" panose="02040503050406030204" pitchFamily="18" charset="0"/>
                              <a:ea typeface="微软雅黑" panose="020B0503020204020204" pitchFamily="34" charset="-122"/>
                              <a:cs typeface="Times New Roman" panose="02020603050405020304" pitchFamily="18" charset="0"/>
                            </a:rPr>
                          </m:ctrlPr>
                        </m:sSubPr>
                        <m:e>
                          <m:r>
                            <a:rPr lang="zh-CN" altLang="en-US"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𝛼</m:t>
                          </m:r>
                        </m:e>
                        <m:sub>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3</m:t>
                          </m:r>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𝑗𝑡</m:t>
                          </m:r>
                        </m:sub>
                      </m:sSub>
                      <m:sSub>
                        <m:sSubPr>
                          <m:ctrlPr>
                            <a:rPr lang="en-US" altLang="zh-CN" sz="2000" i="1">
                              <a:solidFill>
                                <a:schemeClr val="tx1">
                                  <a:lumMod val="75000"/>
                                  <a:lumOff val="25000"/>
                                </a:schemeClr>
                              </a:solidFill>
                              <a:latin typeface="Cambria Math" panose="02040503050406030204" pitchFamily="18" charset="0"/>
                              <a:ea typeface="微软雅黑" panose="020B0503020204020204" pitchFamily="34" charset="-122"/>
                              <a:cs typeface="Times New Roman" panose="02020603050405020304" pitchFamily="18" charset="0"/>
                            </a:rPr>
                          </m:ctrlPr>
                        </m:sSubPr>
                        <m:e>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𝐼</m:t>
                          </m:r>
                        </m:e>
                        <m:sub>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(&lt;0)</m:t>
                          </m:r>
                        </m:sub>
                      </m:sSub>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𝐿𝑛</m:t>
                      </m:r>
                      <m:sSub>
                        <m:sSubPr>
                          <m:ctrlPr>
                            <a:rPr lang="en-US" altLang="zh-CN" sz="2000" i="1">
                              <a:solidFill>
                                <a:schemeClr val="tx1">
                                  <a:lumMod val="75000"/>
                                  <a:lumOff val="25000"/>
                                </a:schemeClr>
                              </a:solidFill>
                              <a:latin typeface="Cambria Math" panose="02040503050406030204" pitchFamily="18" charset="0"/>
                              <a:ea typeface="微软雅黑" panose="020B0503020204020204" pitchFamily="34" charset="-122"/>
                              <a:cs typeface="Times New Roman" panose="02020603050405020304" pitchFamily="18" charset="0"/>
                            </a:rPr>
                          </m:ctrlPr>
                        </m:sSubPr>
                        <m:e>
                          <m:sSubSup>
                            <m:sSubSupPr>
                              <m:ctrlPr>
                                <a:rPr lang="en-US" altLang="zh-CN" sz="2000" i="1">
                                  <a:solidFill>
                                    <a:schemeClr val="tx1">
                                      <a:lumMod val="75000"/>
                                      <a:lumOff val="25000"/>
                                    </a:schemeClr>
                                  </a:solidFill>
                                  <a:latin typeface="Cambria Math" panose="02040503050406030204" pitchFamily="18" charset="0"/>
                                  <a:ea typeface="微软雅黑" panose="020B0503020204020204" pitchFamily="34" charset="-122"/>
                                  <a:cs typeface="Times New Roman" panose="02020603050405020304" pitchFamily="18" charset="0"/>
                                </a:rPr>
                              </m:ctrlPr>
                            </m:sSubSupPr>
                            <m:e>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 (</m:t>
                              </m:r>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𝑁𝐼</m:t>
                              </m:r>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m:t>
                              </m:r>
                            </m:e>
                            <m:sub/>
                            <m:sup>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m:t>
                              </m:r>
                            </m:sup>
                          </m:sSubSup>
                        </m:e>
                        <m:sub>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𝑖𝑡</m:t>
                          </m:r>
                        </m:sub>
                      </m:sSub>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m:t>
                      </m:r>
                      <m:sSub>
                        <m:sSubPr>
                          <m:ctrlPr>
                            <a:rPr lang="en-US" altLang="zh-CN" sz="2000" i="1">
                              <a:solidFill>
                                <a:schemeClr val="tx1">
                                  <a:lumMod val="75000"/>
                                  <a:lumOff val="25000"/>
                                </a:schemeClr>
                              </a:solidFill>
                              <a:latin typeface="Cambria Math" panose="02040503050406030204" pitchFamily="18" charset="0"/>
                              <a:ea typeface="微软雅黑" panose="020B0503020204020204" pitchFamily="34" charset="-122"/>
                              <a:cs typeface="Times New Roman" panose="02020603050405020304" pitchFamily="18" charset="0"/>
                            </a:rPr>
                          </m:ctrlPr>
                        </m:sSubPr>
                        <m:e>
                          <m:r>
                            <a:rPr lang="zh-CN" altLang="en-US"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𝛼</m:t>
                          </m:r>
                        </m:e>
                        <m:sub>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4</m:t>
                          </m:r>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𝑗𝑡</m:t>
                          </m:r>
                        </m:sub>
                      </m:sSub>
                      <m:sSub>
                        <m:sSubPr>
                          <m:ctrlPr>
                            <a:rPr lang="en-US" altLang="zh-CN" sz="2000" i="1">
                              <a:solidFill>
                                <a:schemeClr val="tx1">
                                  <a:lumMod val="75000"/>
                                  <a:lumOff val="25000"/>
                                </a:schemeClr>
                              </a:solidFill>
                              <a:latin typeface="Cambria Math" panose="02040503050406030204" pitchFamily="18" charset="0"/>
                              <a:ea typeface="微软雅黑" panose="020B0503020204020204" pitchFamily="34" charset="-122"/>
                              <a:cs typeface="Times New Roman" panose="02020603050405020304" pitchFamily="18" charset="0"/>
                            </a:rPr>
                          </m:ctrlPr>
                        </m:sSubPr>
                        <m:e>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𝐿𝐸𝑉</m:t>
                          </m:r>
                        </m:e>
                        <m:sub>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𝑖𝑡</m:t>
                          </m:r>
                        </m:sub>
                      </m:sSub>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m:t>
                      </m:r>
                      <m:sSub>
                        <m:sSubPr>
                          <m:ctrlPr>
                            <a:rPr lang="en-US" altLang="zh-CN" sz="2000" i="1">
                              <a:solidFill>
                                <a:schemeClr val="tx1">
                                  <a:lumMod val="75000"/>
                                  <a:lumOff val="25000"/>
                                </a:schemeClr>
                              </a:solidFill>
                              <a:latin typeface="Cambria Math" panose="02040503050406030204" pitchFamily="18" charset="0"/>
                              <a:ea typeface="微软雅黑" panose="020B0503020204020204" pitchFamily="34" charset="-122"/>
                              <a:cs typeface="Times New Roman" panose="02020603050405020304" pitchFamily="18" charset="0"/>
                            </a:rPr>
                          </m:ctrlPr>
                        </m:sSubPr>
                        <m:e>
                          <m:r>
                            <a:rPr lang="zh-CN" altLang="en-US"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𝜀</m:t>
                          </m:r>
                        </m:e>
                        <m:sub>
                          <m:r>
                            <a:rPr lang="en-US" altLang="zh-CN" sz="2000"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𝑖𝑡</m:t>
                          </m:r>
                        </m:sub>
                      </m:sSub>
                    </m:oMath>
                  </m:oMathPara>
                </a14:m>
                <a:endParaRPr lang="en-US" altLang="zh-CN" sz="2000" i="1" dirty="0">
                  <a:solidFill>
                    <a:schemeClr val="tx1">
                      <a:lumMod val="75000"/>
                      <a:lumOff val="25000"/>
                    </a:schemeClr>
                  </a:solidFill>
                  <a:latin typeface="Cambria Math"/>
                  <a:ea typeface="微软雅黑" panose="020B0503020204020204" pitchFamily="34" charset="-122"/>
                  <a:cs typeface="Times New Roman" panose="02020603050405020304" pitchFamily="18" charset="0"/>
                </a:endParaRPr>
              </a:p>
              <a:p>
                <a:pPr marL="719982" indent="-380990">
                  <a:spcAft>
                    <a:spcPts val="1600"/>
                  </a:spcAft>
                  <a:buClr>
                    <a:schemeClr val="tx1">
                      <a:lumMod val="50000"/>
                      <a:lumOff val="50000"/>
                    </a:schemeClr>
                  </a:buClr>
                  <a:buSzPct val="80000"/>
                  <a:buFont typeface="Wingdings" panose="05000000000000000000" pitchFamily="2" charset="2"/>
                  <a:buChar char="u"/>
                </a:pPr>
                <a14:m>
                  <m:oMath xmlns:m="http://schemas.openxmlformats.org/officeDocument/2006/math">
                    <m:sSub>
                      <m:sSubPr>
                        <m:ctrlPr>
                          <a:rPr lang="en-US" altLang="zh-CN" i="1">
                            <a:solidFill>
                              <a:schemeClr val="tx1">
                                <a:lumMod val="75000"/>
                                <a:lumOff val="25000"/>
                              </a:schemeClr>
                            </a:solidFill>
                            <a:latin typeface="Cambria Math" panose="02040503050406030204" pitchFamily="18" charset="0"/>
                            <a:ea typeface="微软雅黑" panose="020B0503020204020204" pitchFamily="34" charset="-122"/>
                            <a:cs typeface="Times New Roman" panose="02020603050405020304" pitchFamily="18" charset="0"/>
                          </a:rPr>
                        </m:ctrlPr>
                      </m:sSubPr>
                      <m:e>
                        <m: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𝑀</m:t>
                        </m:r>
                      </m:e>
                      <m:sub>
                        <m: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𝑖𝑡</m:t>
                        </m:r>
                      </m:sub>
                    </m:sSub>
                  </m:oMath>
                </a14:m>
                <a:r>
                  <a:rPr lang="zh-CN" altLang="en-US"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：公司</a:t>
                </a:r>
                <a14:m>
                  <m:oMath xmlns:m="http://schemas.openxmlformats.org/officeDocument/2006/math">
                    <m: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𝑖</m:t>
                    </m:r>
                  </m:oMath>
                </a14:m>
                <a:r>
                  <a:rPr lang="zh-CN" altLang="en-US"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在</a:t>
                </a:r>
                <a14:m>
                  <m:oMath xmlns:m="http://schemas.openxmlformats.org/officeDocument/2006/math">
                    <m: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𝑡</m:t>
                    </m:r>
                  </m:oMath>
                </a14:m>
                <a:r>
                  <a:rPr lang="zh-CN" altLang="en-US"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期末的市场价值</a:t>
                </a:r>
                <a:endParaRPr lang="en-US" altLang="zh-CN"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marL="719982" indent="-380990">
                  <a:spcAft>
                    <a:spcPts val="1600"/>
                  </a:spcAft>
                  <a:buClr>
                    <a:schemeClr val="tx1">
                      <a:lumMod val="50000"/>
                      <a:lumOff val="50000"/>
                    </a:schemeClr>
                  </a:buClr>
                  <a:buSzPct val="80000"/>
                  <a:buFont typeface="Wingdings" panose="05000000000000000000" pitchFamily="2" charset="2"/>
                  <a:buChar char="u"/>
                </a:pPr>
                <a14:m>
                  <m:oMath xmlns:m="http://schemas.openxmlformats.org/officeDocument/2006/math">
                    <m: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𝐵</m:t>
                    </m:r>
                    <m: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 </m:t>
                    </m:r>
                  </m:oMath>
                </a14:m>
                <a:r>
                  <a:rPr lang="zh-CN" altLang="en-US"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：公司总资产账面价值</a:t>
                </a:r>
                <a:endParaRPr lang="en-US" altLang="zh-CN"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marL="719982" indent="-380990">
                  <a:spcAft>
                    <a:spcPts val="1600"/>
                  </a:spcAft>
                  <a:buClr>
                    <a:schemeClr val="tx1">
                      <a:lumMod val="50000"/>
                      <a:lumOff val="50000"/>
                    </a:schemeClr>
                  </a:buClr>
                  <a:buSzPct val="80000"/>
                  <a:buFont typeface="Wingdings" panose="05000000000000000000" pitchFamily="2" charset="2"/>
                  <a:buChar char="u"/>
                </a:pPr>
                <a14:m>
                  <m:oMath xmlns:m="http://schemas.openxmlformats.org/officeDocument/2006/math">
                    <m:sSub>
                      <m:sSubPr>
                        <m:ctrlPr>
                          <a:rPr lang="en-US" altLang="zh-CN" i="1">
                            <a:solidFill>
                              <a:schemeClr val="tx1">
                                <a:lumMod val="75000"/>
                                <a:lumOff val="25000"/>
                              </a:schemeClr>
                            </a:solidFill>
                            <a:latin typeface="Cambria Math" panose="02040503050406030204" pitchFamily="18" charset="0"/>
                            <a:ea typeface="微软雅黑" panose="020B0503020204020204" pitchFamily="34" charset="-122"/>
                            <a:cs typeface="Times New Roman" panose="02020603050405020304" pitchFamily="18" charset="0"/>
                          </a:rPr>
                        </m:ctrlPr>
                      </m:sSubPr>
                      <m:e>
                        <m:sSubSup>
                          <m:sSubSupPr>
                            <m:ctrlPr>
                              <a:rPr lang="en-US" altLang="zh-CN" i="1">
                                <a:solidFill>
                                  <a:schemeClr val="tx1">
                                    <a:lumMod val="75000"/>
                                    <a:lumOff val="25000"/>
                                  </a:schemeClr>
                                </a:solidFill>
                                <a:latin typeface="Cambria Math" panose="02040503050406030204" pitchFamily="18" charset="0"/>
                                <a:ea typeface="微软雅黑" panose="020B0503020204020204" pitchFamily="34" charset="-122"/>
                                <a:cs typeface="Times New Roman" panose="02020603050405020304" pitchFamily="18" charset="0"/>
                              </a:rPr>
                            </m:ctrlPr>
                          </m:sSubSupPr>
                          <m:e>
                            <m: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 (</m:t>
                            </m:r>
                            <m: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𝑁𝐼</m:t>
                            </m:r>
                            <m: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m:t>
                            </m:r>
                          </m:e>
                          <m:sub/>
                          <m:sup>
                            <m: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m:t>
                            </m:r>
                          </m:sup>
                        </m:sSubSup>
                      </m:e>
                      <m:sub>
                        <m: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𝑖𝑡</m:t>
                        </m:r>
                      </m:sub>
                    </m:sSub>
                  </m:oMath>
                </a14:m>
                <a:r>
                  <a:rPr lang="zh-CN" altLang="en-US" i="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：公司</a:t>
                </a:r>
                <a14:m>
                  <m:oMath xmlns:m="http://schemas.openxmlformats.org/officeDocument/2006/math">
                    <m: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𝑖</m:t>
                    </m:r>
                  </m:oMath>
                </a14:m>
                <a:r>
                  <a:rPr lang="zh-CN" altLang="en-US"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在</a:t>
                </a:r>
                <a14:m>
                  <m:oMath xmlns:m="http://schemas.openxmlformats.org/officeDocument/2006/math">
                    <m: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𝑡</m:t>
                    </m:r>
                  </m:oMath>
                </a14:m>
                <a:r>
                  <a:rPr lang="zh-CN" altLang="en-US"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期的净利润绝对值</a:t>
                </a:r>
                <a:endParaRPr lang="en-US" altLang="zh-CN"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marL="719982" indent="-380990">
                  <a:spcAft>
                    <a:spcPts val="1600"/>
                  </a:spcAft>
                  <a:buClr>
                    <a:schemeClr val="tx1">
                      <a:lumMod val="50000"/>
                      <a:lumOff val="50000"/>
                    </a:schemeClr>
                  </a:buClr>
                  <a:buSzPct val="80000"/>
                  <a:buFont typeface="Wingdings" panose="05000000000000000000" pitchFamily="2" charset="2"/>
                  <a:buChar char="u"/>
                </a:pPr>
                <a14:m>
                  <m:oMath xmlns:m="http://schemas.openxmlformats.org/officeDocument/2006/math">
                    <m:sSub>
                      <m:sSubPr>
                        <m:ctrlPr>
                          <a:rPr lang="en-US" altLang="zh-CN" i="1">
                            <a:solidFill>
                              <a:schemeClr val="tx1">
                                <a:lumMod val="75000"/>
                                <a:lumOff val="25000"/>
                              </a:schemeClr>
                            </a:solidFill>
                            <a:latin typeface="Cambria Math" panose="02040503050406030204" pitchFamily="18" charset="0"/>
                            <a:ea typeface="微软雅黑" panose="020B0503020204020204" pitchFamily="34" charset="-122"/>
                            <a:cs typeface="Times New Roman" panose="02020603050405020304" pitchFamily="18" charset="0"/>
                          </a:rPr>
                        </m:ctrlPr>
                      </m:sSubPr>
                      <m:e>
                        <m: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𝐼</m:t>
                        </m:r>
                      </m:e>
                      <m:sub>
                        <m: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(&lt;0)</m:t>
                        </m:r>
                      </m:sub>
                    </m:sSub>
                  </m:oMath>
                </a14:m>
                <a:r>
                  <a:rPr lang="zh-CN" altLang="en-US"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：为公司净利润为负时的示性函数，公司</a:t>
                </a:r>
                <a14:m>
                  <m:oMath xmlns:m="http://schemas.openxmlformats.org/officeDocument/2006/math">
                    <m: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𝑡</m:t>
                    </m:r>
                  </m:oMath>
                </a14:m>
                <a:r>
                  <a:rPr lang="zh-CN" altLang="en-US"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期净利润为负时取１，否则取０</a:t>
                </a:r>
                <a:endParaRPr lang="en-US" altLang="zh-CN"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marL="719982" indent="-380990">
                  <a:spcAft>
                    <a:spcPts val="1600"/>
                  </a:spcAft>
                  <a:buClr>
                    <a:schemeClr val="tx1">
                      <a:lumMod val="50000"/>
                      <a:lumOff val="50000"/>
                    </a:schemeClr>
                  </a:buClr>
                  <a:buSzPct val="80000"/>
                  <a:buFont typeface="Wingdings" panose="05000000000000000000" pitchFamily="2" charset="2"/>
                  <a:buChar char="u"/>
                </a:pPr>
                <a14:m>
                  <m:oMath xmlns:m="http://schemas.openxmlformats.org/officeDocument/2006/math">
                    <m: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𝐿𝐸𝑉</m:t>
                    </m:r>
                  </m:oMath>
                </a14:m>
                <a:r>
                  <a:rPr lang="zh-CN" altLang="en-US"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：公司总负债率</a:t>
                </a:r>
                <a:endParaRPr lang="en-US" altLang="zh-CN"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marL="338992">
                  <a:spcAft>
                    <a:spcPts val="1600"/>
                  </a:spcAft>
                  <a:buSzPct val="80000"/>
                </a:pPr>
                <a:r>
                  <a:rPr lang="zh-CN" altLang="en-US"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求回归系数，求出行业平均值，将公司资料代入所属行业估计式，得到公司各期的长期价值</a:t>
                </a:r>
                <a14:m>
                  <m:oMath xmlns:m="http://schemas.openxmlformats.org/officeDocument/2006/math">
                    <m:sSub>
                      <m:sSubPr>
                        <m:ctrlPr>
                          <a:rPr lang="en-US" altLang="zh-CN" i="1">
                            <a:solidFill>
                              <a:schemeClr val="tx1">
                                <a:lumMod val="75000"/>
                                <a:lumOff val="25000"/>
                              </a:schemeClr>
                            </a:solidFill>
                            <a:latin typeface="Cambria Math" panose="02040503050406030204" pitchFamily="18" charset="0"/>
                            <a:ea typeface="微软雅黑" panose="020B0503020204020204" pitchFamily="34" charset="-122"/>
                            <a:cs typeface="Times New Roman" panose="02020603050405020304" pitchFamily="18" charset="0"/>
                          </a:rPr>
                        </m:ctrlPr>
                      </m:sSubPr>
                      <m:e>
                        <m:r>
                          <m:rPr>
                            <m:nor/>
                          </m:rPr>
                          <a:rPr lang="el-GR" altLang="zh-CN" dirty="0" smtClean="0">
                            <a:solidFill>
                              <a:schemeClr val="tx1">
                                <a:lumMod val="75000"/>
                                <a:lumOff val="25000"/>
                              </a:schemeClr>
                            </a:solidFill>
                            <a:latin typeface="Cambria Math"/>
                            <a:ea typeface="Cambria Math"/>
                            <a:cs typeface="Times New Roman" panose="02020603050405020304" pitchFamily="18" charset="0"/>
                          </a:rPr>
                          <m:t>ν</m:t>
                        </m:r>
                        <m:r>
                          <a:rPr lang="zh-CN" altLang="en-US" i="1">
                            <a:solidFill>
                              <a:schemeClr val="tx1">
                                <a:lumMod val="75000"/>
                                <a:lumOff val="25000"/>
                              </a:schemeClr>
                            </a:solidFill>
                            <a:latin typeface="Cambria Math"/>
                            <a:ea typeface="微软雅黑" panose="020B0503020204020204" pitchFamily="34" charset="-122"/>
                            <a:cs typeface="Times New Roman" panose="02020603050405020304" pitchFamily="18" charset="0"/>
                          </a:rPr>
                          <m:t>（</m:t>
                        </m:r>
                        <m:r>
                          <a:rPr lang="zh-CN" altLang="en-US"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𝜃</m:t>
                        </m:r>
                      </m:e>
                      <m:sub>
                        <m:r>
                          <a:rPr lang="en-US" altLang="zh-CN" b="0" i="1" smtClean="0">
                            <a:solidFill>
                              <a:schemeClr val="tx1">
                                <a:lumMod val="75000"/>
                                <a:lumOff val="25000"/>
                              </a:schemeClr>
                            </a:solidFill>
                            <a:latin typeface="Cambria Math"/>
                            <a:ea typeface="微软雅黑" panose="020B0503020204020204" pitchFamily="34" charset="-122"/>
                            <a:cs typeface="Times New Roman" panose="02020603050405020304" pitchFamily="18" charset="0"/>
                          </a:rPr>
                          <m:t>𝑖</m:t>
                        </m:r>
                        <m: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𝑡</m:t>
                        </m:r>
                      </m:sub>
                    </m:sSub>
                    <m:r>
                      <a:rPr lang="en-US" altLang="zh-CN" b="0" i="1" smtClean="0">
                        <a:solidFill>
                          <a:schemeClr val="tx1">
                            <a:lumMod val="75000"/>
                            <a:lumOff val="25000"/>
                          </a:schemeClr>
                        </a:solidFill>
                        <a:latin typeface="Cambria Math"/>
                        <a:ea typeface="微软雅黑" panose="020B0503020204020204" pitchFamily="34" charset="-122"/>
                        <a:cs typeface="Times New Roman" panose="02020603050405020304" pitchFamily="18" charset="0"/>
                      </a:rPr>
                      <m:t>;</m:t>
                    </m:r>
                    <m:sSub>
                      <m:sSubPr>
                        <m:ctrlPr>
                          <a:rPr lang="en-US" altLang="zh-CN" i="1">
                            <a:solidFill>
                              <a:schemeClr val="tx1">
                                <a:lumMod val="75000"/>
                                <a:lumOff val="25000"/>
                              </a:schemeClr>
                            </a:solidFill>
                            <a:latin typeface="Cambria Math" panose="02040503050406030204" pitchFamily="18" charset="0"/>
                            <a:ea typeface="微软雅黑" panose="020B0503020204020204" pitchFamily="34" charset="-122"/>
                            <a:cs typeface="Times New Roman" panose="02020603050405020304" pitchFamily="18" charset="0"/>
                          </a:rPr>
                        </m:ctrlPr>
                      </m:sSubPr>
                      <m:e>
                        <m:r>
                          <a:rPr lang="zh-CN" altLang="en-US"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𝛼</m:t>
                        </m:r>
                      </m:e>
                      <m:sub>
                        <m: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𝑗</m:t>
                        </m:r>
                      </m:sub>
                    </m:sSub>
                    <m:r>
                      <a:rPr lang="zh-CN" altLang="en-US" i="1">
                        <a:solidFill>
                          <a:schemeClr val="tx1">
                            <a:lumMod val="75000"/>
                            <a:lumOff val="25000"/>
                          </a:schemeClr>
                        </a:solidFill>
                        <a:latin typeface="Cambria Math"/>
                        <a:ea typeface="微软雅黑" panose="020B0503020204020204" pitchFamily="34" charset="-122"/>
                        <a:cs typeface="Times New Roman" panose="02020603050405020304" pitchFamily="18" charset="0"/>
                      </a:rPr>
                      <m:t>）</m:t>
                    </m:r>
                  </m:oMath>
                </a14:m>
                <a:endParaRPr lang="en-US" altLang="zh-CN"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marL="338992">
                  <a:spcAft>
                    <a:spcPts val="1600"/>
                  </a:spcAft>
                  <a:buSzPct val="80000"/>
                </a:pPr>
                <a:r>
                  <a:rPr lang="zh-CN" altLang="en-US"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最后，公司错误定价：</a:t>
                </a:r>
                <a14:m>
                  <m:oMath xmlns:m="http://schemas.openxmlformats.org/officeDocument/2006/math">
                    <m:sSub>
                      <m:sSubPr>
                        <m:ctrlPr>
                          <a:rPr lang="en-US" altLang="zh-CN" i="1">
                            <a:solidFill>
                              <a:schemeClr val="tx1">
                                <a:lumMod val="75000"/>
                                <a:lumOff val="25000"/>
                              </a:schemeClr>
                            </a:solidFill>
                            <a:latin typeface="Cambria Math" panose="02040503050406030204" pitchFamily="18" charset="0"/>
                            <a:ea typeface="微软雅黑" panose="020B0503020204020204" pitchFamily="34" charset="-122"/>
                            <a:cs typeface="Times New Roman" panose="02020603050405020304" pitchFamily="18" charset="0"/>
                          </a:rPr>
                        </m:ctrlPr>
                      </m:sSubPr>
                      <m:e>
                        <m: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𝑀</m:t>
                        </m:r>
                        <m:r>
                          <m:rPr>
                            <m:sty m:val="p"/>
                          </m:rPr>
                          <a:rPr lang="en-US" altLang="zh-CN" i="1" smtClean="0">
                            <a:solidFill>
                              <a:schemeClr val="tx1">
                                <a:lumMod val="75000"/>
                                <a:lumOff val="25000"/>
                              </a:schemeClr>
                            </a:solidFill>
                            <a:latin typeface="Cambria Math"/>
                            <a:ea typeface="微软雅黑" panose="020B0503020204020204" pitchFamily="34" charset="-122"/>
                            <a:cs typeface="Times New Roman" panose="02020603050405020304" pitchFamily="18" charset="0"/>
                          </a:rPr>
                          <m:t>is</m:t>
                        </m:r>
                      </m:e>
                      <m:sub>
                        <m: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𝑖𝑡</m:t>
                        </m:r>
                      </m:sub>
                    </m:sSub>
                    <m:r>
                      <a:rPr lang="en-US" altLang="zh-CN" b="0" i="1" smtClean="0">
                        <a:solidFill>
                          <a:schemeClr val="tx1">
                            <a:lumMod val="75000"/>
                            <a:lumOff val="25000"/>
                          </a:schemeClr>
                        </a:solidFill>
                        <a:latin typeface="Cambria Math"/>
                        <a:ea typeface="微软雅黑" panose="020B0503020204020204" pitchFamily="34" charset="-122"/>
                        <a:cs typeface="Times New Roman" panose="02020603050405020304" pitchFamily="18" charset="0"/>
                      </a:rPr>
                      <m:t>=</m:t>
                    </m:r>
                    <m:sSub>
                      <m:sSubPr>
                        <m:ctrlPr>
                          <a:rPr lang="en-US" altLang="zh-CN" i="1">
                            <a:solidFill>
                              <a:schemeClr val="tx1">
                                <a:lumMod val="75000"/>
                                <a:lumOff val="25000"/>
                              </a:schemeClr>
                            </a:solidFill>
                            <a:latin typeface="Cambria Math" panose="02040503050406030204" pitchFamily="18" charset="0"/>
                            <a:ea typeface="微软雅黑" panose="020B0503020204020204" pitchFamily="34" charset="-122"/>
                            <a:cs typeface="Times New Roman" panose="02020603050405020304" pitchFamily="18" charset="0"/>
                          </a:rPr>
                        </m:ctrlPr>
                      </m:sSubPr>
                      <m:e>
                        <m: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𝐿𝑛</m:t>
                        </m:r>
                        <m: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m:t>
                        </m:r>
                        <m: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𝑀</m:t>
                        </m:r>
                        <m: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m:t>
                        </m:r>
                        <m: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𝑉</m:t>
                        </m:r>
                        <m: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m:t>
                        </m:r>
                      </m:e>
                      <m:sub>
                        <m:r>
                          <a:rPr lang="en-US" altLang="zh-CN" b="0" i="1" smtClean="0">
                            <a:solidFill>
                              <a:schemeClr val="tx1">
                                <a:lumMod val="75000"/>
                                <a:lumOff val="25000"/>
                              </a:schemeClr>
                            </a:solidFill>
                            <a:latin typeface="Cambria Math"/>
                            <a:ea typeface="微软雅黑" panose="020B0503020204020204" pitchFamily="34" charset="-122"/>
                            <a:cs typeface="Times New Roman" panose="02020603050405020304" pitchFamily="18" charset="0"/>
                          </a:rPr>
                          <m:t>𝑖𝑡</m:t>
                        </m:r>
                      </m:sub>
                    </m:sSub>
                    <m:r>
                      <a:rPr lang="en-US" altLang="zh-CN" b="0" i="1" smtClean="0">
                        <a:solidFill>
                          <a:schemeClr val="tx1">
                            <a:lumMod val="75000"/>
                            <a:lumOff val="25000"/>
                          </a:schemeClr>
                        </a:solidFill>
                        <a:latin typeface="Cambria Math"/>
                        <a:ea typeface="微软雅黑" panose="020B0503020204020204" pitchFamily="34" charset="-122"/>
                        <a:cs typeface="Times New Roman" panose="02020603050405020304" pitchFamily="18" charset="0"/>
                      </a:rPr>
                      <m:t>=</m:t>
                    </m:r>
                    <m:sSub>
                      <m:sSubPr>
                        <m:ctrlPr>
                          <a:rPr lang="en-US" altLang="zh-CN" b="0" i="1" smtClean="0">
                            <a:solidFill>
                              <a:schemeClr val="tx1">
                                <a:lumMod val="75000"/>
                                <a:lumOff val="25000"/>
                              </a:schemeClr>
                            </a:solidFill>
                            <a:latin typeface="Cambria Math" panose="02040503050406030204" pitchFamily="18" charset="0"/>
                            <a:ea typeface="微软雅黑" panose="020B0503020204020204" pitchFamily="34" charset="-122"/>
                            <a:cs typeface="Times New Roman" panose="02020603050405020304" pitchFamily="18" charset="0"/>
                          </a:rPr>
                        </m:ctrlPr>
                      </m:sSubPr>
                      <m:e>
                        <m:r>
                          <a:rPr lang="en-US" altLang="zh-CN" b="0" i="1" smtClean="0">
                            <a:solidFill>
                              <a:schemeClr val="tx1">
                                <a:lumMod val="75000"/>
                                <a:lumOff val="25000"/>
                              </a:schemeClr>
                            </a:solidFill>
                            <a:latin typeface="Cambria Math"/>
                            <a:ea typeface="微软雅黑" panose="020B0503020204020204" pitchFamily="34" charset="-122"/>
                            <a:cs typeface="Times New Roman" panose="02020603050405020304" pitchFamily="18" charset="0"/>
                          </a:rPr>
                          <m:t>𝑚</m:t>
                        </m:r>
                      </m:e>
                      <m:sub>
                        <m:r>
                          <a:rPr lang="en-US" altLang="zh-CN" b="0" i="1" smtClean="0">
                            <a:solidFill>
                              <a:schemeClr val="tx1">
                                <a:lumMod val="75000"/>
                                <a:lumOff val="25000"/>
                              </a:schemeClr>
                            </a:solidFill>
                            <a:latin typeface="Cambria Math"/>
                            <a:ea typeface="微软雅黑" panose="020B0503020204020204" pitchFamily="34" charset="-122"/>
                            <a:cs typeface="Times New Roman" panose="02020603050405020304" pitchFamily="18" charset="0"/>
                          </a:rPr>
                          <m:t>𝑖𝑡</m:t>
                        </m:r>
                      </m:sub>
                    </m:sSub>
                    <m:r>
                      <a:rPr lang="en-US" altLang="zh-CN" b="0" i="1" smtClean="0">
                        <a:solidFill>
                          <a:schemeClr val="tx1">
                            <a:lumMod val="75000"/>
                            <a:lumOff val="25000"/>
                          </a:schemeClr>
                        </a:solidFill>
                        <a:latin typeface="Cambria Math"/>
                        <a:ea typeface="微软雅黑" panose="020B0503020204020204" pitchFamily="34" charset="-122"/>
                        <a:cs typeface="Times New Roman" panose="02020603050405020304" pitchFamily="18" charset="0"/>
                      </a:rPr>
                      <m:t>−</m:t>
                    </m:r>
                    <m:sSub>
                      <m:sSubPr>
                        <m:ctrlPr>
                          <a:rPr lang="en-US" altLang="zh-CN" b="0" i="1" smtClean="0">
                            <a:solidFill>
                              <a:schemeClr val="tx1">
                                <a:lumMod val="75000"/>
                                <a:lumOff val="25000"/>
                              </a:schemeClr>
                            </a:solidFill>
                            <a:latin typeface="Cambria Math" panose="02040503050406030204" pitchFamily="18" charset="0"/>
                            <a:ea typeface="微软雅黑" panose="020B0503020204020204" pitchFamily="34" charset="-122"/>
                            <a:cs typeface="Times New Roman" panose="02020603050405020304" pitchFamily="18" charset="0"/>
                          </a:rPr>
                        </m:ctrlPr>
                      </m:sSubPr>
                      <m:e>
                        <m:r>
                          <m:rPr>
                            <m:nor/>
                          </m:rPr>
                          <a:rPr lang="el-GR" altLang="zh-CN" dirty="0">
                            <a:solidFill>
                              <a:schemeClr val="tx1">
                                <a:lumMod val="75000"/>
                                <a:lumOff val="25000"/>
                              </a:schemeClr>
                            </a:solidFill>
                            <a:latin typeface="Cambria Math"/>
                            <a:ea typeface="Cambria Math"/>
                            <a:cs typeface="Times New Roman" panose="02020603050405020304" pitchFamily="18" charset="0"/>
                          </a:rPr>
                          <m:t>ν</m:t>
                        </m:r>
                      </m:e>
                      <m:sub>
                        <m:r>
                          <a:rPr lang="en-US" altLang="zh-CN" b="0" i="1" smtClean="0">
                            <a:solidFill>
                              <a:schemeClr val="tx1">
                                <a:lumMod val="75000"/>
                                <a:lumOff val="25000"/>
                              </a:schemeClr>
                            </a:solidFill>
                            <a:latin typeface="Cambria Math"/>
                            <a:ea typeface="微软雅黑" panose="020B0503020204020204" pitchFamily="34" charset="-122"/>
                            <a:cs typeface="Times New Roman" panose="02020603050405020304" pitchFamily="18" charset="0"/>
                          </a:rPr>
                          <m:t>𝑖𝑡</m:t>
                        </m:r>
                      </m:sub>
                    </m:sSub>
                  </m:oMath>
                </a14:m>
                <a:endParaRPr lang="en-US" altLang="zh-CN"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mc:Choice>
        <mc:Fallback xmlns="">
          <p:sp>
            <p:nvSpPr>
              <p:cNvPr id="5" name="文本框 2"/>
              <p:cNvSpPr txBox="1">
                <a:spLocks noRot="1" noChangeAspect="1" noMove="1" noResize="1" noEditPoints="1" noAdjustHandles="1" noChangeArrowheads="1" noChangeShapeType="1" noTextEdit="1"/>
              </p:cNvSpPr>
              <p:nvPr/>
            </p:nvSpPr>
            <p:spPr>
              <a:xfrm>
                <a:off x="1241946" y="1350433"/>
                <a:ext cx="10284236" cy="4511941"/>
              </a:xfrm>
              <a:prstGeom prst="rect">
                <a:avLst/>
              </a:prstGeom>
              <a:blipFill rotWithShape="1">
                <a:blip r:embed="rId2"/>
                <a:stretch>
                  <a:fillRect l="-1304" t="-1757" b="-946"/>
                </a:stretch>
              </a:blipFill>
              <a:ln>
                <a:noFill/>
              </a:ln>
            </p:spPr>
            <p:txBody>
              <a:bodyPr/>
              <a:lstStyle/>
              <a:p>
                <a:r>
                  <a:rPr lang="zh-CN" altLang="en-US">
                    <a:noFill/>
                  </a:rPr>
                  <a:t> </a:t>
                </a:r>
              </a:p>
            </p:txBody>
          </p:sp>
        </mc:Fallback>
      </mc:AlternateContent>
      <p:sp>
        <p:nvSpPr>
          <p:cNvPr id="6" name="TextBox 12"/>
          <p:cNvSpPr txBox="1"/>
          <p:nvPr/>
        </p:nvSpPr>
        <p:spPr>
          <a:xfrm>
            <a:off x="1241946" y="240766"/>
            <a:ext cx="6482686" cy="548640"/>
          </a:xfrm>
          <a:prstGeom prst="rect">
            <a:avLst/>
          </a:prstGeom>
          <a:noFill/>
        </p:spPr>
        <p:txBody>
          <a:bodyPr wrap="square" rtlCol="0">
            <a:spAutoFit/>
          </a:bodyPr>
          <a:lstStyle/>
          <a:p>
            <a:r>
              <a:rPr lang="zh-CN" altLang="en-US" sz="2800" b="1" cap="all" dirty="0">
                <a:solidFill>
                  <a:schemeClr val="bg2">
                    <a:lumMod val="50000"/>
                  </a:schemeClr>
                </a:solidFill>
                <a:latin typeface="微软雅黑" pitchFamily="34" charset="-122"/>
                <a:ea typeface="微软雅黑" pitchFamily="34" charset="-122"/>
                <a:cs typeface="+mj-cs"/>
              </a:rPr>
              <a:t>解释变量</a:t>
            </a:r>
          </a:p>
        </p:txBody>
      </p:sp>
    </p:spTree>
    <p:extLst>
      <p:ext uri="{BB962C8B-B14F-4D97-AF65-F5344CB8AC3E}">
        <p14:creationId xmlns:p14="http://schemas.microsoft.com/office/powerpoint/2010/main" val="4048956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文本框 2"/>
              <p:cNvSpPr txBox="1"/>
              <p:nvPr/>
            </p:nvSpPr>
            <p:spPr>
              <a:xfrm>
                <a:off x="1234694" y="1380639"/>
                <a:ext cx="10461119" cy="2908489"/>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0" tIns="0" rIns="0" bIns="0" rtlCol="0">
                <a:spAutoFit/>
              </a:bodyPr>
              <a:lstStyle/>
              <a:p>
                <a:pPr marL="285750" indent="-285750">
                  <a:spcBef>
                    <a:spcPts val="1200"/>
                  </a:spcBef>
                  <a:spcAft>
                    <a:spcPts val="1800"/>
                  </a:spcAft>
                  <a:buFont typeface="Wingdings" panose="05000000000000000000" pitchFamily="2" charset="2"/>
                  <a:buChar char="Ø"/>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信贷成本：</a:t>
                </a:r>
                <a:endParaRPr lang="en-US" altLang="zh-CN"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pPr>
                <a:r>
                  <a:rPr lang="en-US" altLang="zh-CN" sz="2000" dirty="0">
                    <a:solidFill>
                      <a:schemeClr val="tx1">
                        <a:lumMod val="75000"/>
                        <a:lumOff val="25000"/>
                      </a:schemeClr>
                    </a:solidFill>
                    <a:ea typeface="微软雅黑" panose="020B0503020204020204" pitchFamily="34" charset="-122"/>
                    <a:cs typeface="Times New Roman" panose="02020603050405020304" pitchFamily="18" charset="0"/>
                  </a:rPr>
                  <a:t> </a:t>
                </a:r>
                <a:r>
                  <a:rPr lang="en-US" altLang="zh-CN" dirty="0">
                    <a:solidFill>
                      <a:schemeClr val="tx1">
                        <a:lumMod val="75000"/>
                        <a:lumOff val="25000"/>
                      </a:schemeClr>
                    </a:solidFill>
                    <a:ea typeface="微软雅黑" panose="020B0503020204020204" pitchFamily="34" charset="-122"/>
                    <a:cs typeface="Times New Roman" panose="02020603050405020304" pitchFamily="18" charset="0"/>
                  </a:rPr>
                  <a:t>1</a:t>
                </a:r>
                <a:r>
                  <a:rPr lang="zh-CN" altLang="en-US" dirty="0">
                    <a:solidFill>
                      <a:schemeClr val="tx1">
                        <a:lumMod val="75000"/>
                        <a:lumOff val="25000"/>
                      </a:schemeClr>
                    </a:solidFill>
                    <a:ea typeface="微软雅黑" panose="020B0503020204020204" pitchFamily="34" charset="-122"/>
                    <a:cs typeface="Times New Roman" panose="02020603050405020304" pitchFamily="18" charset="0"/>
                  </a:rPr>
                  <a:t>、以名义</a:t>
                </a:r>
                <a:r>
                  <a:rPr lang="en-US" altLang="zh-CN" dirty="0">
                    <a:solidFill>
                      <a:schemeClr val="tx1">
                        <a:lumMod val="75000"/>
                        <a:lumOff val="25000"/>
                      </a:schemeClr>
                    </a:solidFill>
                    <a:ea typeface="微软雅黑" panose="020B0503020204020204" pitchFamily="34" charset="-122"/>
                    <a:cs typeface="Times New Roman" panose="02020603050405020304" pitchFamily="18" charset="0"/>
                  </a:rPr>
                  <a:t>GDP</a:t>
                </a:r>
                <a:r>
                  <a:rPr lang="zh-CN" altLang="en-US" dirty="0">
                    <a:solidFill>
                      <a:schemeClr val="tx1">
                        <a:lumMod val="75000"/>
                        <a:lumOff val="25000"/>
                      </a:schemeClr>
                    </a:solidFill>
                    <a:ea typeface="微软雅黑" panose="020B0503020204020204" pitchFamily="34" charset="-122"/>
                    <a:cs typeface="Times New Roman" panose="02020603050405020304" pitchFamily="18" charset="0"/>
                  </a:rPr>
                  <a:t>增长率与</a:t>
                </a:r>
                <a:r>
                  <a:rPr lang="en-US" altLang="zh-CN" dirty="0">
                    <a:solidFill>
                      <a:schemeClr val="tx1">
                        <a:lumMod val="75000"/>
                        <a:lumOff val="25000"/>
                      </a:schemeClr>
                    </a:solidFill>
                    <a:ea typeface="微软雅黑" panose="020B0503020204020204" pitchFamily="34" charset="-122"/>
                    <a:cs typeface="Times New Roman" panose="02020603050405020304" pitchFamily="18" charset="0"/>
                  </a:rPr>
                  <a:t>M2</a:t>
                </a:r>
                <a:r>
                  <a:rPr lang="zh-CN" altLang="en-US" dirty="0">
                    <a:solidFill>
                      <a:schemeClr val="tx1">
                        <a:lumMod val="75000"/>
                        <a:lumOff val="25000"/>
                      </a:schemeClr>
                    </a:solidFill>
                    <a:ea typeface="微软雅黑" panose="020B0503020204020204" pitchFamily="34" charset="-122"/>
                    <a:cs typeface="Times New Roman" panose="02020603050405020304" pitchFamily="18" charset="0"/>
                  </a:rPr>
                  <a:t>增长率之差来度量货币政策的松紧程度：</a:t>
                </a:r>
                <a:r>
                  <a:rPr lang="en-US" altLang="zh-CN" i="1" dirty="0">
                    <a:solidFill>
                      <a:schemeClr val="tx1">
                        <a:lumMod val="75000"/>
                        <a:lumOff val="25000"/>
                      </a:schemeClr>
                    </a:solidFill>
                    <a:ea typeface="微软雅黑" panose="020B0503020204020204" pitchFamily="34" charset="-122"/>
                    <a:cs typeface="Times New Roman" panose="02020603050405020304" pitchFamily="18" charset="0"/>
                  </a:rPr>
                  <a:t> </a:t>
                </a:r>
                <a:r>
                  <a:rPr lang="en-US" altLang="zh-CN" i="1" dirty="0" err="1">
                    <a:solidFill>
                      <a:schemeClr val="tx1">
                        <a:lumMod val="75000"/>
                        <a:lumOff val="25000"/>
                      </a:schemeClr>
                    </a:solidFill>
                    <a:latin typeface="Cambria Math"/>
                    <a:ea typeface="微软雅黑" panose="020B0503020204020204" pitchFamily="34" charset="-122"/>
                    <a:cs typeface="Times New Roman" panose="02020603050405020304" pitchFamily="18" charset="0"/>
                  </a:rPr>
                  <a:t>Mp</a:t>
                </a:r>
                <a:r>
                  <a:rPr lang="zh-CN" altLang="en-US" dirty="0">
                    <a:solidFill>
                      <a:schemeClr val="tx1">
                        <a:lumMod val="75000"/>
                        <a:lumOff val="25000"/>
                      </a:schemeClr>
                    </a:solidFill>
                    <a:ea typeface="微软雅黑" panose="020B0503020204020204" pitchFamily="34" charset="-122"/>
                    <a:cs typeface="Times New Roman" panose="02020603050405020304" pitchFamily="18" charset="0"/>
                  </a:rPr>
                  <a:t>为正，取</a:t>
                </a:r>
                <a:r>
                  <a:rPr lang="en-US" altLang="zh-CN" dirty="0">
                    <a:solidFill>
                      <a:schemeClr val="tx1">
                        <a:lumMod val="75000"/>
                        <a:lumOff val="25000"/>
                      </a:schemeClr>
                    </a:solidFill>
                    <a:ea typeface="微软雅黑" panose="020B0503020204020204" pitchFamily="34" charset="-122"/>
                    <a:cs typeface="Times New Roman" panose="02020603050405020304" pitchFamily="18" charset="0"/>
                  </a:rPr>
                  <a:t>0</a:t>
                </a:r>
                <a:r>
                  <a:rPr lang="zh-CN" altLang="en-US" dirty="0">
                    <a:solidFill>
                      <a:schemeClr val="tx1">
                        <a:lumMod val="75000"/>
                        <a:lumOff val="25000"/>
                      </a:schemeClr>
                    </a:solidFill>
                    <a:ea typeface="微软雅黑" panose="020B0503020204020204" pitchFamily="34" charset="-122"/>
                    <a:cs typeface="Times New Roman" panose="02020603050405020304" pitchFamily="18" charset="0"/>
                  </a:rPr>
                  <a:t>，表明处于货币紧缩时期；</a:t>
                </a:r>
                <a:r>
                  <a:rPr lang="en-US" altLang="zh-CN" i="1" dirty="0" err="1">
                    <a:solidFill>
                      <a:schemeClr val="tx1">
                        <a:lumMod val="75000"/>
                        <a:lumOff val="25000"/>
                      </a:schemeClr>
                    </a:solidFill>
                    <a:latin typeface="Cambria Math"/>
                    <a:ea typeface="微软雅黑" panose="020B0503020204020204" pitchFamily="34" charset="-122"/>
                    <a:cs typeface="Times New Roman" panose="02020603050405020304" pitchFamily="18" charset="0"/>
                  </a:rPr>
                  <a:t>Mp</a:t>
                </a:r>
                <a:r>
                  <a:rPr lang="zh-CN" altLang="en-US" dirty="0">
                    <a:solidFill>
                      <a:schemeClr val="tx1">
                        <a:lumMod val="75000"/>
                        <a:lumOff val="25000"/>
                      </a:schemeClr>
                    </a:solidFill>
                    <a:ea typeface="微软雅黑" panose="020B0503020204020204" pitchFamily="34" charset="-122"/>
                    <a:cs typeface="Times New Roman" panose="02020603050405020304" pitchFamily="18" charset="0"/>
                  </a:rPr>
                  <a:t>为负，取</a:t>
                </a:r>
                <a:r>
                  <a:rPr lang="en-US" altLang="zh-CN" dirty="0">
                    <a:solidFill>
                      <a:schemeClr val="tx1">
                        <a:lumMod val="75000"/>
                        <a:lumOff val="25000"/>
                      </a:schemeClr>
                    </a:solidFill>
                    <a:ea typeface="微软雅黑" panose="020B0503020204020204" pitchFamily="34" charset="-122"/>
                    <a:cs typeface="Times New Roman" panose="02020603050405020304" pitchFamily="18" charset="0"/>
                  </a:rPr>
                  <a:t>1</a:t>
                </a:r>
                <a:r>
                  <a:rPr lang="zh-CN" altLang="en-US" dirty="0">
                    <a:solidFill>
                      <a:schemeClr val="tx1">
                        <a:lumMod val="75000"/>
                        <a:lumOff val="25000"/>
                      </a:schemeClr>
                    </a:solidFill>
                    <a:ea typeface="微软雅黑" panose="020B0503020204020204" pitchFamily="34" charset="-122"/>
                    <a:cs typeface="Times New Roman" panose="02020603050405020304" pitchFamily="18" charset="0"/>
                  </a:rPr>
                  <a:t>，表明处于货币宽松时期</a:t>
                </a:r>
                <a:endParaRPr lang="en-US" altLang="zh-CN" dirty="0">
                  <a:solidFill>
                    <a:schemeClr val="tx1">
                      <a:lumMod val="75000"/>
                      <a:lumOff val="25000"/>
                    </a:schemeClr>
                  </a:solidFill>
                  <a:ea typeface="微软雅黑" panose="020B0503020204020204" pitchFamily="34" charset="-122"/>
                  <a:cs typeface="Times New Roman" panose="02020603050405020304" pitchFamily="18" charset="0"/>
                </a:endParaRPr>
              </a:p>
              <a:p>
                <a:pPr>
                  <a:lnSpc>
                    <a:spcPct val="150000"/>
                  </a:lnSpc>
                </a:pPr>
                <a:endParaRPr lang="en-US" altLang="zh-CN" dirty="0">
                  <a:solidFill>
                    <a:schemeClr val="tx1">
                      <a:lumMod val="75000"/>
                      <a:lumOff val="25000"/>
                    </a:schemeClr>
                  </a:solidFill>
                  <a:ea typeface="微软雅黑" panose="020B0503020204020204" pitchFamily="34" charset="-122"/>
                  <a:cs typeface="Times New Roman" panose="02020603050405020304" pitchFamily="18" charset="0"/>
                </a:endParaRPr>
              </a:p>
              <a:p>
                <a:pPr>
                  <a:lnSpc>
                    <a:spcPct val="150000"/>
                  </a:lnSpc>
                </a:pPr>
                <a:r>
                  <a:rPr lang="en-US" altLang="zh-CN"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2</a:t>
                </a:r>
                <a:r>
                  <a:rPr lang="zh-CN" altLang="en-US"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、采用中国人民银行公布的</a:t>
                </a:r>
                <a:r>
                  <a:rPr lang="en-US" altLang="zh-CN"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6</a:t>
                </a:r>
                <a:r>
                  <a:rPr lang="zh-CN" altLang="en-US"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个月至一年（含）的贷款利率</a:t>
                </a:r>
                <a14:m>
                  <m:oMath xmlns:m="http://schemas.openxmlformats.org/officeDocument/2006/math">
                    <m:r>
                      <a:rPr lang="en-US" altLang="zh-CN" i="1" dirty="0">
                        <a:solidFill>
                          <a:schemeClr val="tx1">
                            <a:lumMod val="75000"/>
                            <a:lumOff val="25000"/>
                          </a:schemeClr>
                        </a:solidFill>
                        <a:latin typeface="Cambria Math"/>
                        <a:ea typeface="微软雅黑" panose="020B0503020204020204" pitchFamily="34" charset="-122"/>
                        <a:cs typeface="Times New Roman" panose="02020603050405020304" pitchFamily="18" charset="0"/>
                      </a:rPr>
                      <m:t>𝑅𝑎𝑡𝑒</m:t>
                    </m:r>
                  </m:oMath>
                </a14:m>
                <a:r>
                  <a:rPr lang="zh-CN" altLang="en-US"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来度量信贷市场融资成本：设置虚拟变数</a:t>
                </a:r>
                <a:r>
                  <a:rPr lang="en-US" altLang="zh-CN" i="1" dirty="0">
                    <a:solidFill>
                      <a:schemeClr val="tx1">
                        <a:lumMod val="75000"/>
                        <a:lumOff val="25000"/>
                      </a:schemeClr>
                    </a:solidFill>
                    <a:latin typeface="Cambria Math"/>
                    <a:ea typeface="微软雅黑" panose="020B0503020204020204" pitchFamily="34" charset="-122"/>
                    <a:cs typeface="Times New Roman" panose="02020603050405020304" pitchFamily="18" charset="0"/>
                  </a:rPr>
                  <a:t>Dum</a:t>
                </a:r>
                <a:r>
                  <a:rPr lang="zh-CN" altLang="en-US"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，当贷款利率低于</a:t>
                </a:r>
                <a14:m>
                  <m:oMath xmlns:m="http://schemas.openxmlformats.org/officeDocument/2006/math">
                    <m:r>
                      <a:rPr lang="en-US" altLang="zh-CN" i="1">
                        <a:solidFill>
                          <a:schemeClr val="tx1">
                            <a:lumMod val="75000"/>
                            <a:lumOff val="25000"/>
                          </a:schemeClr>
                        </a:solidFill>
                        <a:latin typeface="Cambria Math"/>
                        <a:ea typeface="微软雅黑" panose="020B0503020204020204" pitchFamily="34" charset="-122"/>
                        <a:cs typeface="Times New Roman" panose="02020603050405020304" pitchFamily="18" charset="0"/>
                      </a:rPr>
                      <m:t>𝑅𝑎𝑡𝑒</m:t>
                    </m:r>
                  </m:oMath>
                </a14:m>
                <a:r>
                  <a:rPr lang="zh-CN" altLang="en-US"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中位数时取</a:t>
                </a:r>
                <a:r>
                  <a:rPr lang="en-US" altLang="zh-CN"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，代表低利率时期，否则取</a:t>
                </a:r>
                <a:r>
                  <a:rPr lang="en-US" altLang="zh-CN"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0</a:t>
                </a:r>
                <a:r>
                  <a:rPr lang="zh-CN" altLang="en-US"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，代表高利率时期</a:t>
                </a:r>
                <a:endParaRPr lang="en-US" altLang="zh-CN"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marL="719982" indent="-380990">
                  <a:spcAft>
                    <a:spcPts val="1600"/>
                  </a:spcAft>
                  <a:buSzPct val="80000"/>
                  <a:buFont typeface="Wingdings" panose="05000000000000000000" pitchFamily="2" charset="2"/>
                  <a:buChar char="n"/>
                </a:pPr>
                <a:endParaRPr lang="en-US" altLang="zh-CN"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mc:Choice>
        <mc:Fallback xmlns="">
          <p:sp>
            <p:nvSpPr>
              <p:cNvPr id="3" name="文本框 2"/>
              <p:cNvSpPr txBox="1">
                <a:spLocks noRot="1" noChangeAspect="1" noMove="1" noResize="1" noEditPoints="1" noAdjustHandles="1" noChangeArrowheads="1" noChangeShapeType="1" noTextEdit="1"/>
              </p:cNvSpPr>
              <p:nvPr/>
            </p:nvSpPr>
            <p:spPr>
              <a:xfrm>
                <a:off x="1234694" y="1380639"/>
                <a:ext cx="10461119" cy="2908489"/>
              </a:xfrm>
              <a:prstGeom prst="rect">
                <a:avLst/>
              </a:prstGeom>
              <a:blipFill rotWithShape="1">
                <a:blip r:embed="rId2"/>
                <a:stretch>
                  <a:fillRect l="-1399" t="-2510" r="-1224"/>
                </a:stretch>
              </a:blipFill>
              <a:ln>
                <a:noFill/>
              </a:ln>
            </p:spPr>
            <p:txBody>
              <a:bodyPr/>
              <a:lstStyle/>
              <a:p>
                <a:r>
                  <a:rPr lang="zh-CN" altLang="en-US">
                    <a:noFill/>
                  </a:rPr>
                  <a:t> </a:t>
                </a:r>
              </a:p>
            </p:txBody>
          </p:sp>
        </mc:Fallback>
      </mc:AlternateContent>
      <p:sp>
        <p:nvSpPr>
          <p:cNvPr id="2" name="灯片编号占位符 1"/>
          <p:cNvSpPr>
            <a:spLocks noGrp="1"/>
          </p:cNvSpPr>
          <p:nvPr>
            <p:ph type="sldNum" sz="quarter" idx="12"/>
          </p:nvPr>
        </p:nvSpPr>
        <p:spPr/>
        <p:txBody>
          <a:bodyPr>
            <a:normAutofit/>
          </a:bodyPr>
          <a:lstStyle/>
          <a:p>
            <a:fld id="{D452BF20-362C-4294-AFD9-C5328724C70E}" type="slidenum">
              <a:rPr lang="zh-CN" altLang="en-US" smtClean="0"/>
              <a:t>34</a:t>
            </a:fld>
            <a:endParaRPr lang="zh-CN" altLang="en-US" dirty="0"/>
          </a:p>
        </p:txBody>
      </p:sp>
      <p:sp>
        <p:nvSpPr>
          <p:cNvPr id="5" name="TextBox 12"/>
          <p:cNvSpPr txBox="1"/>
          <p:nvPr/>
        </p:nvSpPr>
        <p:spPr>
          <a:xfrm>
            <a:off x="1241946" y="240766"/>
            <a:ext cx="6482686" cy="548640"/>
          </a:xfrm>
          <a:prstGeom prst="rect">
            <a:avLst/>
          </a:prstGeom>
          <a:noFill/>
        </p:spPr>
        <p:txBody>
          <a:bodyPr wrap="square" rtlCol="0">
            <a:spAutoFit/>
          </a:bodyPr>
          <a:lstStyle/>
          <a:p>
            <a:r>
              <a:rPr lang="zh-CN" altLang="en-US" sz="2800" b="1" cap="all" dirty="0">
                <a:solidFill>
                  <a:schemeClr val="bg2">
                    <a:lumMod val="50000"/>
                  </a:schemeClr>
                </a:solidFill>
                <a:latin typeface="微软雅黑" pitchFamily="34" charset="-122"/>
                <a:ea typeface="微软雅黑" pitchFamily="34" charset="-122"/>
                <a:cs typeface="+mj-cs"/>
              </a:rPr>
              <a:t>解释变量</a:t>
            </a:r>
          </a:p>
        </p:txBody>
      </p:sp>
    </p:spTree>
    <p:extLst>
      <p:ext uri="{BB962C8B-B14F-4D97-AF65-F5344CB8AC3E}">
        <p14:creationId xmlns:p14="http://schemas.microsoft.com/office/powerpoint/2010/main" val="33559874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文本框 2"/>
              <p:cNvSpPr txBox="1"/>
              <p:nvPr/>
            </p:nvSpPr>
            <p:spPr>
              <a:xfrm>
                <a:off x="1130191" y="1145128"/>
                <a:ext cx="10461119" cy="4901342"/>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0" tIns="0" rIns="0" bIns="0" rtlCol="0">
                <a:spAutoFit/>
              </a:bodyPr>
              <a:lstStyle/>
              <a:p>
                <a:pPr marL="719982" indent="-380990">
                  <a:spcAft>
                    <a:spcPts val="500"/>
                  </a:spcAft>
                  <a:buSzPct val="80000"/>
                  <a:buFont typeface="Wingdings" panose="05000000000000000000" pitchFamily="2" charset="2"/>
                  <a:buChar char="Ø"/>
                </a:pPr>
                <a14:m>
                  <m:oMath xmlns:m="http://schemas.openxmlformats.org/officeDocument/2006/math">
                    <m:r>
                      <m:rPr>
                        <m:sty m:val="p"/>
                      </m:rPr>
                      <a:rPr lang="en-US" altLang="zh-CN" sz="1600" i="1" smtClean="0">
                        <a:solidFill>
                          <a:schemeClr val="tx1">
                            <a:lumMod val="75000"/>
                            <a:lumOff val="25000"/>
                          </a:schemeClr>
                        </a:solidFill>
                        <a:latin typeface="Cambria Math"/>
                        <a:ea typeface="微软雅黑" panose="020B0503020204020204" pitchFamily="34" charset="-122"/>
                        <a:cs typeface="Times New Roman" panose="02020603050405020304" pitchFamily="18" charset="0"/>
                      </a:rPr>
                      <m:t>Ma</m:t>
                    </m:r>
                    <m:r>
                      <a:rPr lang="en-US" altLang="zh-CN" sz="1600" b="0" i="1" smtClean="0">
                        <a:solidFill>
                          <a:schemeClr val="tx1">
                            <a:lumMod val="75000"/>
                            <a:lumOff val="25000"/>
                          </a:schemeClr>
                        </a:solidFill>
                        <a:latin typeface="Cambria Math"/>
                        <a:ea typeface="微软雅黑" panose="020B0503020204020204" pitchFamily="34" charset="-122"/>
                        <a:cs typeface="Times New Roman" panose="02020603050405020304" pitchFamily="18" charset="0"/>
                      </a:rPr>
                      <m:t>𝑐𝑟𝑜</m:t>
                    </m:r>
                  </m:oMath>
                </a14:m>
                <a:r>
                  <a:rPr lang="zh-CN" altLang="en-US"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：经济周期，企业景气指数大于</a:t>
                </a:r>
                <a:r>
                  <a:rPr lang="en-US" altLang="zh-CN"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100</a:t>
                </a:r>
                <a:r>
                  <a:rPr lang="zh-CN" altLang="en-US"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时取</a:t>
                </a:r>
                <a:r>
                  <a:rPr lang="en-US" altLang="zh-CN"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，否则为</a:t>
                </a:r>
                <a:r>
                  <a:rPr lang="en-US" altLang="zh-CN"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0</a:t>
                </a:r>
                <a:r>
                  <a:rPr lang="zh-CN" altLang="en-US"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（季度）</a:t>
                </a:r>
                <a:endParaRPr lang="en-US" altLang="zh-CN"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marL="719982" indent="-380990">
                  <a:spcAft>
                    <a:spcPts val="500"/>
                  </a:spcAft>
                  <a:buSzPct val="80000"/>
                  <a:buFont typeface="Wingdings" panose="05000000000000000000" pitchFamily="2" charset="2"/>
                  <a:buChar char="Ø"/>
                </a:pPr>
                <a14:m>
                  <m:oMath xmlns:m="http://schemas.openxmlformats.org/officeDocument/2006/math">
                    <m:r>
                      <a:rPr lang="en-US" altLang="zh-CN" sz="1600" b="0" i="1" smtClean="0">
                        <a:solidFill>
                          <a:schemeClr val="tx1">
                            <a:lumMod val="75000"/>
                            <a:lumOff val="25000"/>
                          </a:schemeClr>
                        </a:solidFill>
                        <a:latin typeface="Cambria Math"/>
                        <a:ea typeface="微软雅黑" panose="020B0503020204020204" pitchFamily="34" charset="-122"/>
                        <a:cs typeface="Times New Roman" panose="02020603050405020304" pitchFamily="18" charset="0"/>
                      </a:rPr>
                      <m:t>𝑆𝑖𝑧𝑒</m:t>
                    </m:r>
                  </m:oMath>
                </a14:m>
                <a:r>
                  <a:rPr lang="zh-CN" altLang="en-US"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：公司规模，公司总资产的自然对数（季度） </a:t>
                </a:r>
                <a:endParaRPr lang="en-US" altLang="zh-CN"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marL="719982" indent="-380990">
                  <a:spcAft>
                    <a:spcPts val="500"/>
                  </a:spcAft>
                  <a:buSzPct val="80000"/>
                  <a:buFont typeface="Wingdings" panose="05000000000000000000" pitchFamily="2" charset="2"/>
                  <a:buChar char="Ø"/>
                </a:pPr>
                <a:r>
                  <a:rPr lang="en-US" altLang="zh-CN" sz="1600" i="1" dirty="0">
                    <a:solidFill>
                      <a:schemeClr val="tx1">
                        <a:lumMod val="75000"/>
                        <a:lumOff val="25000"/>
                      </a:schemeClr>
                    </a:solidFill>
                    <a:latin typeface="Cambria Math"/>
                    <a:ea typeface="微软雅黑" panose="020B0503020204020204" pitchFamily="34" charset="-122"/>
                    <a:cs typeface="Times New Roman" panose="02020603050405020304" pitchFamily="18" charset="0"/>
                  </a:rPr>
                  <a:t>Lev</a:t>
                </a:r>
                <a:r>
                  <a:rPr lang="zh-CN" altLang="en-US"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：总负债率，总负债</a:t>
                </a:r>
                <a:r>
                  <a:rPr lang="en-US" altLang="zh-CN"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总资产（季度） </a:t>
                </a:r>
                <a:endParaRPr lang="en-US" altLang="zh-CN"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marL="719982" indent="-380990">
                  <a:spcAft>
                    <a:spcPts val="500"/>
                  </a:spcAft>
                  <a:buSzPct val="80000"/>
                  <a:buFont typeface="Wingdings" panose="05000000000000000000" pitchFamily="2" charset="2"/>
                  <a:buChar char="Ø"/>
                </a:pPr>
                <a:r>
                  <a:rPr lang="en-US" altLang="zh-CN" sz="1600" i="1" dirty="0">
                    <a:solidFill>
                      <a:schemeClr val="tx1">
                        <a:lumMod val="75000"/>
                        <a:lumOff val="25000"/>
                      </a:schemeClr>
                    </a:solidFill>
                    <a:latin typeface="Cambria Math"/>
                    <a:ea typeface="微软雅黑" panose="020B0503020204020204" pitchFamily="34" charset="-122"/>
                    <a:cs typeface="Times New Roman" panose="02020603050405020304" pitchFamily="18" charset="0"/>
                  </a:rPr>
                  <a:t>Age</a:t>
                </a:r>
                <a:r>
                  <a:rPr lang="zh-CN" altLang="en-US" sz="1600" dirty="0">
                    <a:solidFill>
                      <a:schemeClr val="tx1">
                        <a:lumMod val="75000"/>
                        <a:lumOff val="25000"/>
                      </a:schemeClr>
                    </a:solidFill>
                    <a:latin typeface="Cambria Math"/>
                    <a:ea typeface="微软雅黑" panose="020B0503020204020204" pitchFamily="34" charset="-122"/>
                    <a:cs typeface="Times New Roman" panose="02020603050405020304" pitchFamily="18" charset="0"/>
                  </a:rPr>
                  <a:t>：上市年限，（</a:t>
                </a:r>
                <a:r>
                  <a:rPr lang="en-US" altLang="zh-CN" sz="1600" dirty="0">
                    <a:solidFill>
                      <a:schemeClr val="tx1">
                        <a:lumMod val="75000"/>
                        <a:lumOff val="25000"/>
                      </a:schemeClr>
                    </a:solidFill>
                    <a:latin typeface="Cambria Math"/>
                    <a:ea typeface="微软雅黑" panose="020B0503020204020204" pitchFamily="34" charset="-122"/>
                    <a:cs typeface="Times New Roman" panose="02020603050405020304" pitchFamily="18" charset="0"/>
                  </a:rPr>
                  <a:t>1+</a:t>
                </a:r>
                <a:r>
                  <a:rPr lang="zh-CN" altLang="en-US" sz="1600" dirty="0">
                    <a:solidFill>
                      <a:schemeClr val="tx1">
                        <a:lumMod val="75000"/>
                        <a:lumOff val="25000"/>
                      </a:schemeClr>
                    </a:solidFill>
                    <a:latin typeface="Cambria Math"/>
                    <a:ea typeface="微软雅黑" panose="020B0503020204020204" pitchFamily="34" charset="-122"/>
                    <a:cs typeface="Times New Roman" panose="02020603050405020304" pitchFamily="18" charset="0"/>
                  </a:rPr>
                  <a:t>年份</a:t>
                </a:r>
                <a:r>
                  <a:rPr lang="en-US" altLang="zh-CN" sz="1600" dirty="0">
                    <a:solidFill>
                      <a:schemeClr val="tx1">
                        <a:lumMod val="75000"/>
                        <a:lumOff val="25000"/>
                      </a:schemeClr>
                    </a:solidFill>
                    <a:latin typeface="Cambria Math"/>
                    <a:ea typeface="微软雅黑" panose="020B0503020204020204" pitchFamily="34" charset="-122"/>
                    <a:cs typeface="Times New Roman" panose="02020603050405020304" pitchFamily="18" charset="0"/>
                  </a:rPr>
                  <a:t>-</a:t>
                </a:r>
                <a:r>
                  <a:rPr lang="zh-CN" altLang="en-US" sz="1600" dirty="0">
                    <a:solidFill>
                      <a:schemeClr val="tx1">
                        <a:lumMod val="75000"/>
                        <a:lumOff val="25000"/>
                      </a:schemeClr>
                    </a:solidFill>
                    <a:latin typeface="Cambria Math"/>
                    <a:ea typeface="微软雅黑" panose="020B0503020204020204" pitchFamily="34" charset="-122"/>
                    <a:cs typeface="Times New Roman" panose="02020603050405020304" pitchFamily="18" charset="0"/>
                  </a:rPr>
                  <a:t>上市年份）的自然对数</a:t>
                </a:r>
                <a:r>
                  <a:rPr lang="zh-CN" altLang="en-US"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（年度） </a:t>
                </a:r>
                <a:endParaRPr lang="en-US" altLang="zh-CN" sz="1600" dirty="0">
                  <a:solidFill>
                    <a:schemeClr val="tx1">
                      <a:lumMod val="75000"/>
                      <a:lumOff val="25000"/>
                    </a:schemeClr>
                  </a:solidFill>
                  <a:latin typeface="Cambria Math"/>
                  <a:ea typeface="微软雅黑" panose="020B0503020204020204" pitchFamily="34" charset="-122"/>
                  <a:cs typeface="Times New Roman" panose="02020603050405020304" pitchFamily="18" charset="0"/>
                </a:endParaRPr>
              </a:p>
              <a:p>
                <a:pPr marL="719982" indent="-380990">
                  <a:spcAft>
                    <a:spcPts val="500"/>
                  </a:spcAft>
                  <a:buSzPct val="80000"/>
                  <a:buFont typeface="Wingdings" panose="05000000000000000000" pitchFamily="2" charset="2"/>
                  <a:buChar char="Ø"/>
                </a:pPr>
                <a:r>
                  <a:rPr lang="en-US" altLang="zh-CN" sz="1600" i="1" dirty="0">
                    <a:solidFill>
                      <a:schemeClr val="tx1">
                        <a:lumMod val="75000"/>
                        <a:lumOff val="25000"/>
                      </a:schemeClr>
                    </a:solidFill>
                    <a:latin typeface="Cambria Math"/>
                    <a:ea typeface="微软雅黑" panose="020B0503020204020204" pitchFamily="34" charset="-122"/>
                    <a:cs typeface="Times New Roman" panose="02020603050405020304" pitchFamily="18" charset="0"/>
                  </a:rPr>
                  <a:t>Roe</a:t>
                </a:r>
                <a:r>
                  <a:rPr lang="zh-CN" altLang="en-US" sz="1600" dirty="0">
                    <a:solidFill>
                      <a:schemeClr val="tx1">
                        <a:lumMod val="75000"/>
                        <a:lumOff val="25000"/>
                      </a:schemeClr>
                    </a:solidFill>
                    <a:latin typeface="Cambria Math"/>
                    <a:ea typeface="微软雅黑" panose="020B0503020204020204" pitchFamily="34" charset="-122"/>
                    <a:cs typeface="Times New Roman" panose="02020603050405020304" pitchFamily="18" charset="0"/>
                  </a:rPr>
                  <a:t>：净资产回报率，净利润</a:t>
                </a:r>
                <a:r>
                  <a:rPr lang="en-US" altLang="zh-CN" sz="1600" dirty="0">
                    <a:solidFill>
                      <a:schemeClr val="tx1">
                        <a:lumMod val="75000"/>
                        <a:lumOff val="25000"/>
                      </a:schemeClr>
                    </a:solidFill>
                    <a:latin typeface="Cambria Math"/>
                    <a:ea typeface="微软雅黑" panose="020B0503020204020204" pitchFamily="34" charset="-122"/>
                    <a:cs typeface="Times New Roman" panose="02020603050405020304" pitchFamily="18" charset="0"/>
                  </a:rPr>
                  <a:t>/</a:t>
                </a:r>
                <a:r>
                  <a:rPr lang="zh-CN" altLang="en-US" sz="1600" dirty="0">
                    <a:solidFill>
                      <a:schemeClr val="tx1">
                        <a:lumMod val="75000"/>
                        <a:lumOff val="25000"/>
                      </a:schemeClr>
                    </a:solidFill>
                    <a:latin typeface="Cambria Math"/>
                    <a:ea typeface="微软雅黑" panose="020B0503020204020204" pitchFamily="34" charset="-122"/>
                    <a:cs typeface="Times New Roman" panose="02020603050405020304" pitchFamily="18" charset="0"/>
                  </a:rPr>
                  <a:t>净资产</a:t>
                </a:r>
                <a:r>
                  <a:rPr lang="zh-CN" altLang="en-US"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（季度） </a:t>
                </a:r>
                <a:endParaRPr lang="en-US" altLang="zh-CN" sz="1600" dirty="0">
                  <a:solidFill>
                    <a:schemeClr val="tx1">
                      <a:lumMod val="75000"/>
                      <a:lumOff val="25000"/>
                    </a:schemeClr>
                  </a:solidFill>
                  <a:latin typeface="Cambria Math"/>
                  <a:ea typeface="微软雅黑" panose="020B0503020204020204" pitchFamily="34" charset="-122"/>
                  <a:cs typeface="Times New Roman" panose="02020603050405020304" pitchFamily="18" charset="0"/>
                </a:endParaRPr>
              </a:p>
              <a:p>
                <a:pPr marL="719982" indent="-380990">
                  <a:spcAft>
                    <a:spcPts val="500"/>
                  </a:spcAft>
                  <a:buSzPct val="80000"/>
                  <a:buFont typeface="Wingdings" panose="05000000000000000000" pitchFamily="2" charset="2"/>
                  <a:buChar char="Ø"/>
                </a:pPr>
                <a:r>
                  <a:rPr lang="en-US" altLang="zh-CN" sz="1600" i="1" dirty="0">
                    <a:solidFill>
                      <a:schemeClr val="tx1">
                        <a:lumMod val="75000"/>
                        <a:lumOff val="25000"/>
                      </a:schemeClr>
                    </a:solidFill>
                    <a:latin typeface="Cambria Math"/>
                    <a:ea typeface="微软雅黑" panose="020B0503020204020204" pitchFamily="34" charset="-122"/>
                    <a:cs typeface="Times New Roman" panose="02020603050405020304" pitchFamily="18" charset="0"/>
                  </a:rPr>
                  <a:t>Growth</a:t>
                </a:r>
                <a:r>
                  <a:rPr lang="zh-CN" altLang="en-US" sz="1600" dirty="0">
                    <a:solidFill>
                      <a:schemeClr val="tx1">
                        <a:lumMod val="75000"/>
                        <a:lumOff val="25000"/>
                      </a:schemeClr>
                    </a:solidFill>
                    <a:latin typeface="Cambria Math"/>
                    <a:ea typeface="微软雅黑" panose="020B0503020204020204" pitchFamily="34" charset="-122"/>
                    <a:cs typeface="Times New Roman" panose="02020603050405020304" pitchFamily="18" charset="0"/>
                  </a:rPr>
                  <a:t>：季度销售收入增长率</a:t>
                </a:r>
                <a:r>
                  <a:rPr lang="zh-CN" altLang="en-US"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（季度） </a:t>
                </a:r>
                <a:endParaRPr lang="en-US" altLang="zh-CN" sz="1600" dirty="0">
                  <a:solidFill>
                    <a:schemeClr val="tx1">
                      <a:lumMod val="75000"/>
                      <a:lumOff val="25000"/>
                    </a:schemeClr>
                  </a:solidFill>
                  <a:latin typeface="Cambria Math"/>
                  <a:ea typeface="微软雅黑" panose="020B0503020204020204" pitchFamily="34" charset="-122"/>
                  <a:cs typeface="Times New Roman" panose="02020603050405020304" pitchFamily="18" charset="0"/>
                </a:endParaRPr>
              </a:p>
              <a:p>
                <a:pPr marL="719982" indent="-380990">
                  <a:spcAft>
                    <a:spcPts val="500"/>
                  </a:spcAft>
                  <a:buSzPct val="80000"/>
                  <a:buFont typeface="Wingdings" panose="05000000000000000000" pitchFamily="2" charset="2"/>
                  <a:buChar char="Ø"/>
                </a:pPr>
                <a:r>
                  <a:rPr lang="en-US" altLang="zh-CN" sz="1600" i="1" dirty="0">
                    <a:solidFill>
                      <a:schemeClr val="tx1">
                        <a:lumMod val="75000"/>
                        <a:lumOff val="25000"/>
                      </a:schemeClr>
                    </a:solidFill>
                    <a:latin typeface="Cambria Math"/>
                    <a:ea typeface="微软雅黑" panose="020B0503020204020204" pitchFamily="34" charset="-122"/>
                    <a:cs typeface="Times New Roman" panose="02020603050405020304" pitchFamily="18" charset="0"/>
                  </a:rPr>
                  <a:t>FD</a:t>
                </a:r>
                <a:r>
                  <a:rPr lang="zh-CN" altLang="en-US" sz="1600" dirty="0">
                    <a:solidFill>
                      <a:schemeClr val="tx1">
                        <a:lumMod val="75000"/>
                        <a:lumOff val="25000"/>
                      </a:schemeClr>
                    </a:solidFill>
                    <a:latin typeface="Cambria Math"/>
                    <a:ea typeface="微软雅黑" panose="020B0503020204020204" pitchFamily="34" charset="-122"/>
                    <a:cs typeface="Times New Roman" panose="02020603050405020304" pitchFamily="18" charset="0"/>
                  </a:rPr>
                  <a:t>：资金缺口，总资产变化</a:t>
                </a:r>
                <a:r>
                  <a:rPr lang="en-US" altLang="zh-CN" sz="1600" dirty="0">
                    <a:solidFill>
                      <a:schemeClr val="tx1">
                        <a:lumMod val="75000"/>
                        <a:lumOff val="25000"/>
                      </a:schemeClr>
                    </a:solidFill>
                    <a:latin typeface="Cambria Math"/>
                    <a:ea typeface="微软雅黑" panose="020B0503020204020204" pitchFamily="34" charset="-122"/>
                    <a:cs typeface="Times New Roman" panose="02020603050405020304" pitchFamily="18" charset="0"/>
                  </a:rPr>
                  <a:t>-</a:t>
                </a:r>
                <a:r>
                  <a:rPr lang="zh-CN" altLang="en-US" sz="1600" dirty="0">
                    <a:solidFill>
                      <a:schemeClr val="tx1">
                        <a:lumMod val="75000"/>
                        <a:lumOff val="25000"/>
                      </a:schemeClr>
                    </a:solidFill>
                    <a:latin typeface="Cambria Math"/>
                    <a:ea typeface="微软雅黑" panose="020B0503020204020204" pitchFamily="34" charset="-122"/>
                    <a:cs typeface="Times New Roman" panose="02020603050405020304" pitchFamily="18" charset="0"/>
                  </a:rPr>
                  <a:t>留存收益变化</a:t>
                </a:r>
                <a:r>
                  <a:rPr lang="zh-CN" altLang="en-US"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（季度） </a:t>
                </a:r>
                <a:endParaRPr lang="en-US" altLang="zh-CN" sz="1600" dirty="0">
                  <a:solidFill>
                    <a:schemeClr val="tx1">
                      <a:lumMod val="75000"/>
                      <a:lumOff val="25000"/>
                    </a:schemeClr>
                  </a:solidFill>
                  <a:latin typeface="Cambria Math"/>
                  <a:ea typeface="微软雅黑" panose="020B0503020204020204" pitchFamily="34" charset="-122"/>
                  <a:cs typeface="Times New Roman" panose="02020603050405020304" pitchFamily="18" charset="0"/>
                </a:endParaRPr>
              </a:p>
              <a:p>
                <a:pPr marL="719982" indent="-380990">
                  <a:spcAft>
                    <a:spcPts val="500"/>
                  </a:spcAft>
                  <a:buSzPct val="80000"/>
                  <a:buFont typeface="Wingdings" panose="05000000000000000000" pitchFamily="2" charset="2"/>
                  <a:buChar char="Ø"/>
                </a:pPr>
                <a:r>
                  <a:rPr lang="en-US" altLang="zh-CN" sz="1600" i="1" dirty="0">
                    <a:solidFill>
                      <a:schemeClr val="tx1">
                        <a:lumMod val="75000"/>
                        <a:lumOff val="25000"/>
                      </a:schemeClr>
                    </a:solidFill>
                    <a:latin typeface="Cambria Math"/>
                    <a:ea typeface="微软雅黑" panose="020B0503020204020204" pitchFamily="34" charset="-122"/>
                    <a:cs typeface="Times New Roman" panose="02020603050405020304" pitchFamily="18" charset="0"/>
                  </a:rPr>
                  <a:t>Cash</a:t>
                </a:r>
                <a:r>
                  <a:rPr lang="zh-CN" altLang="en-US" sz="1600" dirty="0">
                    <a:solidFill>
                      <a:schemeClr val="tx1">
                        <a:lumMod val="75000"/>
                        <a:lumOff val="25000"/>
                      </a:schemeClr>
                    </a:solidFill>
                    <a:latin typeface="Cambria Math"/>
                    <a:ea typeface="微软雅黑" panose="020B0503020204020204" pitchFamily="34" charset="-122"/>
                    <a:cs typeface="Times New Roman" panose="02020603050405020304" pitchFamily="18" charset="0"/>
                  </a:rPr>
                  <a:t>：自由现金流，季度内经营活动产生的现金流量净额</a:t>
                </a:r>
                <a:r>
                  <a:rPr lang="en-US" altLang="zh-CN" sz="1600" dirty="0">
                    <a:solidFill>
                      <a:schemeClr val="tx1">
                        <a:lumMod val="75000"/>
                        <a:lumOff val="25000"/>
                      </a:schemeClr>
                    </a:solidFill>
                    <a:latin typeface="Cambria Math"/>
                    <a:ea typeface="微软雅黑" panose="020B0503020204020204" pitchFamily="34" charset="-122"/>
                    <a:cs typeface="Times New Roman" panose="02020603050405020304" pitchFamily="18" charset="0"/>
                  </a:rPr>
                  <a:t>/</a:t>
                </a:r>
                <a:r>
                  <a:rPr lang="zh-CN" altLang="en-US" sz="1600" dirty="0">
                    <a:solidFill>
                      <a:schemeClr val="tx1">
                        <a:lumMod val="75000"/>
                        <a:lumOff val="25000"/>
                      </a:schemeClr>
                    </a:solidFill>
                    <a:latin typeface="Cambria Math"/>
                    <a:ea typeface="微软雅黑" panose="020B0503020204020204" pitchFamily="34" charset="-122"/>
                    <a:cs typeface="Times New Roman" panose="02020603050405020304" pitchFamily="18" charset="0"/>
                  </a:rPr>
                  <a:t>总资产</a:t>
                </a:r>
                <a:r>
                  <a:rPr lang="zh-CN" altLang="en-US"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（季度） </a:t>
                </a:r>
                <a:endParaRPr lang="en-US" altLang="zh-CN" sz="1600" dirty="0">
                  <a:solidFill>
                    <a:schemeClr val="tx1">
                      <a:lumMod val="75000"/>
                      <a:lumOff val="25000"/>
                    </a:schemeClr>
                  </a:solidFill>
                  <a:latin typeface="Cambria Math"/>
                  <a:ea typeface="微软雅黑" panose="020B0503020204020204" pitchFamily="34" charset="-122"/>
                  <a:cs typeface="Times New Roman" panose="02020603050405020304" pitchFamily="18" charset="0"/>
                </a:endParaRPr>
              </a:p>
              <a:p>
                <a:pPr marL="719982" indent="-380990">
                  <a:spcAft>
                    <a:spcPts val="500"/>
                  </a:spcAft>
                  <a:buSzPct val="80000"/>
                  <a:buFont typeface="Wingdings" panose="05000000000000000000" pitchFamily="2" charset="2"/>
                  <a:buChar char="Ø"/>
                </a:pPr>
                <a:r>
                  <a:rPr lang="en-US" altLang="zh-CN" sz="1600" i="1" dirty="0" err="1">
                    <a:solidFill>
                      <a:schemeClr val="tx1">
                        <a:lumMod val="75000"/>
                        <a:lumOff val="25000"/>
                      </a:schemeClr>
                    </a:solidFill>
                    <a:latin typeface="Cambria Math"/>
                    <a:ea typeface="微软雅黑" panose="020B0503020204020204" pitchFamily="34" charset="-122"/>
                    <a:cs typeface="Times New Roman" panose="02020603050405020304" pitchFamily="18" charset="0"/>
                  </a:rPr>
                  <a:t>Gugai</a:t>
                </a:r>
                <a:r>
                  <a:rPr lang="zh-CN" altLang="en-US" sz="1600" dirty="0">
                    <a:solidFill>
                      <a:schemeClr val="tx1">
                        <a:lumMod val="75000"/>
                        <a:lumOff val="25000"/>
                      </a:schemeClr>
                    </a:solidFill>
                    <a:latin typeface="Cambria Math"/>
                    <a:ea typeface="微软雅黑" panose="020B0503020204020204" pitchFamily="34" charset="-122"/>
                    <a:cs typeface="Times New Roman" panose="02020603050405020304" pitchFamily="18" charset="0"/>
                  </a:rPr>
                  <a:t>：是否完成股改，股改完成前取</a:t>
                </a:r>
                <a:r>
                  <a:rPr lang="en-US" altLang="zh-CN" sz="1600" dirty="0">
                    <a:solidFill>
                      <a:schemeClr val="tx1">
                        <a:lumMod val="75000"/>
                        <a:lumOff val="25000"/>
                      </a:schemeClr>
                    </a:solidFill>
                    <a:latin typeface="Cambria Math"/>
                    <a:ea typeface="微软雅黑" panose="020B0503020204020204" pitchFamily="34" charset="-122"/>
                    <a:cs typeface="Times New Roman" panose="02020603050405020304" pitchFamily="18" charset="0"/>
                  </a:rPr>
                  <a:t>0</a:t>
                </a:r>
                <a:r>
                  <a:rPr lang="zh-CN" altLang="en-US" sz="1600" dirty="0">
                    <a:solidFill>
                      <a:schemeClr val="tx1">
                        <a:lumMod val="75000"/>
                        <a:lumOff val="25000"/>
                      </a:schemeClr>
                    </a:solidFill>
                    <a:latin typeface="Cambria Math"/>
                    <a:ea typeface="微软雅黑" panose="020B0503020204020204" pitchFamily="34" charset="-122"/>
                    <a:cs typeface="Times New Roman" panose="02020603050405020304" pitchFamily="18" charset="0"/>
                  </a:rPr>
                  <a:t>，否则为</a:t>
                </a:r>
                <a:r>
                  <a:rPr lang="en-US" altLang="zh-CN" sz="1600" dirty="0">
                    <a:solidFill>
                      <a:schemeClr val="tx1">
                        <a:lumMod val="75000"/>
                        <a:lumOff val="25000"/>
                      </a:schemeClr>
                    </a:solidFill>
                    <a:latin typeface="Cambria Math"/>
                    <a:ea typeface="微软雅黑" panose="020B0503020204020204" pitchFamily="34" charset="-122"/>
                    <a:cs typeface="Times New Roman" panose="02020603050405020304" pitchFamily="18" charset="0"/>
                  </a:rPr>
                  <a:t>1</a:t>
                </a:r>
                <a:r>
                  <a:rPr lang="zh-CN" altLang="en-US"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（季度） </a:t>
                </a:r>
                <a:endParaRPr lang="en-US" altLang="zh-CN" sz="1600" dirty="0">
                  <a:solidFill>
                    <a:schemeClr val="tx1">
                      <a:lumMod val="75000"/>
                      <a:lumOff val="25000"/>
                    </a:schemeClr>
                  </a:solidFill>
                  <a:latin typeface="Cambria Math"/>
                  <a:ea typeface="微软雅黑" panose="020B0503020204020204" pitchFamily="34" charset="-122"/>
                  <a:cs typeface="Times New Roman" panose="02020603050405020304" pitchFamily="18" charset="0"/>
                </a:endParaRPr>
              </a:p>
              <a:p>
                <a:pPr marL="719982" indent="-380990">
                  <a:spcAft>
                    <a:spcPts val="500"/>
                  </a:spcAft>
                  <a:buSzPct val="80000"/>
                  <a:buFont typeface="Wingdings" panose="05000000000000000000" pitchFamily="2" charset="2"/>
                  <a:buChar char="Ø"/>
                </a:pPr>
                <a:r>
                  <a:rPr lang="en-US" altLang="zh-CN" sz="1600" i="1" dirty="0">
                    <a:solidFill>
                      <a:schemeClr val="tx1">
                        <a:lumMod val="75000"/>
                        <a:lumOff val="25000"/>
                      </a:schemeClr>
                    </a:solidFill>
                    <a:latin typeface="Cambria Math"/>
                    <a:ea typeface="微软雅黑" panose="020B0503020204020204" pitchFamily="34" charset="-122"/>
                    <a:cs typeface="Times New Roman" panose="02020603050405020304" pitchFamily="18" charset="0"/>
                  </a:rPr>
                  <a:t>State</a:t>
                </a:r>
                <a:r>
                  <a:rPr lang="zh-CN" altLang="en-US" sz="1600" dirty="0">
                    <a:solidFill>
                      <a:schemeClr val="tx1">
                        <a:lumMod val="75000"/>
                        <a:lumOff val="25000"/>
                      </a:schemeClr>
                    </a:solidFill>
                    <a:latin typeface="Cambria Math"/>
                    <a:ea typeface="微软雅黑" panose="020B0503020204020204" pitchFamily="34" charset="-122"/>
                    <a:cs typeface="Times New Roman" panose="02020603050405020304" pitchFamily="18" charset="0"/>
                  </a:rPr>
                  <a:t>：产权性质，国有上市公司取</a:t>
                </a:r>
                <a:r>
                  <a:rPr lang="en-US" altLang="zh-CN" sz="1600" dirty="0">
                    <a:solidFill>
                      <a:schemeClr val="tx1">
                        <a:lumMod val="75000"/>
                        <a:lumOff val="25000"/>
                      </a:schemeClr>
                    </a:solidFill>
                    <a:latin typeface="Cambria Math"/>
                    <a:ea typeface="微软雅黑" panose="020B0503020204020204" pitchFamily="34" charset="-122"/>
                    <a:cs typeface="Times New Roman" panose="02020603050405020304" pitchFamily="18" charset="0"/>
                  </a:rPr>
                  <a:t>1</a:t>
                </a:r>
                <a:r>
                  <a:rPr lang="zh-CN" altLang="en-US" sz="1600" dirty="0">
                    <a:solidFill>
                      <a:schemeClr val="tx1">
                        <a:lumMod val="75000"/>
                        <a:lumOff val="25000"/>
                      </a:schemeClr>
                    </a:solidFill>
                    <a:latin typeface="Cambria Math"/>
                    <a:ea typeface="微软雅黑" panose="020B0503020204020204" pitchFamily="34" charset="-122"/>
                    <a:cs typeface="Times New Roman" panose="02020603050405020304" pitchFamily="18" charset="0"/>
                  </a:rPr>
                  <a:t>，否则为</a:t>
                </a:r>
                <a:r>
                  <a:rPr lang="en-US" altLang="zh-CN" sz="1600" dirty="0">
                    <a:solidFill>
                      <a:schemeClr val="tx1">
                        <a:lumMod val="75000"/>
                        <a:lumOff val="25000"/>
                      </a:schemeClr>
                    </a:solidFill>
                    <a:latin typeface="Cambria Math"/>
                    <a:ea typeface="微软雅黑" panose="020B0503020204020204" pitchFamily="34" charset="-122"/>
                    <a:cs typeface="Times New Roman" panose="02020603050405020304" pitchFamily="18" charset="0"/>
                  </a:rPr>
                  <a:t>0</a:t>
                </a:r>
                <a:r>
                  <a:rPr lang="zh-CN" altLang="en-US"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（年度） </a:t>
                </a:r>
                <a:endParaRPr lang="en-US" altLang="zh-CN" sz="1600" dirty="0">
                  <a:solidFill>
                    <a:schemeClr val="tx1">
                      <a:lumMod val="75000"/>
                      <a:lumOff val="25000"/>
                    </a:schemeClr>
                  </a:solidFill>
                  <a:latin typeface="Cambria Math"/>
                  <a:ea typeface="微软雅黑" panose="020B0503020204020204" pitchFamily="34" charset="-122"/>
                  <a:cs typeface="Times New Roman" panose="02020603050405020304" pitchFamily="18" charset="0"/>
                </a:endParaRPr>
              </a:p>
              <a:p>
                <a:pPr marL="719982" indent="-380990">
                  <a:spcAft>
                    <a:spcPts val="500"/>
                  </a:spcAft>
                  <a:buSzPct val="80000"/>
                  <a:buFont typeface="Wingdings" panose="05000000000000000000" pitchFamily="2" charset="2"/>
                  <a:buChar char="Ø"/>
                </a:pPr>
                <a:r>
                  <a:rPr lang="en-US" altLang="zh-CN" sz="1600" i="1" dirty="0">
                    <a:solidFill>
                      <a:schemeClr val="tx1">
                        <a:lumMod val="75000"/>
                        <a:lumOff val="25000"/>
                      </a:schemeClr>
                    </a:solidFill>
                    <a:latin typeface="Cambria Math"/>
                    <a:ea typeface="微软雅黑" panose="020B0503020204020204" pitchFamily="34" charset="-122"/>
                    <a:cs typeface="Times New Roman" panose="02020603050405020304" pitchFamily="18" charset="0"/>
                  </a:rPr>
                  <a:t>First</a:t>
                </a:r>
                <a:r>
                  <a:rPr lang="zh-CN" altLang="en-US" sz="1600" dirty="0">
                    <a:solidFill>
                      <a:schemeClr val="tx1">
                        <a:lumMod val="75000"/>
                        <a:lumOff val="25000"/>
                      </a:schemeClr>
                    </a:solidFill>
                    <a:latin typeface="Cambria Math"/>
                    <a:ea typeface="微软雅黑" panose="020B0503020204020204" pitchFamily="34" charset="-122"/>
                    <a:cs typeface="Times New Roman" panose="02020603050405020304" pitchFamily="18" charset="0"/>
                  </a:rPr>
                  <a:t>：股权集中度，第一大股东持股数量</a:t>
                </a:r>
                <a:r>
                  <a:rPr lang="en-US" altLang="zh-CN" sz="1600" dirty="0">
                    <a:solidFill>
                      <a:schemeClr val="tx1">
                        <a:lumMod val="75000"/>
                        <a:lumOff val="25000"/>
                      </a:schemeClr>
                    </a:solidFill>
                    <a:latin typeface="Cambria Math"/>
                    <a:ea typeface="微软雅黑" panose="020B0503020204020204" pitchFamily="34" charset="-122"/>
                    <a:cs typeface="Times New Roman" panose="02020603050405020304" pitchFamily="18" charset="0"/>
                  </a:rPr>
                  <a:t>/</a:t>
                </a:r>
                <a:r>
                  <a:rPr lang="zh-CN" altLang="en-US" sz="1600" dirty="0">
                    <a:solidFill>
                      <a:schemeClr val="tx1">
                        <a:lumMod val="75000"/>
                        <a:lumOff val="25000"/>
                      </a:schemeClr>
                    </a:solidFill>
                    <a:latin typeface="Cambria Math"/>
                    <a:ea typeface="微软雅黑" panose="020B0503020204020204" pitchFamily="34" charset="-122"/>
                    <a:cs typeface="Times New Roman" panose="02020603050405020304" pitchFamily="18" charset="0"/>
                  </a:rPr>
                  <a:t>总股本</a:t>
                </a:r>
                <a:r>
                  <a:rPr lang="zh-CN" altLang="en-US"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（年度） </a:t>
                </a:r>
                <a:endParaRPr lang="en-US" altLang="zh-CN" sz="1600" dirty="0">
                  <a:solidFill>
                    <a:schemeClr val="tx1">
                      <a:lumMod val="75000"/>
                      <a:lumOff val="25000"/>
                    </a:schemeClr>
                  </a:solidFill>
                  <a:latin typeface="Cambria Math"/>
                  <a:ea typeface="微软雅黑" panose="020B0503020204020204" pitchFamily="34" charset="-122"/>
                  <a:cs typeface="Times New Roman" panose="02020603050405020304" pitchFamily="18" charset="0"/>
                </a:endParaRPr>
              </a:p>
              <a:p>
                <a:pPr marL="719982" indent="-380990">
                  <a:spcAft>
                    <a:spcPts val="500"/>
                  </a:spcAft>
                  <a:buSzPct val="80000"/>
                  <a:buFont typeface="Wingdings" panose="05000000000000000000" pitchFamily="2" charset="2"/>
                  <a:buChar char="Ø"/>
                </a:pPr>
                <a:r>
                  <a:rPr lang="en-US" altLang="zh-CN" sz="1600" i="1" dirty="0" err="1">
                    <a:solidFill>
                      <a:schemeClr val="tx1">
                        <a:lumMod val="75000"/>
                        <a:lumOff val="25000"/>
                      </a:schemeClr>
                    </a:solidFill>
                    <a:latin typeface="Cambria Math"/>
                    <a:ea typeface="微软雅黑" panose="020B0503020204020204" pitchFamily="34" charset="-122"/>
                    <a:cs typeface="Times New Roman" panose="02020603050405020304" pitchFamily="18" charset="0"/>
                  </a:rPr>
                  <a:t>Bsize</a:t>
                </a:r>
                <a:r>
                  <a:rPr lang="zh-CN" altLang="en-US" sz="1600" dirty="0">
                    <a:solidFill>
                      <a:schemeClr val="tx1">
                        <a:lumMod val="75000"/>
                        <a:lumOff val="25000"/>
                      </a:schemeClr>
                    </a:solidFill>
                    <a:latin typeface="Cambria Math"/>
                    <a:ea typeface="微软雅黑" panose="020B0503020204020204" pitchFamily="34" charset="-122"/>
                    <a:cs typeface="Times New Roman" panose="02020603050405020304" pitchFamily="18" charset="0"/>
                  </a:rPr>
                  <a:t>：董事会规模，董事会人数的自然对数</a:t>
                </a:r>
                <a:r>
                  <a:rPr lang="zh-CN" altLang="en-US"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（年度） </a:t>
                </a:r>
                <a:endParaRPr lang="en-US" altLang="zh-CN" sz="1600" dirty="0">
                  <a:solidFill>
                    <a:schemeClr val="tx1">
                      <a:lumMod val="75000"/>
                      <a:lumOff val="25000"/>
                    </a:schemeClr>
                  </a:solidFill>
                  <a:latin typeface="Cambria Math"/>
                  <a:ea typeface="微软雅黑" panose="020B0503020204020204" pitchFamily="34" charset="-122"/>
                  <a:cs typeface="Times New Roman" panose="02020603050405020304" pitchFamily="18" charset="0"/>
                </a:endParaRPr>
              </a:p>
              <a:p>
                <a:pPr marL="719982" indent="-380990">
                  <a:spcAft>
                    <a:spcPts val="450"/>
                  </a:spcAft>
                  <a:buSzPct val="80000"/>
                  <a:buFont typeface="Wingdings" panose="05000000000000000000" pitchFamily="2" charset="2"/>
                  <a:buChar char="Ø"/>
                </a:pPr>
                <a:r>
                  <a:rPr lang="en-US" altLang="zh-CN" sz="1600" i="1" dirty="0" err="1">
                    <a:solidFill>
                      <a:schemeClr val="tx1">
                        <a:lumMod val="75000"/>
                        <a:lumOff val="25000"/>
                      </a:schemeClr>
                    </a:solidFill>
                    <a:latin typeface="Cambria Math"/>
                    <a:ea typeface="微软雅黑" panose="020B0503020204020204" pitchFamily="34" charset="-122"/>
                    <a:cs typeface="Times New Roman" panose="02020603050405020304" pitchFamily="18" charset="0"/>
                  </a:rPr>
                  <a:t>Indrct</a:t>
                </a:r>
                <a:r>
                  <a:rPr lang="zh-CN" altLang="en-US" sz="1600" dirty="0">
                    <a:solidFill>
                      <a:schemeClr val="tx1">
                        <a:lumMod val="75000"/>
                        <a:lumOff val="25000"/>
                      </a:schemeClr>
                    </a:solidFill>
                    <a:latin typeface="Cambria Math"/>
                    <a:ea typeface="微软雅黑" panose="020B0503020204020204" pitchFamily="34" charset="-122"/>
                    <a:cs typeface="Times New Roman" panose="02020603050405020304" pitchFamily="18" charset="0"/>
                  </a:rPr>
                  <a:t>：独董比例，独立董事人数</a:t>
                </a:r>
                <a:r>
                  <a:rPr lang="en-US" altLang="zh-CN" sz="1600" dirty="0">
                    <a:solidFill>
                      <a:schemeClr val="tx1">
                        <a:lumMod val="75000"/>
                        <a:lumOff val="25000"/>
                      </a:schemeClr>
                    </a:solidFill>
                    <a:latin typeface="Cambria Math"/>
                    <a:ea typeface="微软雅黑" panose="020B0503020204020204" pitchFamily="34" charset="-122"/>
                    <a:cs typeface="Times New Roman" panose="02020603050405020304" pitchFamily="18" charset="0"/>
                  </a:rPr>
                  <a:t>/</a:t>
                </a:r>
                <a:r>
                  <a:rPr lang="zh-CN" altLang="en-US" sz="1600" dirty="0">
                    <a:solidFill>
                      <a:schemeClr val="tx1">
                        <a:lumMod val="75000"/>
                        <a:lumOff val="25000"/>
                      </a:schemeClr>
                    </a:solidFill>
                    <a:latin typeface="Cambria Math"/>
                    <a:ea typeface="微软雅黑" panose="020B0503020204020204" pitchFamily="34" charset="-122"/>
                    <a:cs typeface="Times New Roman" panose="02020603050405020304" pitchFamily="18" charset="0"/>
                  </a:rPr>
                  <a:t>董事会人数</a:t>
                </a:r>
                <a:r>
                  <a:rPr lang="zh-CN" altLang="en-US"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（年度） </a:t>
                </a:r>
                <a:endParaRPr lang="en-US" altLang="zh-CN" sz="1600" dirty="0">
                  <a:solidFill>
                    <a:schemeClr val="tx1">
                      <a:lumMod val="75000"/>
                      <a:lumOff val="25000"/>
                    </a:schemeClr>
                  </a:solidFill>
                  <a:latin typeface="Cambria Math"/>
                  <a:ea typeface="微软雅黑" panose="020B0503020204020204" pitchFamily="34" charset="-122"/>
                  <a:cs typeface="Times New Roman" panose="02020603050405020304" pitchFamily="18" charset="0"/>
                </a:endParaRPr>
              </a:p>
              <a:p>
                <a:pPr marL="719982" indent="-380990">
                  <a:spcAft>
                    <a:spcPts val="500"/>
                  </a:spcAft>
                  <a:buSzPct val="80000"/>
                  <a:buFont typeface="Wingdings" panose="05000000000000000000" pitchFamily="2" charset="2"/>
                  <a:buChar char="Ø"/>
                </a:pPr>
                <a:r>
                  <a:rPr lang="en-US" altLang="zh-CN" sz="1600" i="1" dirty="0">
                    <a:solidFill>
                      <a:schemeClr val="tx1">
                        <a:lumMod val="75000"/>
                        <a:lumOff val="25000"/>
                      </a:schemeClr>
                    </a:solidFill>
                    <a:latin typeface="Cambria Math"/>
                    <a:ea typeface="微软雅黑" panose="020B0503020204020204" pitchFamily="34" charset="-122"/>
                    <a:cs typeface="Times New Roman" panose="02020603050405020304" pitchFamily="18" charset="0"/>
                  </a:rPr>
                  <a:t>Dual </a:t>
                </a:r>
                <a:r>
                  <a:rPr lang="zh-CN" altLang="en-US" sz="1600" dirty="0">
                    <a:solidFill>
                      <a:schemeClr val="tx1">
                        <a:lumMod val="75000"/>
                        <a:lumOff val="25000"/>
                      </a:schemeClr>
                    </a:solidFill>
                    <a:latin typeface="Cambria Math"/>
                    <a:ea typeface="微软雅黑" panose="020B0503020204020204" pitchFamily="34" charset="-122"/>
                    <a:cs typeface="Times New Roman" panose="02020603050405020304" pitchFamily="18" charset="0"/>
                  </a:rPr>
                  <a:t>：两职合一，董事长与总经理两职合一时取</a:t>
                </a:r>
                <a:r>
                  <a:rPr lang="en-US" altLang="zh-CN" sz="1600" dirty="0">
                    <a:solidFill>
                      <a:schemeClr val="tx1">
                        <a:lumMod val="75000"/>
                        <a:lumOff val="25000"/>
                      </a:schemeClr>
                    </a:solidFill>
                    <a:latin typeface="Cambria Math"/>
                    <a:ea typeface="微软雅黑" panose="020B0503020204020204" pitchFamily="34" charset="-122"/>
                    <a:cs typeface="Times New Roman" panose="02020603050405020304" pitchFamily="18" charset="0"/>
                  </a:rPr>
                  <a:t>1</a:t>
                </a:r>
                <a:r>
                  <a:rPr lang="zh-CN" altLang="en-US" sz="1600" dirty="0">
                    <a:solidFill>
                      <a:schemeClr val="tx1">
                        <a:lumMod val="75000"/>
                        <a:lumOff val="25000"/>
                      </a:schemeClr>
                    </a:solidFill>
                    <a:latin typeface="Cambria Math"/>
                    <a:ea typeface="微软雅黑" panose="020B0503020204020204" pitchFamily="34" charset="-122"/>
                    <a:cs typeface="Times New Roman" panose="02020603050405020304" pitchFamily="18" charset="0"/>
                  </a:rPr>
                  <a:t>，否则</a:t>
                </a:r>
                <a:r>
                  <a:rPr lang="en-US" altLang="zh-CN" sz="1600" dirty="0">
                    <a:solidFill>
                      <a:schemeClr val="tx1">
                        <a:lumMod val="75000"/>
                        <a:lumOff val="25000"/>
                      </a:schemeClr>
                    </a:solidFill>
                    <a:latin typeface="Cambria Math"/>
                    <a:ea typeface="微软雅黑" panose="020B0503020204020204" pitchFamily="34" charset="-122"/>
                    <a:cs typeface="Times New Roman" panose="02020603050405020304" pitchFamily="18" charset="0"/>
                  </a:rPr>
                  <a:t>0</a:t>
                </a:r>
                <a:r>
                  <a:rPr lang="zh-CN" altLang="en-US"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（年度） </a:t>
                </a:r>
                <a:endParaRPr lang="en-US" altLang="zh-CN" sz="1600" dirty="0">
                  <a:solidFill>
                    <a:schemeClr val="tx1">
                      <a:lumMod val="75000"/>
                      <a:lumOff val="25000"/>
                    </a:schemeClr>
                  </a:solidFill>
                  <a:latin typeface="Cambria Math"/>
                  <a:ea typeface="微软雅黑" panose="020B0503020204020204" pitchFamily="34" charset="-122"/>
                  <a:cs typeface="Times New Roman" panose="02020603050405020304" pitchFamily="18" charset="0"/>
                </a:endParaRPr>
              </a:p>
              <a:p>
                <a:pPr marL="719982" indent="-380990">
                  <a:spcAft>
                    <a:spcPts val="500"/>
                  </a:spcAft>
                  <a:buSzPct val="80000"/>
                  <a:buFont typeface="Wingdings" panose="05000000000000000000" pitchFamily="2" charset="2"/>
                  <a:buChar char="Ø"/>
                </a:pPr>
                <a:r>
                  <a:rPr lang="en-US" altLang="zh-CN" sz="1600" i="1" dirty="0" err="1">
                    <a:solidFill>
                      <a:schemeClr val="tx1">
                        <a:lumMod val="75000"/>
                        <a:lumOff val="25000"/>
                      </a:schemeClr>
                    </a:solidFill>
                    <a:latin typeface="Cambria Math"/>
                    <a:ea typeface="微软雅黑" panose="020B0503020204020204" pitchFamily="34" charset="-122"/>
                    <a:cs typeface="Times New Roman" panose="02020603050405020304" pitchFamily="18" charset="0"/>
                  </a:rPr>
                  <a:t>Mnghld</a:t>
                </a:r>
                <a:r>
                  <a:rPr lang="zh-CN" altLang="en-US" sz="1600" dirty="0">
                    <a:solidFill>
                      <a:schemeClr val="tx1">
                        <a:lumMod val="75000"/>
                        <a:lumOff val="25000"/>
                      </a:schemeClr>
                    </a:solidFill>
                    <a:latin typeface="Cambria Math"/>
                    <a:ea typeface="微软雅黑" panose="020B0503020204020204" pitchFamily="34" charset="-122"/>
                    <a:cs typeface="Times New Roman" panose="02020603050405020304" pitchFamily="18" charset="0"/>
                  </a:rPr>
                  <a:t>：管理层持股比例，管理层持股数量</a:t>
                </a:r>
                <a:r>
                  <a:rPr lang="en-US" altLang="zh-CN" sz="1600" dirty="0">
                    <a:solidFill>
                      <a:schemeClr val="tx1">
                        <a:lumMod val="75000"/>
                        <a:lumOff val="25000"/>
                      </a:schemeClr>
                    </a:solidFill>
                    <a:latin typeface="Cambria Math"/>
                    <a:ea typeface="微软雅黑" panose="020B0503020204020204" pitchFamily="34" charset="-122"/>
                    <a:cs typeface="Times New Roman" panose="02020603050405020304" pitchFamily="18" charset="0"/>
                  </a:rPr>
                  <a:t>/</a:t>
                </a:r>
                <a:r>
                  <a:rPr lang="zh-CN" altLang="en-US" sz="1600" dirty="0">
                    <a:solidFill>
                      <a:schemeClr val="tx1">
                        <a:lumMod val="75000"/>
                        <a:lumOff val="25000"/>
                      </a:schemeClr>
                    </a:solidFill>
                    <a:latin typeface="Cambria Math"/>
                    <a:ea typeface="微软雅黑" panose="020B0503020204020204" pitchFamily="34" charset="-122"/>
                    <a:cs typeface="Times New Roman" panose="02020603050405020304" pitchFamily="18" charset="0"/>
                  </a:rPr>
                  <a:t>总股本</a:t>
                </a:r>
                <a:r>
                  <a:rPr lang="zh-CN" altLang="en-US"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（年度） </a:t>
                </a:r>
                <a:endParaRPr lang="en-US" altLang="zh-CN" sz="1600" dirty="0">
                  <a:solidFill>
                    <a:schemeClr val="tx1">
                      <a:lumMod val="75000"/>
                      <a:lumOff val="25000"/>
                    </a:schemeClr>
                  </a:solidFill>
                  <a:latin typeface="Cambria Math"/>
                  <a:ea typeface="微软雅黑" panose="020B0503020204020204" pitchFamily="34" charset="-122"/>
                  <a:cs typeface="Times New Roman" panose="02020603050405020304" pitchFamily="18" charset="0"/>
                </a:endParaRPr>
              </a:p>
              <a:p>
                <a:pPr marL="719982" indent="-380990">
                  <a:spcAft>
                    <a:spcPts val="500"/>
                  </a:spcAft>
                  <a:buSzPct val="80000"/>
                  <a:buFont typeface="Wingdings" panose="05000000000000000000" pitchFamily="2" charset="2"/>
                  <a:buChar char="Ø"/>
                </a:pPr>
                <a:r>
                  <a:rPr lang="en-US" altLang="zh-CN" sz="1600" i="1" dirty="0">
                    <a:solidFill>
                      <a:schemeClr val="tx1">
                        <a:lumMod val="75000"/>
                        <a:lumOff val="25000"/>
                      </a:schemeClr>
                    </a:solidFill>
                    <a:latin typeface="Cambria Math"/>
                    <a:ea typeface="微软雅黑" panose="020B0503020204020204" pitchFamily="34" charset="-122"/>
                    <a:cs typeface="Times New Roman" panose="02020603050405020304" pitchFamily="18" charset="0"/>
                  </a:rPr>
                  <a:t>Salary</a:t>
                </a:r>
                <a:r>
                  <a:rPr lang="zh-CN" altLang="en-US" sz="1600" dirty="0">
                    <a:solidFill>
                      <a:schemeClr val="tx1">
                        <a:lumMod val="75000"/>
                        <a:lumOff val="25000"/>
                      </a:schemeClr>
                    </a:solidFill>
                    <a:latin typeface="Cambria Math"/>
                    <a:ea typeface="微软雅黑" panose="020B0503020204020204" pitchFamily="34" charset="-122"/>
                    <a:cs typeface="Times New Roman" panose="02020603050405020304" pitchFamily="18" charset="0"/>
                  </a:rPr>
                  <a:t>：管理层薪酬，管理层薪酬总额的自然对数</a:t>
                </a:r>
                <a:r>
                  <a:rPr lang="zh-CN" altLang="en-US"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（年度） </a:t>
                </a:r>
                <a:endParaRPr lang="en-US" altLang="zh-CN" sz="1600" i="1" dirty="0">
                  <a:solidFill>
                    <a:schemeClr val="tx1">
                      <a:lumMod val="75000"/>
                      <a:lumOff val="25000"/>
                    </a:schemeClr>
                  </a:solidFill>
                  <a:latin typeface="Cambria Math"/>
                  <a:ea typeface="微软雅黑" panose="020B0503020204020204" pitchFamily="34" charset="-122"/>
                  <a:cs typeface="Times New Roman" panose="02020603050405020304" pitchFamily="18" charset="0"/>
                </a:endParaRPr>
              </a:p>
            </p:txBody>
          </p:sp>
        </mc:Choice>
        <mc:Fallback xmlns="">
          <p:sp>
            <p:nvSpPr>
              <p:cNvPr id="3" name="文本框 2"/>
              <p:cNvSpPr txBox="1">
                <a:spLocks noRot="1" noChangeAspect="1" noMove="1" noResize="1" noEditPoints="1" noAdjustHandles="1" noChangeArrowheads="1" noChangeShapeType="1" noTextEdit="1"/>
              </p:cNvSpPr>
              <p:nvPr/>
            </p:nvSpPr>
            <p:spPr>
              <a:xfrm>
                <a:off x="1130191" y="1145128"/>
                <a:ext cx="10461119" cy="4901342"/>
              </a:xfrm>
              <a:prstGeom prst="rect">
                <a:avLst/>
              </a:prstGeom>
              <a:blipFill rotWithShape="1">
                <a:blip r:embed="rId2"/>
                <a:stretch>
                  <a:fillRect t="-1368" b="-1493"/>
                </a:stretch>
              </a:blipFill>
              <a:ln>
                <a:noFill/>
              </a:ln>
            </p:spPr>
            <p:txBody>
              <a:bodyPr/>
              <a:lstStyle/>
              <a:p>
                <a:r>
                  <a:rPr lang="zh-CN" altLang="en-US">
                    <a:noFill/>
                  </a:rPr>
                  <a:t> </a:t>
                </a:r>
              </a:p>
            </p:txBody>
          </p:sp>
        </mc:Fallback>
      </mc:AlternateContent>
      <p:sp>
        <p:nvSpPr>
          <p:cNvPr id="2" name="灯片编号占位符 1"/>
          <p:cNvSpPr>
            <a:spLocks noGrp="1"/>
          </p:cNvSpPr>
          <p:nvPr>
            <p:ph type="sldNum" sz="quarter" idx="12"/>
          </p:nvPr>
        </p:nvSpPr>
        <p:spPr/>
        <p:txBody>
          <a:bodyPr>
            <a:normAutofit/>
          </a:bodyPr>
          <a:lstStyle/>
          <a:p>
            <a:fld id="{D452BF20-362C-4294-AFD9-C5328724C70E}" type="slidenum">
              <a:rPr lang="zh-CN" altLang="en-US" smtClean="0"/>
              <a:t>35</a:t>
            </a:fld>
            <a:endParaRPr lang="zh-CN" altLang="en-US" dirty="0"/>
          </a:p>
        </p:txBody>
      </p:sp>
      <p:sp>
        <p:nvSpPr>
          <p:cNvPr id="5" name="TextBox 12"/>
          <p:cNvSpPr txBox="1"/>
          <p:nvPr/>
        </p:nvSpPr>
        <p:spPr>
          <a:xfrm>
            <a:off x="1241946" y="240766"/>
            <a:ext cx="6482686" cy="548640"/>
          </a:xfrm>
          <a:prstGeom prst="rect">
            <a:avLst/>
          </a:prstGeom>
          <a:noFill/>
        </p:spPr>
        <p:txBody>
          <a:bodyPr wrap="square" rtlCol="0">
            <a:spAutoFit/>
          </a:bodyPr>
          <a:lstStyle/>
          <a:p>
            <a:r>
              <a:rPr lang="zh-CN" altLang="en-US" sz="2800" b="1" cap="all" dirty="0">
                <a:solidFill>
                  <a:schemeClr val="bg2">
                    <a:lumMod val="50000"/>
                  </a:schemeClr>
                </a:solidFill>
                <a:latin typeface="微软雅黑" pitchFamily="34" charset="-122"/>
                <a:ea typeface="微软雅黑" pitchFamily="34" charset="-122"/>
                <a:cs typeface="+mj-cs"/>
              </a:rPr>
              <a:t>控制变量</a:t>
            </a:r>
          </a:p>
        </p:txBody>
      </p:sp>
    </p:spTree>
    <p:extLst>
      <p:ext uri="{BB962C8B-B14F-4D97-AF65-F5344CB8AC3E}">
        <p14:creationId xmlns:p14="http://schemas.microsoft.com/office/powerpoint/2010/main" val="17028587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1417F312-AE95-46C5-991C-3338A804F0A2}" type="slidenum">
              <a:rPr lang="zh-CN" altLang="en-US" smtClean="0"/>
              <a:t>36</a:t>
            </a:fld>
            <a:endParaRPr lang="zh-CN" altLang="en-US" dirty="0"/>
          </a:p>
        </p:txBody>
      </p:sp>
      <p:graphicFrame>
        <p:nvGraphicFramePr>
          <p:cNvPr id="4" name="表格 3"/>
          <p:cNvGraphicFramePr>
            <a:graphicFrameLocks noGrp="1"/>
          </p:cNvGraphicFramePr>
          <p:nvPr/>
        </p:nvGraphicFramePr>
        <p:xfrm>
          <a:off x="802059" y="1653301"/>
          <a:ext cx="10339609" cy="3604538"/>
        </p:xfrm>
        <a:graphic>
          <a:graphicData uri="http://schemas.openxmlformats.org/drawingml/2006/table">
            <a:tbl>
              <a:tblPr firstRow="1" bandRow="1">
                <a:tableStyleId>{93296810-A885-4BE3-A3E7-6D5BEEA58F35}</a:tableStyleId>
              </a:tblPr>
              <a:tblGrid>
                <a:gridCol w="2575031">
                  <a:extLst>
                    <a:ext uri="{9D8B030D-6E8A-4147-A177-3AD203B41FA5}">
                      <a16:colId xmlns:a16="http://schemas.microsoft.com/office/drawing/2014/main" val="20000"/>
                    </a:ext>
                  </a:extLst>
                </a:gridCol>
                <a:gridCol w="2435318">
                  <a:extLst>
                    <a:ext uri="{9D8B030D-6E8A-4147-A177-3AD203B41FA5}">
                      <a16:colId xmlns:a16="http://schemas.microsoft.com/office/drawing/2014/main" val="20001"/>
                    </a:ext>
                  </a:extLst>
                </a:gridCol>
                <a:gridCol w="5329260">
                  <a:extLst>
                    <a:ext uri="{9D8B030D-6E8A-4147-A177-3AD203B41FA5}">
                      <a16:colId xmlns:a16="http://schemas.microsoft.com/office/drawing/2014/main" val="20002"/>
                    </a:ext>
                  </a:extLst>
                </a:gridCol>
              </a:tblGrid>
              <a:tr h="543361">
                <a:tc>
                  <a:txBody>
                    <a:bodyPr/>
                    <a:lstStyle/>
                    <a:p>
                      <a:pPr algn="ctr"/>
                      <a:r>
                        <a:rPr lang="zh-CN" altLang="en-US" sz="1600" b="1" dirty="0">
                          <a:solidFill>
                            <a:schemeClr val="bg1"/>
                          </a:solidFill>
                          <a:latin typeface="微软雅黑" pitchFamily="34" charset="-122"/>
                          <a:ea typeface="微软雅黑" pitchFamily="34" charset="-122"/>
                        </a:rPr>
                        <a:t>论文指标</a:t>
                      </a:r>
                    </a:p>
                  </a:txBody>
                  <a:tcPr marL="121920" marR="121920" marT="60960" marB="60960" anchor="ctr"/>
                </a:tc>
                <a:tc>
                  <a:txBody>
                    <a:bodyPr/>
                    <a:lstStyle/>
                    <a:p>
                      <a:pPr algn="ctr"/>
                      <a:r>
                        <a:rPr lang="zh-CN" altLang="en-US" sz="1600" b="1" dirty="0">
                          <a:solidFill>
                            <a:schemeClr val="bg1"/>
                          </a:solidFill>
                          <a:latin typeface="微软雅黑" pitchFamily="34" charset="-122"/>
                          <a:ea typeface="微软雅黑" pitchFamily="34" charset="-122"/>
                        </a:rPr>
                        <a:t>对应</a:t>
                      </a:r>
                      <a:r>
                        <a:rPr lang="en-US" altLang="zh-CN" sz="1600" b="1" dirty="0">
                          <a:solidFill>
                            <a:schemeClr val="bg1"/>
                          </a:solidFill>
                          <a:latin typeface="微软雅黑" pitchFamily="34" charset="-122"/>
                          <a:ea typeface="微软雅黑" pitchFamily="34" charset="-122"/>
                        </a:rPr>
                        <a:t>CSMAR</a:t>
                      </a:r>
                      <a:r>
                        <a:rPr lang="zh-CN" altLang="en-US" sz="1600" b="1" dirty="0">
                          <a:solidFill>
                            <a:schemeClr val="bg1"/>
                          </a:solidFill>
                          <a:latin typeface="微软雅黑" pitchFamily="34" charset="-122"/>
                          <a:ea typeface="微软雅黑" pitchFamily="34" charset="-122"/>
                        </a:rPr>
                        <a:t>栏位名</a:t>
                      </a:r>
                    </a:p>
                  </a:txBody>
                  <a:tcPr marL="121920" marR="121920" marT="60960" marB="60960" anchor="ctr"/>
                </a:tc>
                <a:tc>
                  <a:txBody>
                    <a:bodyPr/>
                    <a:lstStyle/>
                    <a:p>
                      <a:pPr algn="ctr"/>
                      <a:r>
                        <a:rPr lang="en-US" altLang="zh-CN" sz="1600" b="1" dirty="0">
                          <a:solidFill>
                            <a:schemeClr val="bg1"/>
                          </a:solidFill>
                          <a:latin typeface="微软雅黑" pitchFamily="34" charset="-122"/>
                          <a:ea typeface="微软雅黑" pitchFamily="34" charset="-122"/>
                        </a:rPr>
                        <a:t>CSMAR</a:t>
                      </a:r>
                      <a:r>
                        <a:rPr lang="zh-CN" altLang="en-US" sz="1600" b="1" dirty="0">
                          <a:solidFill>
                            <a:schemeClr val="bg1"/>
                          </a:solidFill>
                          <a:latin typeface="微软雅黑" pitchFamily="34" charset="-122"/>
                          <a:ea typeface="微软雅黑" pitchFamily="34" charset="-122"/>
                        </a:rPr>
                        <a:t>查找路径</a:t>
                      </a:r>
                    </a:p>
                  </a:txBody>
                  <a:tcPr marL="121920" marR="121920" marT="60960" marB="60960" anchor="ctr"/>
                </a:tc>
                <a:extLst>
                  <a:ext uri="{0D108BD9-81ED-4DB2-BD59-A6C34878D82A}">
                    <a16:rowId xmlns:a16="http://schemas.microsoft.com/office/drawing/2014/main" val="10000"/>
                  </a:ext>
                </a:extLst>
              </a:tr>
              <a:tr h="1040524">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600" dirty="0">
                          <a:solidFill>
                            <a:schemeClr val="tx1">
                              <a:lumMod val="75000"/>
                              <a:lumOff val="25000"/>
                            </a:schemeClr>
                          </a:solidFill>
                          <a:latin typeface="微软雅黑" pitchFamily="34" charset="-122"/>
                          <a:ea typeface="微软雅黑" pitchFamily="34" charset="-122"/>
                        </a:rPr>
                        <a:t>𝑃𝑙𝑒𝑑𝑔𝑒</a:t>
                      </a:r>
                      <a:endParaRPr lang="en-US" altLang="zh-CN" sz="1600" dirty="0">
                        <a:solidFill>
                          <a:schemeClr val="tx1">
                            <a:lumMod val="75000"/>
                            <a:lumOff val="25000"/>
                          </a:schemeClr>
                        </a:solidFill>
                        <a:latin typeface="微软雅黑" pitchFamily="34" charset="-122"/>
                        <a:ea typeface="微软雅黑" pitchFamily="34" charset="-122"/>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en-US" sz="1600" dirty="0">
                          <a:solidFill>
                            <a:schemeClr val="tx1">
                              <a:lumMod val="75000"/>
                              <a:lumOff val="25000"/>
                            </a:schemeClr>
                          </a:solidFill>
                          <a:latin typeface="微软雅黑" pitchFamily="34" charset="-122"/>
                          <a:ea typeface="微软雅黑" pitchFamily="34" charset="-122"/>
                        </a:rPr>
                        <a:t>第一大股东是否股权质押</a:t>
                      </a:r>
                    </a:p>
                  </a:txBody>
                  <a:tcPr marL="121920" marR="121920" marT="60960" marB="60960" anchor="ctr"/>
                </a:tc>
                <a:tc>
                  <a:txBody>
                    <a:bodyPr/>
                    <a:lstStyle/>
                    <a:p>
                      <a:pPr algn="ctr"/>
                      <a:r>
                        <a:rPr lang="zh-CN" altLang="en-US" sz="1600" dirty="0">
                          <a:solidFill>
                            <a:schemeClr val="tx1">
                              <a:lumMod val="75000"/>
                              <a:lumOff val="25000"/>
                            </a:schemeClr>
                          </a:solidFill>
                          <a:latin typeface="微软雅黑" pitchFamily="34" charset="-122"/>
                          <a:ea typeface="微软雅黑" pitchFamily="34" charset="-122"/>
                        </a:rPr>
                        <a:t>股东排名</a:t>
                      </a:r>
                    </a:p>
                  </a:txBody>
                  <a:tcPr marL="121920" marR="121920" marT="60960" marB="60960" anchor="ctr"/>
                </a:tc>
                <a:tc>
                  <a:txBody>
                    <a:bodyPr/>
                    <a:lstStyle/>
                    <a:p>
                      <a:r>
                        <a:rPr lang="zh-CN" altLang="en-US" sz="1600" dirty="0">
                          <a:solidFill>
                            <a:schemeClr val="tx1">
                              <a:lumMod val="75000"/>
                              <a:lumOff val="25000"/>
                            </a:schemeClr>
                          </a:solidFill>
                          <a:latin typeface="微软雅黑" pitchFamily="34" charset="-122"/>
                          <a:ea typeface="微软雅黑" pitchFamily="34" charset="-122"/>
                        </a:rPr>
                        <a:t>质押情况</a:t>
                      </a:r>
                      <a:r>
                        <a:rPr lang="en-US" altLang="zh-CN" sz="1600" dirty="0">
                          <a:solidFill>
                            <a:schemeClr val="tx1">
                              <a:lumMod val="75000"/>
                              <a:lumOff val="25000"/>
                            </a:schemeClr>
                          </a:solidFill>
                          <a:latin typeface="微软雅黑" pitchFamily="34" charset="-122"/>
                          <a:ea typeface="微软雅黑" pitchFamily="34" charset="-122"/>
                        </a:rPr>
                        <a:t>/</a:t>
                      </a:r>
                      <a:r>
                        <a:rPr lang="zh-CN" altLang="en-US" sz="1600" dirty="0">
                          <a:solidFill>
                            <a:schemeClr val="tx1">
                              <a:lumMod val="75000"/>
                              <a:lumOff val="25000"/>
                            </a:schemeClr>
                          </a:solidFill>
                          <a:latin typeface="微软雅黑" pitchFamily="34" charset="-122"/>
                          <a:ea typeface="微软雅黑" pitchFamily="34" charset="-122"/>
                        </a:rPr>
                        <a:t>股东股权质押情况明细表，识别季度内股东排名为第一名的公司</a:t>
                      </a:r>
                    </a:p>
                  </a:txBody>
                  <a:tcPr marL="121920" marR="121920" marT="60960" marB="60960" anchor="ctr"/>
                </a:tc>
                <a:extLst>
                  <a:ext uri="{0D108BD9-81ED-4DB2-BD59-A6C34878D82A}">
                    <a16:rowId xmlns:a16="http://schemas.microsoft.com/office/drawing/2014/main" val="10001"/>
                  </a:ext>
                </a:extLst>
              </a:tr>
              <a:tr h="977462">
                <a:tc>
                  <a:txBody>
                    <a:bodyPr/>
                    <a:lstStyle/>
                    <a:p>
                      <a:endParaRPr lang="zh-CN"/>
                    </a:p>
                  </a:txBody>
                  <a:tcPr marL="121920" marR="121920" marT="60960" marB="60960" anchor="ctr">
                    <a:blipFill rotWithShape="0">
                      <a:blip r:embed="rId2"/>
                      <a:stretch>
                        <a:fillRect l="-236" t="-162112" r="-302128" b="-107453"/>
                      </a:stretch>
                    </a:blipFill>
                  </a:tcPr>
                </a:tc>
                <a:tc>
                  <a:txBody>
                    <a:bodyPr/>
                    <a:lstStyle/>
                    <a:p>
                      <a:pPr algn="ctr"/>
                      <a:r>
                        <a:rPr lang="zh-CN" altLang="en-US" sz="1600" dirty="0">
                          <a:solidFill>
                            <a:schemeClr val="tx1">
                              <a:lumMod val="75000"/>
                              <a:lumOff val="25000"/>
                            </a:schemeClr>
                          </a:solidFill>
                          <a:latin typeface="微软雅黑" pitchFamily="34" charset="-122"/>
                          <a:ea typeface="微软雅黑" pitchFamily="34" charset="-122"/>
                        </a:rPr>
                        <a:t>变动原因编码</a:t>
                      </a:r>
                    </a:p>
                  </a:txBody>
                  <a:tcPr marL="121920" marR="121920" marT="60960" marB="60960" anchor="ctr"/>
                </a:tc>
                <a:tc>
                  <a:txBody>
                    <a:bodyPr/>
                    <a:lstStyle/>
                    <a:p>
                      <a:r>
                        <a:rPr lang="zh-CN" altLang="en-US" sz="1600" dirty="0">
                          <a:solidFill>
                            <a:schemeClr val="tx1">
                              <a:lumMod val="75000"/>
                              <a:lumOff val="25000"/>
                            </a:schemeClr>
                          </a:solidFill>
                          <a:latin typeface="微软雅黑" pitchFamily="34" charset="-122"/>
                          <a:ea typeface="微软雅黑" pitchFamily="34" charset="-122"/>
                        </a:rPr>
                        <a:t>质押情况</a:t>
                      </a:r>
                      <a:r>
                        <a:rPr lang="en-US" altLang="zh-CN" sz="1600" dirty="0">
                          <a:solidFill>
                            <a:schemeClr val="tx1">
                              <a:lumMod val="75000"/>
                              <a:lumOff val="25000"/>
                            </a:schemeClr>
                          </a:solidFill>
                          <a:latin typeface="微软雅黑" pitchFamily="34" charset="-122"/>
                          <a:ea typeface="微软雅黑" pitchFamily="34" charset="-122"/>
                        </a:rPr>
                        <a:t>/</a:t>
                      </a:r>
                      <a:r>
                        <a:rPr lang="zh-CN" altLang="en-US" sz="1600" dirty="0">
                          <a:solidFill>
                            <a:schemeClr val="tx1">
                              <a:lumMod val="75000"/>
                              <a:lumOff val="25000"/>
                            </a:schemeClr>
                          </a:solidFill>
                          <a:latin typeface="微软雅黑" pitchFamily="34" charset="-122"/>
                          <a:ea typeface="微软雅黑" pitchFamily="34" charset="-122"/>
                        </a:rPr>
                        <a:t>股东股权质押情况明细表，识别季度内股东排名为第一名的股东，变动原因编码为新增质押的资料，统计共计发生多少次</a:t>
                      </a:r>
                    </a:p>
                  </a:txBody>
                  <a:tcPr marL="121920" marR="121920" marT="60960" marB="60960" anchor="ctr"/>
                </a:tc>
                <a:extLst>
                  <a:ext uri="{0D108BD9-81ED-4DB2-BD59-A6C34878D82A}">
                    <a16:rowId xmlns:a16="http://schemas.microsoft.com/office/drawing/2014/main" val="10002"/>
                  </a:ext>
                </a:extLst>
              </a:tr>
              <a:tr h="1043191">
                <a:tc>
                  <a:txBody>
                    <a:bodyPr/>
                    <a:lstStyle/>
                    <a:p>
                      <a:endParaRPr lang="zh-CN"/>
                    </a:p>
                  </a:txBody>
                  <a:tcPr marL="121920" marR="121920" marT="60960" marB="60960" anchor="ctr">
                    <a:blipFill rotWithShape="0">
                      <a:blip r:embed="rId2"/>
                      <a:stretch>
                        <a:fillRect l="-236" t="-246784" r="-302128" b="-1170"/>
                      </a:stretch>
                    </a:blipFill>
                  </a:tcPr>
                </a:tc>
                <a:tc>
                  <a:txBody>
                    <a:bodyPr/>
                    <a:lstStyle/>
                    <a:p>
                      <a:pPr algn="ctr"/>
                      <a:r>
                        <a:rPr lang="zh-CN" altLang="en-US" sz="1600" dirty="0">
                          <a:solidFill>
                            <a:schemeClr val="tx1">
                              <a:lumMod val="75000"/>
                              <a:lumOff val="25000"/>
                            </a:schemeClr>
                          </a:solidFill>
                          <a:latin typeface="微软雅黑" pitchFamily="34" charset="-122"/>
                          <a:ea typeface="微软雅黑" pitchFamily="34" charset="-122"/>
                        </a:rPr>
                        <a:t>占其持有上市公司股份比例</a:t>
                      </a:r>
                    </a:p>
                  </a:txBody>
                  <a:tcPr marL="121920" marR="121920" marT="60960" marB="60960" anchor="ctr"/>
                </a:tc>
                <a:tc>
                  <a:txBody>
                    <a:bodyPr/>
                    <a:lstStyle/>
                    <a:p>
                      <a:r>
                        <a:rPr lang="zh-CN" altLang="en-US" sz="1600" dirty="0">
                          <a:solidFill>
                            <a:schemeClr val="tx1">
                              <a:lumMod val="75000"/>
                              <a:lumOff val="25000"/>
                            </a:schemeClr>
                          </a:solidFill>
                          <a:latin typeface="微软雅黑" pitchFamily="34" charset="-122"/>
                          <a:ea typeface="微软雅黑" pitchFamily="34" charset="-122"/>
                        </a:rPr>
                        <a:t>质押情况</a:t>
                      </a:r>
                      <a:r>
                        <a:rPr lang="en-US" altLang="zh-CN" sz="1600" dirty="0">
                          <a:solidFill>
                            <a:schemeClr val="tx1">
                              <a:lumMod val="75000"/>
                              <a:lumOff val="25000"/>
                            </a:schemeClr>
                          </a:solidFill>
                          <a:latin typeface="微软雅黑" pitchFamily="34" charset="-122"/>
                          <a:ea typeface="微软雅黑" pitchFamily="34" charset="-122"/>
                        </a:rPr>
                        <a:t>/</a:t>
                      </a:r>
                      <a:r>
                        <a:rPr lang="zh-CN" altLang="en-US" sz="1600" dirty="0">
                          <a:solidFill>
                            <a:schemeClr val="tx1">
                              <a:lumMod val="75000"/>
                              <a:lumOff val="25000"/>
                            </a:schemeClr>
                          </a:solidFill>
                          <a:latin typeface="微软雅黑" pitchFamily="34" charset="-122"/>
                          <a:ea typeface="微软雅黑" pitchFamily="34" charset="-122"/>
                        </a:rPr>
                        <a:t>股东股权质押情况明细表，识别季度内股东排名为第一名的股东的占其持有上市公司股份比例</a:t>
                      </a:r>
                    </a:p>
                  </a:txBody>
                  <a:tcPr marL="121920" marR="121920" marT="60960" marB="60960" anchor="ctr"/>
                </a:tc>
                <a:extLst>
                  <a:ext uri="{0D108BD9-81ED-4DB2-BD59-A6C34878D82A}">
                    <a16:rowId xmlns:a16="http://schemas.microsoft.com/office/drawing/2014/main" val="10003"/>
                  </a:ext>
                </a:extLst>
              </a:tr>
            </a:tbl>
          </a:graphicData>
        </a:graphic>
      </p:graphicFrame>
      <p:sp>
        <p:nvSpPr>
          <p:cNvPr id="6" name="矩形 5"/>
          <p:cNvSpPr/>
          <p:nvPr/>
        </p:nvSpPr>
        <p:spPr>
          <a:xfrm>
            <a:off x="812570" y="916805"/>
            <a:ext cx="8284210" cy="1290320"/>
          </a:xfrm>
          <a:prstGeom prst="rect">
            <a:avLst/>
          </a:prstGeom>
        </p:spPr>
        <p:txBody>
          <a:bodyPr wrap="none">
            <a:spAutoFit/>
          </a:bodyPr>
          <a:lstStyle/>
          <a:p>
            <a:pPr>
              <a:lnSpc>
                <a:spcPct val="150000"/>
              </a:lnSpc>
              <a:spcAft>
                <a:spcPts val="800"/>
              </a:spcAft>
            </a:pPr>
            <a:r>
              <a:rPr lang="zh-CN" altLang="en-US" sz="2400" dirty="0">
                <a:solidFill>
                  <a:schemeClr val="tx1">
                    <a:lumMod val="75000"/>
                    <a:lumOff val="25000"/>
                  </a:schemeClr>
                </a:solidFill>
                <a:latin typeface="微软雅黑" pitchFamily="34" charset="-122"/>
                <a:ea typeface="微软雅黑" pitchFamily="34" charset="-122"/>
              </a:rPr>
              <a:t>股权质押相关指标可从</a:t>
            </a:r>
            <a:r>
              <a:rPr lang="en-US" altLang="zh-CN" sz="2400" dirty="0">
                <a:solidFill>
                  <a:schemeClr val="tx1">
                    <a:lumMod val="75000"/>
                    <a:lumOff val="25000"/>
                  </a:schemeClr>
                </a:solidFill>
                <a:latin typeface="微软雅黑" pitchFamily="34" charset="-122"/>
                <a:ea typeface="微软雅黑" pitchFamily="34" charset="-122"/>
              </a:rPr>
              <a:t>CSMAR</a:t>
            </a:r>
            <a:r>
              <a:rPr lang="zh-CN" altLang="en-US" sz="2400" dirty="0">
                <a:solidFill>
                  <a:schemeClr val="tx1">
                    <a:lumMod val="75000"/>
                    <a:lumOff val="25000"/>
                  </a:schemeClr>
                </a:solidFill>
                <a:latin typeface="微软雅黑" pitchFamily="34" charset="-122"/>
                <a:ea typeface="微软雅黑" pitchFamily="34" charset="-122"/>
              </a:rPr>
              <a:t>股权质押研究数据库进行查询</a:t>
            </a:r>
          </a:p>
          <a:p>
            <a:pPr>
              <a:lnSpc>
                <a:spcPct val="150000"/>
              </a:lnSpc>
              <a:spcAft>
                <a:spcPts val="800"/>
              </a:spcAft>
            </a:pPr>
            <a:endParaRPr lang="en-US" altLang="zh-CN" sz="2400" dirty="0">
              <a:latin typeface="微软雅黑" pitchFamily="34" charset="-122"/>
              <a:ea typeface="微软雅黑" pitchFamily="34" charset="-122"/>
            </a:endParaRPr>
          </a:p>
        </p:txBody>
      </p:sp>
    </p:spTree>
    <p:extLst>
      <p:ext uri="{BB962C8B-B14F-4D97-AF65-F5344CB8AC3E}">
        <p14:creationId xmlns:p14="http://schemas.microsoft.com/office/powerpoint/2010/main" val="2354131449"/>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879" y="1328192"/>
            <a:ext cx="10553700" cy="438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组合 6"/>
          <p:cNvGrpSpPr/>
          <p:nvPr/>
        </p:nvGrpSpPr>
        <p:grpSpPr>
          <a:xfrm>
            <a:off x="5406471" y="4976177"/>
            <a:ext cx="2784309" cy="733515"/>
            <a:chOff x="3347865" y="3363838"/>
            <a:chExt cx="2088232" cy="550136"/>
          </a:xfrm>
        </p:grpSpPr>
        <p:sp>
          <p:nvSpPr>
            <p:cNvPr id="11" name="圆角矩形标注 10"/>
            <p:cNvSpPr/>
            <p:nvPr/>
          </p:nvSpPr>
          <p:spPr>
            <a:xfrm>
              <a:off x="3347865" y="3363838"/>
              <a:ext cx="2088232" cy="550136"/>
            </a:xfrm>
            <a:prstGeom prst="wedgeRoundRectCallout">
              <a:avLst>
                <a:gd name="adj1" fmla="val -47118"/>
                <a:gd name="adj2" fmla="val -78667"/>
                <a:gd name="adj3" fmla="val 16667"/>
              </a:avLst>
            </a:prstGeom>
            <a:solidFill>
              <a:schemeClr val="accent6">
                <a:lumMod val="20000"/>
                <a:lumOff val="80000"/>
              </a:schemeClr>
            </a:solidFill>
            <a:ln>
              <a:solidFill>
                <a:srgbClr val="E46C0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1865"/>
                </a:lnSpc>
                <a:spcBef>
                  <a:spcPts val="800"/>
                </a:spcBef>
                <a:defRPr/>
              </a:pPr>
              <a:r>
                <a:rPr lang="zh-TW" altLang="en-US" sz="1200" dirty="0">
                  <a:solidFill>
                    <a:srgbClr val="672020"/>
                  </a:solidFill>
                  <a:latin typeface="微软雅黑" pitchFamily="34" charset="-122"/>
                  <a:ea typeface="微软雅黑" pitchFamily="34" charset="-122"/>
                  <a:cs typeface="Helvetica Light"/>
                </a:rPr>
                <a:t>在数据</a:t>
              </a:r>
              <a:r>
                <a:rPr lang="zh-CN" altLang="en-US" sz="1200" b="1" dirty="0">
                  <a:solidFill>
                    <a:srgbClr val="C00000"/>
                  </a:solidFill>
                  <a:latin typeface="微软雅黑" pitchFamily="34" charset="-122"/>
                  <a:ea typeface="微软雅黑" pitchFamily="34" charset="-122"/>
                  <a:cs typeface="Helvetica Light"/>
                </a:rPr>
                <a:t>搜索</a:t>
              </a:r>
              <a:r>
                <a:rPr lang="zh-TW" altLang="en-US" sz="1200" dirty="0">
                  <a:solidFill>
                    <a:srgbClr val="672020"/>
                  </a:solidFill>
                  <a:latin typeface="微软雅黑" pitchFamily="34" charset="-122"/>
                  <a:ea typeface="微软雅黑" pitchFamily="34" charset="-122"/>
                  <a:cs typeface="Helvetica Light"/>
                </a:rPr>
                <a:t>框中输入“</a:t>
              </a:r>
              <a:r>
                <a:rPr lang="zh-CN" altLang="en-US" sz="1200" dirty="0">
                  <a:solidFill>
                    <a:srgbClr val="672020"/>
                  </a:solidFill>
                  <a:latin typeface="微软雅黑" pitchFamily="34" charset="-122"/>
                  <a:ea typeface="微软雅黑" pitchFamily="34" charset="-122"/>
                  <a:cs typeface="Helvetica Light"/>
                </a:rPr>
                <a:t>股权质押</a:t>
              </a:r>
              <a:r>
                <a:rPr lang="zh-TW" altLang="en-US" sz="1200" dirty="0">
                  <a:solidFill>
                    <a:srgbClr val="672020"/>
                  </a:solidFill>
                  <a:latin typeface="微软雅黑" pitchFamily="34" charset="-122"/>
                  <a:ea typeface="微软雅黑" pitchFamily="34" charset="-122"/>
                  <a:cs typeface="Helvetica Light"/>
                </a:rPr>
                <a:t>”，点击</a:t>
              </a:r>
              <a:r>
                <a:rPr lang="zh-CN" altLang="en-US" sz="1200" dirty="0">
                  <a:solidFill>
                    <a:srgbClr val="672020"/>
                  </a:solidFill>
                  <a:latin typeface="微软雅黑" pitchFamily="34" charset="-122"/>
                  <a:ea typeface="微软雅黑" pitchFamily="34" charset="-122"/>
                  <a:cs typeface="Helvetica Light"/>
                </a:rPr>
                <a:t>右侧</a:t>
              </a:r>
              <a:r>
                <a:rPr lang="zh-TW" altLang="en-US" sz="1200" dirty="0">
                  <a:solidFill>
                    <a:srgbClr val="672020"/>
                  </a:solidFill>
                  <a:latin typeface="微软雅黑" pitchFamily="34" charset="-122"/>
                  <a:ea typeface="微软雅黑" pitchFamily="34" charset="-122"/>
                  <a:cs typeface="Helvetica Light"/>
                </a:rPr>
                <a:t>      按钮</a:t>
              </a:r>
              <a:r>
                <a:rPr lang="zh-CN" altLang="en-US" sz="1200" dirty="0">
                  <a:solidFill>
                    <a:srgbClr val="672020"/>
                  </a:solidFill>
                  <a:latin typeface="微软雅黑" pitchFamily="34" charset="-122"/>
                  <a:ea typeface="微软雅黑" pitchFamily="34" charset="-122"/>
                  <a:cs typeface="Helvetica Light"/>
                </a:rPr>
                <a:t>。</a:t>
              </a:r>
              <a:endParaRPr lang="zh-TW" altLang="en-US" sz="1200" dirty="0">
                <a:solidFill>
                  <a:srgbClr val="672020"/>
                </a:solidFill>
                <a:latin typeface="微软雅黑" pitchFamily="34" charset="-122"/>
                <a:ea typeface="微软雅黑" pitchFamily="34" charset="-122"/>
                <a:cs typeface="Helvetica Light"/>
              </a:endParaRPr>
            </a:p>
          </p:txBody>
        </p:sp>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5497" y="3638604"/>
              <a:ext cx="246104" cy="228600"/>
            </a:xfrm>
            <a:prstGeom prst="rect">
              <a:avLst/>
            </a:prstGeom>
          </p:spPr>
        </p:pic>
      </p:grpSp>
      <p:sp>
        <p:nvSpPr>
          <p:cNvPr id="2" name="灯片编号占位符 1"/>
          <p:cNvSpPr>
            <a:spLocks noGrp="1"/>
          </p:cNvSpPr>
          <p:nvPr>
            <p:ph type="sldNum" sz="quarter" idx="12"/>
          </p:nvPr>
        </p:nvSpPr>
        <p:spPr/>
        <p:txBody>
          <a:bodyPr/>
          <a:lstStyle/>
          <a:p>
            <a:fld id="{1417F312-AE95-46C5-991C-3338A804F0A2}" type="slidenum">
              <a:rPr lang="zh-CN" altLang="en-US" smtClean="0"/>
              <a:t>37</a:t>
            </a:fld>
            <a:endParaRPr lang="zh-CN" altLang="en-US" dirty="0"/>
          </a:p>
        </p:txBody>
      </p:sp>
    </p:spTree>
    <p:extLst>
      <p:ext uri="{BB962C8B-B14F-4D97-AF65-F5344CB8AC3E}">
        <p14:creationId xmlns:p14="http://schemas.microsoft.com/office/powerpoint/2010/main" val="241902978"/>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250"/>
          <a:stretch>
            <a:fillRect/>
          </a:stretch>
        </p:blipFill>
        <p:spPr bwMode="auto">
          <a:xfrm>
            <a:off x="968709" y="914399"/>
            <a:ext cx="9629760" cy="5474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3589" y="4293805"/>
            <a:ext cx="328139" cy="304800"/>
          </a:xfrm>
          <a:prstGeom prst="rect">
            <a:avLst/>
          </a:prstGeom>
        </p:spPr>
      </p:pic>
      <p:sp>
        <p:nvSpPr>
          <p:cNvPr id="13" name="圆角矩形标注 12"/>
          <p:cNvSpPr/>
          <p:nvPr/>
        </p:nvSpPr>
        <p:spPr>
          <a:xfrm>
            <a:off x="4631461" y="4053184"/>
            <a:ext cx="2304256" cy="534987"/>
          </a:xfrm>
          <a:prstGeom prst="wedgeRoundRectCallout">
            <a:avLst>
              <a:gd name="adj1" fmla="val -63989"/>
              <a:gd name="adj2" fmla="val -56675"/>
              <a:gd name="adj3" fmla="val 16667"/>
            </a:avLst>
          </a:prstGeom>
          <a:solidFill>
            <a:schemeClr val="accent6">
              <a:lumMod val="20000"/>
              <a:lumOff val="80000"/>
            </a:schemeClr>
          </a:solidFill>
          <a:ln>
            <a:solidFill>
              <a:srgbClr val="E46C0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nSpc>
                <a:spcPts val="1865"/>
              </a:lnSpc>
              <a:spcBef>
                <a:spcPts val="800"/>
              </a:spcBef>
              <a:defRPr/>
            </a:pPr>
            <a:r>
              <a:rPr lang="zh-TW" altLang="en-US" sz="1200" dirty="0">
                <a:solidFill>
                  <a:srgbClr val="672020"/>
                </a:solidFill>
                <a:latin typeface="微软雅黑" pitchFamily="34" charset="-122"/>
                <a:ea typeface="微软雅黑" pitchFamily="34" charset="-122"/>
                <a:cs typeface="Helvetica Light"/>
              </a:rPr>
              <a:t>查找到相应的</a:t>
            </a:r>
            <a:r>
              <a:rPr lang="zh-CN" altLang="en-US" sz="1200" dirty="0">
                <a:solidFill>
                  <a:srgbClr val="672020"/>
                </a:solidFill>
                <a:latin typeface="微软雅黑" pitchFamily="34" charset="-122"/>
                <a:ea typeface="微软雅黑" pitchFamily="34" charset="-122"/>
                <a:cs typeface="Helvetica Light"/>
              </a:rPr>
              <a:t>库，</a:t>
            </a:r>
            <a:r>
              <a:rPr lang="zh-CN" altLang="en-US" sz="1200" b="1" dirty="0">
                <a:solidFill>
                  <a:srgbClr val="C00000"/>
                </a:solidFill>
                <a:latin typeface="微软雅黑" pitchFamily="34" charset="-122"/>
                <a:ea typeface="微软雅黑" pitchFamily="34" charset="-122"/>
                <a:cs typeface="Helvetica Light"/>
              </a:rPr>
              <a:t>点击库名</a:t>
            </a:r>
            <a:r>
              <a:rPr lang="zh-CN" altLang="en-US" sz="1200" dirty="0">
                <a:solidFill>
                  <a:srgbClr val="672020"/>
                </a:solidFill>
                <a:latin typeface="微软雅黑" pitchFamily="34" charset="-122"/>
                <a:ea typeface="微软雅黑" pitchFamily="34" charset="-122"/>
                <a:cs typeface="Helvetica Light"/>
              </a:rPr>
              <a:t>“股权质押”。</a:t>
            </a:r>
            <a:endParaRPr lang="zh-TW" altLang="en-US" sz="1200" dirty="0">
              <a:solidFill>
                <a:srgbClr val="672020"/>
              </a:solidFill>
              <a:latin typeface="微软雅黑" pitchFamily="34" charset="-122"/>
              <a:ea typeface="微软雅黑" pitchFamily="34" charset="-122"/>
              <a:cs typeface="Helvetica Light"/>
            </a:endParaRPr>
          </a:p>
        </p:txBody>
      </p:sp>
      <p:sp>
        <p:nvSpPr>
          <p:cNvPr id="2" name="灯片编号占位符 1"/>
          <p:cNvSpPr>
            <a:spLocks noGrp="1"/>
          </p:cNvSpPr>
          <p:nvPr>
            <p:ph type="sldNum" sz="quarter" idx="12"/>
          </p:nvPr>
        </p:nvSpPr>
        <p:spPr/>
        <p:txBody>
          <a:bodyPr/>
          <a:lstStyle/>
          <a:p>
            <a:fld id="{1417F312-AE95-46C5-991C-3338A804F0A2}" type="slidenum">
              <a:rPr lang="zh-CN" altLang="en-US" smtClean="0"/>
              <a:t>38</a:t>
            </a:fld>
            <a:endParaRPr lang="zh-CN" altLang="en-US" dirty="0"/>
          </a:p>
        </p:txBody>
      </p:sp>
    </p:spTree>
    <p:extLst>
      <p:ext uri="{BB962C8B-B14F-4D97-AF65-F5344CB8AC3E}">
        <p14:creationId xmlns:p14="http://schemas.microsoft.com/office/powerpoint/2010/main" val="21649032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801" y="1087515"/>
            <a:ext cx="11253040" cy="5100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圆角矩形标注 9"/>
          <p:cNvSpPr/>
          <p:nvPr/>
        </p:nvSpPr>
        <p:spPr>
          <a:xfrm>
            <a:off x="6392321" y="2843266"/>
            <a:ext cx="3552395" cy="1056117"/>
          </a:xfrm>
          <a:prstGeom prst="wedgeRoundRectCallout">
            <a:avLst>
              <a:gd name="adj1" fmla="val -43208"/>
              <a:gd name="adj2" fmla="val -109630"/>
              <a:gd name="adj3" fmla="val 16667"/>
            </a:avLst>
          </a:prstGeom>
          <a:solidFill>
            <a:schemeClr val="accent6">
              <a:lumMod val="20000"/>
              <a:lumOff val="80000"/>
            </a:schemeClr>
          </a:solidFill>
          <a:ln>
            <a:solidFill>
              <a:srgbClr val="E46C0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nSpc>
                <a:spcPts val="1865"/>
              </a:lnSpc>
              <a:spcBef>
                <a:spcPts val="800"/>
              </a:spcBef>
              <a:defRPr/>
            </a:pPr>
            <a:r>
              <a:rPr lang="zh-CN" altLang="en-US" sz="1200" dirty="0">
                <a:solidFill>
                  <a:srgbClr val="672020"/>
                </a:solidFill>
                <a:latin typeface="微软雅黑" pitchFamily="34" charset="-122"/>
                <a:ea typeface="微软雅黑" pitchFamily="34" charset="-122"/>
                <a:cs typeface="Helvetica Light"/>
              </a:rPr>
              <a:t>进入“股权质押”库，可以通过</a:t>
            </a:r>
            <a:r>
              <a:rPr lang="zh-CN" altLang="en-US" sz="1200" b="1" dirty="0">
                <a:solidFill>
                  <a:srgbClr val="C00000"/>
                </a:solidFill>
                <a:latin typeface="微软雅黑" pitchFamily="34" charset="-122"/>
                <a:ea typeface="微软雅黑" pitchFamily="34" charset="-122"/>
                <a:cs typeface="Helvetica Light"/>
              </a:rPr>
              <a:t>左侧的列表</a:t>
            </a:r>
            <a:r>
              <a:rPr lang="zh-CN" altLang="en-US" sz="1200" dirty="0">
                <a:solidFill>
                  <a:srgbClr val="672020"/>
                </a:solidFill>
                <a:latin typeface="微软雅黑" pitchFamily="34" charset="-122"/>
                <a:ea typeface="微软雅黑" pitchFamily="34" charset="-122"/>
                <a:cs typeface="Helvetica Light"/>
              </a:rPr>
              <a:t>选择需要查询的资料表，通过中间的</a:t>
            </a:r>
            <a:r>
              <a:rPr lang="zh-CN" altLang="en-US" sz="1200" b="1" dirty="0">
                <a:solidFill>
                  <a:srgbClr val="C00000"/>
                </a:solidFill>
                <a:latin typeface="微软雅黑" pitchFamily="34" charset="-122"/>
                <a:ea typeface="微软雅黑" pitchFamily="34" charset="-122"/>
                <a:cs typeface="Helvetica Light"/>
              </a:rPr>
              <a:t>“栏位说明与样本资料”和“数据库说明书”</a:t>
            </a:r>
            <a:r>
              <a:rPr lang="zh-CN" altLang="en-US" sz="1200" dirty="0">
                <a:solidFill>
                  <a:srgbClr val="672020"/>
                </a:solidFill>
                <a:latin typeface="微软雅黑" pitchFamily="34" charset="-122"/>
                <a:ea typeface="微软雅黑" pitchFamily="34" charset="-122"/>
                <a:cs typeface="Helvetica Light"/>
              </a:rPr>
              <a:t>对该库收录的资料有初步的了解，便于选择合适的表和栏位。</a:t>
            </a:r>
            <a:endParaRPr lang="zh-TW" altLang="en-US" sz="1200" dirty="0">
              <a:solidFill>
                <a:srgbClr val="672020"/>
              </a:solidFill>
              <a:latin typeface="微软雅黑" pitchFamily="34" charset="-122"/>
              <a:ea typeface="微软雅黑" pitchFamily="34" charset="-122"/>
              <a:cs typeface="Helvetica Light"/>
            </a:endParaRPr>
          </a:p>
        </p:txBody>
      </p:sp>
      <p:sp>
        <p:nvSpPr>
          <p:cNvPr id="2" name="灯片编号占位符 1"/>
          <p:cNvSpPr>
            <a:spLocks noGrp="1"/>
          </p:cNvSpPr>
          <p:nvPr>
            <p:ph type="sldNum" sz="quarter" idx="12"/>
          </p:nvPr>
        </p:nvSpPr>
        <p:spPr/>
        <p:txBody>
          <a:bodyPr/>
          <a:lstStyle/>
          <a:p>
            <a:fld id="{1417F312-AE95-46C5-991C-3338A804F0A2}" type="slidenum">
              <a:rPr lang="zh-CN" altLang="en-US" smtClean="0"/>
              <a:t>39</a:t>
            </a:fld>
            <a:endParaRPr lang="zh-CN" altLang="en-US" dirty="0"/>
          </a:p>
        </p:txBody>
      </p:sp>
    </p:spTree>
    <p:extLst>
      <p:ext uri="{BB962C8B-B14F-4D97-AF65-F5344CB8AC3E}">
        <p14:creationId xmlns:p14="http://schemas.microsoft.com/office/powerpoint/2010/main" val="381300320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4"/>
          <a:stretch>
            <a:fillRect/>
          </a:stretch>
        </p:blipFill>
        <p:spPr>
          <a:xfrm>
            <a:off x="7260822" y="937430"/>
            <a:ext cx="4338638" cy="2672501"/>
          </a:xfrm>
          <a:prstGeom prst="rect">
            <a:avLst/>
          </a:prstGeom>
        </p:spPr>
      </p:pic>
      <p:sp>
        <p:nvSpPr>
          <p:cNvPr id="24" name="TextBox 6"/>
          <p:cNvSpPr txBox="1"/>
          <p:nvPr/>
        </p:nvSpPr>
        <p:spPr>
          <a:xfrm>
            <a:off x="656556" y="1326693"/>
            <a:ext cx="7068076" cy="387798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600"/>
              </a:spcAft>
              <a:buClrTx/>
              <a:buSzTx/>
              <a:buFontTx/>
              <a:buNone/>
              <a:tabLst/>
              <a:defRPr/>
            </a:pPr>
            <a:r>
              <a:rPr kumimoji="0" lang="zh-CN" altLang="en-US" sz="1600" b="1"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全      称：</a:t>
            </a:r>
            <a:r>
              <a:rPr kumimoji="0" lang="en-US" altLang="zh-CN" sz="1600"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China Stock Market &amp; Accounting Research Database</a:t>
            </a: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altLang="zh-CN" sz="1600"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                 </a:t>
            </a:r>
            <a:r>
              <a:rPr kumimoji="0" lang="zh-CN" altLang="en-US" sz="1600"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中国经济金融研究数据库</a:t>
            </a:r>
            <a:endParaRPr kumimoji="0" lang="en-US" altLang="zh-CN" sz="1600"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zh-CN" altLang="en-US" sz="1600" b="1"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定       位：</a:t>
            </a:r>
            <a:r>
              <a:rPr kumimoji="0" lang="zh-CN" altLang="en-US"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研究型精准</a:t>
            </a:r>
            <a:r>
              <a:rPr kumimoji="0" lang="zh-CN" altLang="en-US" sz="1600"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数据库</a:t>
            </a:r>
            <a:endParaRPr kumimoji="0" lang="en-US" altLang="zh-CN" sz="1600"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zh-CN" altLang="en-US" sz="1600" b="1"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标       准：</a:t>
            </a:r>
            <a:r>
              <a:rPr kumimoji="0" lang="en-US" altLang="zh-CN" sz="1600"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CSMAR</a:t>
            </a:r>
            <a:r>
              <a:rPr kumimoji="0" lang="zh-CN" altLang="en-US" sz="1600"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数据库参照</a:t>
            </a:r>
            <a:r>
              <a:rPr kumimoji="0" lang="en-US" altLang="zh-CN" sz="1600"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CRSP</a:t>
            </a:r>
            <a:r>
              <a:rPr kumimoji="0" lang="zh-CN" altLang="en-US" sz="1600"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a:t>
            </a:r>
            <a:r>
              <a:rPr kumimoji="0" lang="en-US" altLang="zh-CN" sz="1600"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COMPUSTAT</a:t>
            </a:r>
            <a:r>
              <a:rPr kumimoji="0" lang="zh-CN" altLang="en-US" sz="1600"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等权威数据库的标准。</a:t>
            </a:r>
            <a:endParaRPr kumimoji="0" lang="en-US" altLang="zh-CN" sz="1600"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zh-CN" altLang="en-US" sz="1600" b="1"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服务对象：</a:t>
            </a:r>
            <a:r>
              <a:rPr kumimoji="0" lang="zh-CN" altLang="en-US" sz="1600"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以研究和量化投资分析为目的的学术高校和金融机构。</a:t>
            </a:r>
            <a:endParaRPr kumimoji="0" lang="en-US" altLang="zh-CN" sz="1600"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zh-CN" altLang="en-US" sz="1600" b="1"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内       容：</a:t>
            </a:r>
            <a:r>
              <a:rPr kumimoji="0" lang="zh-CN" altLang="en-US" sz="1600"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将数据库分为股票、公司、基金、债券、衍生、经济、行业、海外、资讯系列数据库。涵盖中国证券、期货、外汇、宏观、行业等经济金融主要领域的高精准研究型数据库，是投资和实证研究的基础工具。</a:t>
            </a:r>
            <a:endParaRPr kumimoji="0" lang="en-US" altLang="zh-CN" sz="1600"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zh-CN" altLang="en-US" sz="1600" b="1"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官        网：</a:t>
            </a:r>
            <a:r>
              <a:rPr kumimoji="0" lang="en-US" altLang="en-US" sz="1600" b="1"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http://cn.gtadata.com/</a:t>
            </a:r>
          </a:p>
        </p:txBody>
      </p:sp>
      <p:pic>
        <p:nvPicPr>
          <p:cNvPr id="22" name="图片 21"/>
          <p:cNvPicPr>
            <a:picLocks noChangeAspect="1"/>
          </p:cNvPicPr>
          <p:nvPr/>
        </p:nvPicPr>
        <p:blipFill>
          <a:blip r:embed="rId5"/>
          <a:stretch>
            <a:fillRect/>
          </a:stretch>
        </p:blipFill>
        <p:spPr>
          <a:xfrm>
            <a:off x="7576402" y="3609931"/>
            <a:ext cx="3826878" cy="2441050"/>
          </a:xfrm>
          <a:prstGeom prst="rect">
            <a:avLst/>
          </a:prstGeom>
        </p:spPr>
      </p:pic>
      <p:sp>
        <p:nvSpPr>
          <p:cNvPr id="2" name="灯片编号占位符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52BF20-362C-4294-AFD9-C5328724C70E}" type="slidenum">
              <a:rPr kumimoji="0" lang="zh-CN" altLang="en-US" sz="1400" b="0" i="0" u="none" strike="noStrike" kern="1200" cap="none" spc="0" normalizeH="0" baseline="0" noProof="0" smtClean="0">
                <a:ln>
                  <a:noFill/>
                </a:ln>
                <a:solidFill>
                  <a:srgbClr val="000000">
                    <a:tint val="75000"/>
                  </a:srgbClr>
                </a:solidFill>
                <a:effectLst/>
                <a:uLnTx/>
                <a:uFillTx/>
                <a:latin typeface="Arial"/>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400" b="0" i="0" u="none" strike="noStrike" kern="1200" cap="none" spc="0" normalizeH="0" baseline="0" noProof="0">
              <a:ln>
                <a:noFill/>
              </a:ln>
              <a:solidFill>
                <a:srgbClr val="000000">
                  <a:tint val="75000"/>
                </a:srgbClr>
              </a:solidFill>
              <a:effectLst/>
              <a:uLnTx/>
              <a:uFillTx/>
              <a:latin typeface="Arial"/>
              <a:ea typeface="黑体" panose="02010609060101010101" pitchFamily="49" charset="-122"/>
              <a:cs typeface="+mn-cs"/>
            </a:endParaRPr>
          </a:p>
        </p:txBody>
      </p:sp>
      <p:sp>
        <p:nvSpPr>
          <p:cNvPr id="8" name="TextBox 12"/>
          <p:cNvSpPr txBox="1"/>
          <p:nvPr/>
        </p:nvSpPr>
        <p:spPr>
          <a:xfrm>
            <a:off x="1177398" y="273040"/>
            <a:ext cx="6482686" cy="480131"/>
          </a:xfrm>
          <a:prstGeom prst="rect">
            <a:avLst/>
          </a:prstGeom>
          <a:noFill/>
        </p:spPr>
        <p:txBody>
          <a:bodyPr wrap="square" rtlCol="0">
            <a:spAutoFit/>
          </a:bodyPr>
          <a:lstStyle/>
          <a:p>
            <a:pPr>
              <a:lnSpc>
                <a:spcPct val="90000"/>
              </a:lnSpc>
              <a:spcBef>
                <a:spcPct val="0"/>
              </a:spcBef>
              <a:defRPr/>
            </a:pPr>
            <a:r>
              <a:rPr lang="en-US" altLang="zh-CN" sz="2800" dirty="0">
                <a:solidFill>
                  <a:schemeClr val="tx1">
                    <a:lumMod val="65000"/>
                    <a:lumOff val="35000"/>
                  </a:schemeClr>
                </a:solidFill>
                <a:latin typeface="微软雅黑" panose="020B0503020204020204" pitchFamily="34" charset="-122"/>
                <a:ea typeface="微软雅黑" panose="020B0503020204020204" pitchFamily="34" charset="-122"/>
                <a:cs typeface="+mj-cs"/>
              </a:rPr>
              <a:t>CSMAR</a:t>
            </a:r>
            <a:r>
              <a:rPr lang="zh-CN" altLang="en-US" sz="2800" dirty="0">
                <a:solidFill>
                  <a:schemeClr val="tx1">
                    <a:lumMod val="65000"/>
                    <a:lumOff val="35000"/>
                  </a:schemeClr>
                </a:solidFill>
                <a:latin typeface="微软雅黑" panose="020B0503020204020204" pitchFamily="34" charset="-122"/>
                <a:ea typeface="微软雅黑" panose="020B0503020204020204" pitchFamily="34" charset="-122"/>
                <a:cs typeface="+mj-cs"/>
              </a:rPr>
              <a:t>数据库</a:t>
            </a:r>
          </a:p>
        </p:txBody>
      </p:sp>
    </p:spTree>
    <p:custDataLst>
      <p:tags r:id="rId1"/>
    </p:custDataLst>
    <p:extLst>
      <p:ext uri="{BB962C8B-B14F-4D97-AF65-F5344CB8AC3E}">
        <p14:creationId xmlns:p14="http://schemas.microsoft.com/office/powerpoint/2010/main" val="40399558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452BF20-362C-4294-AFD9-C5328724C70E}" type="slidenum">
              <a:rPr lang="zh-CN" altLang="en-US" smtClean="0"/>
              <a:t>40</a:t>
            </a:fld>
            <a:endParaRPr lang="zh-CN" alt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275" y="601007"/>
            <a:ext cx="10347325" cy="5792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圆角矩形标注 3"/>
          <p:cNvSpPr/>
          <p:nvPr/>
        </p:nvSpPr>
        <p:spPr>
          <a:xfrm>
            <a:off x="6392321" y="1566008"/>
            <a:ext cx="3552395" cy="1056117"/>
          </a:xfrm>
          <a:prstGeom prst="wedgeRoundRectCallout">
            <a:avLst>
              <a:gd name="adj1" fmla="val -43208"/>
              <a:gd name="adj2" fmla="val -109630"/>
              <a:gd name="adj3" fmla="val 16667"/>
            </a:avLst>
          </a:prstGeom>
          <a:solidFill>
            <a:schemeClr val="accent6">
              <a:lumMod val="20000"/>
              <a:lumOff val="80000"/>
            </a:schemeClr>
          </a:solidFill>
          <a:ln>
            <a:solidFill>
              <a:srgbClr val="E46C0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nSpc>
                <a:spcPts val="1865"/>
              </a:lnSpc>
              <a:spcBef>
                <a:spcPts val="800"/>
              </a:spcBef>
              <a:defRPr/>
            </a:pPr>
            <a:r>
              <a:rPr lang="zh-CN" altLang="en-US" sz="1200" dirty="0">
                <a:solidFill>
                  <a:srgbClr val="672020"/>
                </a:solidFill>
                <a:latin typeface="微软雅黑" pitchFamily="34" charset="-122"/>
                <a:ea typeface="微软雅黑" pitchFamily="34" charset="-122"/>
                <a:cs typeface="Helvetica Light"/>
              </a:rPr>
              <a:t>设置条件后预览资料，该文献使用的股东质押次数、频率、占比，均可通过本数据库获取</a:t>
            </a:r>
            <a:endParaRPr lang="zh-TW" altLang="en-US" sz="1200" dirty="0">
              <a:solidFill>
                <a:srgbClr val="672020"/>
              </a:solidFill>
              <a:latin typeface="微软雅黑" pitchFamily="34" charset="-122"/>
              <a:ea typeface="微软雅黑" pitchFamily="34" charset="-122"/>
              <a:cs typeface="Helvetica Light"/>
            </a:endParaRPr>
          </a:p>
        </p:txBody>
      </p:sp>
    </p:spTree>
    <p:extLst>
      <p:ext uri="{BB962C8B-B14F-4D97-AF65-F5344CB8AC3E}">
        <p14:creationId xmlns:p14="http://schemas.microsoft.com/office/powerpoint/2010/main" val="385556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2"/>
          <p:cNvSpPr txBox="1"/>
          <p:nvPr/>
        </p:nvSpPr>
        <p:spPr bwMode="auto">
          <a:xfrm>
            <a:off x="577381" y="1579828"/>
            <a:ext cx="4081967" cy="3489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4219" tIns="44219" rIns="44219" bIns="44219" anchor="ctr"/>
          <a:lstStyle>
            <a:lvl1pPr marL="25400" indent="-323850" eaLnBrk="0" hangingPunct="0">
              <a:defRPr kumimoji="1" sz="2400">
                <a:solidFill>
                  <a:srgbClr val="000000"/>
                </a:solidFill>
                <a:latin typeface="Helvetica Light"/>
                <a:ea typeface="Helvetica Light"/>
                <a:cs typeface="Helvetica Light"/>
                <a:sym typeface="Helvetica Light"/>
              </a:defRPr>
            </a:lvl1pPr>
            <a:lvl2pPr marL="800100" indent="-342900" eaLnBrk="0" hangingPunct="0">
              <a:defRPr kumimoji="1" sz="2400">
                <a:solidFill>
                  <a:srgbClr val="000000"/>
                </a:solidFill>
                <a:latin typeface="Helvetica Light"/>
                <a:ea typeface="Helvetica Light"/>
                <a:cs typeface="Helvetica Light"/>
                <a:sym typeface="Helvetica Light"/>
              </a:defRPr>
            </a:lvl2pPr>
            <a:lvl3pPr marL="1143000" indent="-228600" eaLnBrk="0" hangingPunct="0">
              <a:defRPr kumimoji="1" sz="2400">
                <a:solidFill>
                  <a:srgbClr val="000000"/>
                </a:solidFill>
                <a:latin typeface="Helvetica Light"/>
                <a:ea typeface="Helvetica Light"/>
                <a:cs typeface="Helvetica Light"/>
                <a:sym typeface="Helvetica Light"/>
              </a:defRPr>
            </a:lvl3pPr>
            <a:lvl4pPr marL="920750" indent="-323850" eaLnBrk="0" hangingPunct="0">
              <a:defRPr kumimoji="1" sz="2400">
                <a:solidFill>
                  <a:srgbClr val="000000"/>
                </a:solidFill>
                <a:latin typeface="Helvetica Light"/>
                <a:ea typeface="Helvetica Light"/>
                <a:cs typeface="Helvetica Light"/>
                <a:sym typeface="Helvetica Light"/>
              </a:defRPr>
            </a:lvl4pPr>
            <a:lvl5pPr marL="2057400" indent="-228600" eaLnBrk="0" hangingPunct="0">
              <a:defRPr kumimoji="1" sz="2400">
                <a:solidFill>
                  <a:srgbClr val="000000"/>
                </a:solidFill>
                <a:latin typeface="Helvetica Light"/>
                <a:ea typeface="Helvetica Light"/>
                <a:cs typeface="Helvetica Light"/>
                <a:sym typeface="Helvetica Light"/>
              </a:defRPr>
            </a:lvl5pPr>
            <a:lvl6pPr marL="2514600" indent="-228600" defTabSz="381000" eaLnBrk="0" fontAlgn="base" hangingPunct="0">
              <a:spcBef>
                <a:spcPct val="0"/>
              </a:spcBef>
              <a:spcAft>
                <a:spcPct val="0"/>
              </a:spcAft>
              <a:defRPr kumimoji="1" sz="2400">
                <a:solidFill>
                  <a:srgbClr val="000000"/>
                </a:solidFill>
                <a:latin typeface="Helvetica Light"/>
                <a:ea typeface="Helvetica Light"/>
                <a:cs typeface="Helvetica Light"/>
                <a:sym typeface="Helvetica Light"/>
              </a:defRPr>
            </a:lvl6pPr>
            <a:lvl7pPr marL="2971800" indent="-228600" defTabSz="381000" eaLnBrk="0" fontAlgn="base" hangingPunct="0">
              <a:spcBef>
                <a:spcPct val="0"/>
              </a:spcBef>
              <a:spcAft>
                <a:spcPct val="0"/>
              </a:spcAft>
              <a:defRPr kumimoji="1" sz="2400">
                <a:solidFill>
                  <a:srgbClr val="000000"/>
                </a:solidFill>
                <a:latin typeface="Helvetica Light"/>
                <a:ea typeface="Helvetica Light"/>
                <a:cs typeface="Helvetica Light"/>
                <a:sym typeface="Helvetica Light"/>
              </a:defRPr>
            </a:lvl7pPr>
            <a:lvl8pPr marL="3429000" indent="-228600" defTabSz="381000" eaLnBrk="0" fontAlgn="base" hangingPunct="0">
              <a:spcBef>
                <a:spcPct val="0"/>
              </a:spcBef>
              <a:spcAft>
                <a:spcPct val="0"/>
              </a:spcAft>
              <a:defRPr kumimoji="1" sz="2400">
                <a:solidFill>
                  <a:srgbClr val="000000"/>
                </a:solidFill>
                <a:latin typeface="Helvetica Light"/>
                <a:ea typeface="Helvetica Light"/>
                <a:cs typeface="Helvetica Light"/>
                <a:sym typeface="Helvetica Light"/>
              </a:defRPr>
            </a:lvl8pPr>
            <a:lvl9pPr marL="3886200" indent="-228600" defTabSz="381000" eaLnBrk="0" fontAlgn="base" hangingPunct="0">
              <a:spcBef>
                <a:spcPct val="0"/>
              </a:spcBef>
              <a:spcAft>
                <a:spcPct val="0"/>
              </a:spcAft>
              <a:defRPr kumimoji="1" sz="2400">
                <a:solidFill>
                  <a:srgbClr val="000000"/>
                </a:solidFill>
                <a:latin typeface="Helvetica Light"/>
                <a:ea typeface="Helvetica Light"/>
                <a:cs typeface="Helvetica Light"/>
                <a:sym typeface="Helvetica Light"/>
              </a:defRPr>
            </a:lvl9pPr>
          </a:lstStyle>
          <a:p>
            <a:pPr marL="0" indent="-342900">
              <a:lnSpc>
                <a:spcPct val="150000"/>
              </a:lnSpc>
              <a:spcBef>
                <a:spcPts val="600"/>
              </a:spcBef>
              <a:spcAft>
                <a:spcPts val="1200"/>
              </a:spcAft>
              <a:buClr>
                <a:schemeClr val="tx1"/>
              </a:buClr>
              <a:buSzPct val="100000"/>
              <a:buFont typeface="Wingdings" pitchFamily="2" charset="2"/>
              <a:buChar char="Ø"/>
            </a:pPr>
            <a:r>
              <a:rPr lang="zh-CN" altLang="en-US" sz="2000" dirty="0">
                <a:solidFill>
                  <a:schemeClr val="tx1">
                    <a:lumMod val="75000"/>
                    <a:lumOff val="25000"/>
                  </a:schemeClr>
                </a:solidFill>
                <a:latin typeface="微软雅黑" pitchFamily="34" charset="-122"/>
                <a:ea typeface="微软雅黑" pitchFamily="34" charset="-122"/>
                <a:cs typeface="Times New Roman" pitchFamily="18" charset="0"/>
              </a:rPr>
              <a:t>错误定价下的择时动机</a:t>
            </a:r>
            <a:endParaRPr lang="en-US" altLang="zh-CN" sz="2000" dirty="0">
              <a:solidFill>
                <a:schemeClr val="tx1">
                  <a:lumMod val="75000"/>
                  <a:lumOff val="25000"/>
                </a:schemeClr>
              </a:solidFill>
              <a:latin typeface="微软雅黑" pitchFamily="34" charset="-122"/>
              <a:ea typeface="微软雅黑" pitchFamily="34" charset="-122"/>
              <a:cs typeface="Times New Roman" pitchFamily="18" charset="0"/>
            </a:endParaRPr>
          </a:p>
          <a:p>
            <a:pPr marL="622935" indent="-342900">
              <a:lnSpc>
                <a:spcPct val="150000"/>
              </a:lnSpc>
              <a:spcBef>
                <a:spcPts val="400"/>
              </a:spcBef>
              <a:buClr>
                <a:schemeClr val="tx1">
                  <a:lumMod val="50000"/>
                  <a:lumOff val="50000"/>
                </a:schemeClr>
              </a:buClr>
              <a:buSzPct val="80000"/>
              <a:buFont typeface="Wingdings" pitchFamily="2" charset="2"/>
              <a:buChar char="u"/>
            </a:pPr>
            <a:r>
              <a:rPr lang="zh-CN" altLang="en-US" sz="1800" dirty="0">
                <a:solidFill>
                  <a:schemeClr val="tx1">
                    <a:lumMod val="75000"/>
                    <a:lumOff val="25000"/>
                  </a:schemeClr>
                </a:solidFill>
                <a:latin typeface="微软雅黑" pitchFamily="34" charset="-122"/>
                <a:ea typeface="微软雅黑" pitchFamily="34" charset="-122"/>
              </a:rPr>
              <a:t>三组资料均显着为正，证明了高估股价会加大大股东质押股票的意愿，质押的次数与规模都会更高更大</a:t>
            </a:r>
            <a:endParaRPr lang="en-US" altLang="zh-CN" sz="1800" dirty="0">
              <a:solidFill>
                <a:schemeClr val="tx1">
                  <a:lumMod val="75000"/>
                  <a:lumOff val="25000"/>
                </a:schemeClr>
              </a:solidFill>
              <a:latin typeface="微软雅黑" pitchFamily="34" charset="-122"/>
              <a:ea typeface="微软雅黑" pitchFamily="34" charset="-122"/>
            </a:endParaRPr>
          </a:p>
          <a:p>
            <a:pPr marL="622935" indent="-342900">
              <a:lnSpc>
                <a:spcPct val="150000"/>
              </a:lnSpc>
              <a:spcBef>
                <a:spcPts val="400"/>
              </a:spcBef>
              <a:buClr>
                <a:schemeClr val="tx1">
                  <a:lumMod val="50000"/>
                  <a:lumOff val="50000"/>
                </a:schemeClr>
              </a:buClr>
              <a:buSzPct val="80000"/>
              <a:buFont typeface="Wingdings" pitchFamily="2" charset="2"/>
              <a:buChar char="u"/>
            </a:pPr>
            <a:r>
              <a:rPr lang="zh-CN" altLang="en-US" sz="1800" dirty="0">
                <a:solidFill>
                  <a:schemeClr val="tx1">
                    <a:lumMod val="75000"/>
                    <a:lumOff val="25000"/>
                  </a:schemeClr>
                </a:solidFill>
                <a:latin typeface="微软雅黑" pitchFamily="34" charset="-122"/>
                <a:ea typeface="微软雅黑" pitchFamily="34" charset="-122"/>
              </a:rPr>
              <a:t>反之低估股票时候大股东的股权质押意愿会降低</a:t>
            </a:r>
            <a:endParaRPr lang="en-US" altLang="zh-CN" sz="1800" dirty="0">
              <a:solidFill>
                <a:schemeClr val="tx1">
                  <a:lumMod val="75000"/>
                  <a:lumOff val="25000"/>
                </a:schemeClr>
              </a:solidFill>
              <a:latin typeface="微软雅黑" pitchFamily="34" charset="-122"/>
              <a:ea typeface="微软雅黑" pitchFamily="34" charset="-122"/>
            </a:endParaRPr>
          </a:p>
          <a:p>
            <a:pPr marL="622935" indent="-342900">
              <a:lnSpc>
                <a:spcPct val="150000"/>
              </a:lnSpc>
              <a:spcBef>
                <a:spcPts val="400"/>
              </a:spcBef>
              <a:buClr>
                <a:schemeClr val="tx1">
                  <a:lumMod val="50000"/>
                  <a:lumOff val="50000"/>
                </a:schemeClr>
              </a:buClr>
              <a:buSzPct val="80000"/>
              <a:buFont typeface="Wingdings" pitchFamily="2" charset="2"/>
              <a:buChar char="u"/>
            </a:pPr>
            <a:r>
              <a:rPr lang="zh-CN" altLang="en-US" sz="1800" dirty="0">
                <a:solidFill>
                  <a:schemeClr val="tx1">
                    <a:lumMod val="75000"/>
                    <a:lumOff val="25000"/>
                  </a:schemeClr>
                </a:solidFill>
                <a:latin typeface="微软雅黑" pitchFamily="34" charset="-122"/>
                <a:ea typeface="微软雅黑" pitchFamily="34" charset="-122"/>
              </a:rPr>
              <a:t>假说</a:t>
            </a:r>
            <a:r>
              <a:rPr lang="en-US" altLang="zh-CN" sz="1800" dirty="0">
                <a:solidFill>
                  <a:schemeClr val="tx1">
                    <a:lumMod val="75000"/>
                    <a:lumOff val="25000"/>
                  </a:schemeClr>
                </a:solidFill>
                <a:latin typeface="微软雅黑" pitchFamily="34" charset="-122"/>
                <a:ea typeface="微软雅黑" pitchFamily="34" charset="-122"/>
              </a:rPr>
              <a:t>1</a:t>
            </a:r>
            <a:r>
              <a:rPr lang="zh-CN" altLang="en-US" sz="1800" dirty="0">
                <a:solidFill>
                  <a:schemeClr val="tx1">
                    <a:lumMod val="75000"/>
                    <a:lumOff val="25000"/>
                  </a:schemeClr>
                </a:solidFill>
                <a:latin typeface="微软雅黑" pitchFamily="34" charset="-122"/>
                <a:ea typeface="微软雅黑" pitchFamily="34" charset="-122"/>
              </a:rPr>
              <a:t>成立</a:t>
            </a:r>
            <a:endParaRPr lang="en-US" altLang="zh-CN" sz="1800" dirty="0">
              <a:solidFill>
                <a:schemeClr val="tx1">
                  <a:lumMod val="75000"/>
                  <a:lumOff val="25000"/>
                </a:schemeClr>
              </a:solidFill>
              <a:latin typeface="微软雅黑" pitchFamily="34" charset="-122"/>
              <a:ea typeface="微软雅黑" pitchFamily="34" charset="-122"/>
            </a:endParaRPr>
          </a:p>
        </p:txBody>
      </p:sp>
      <p:sp>
        <p:nvSpPr>
          <p:cNvPr id="2" name="灯片编号占位符 1"/>
          <p:cNvSpPr>
            <a:spLocks noGrp="1"/>
          </p:cNvSpPr>
          <p:nvPr>
            <p:ph type="sldNum" sz="quarter" idx="12"/>
          </p:nvPr>
        </p:nvSpPr>
        <p:spPr/>
        <p:txBody>
          <a:bodyPr/>
          <a:lstStyle/>
          <a:p>
            <a:fld id="{D452BF20-362C-4294-AFD9-C5328724C70E}" type="slidenum">
              <a:rPr lang="zh-CN" altLang="en-US" sz="1400" smtClean="0"/>
              <a:t>41</a:t>
            </a:fld>
            <a:endParaRPr lang="zh-CN" altLang="en-US" sz="14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9349" y="613953"/>
            <a:ext cx="6471686" cy="5720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12"/>
          <p:cNvSpPr txBox="1"/>
          <p:nvPr/>
        </p:nvSpPr>
        <p:spPr>
          <a:xfrm>
            <a:off x="1241946" y="240766"/>
            <a:ext cx="6482686" cy="548640"/>
          </a:xfrm>
          <a:prstGeom prst="rect">
            <a:avLst/>
          </a:prstGeom>
          <a:noFill/>
        </p:spPr>
        <p:txBody>
          <a:bodyPr wrap="square" rtlCol="0">
            <a:spAutoFit/>
          </a:bodyPr>
          <a:lstStyle/>
          <a:p>
            <a:r>
              <a:rPr lang="zh-CN" altLang="en-US" sz="2800" b="1" cap="all" dirty="0">
                <a:solidFill>
                  <a:schemeClr val="bg2">
                    <a:lumMod val="50000"/>
                  </a:schemeClr>
                </a:solidFill>
                <a:latin typeface="微软雅黑" pitchFamily="34" charset="-122"/>
                <a:ea typeface="微软雅黑" pitchFamily="34" charset="-122"/>
                <a:cs typeface="+mj-cs"/>
              </a:rPr>
              <a:t>实证分析与结论</a:t>
            </a:r>
          </a:p>
        </p:txBody>
      </p:sp>
    </p:spTree>
    <p:extLst>
      <p:ext uri="{BB962C8B-B14F-4D97-AF65-F5344CB8AC3E}">
        <p14:creationId xmlns:p14="http://schemas.microsoft.com/office/powerpoint/2010/main" val="16474469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2"/>
          <p:cNvSpPr txBox="1"/>
          <p:nvPr/>
        </p:nvSpPr>
        <p:spPr bwMode="auto">
          <a:xfrm>
            <a:off x="208541" y="1161986"/>
            <a:ext cx="5169979" cy="4261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4219" tIns="44219" rIns="44219" bIns="44219" anchor="ctr"/>
          <a:lstStyle>
            <a:lvl1pPr marL="25400" indent="-323850" eaLnBrk="0" hangingPunct="0">
              <a:defRPr kumimoji="1" sz="2400">
                <a:solidFill>
                  <a:srgbClr val="000000"/>
                </a:solidFill>
                <a:latin typeface="Helvetica Light"/>
                <a:ea typeface="Helvetica Light"/>
                <a:cs typeface="Helvetica Light"/>
                <a:sym typeface="Helvetica Light"/>
              </a:defRPr>
            </a:lvl1pPr>
            <a:lvl2pPr marL="800100" indent="-342900" eaLnBrk="0" hangingPunct="0">
              <a:defRPr kumimoji="1" sz="2400">
                <a:solidFill>
                  <a:srgbClr val="000000"/>
                </a:solidFill>
                <a:latin typeface="Helvetica Light"/>
                <a:ea typeface="Helvetica Light"/>
                <a:cs typeface="Helvetica Light"/>
                <a:sym typeface="Helvetica Light"/>
              </a:defRPr>
            </a:lvl2pPr>
            <a:lvl3pPr marL="1143000" indent="-228600" eaLnBrk="0" hangingPunct="0">
              <a:defRPr kumimoji="1" sz="2400">
                <a:solidFill>
                  <a:srgbClr val="000000"/>
                </a:solidFill>
                <a:latin typeface="Helvetica Light"/>
                <a:ea typeface="Helvetica Light"/>
                <a:cs typeface="Helvetica Light"/>
                <a:sym typeface="Helvetica Light"/>
              </a:defRPr>
            </a:lvl3pPr>
            <a:lvl4pPr marL="920750" indent="-323850" eaLnBrk="0" hangingPunct="0">
              <a:defRPr kumimoji="1" sz="2400">
                <a:solidFill>
                  <a:srgbClr val="000000"/>
                </a:solidFill>
                <a:latin typeface="Helvetica Light"/>
                <a:ea typeface="Helvetica Light"/>
                <a:cs typeface="Helvetica Light"/>
                <a:sym typeface="Helvetica Light"/>
              </a:defRPr>
            </a:lvl4pPr>
            <a:lvl5pPr marL="2057400" indent="-228600" eaLnBrk="0" hangingPunct="0">
              <a:defRPr kumimoji="1" sz="2400">
                <a:solidFill>
                  <a:srgbClr val="000000"/>
                </a:solidFill>
                <a:latin typeface="Helvetica Light"/>
                <a:ea typeface="Helvetica Light"/>
                <a:cs typeface="Helvetica Light"/>
                <a:sym typeface="Helvetica Light"/>
              </a:defRPr>
            </a:lvl5pPr>
            <a:lvl6pPr marL="2514600" indent="-228600" defTabSz="381000" eaLnBrk="0" fontAlgn="base" hangingPunct="0">
              <a:spcBef>
                <a:spcPct val="0"/>
              </a:spcBef>
              <a:spcAft>
                <a:spcPct val="0"/>
              </a:spcAft>
              <a:defRPr kumimoji="1" sz="2400">
                <a:solidFill>
                  <a:srgbClr val="000000"/>
                </a:solidFill>
                <a:latin typeface="Helvetica Light"/>
                <a:ea typeface="Helvetica Light"/>
                <a:cs typeface="Helvetica Light"/>
                <a:sym typeface="Helvetica Light"/>
              </a:defRPr>
            </a:lvl6pPr>
            <a:lvl7pPr marL="2971800" indent="-228600" defTabSz="381000" eaLnBrk="0" fontAlgn="base" hangingPunct="0">
              <a:spcBef>
                <a:spcPct val="0"/>
              </a:spcBef>
              <a:spcAft>
                <a:spcPct val="0"/>
              </a:spcAft>
              <a:defRPr kumimoji="1" sz="2400">
                <a:solidFill>
                  <a:srgbClr val="000000"/>
                </a:solidFill>
                <a:latin typeface="Helvetica Light"/>
                <a:ea typeface="Helvetica Light"/>
                <a:cs typeface="Helvetica Light"/>
                <a:sym typeface="Helvetica Light"/>
              </a:defRPr>
            </a:lvl7pPr>
            <a:lvl8pPr marL="3429000" indent="-228600" defTabSz="381000" eaLnBrk="0" fontAlgn="base" hangingPunct="0">
              <a:spcBef>
                <a:spcPct val="0"/>
              </a:spcBef>
              <a:spcAft>
                <a:spcPct val="0"/>
              </a:spcAft>
              <a:defRPr kumimoji="1" sz="2400">
                <a:solidFill>
                  <a:srgbClr val="000000"/>
                </a:solidFill>
                <a:latin typeface="Helvetica Light"/>
                <a:ea typeface="Helvetica Light"/>
                <a:cs typeface="Helvetica Light"/>
                <a:sym typeface="Helvetica Light"/>
              </a:defRPr>
            </a:lvl8pPr>
            <a:lvl9pPr marL="3886200" indent="-228600" defTabSz="381000" eaLnBrk="0" fontAlgn="base" hangingPunct="0">
              <a:spcBef>
                <a:spcPct val="0"/>
              </a:spcBef>
              <a:spcAft>
                <a:spcPct val="0"/>
              </a:spcAft>
              <a:defRPr kumimoji="1" sz="2400">
                <a:solidFill>
                  <a:srgbClr val="000000"/>
                </a:solidFill>
                <a:latin typeface="Helvetica Light"/>
                <a:ea typeface="Helvetica Light"/>
                <a:cs typeface="Helvetica Light"/>
                <a:sym typeface="Helvetica Light"/>
              </a:defRPr>
            </a:lvl9pPr>
          </a:lstStyle>
          <a:p>
            <a:pPr marL="499110" indent="-342900">
              <a:lnSpc>
                <a:spcPct val="150000"/>
              </a:lnSpc>
              <a:spcAft>
                <a:spcPts val="1200"/>
              </a:spcAft>
              <a:buSzPct val="100000"/>
              <a:buFont typeface="Wingdings" pitchFamily="2" charset="2"/>
              <a:buChar char="Ø"/>
            </a:pPr>
            <a:r>
              <a:rPr lang="zh-CN" altLang="en-US" sz="2000" dirty="0">
                <a:solidFill>
                  <a:schemeClr val="tx1">
                    <a:lumMod val="75000"/>
                    <a:lumOff val="25000"/>
                  </a:schemeClr>
                </a:solidFill>
                <a:latin typeface="微软雅黑" pitchFamily="34" charset="-122"/>
                <a:ea typeface="微软雅黑" pitchFamily="34" charset="-122"/>
                <a:cs typeface="Times New Roman" pitchFamily="18" charset="0"/>
              </a:rPr>
              <a:t>信贷市场的择时动机</a:t>
            </a:r>
            <a:endParaRPr lang="en-US" altLang="zh-CN" sz="2000" dirty="0">
              <a:solidFill>
                <a:schemeClr val="tx1">
                  <a:lumMod val="75000"/>
                  <a:lumOff val="25000"/>
                </a:schemeClr>
              </a:solidFill>
              <a:latin typeface="微软雅黑" pitchFamily="34" charset="-122"/>
              <a:ea typeface="微软雅黑" pitchFamily="34" charset="-122"/>
            </a:endParaRPr>
          </a:p>
          <a:p>
            <a:pPr marL="786765" indent="-342900">
              <a:lnSpc>
                <a:spcPct val="150000"/>
              </a:lnSpc>
              <a:spcBef>
                <a:spcPts val="400"/>
              </a:spcBef>
              <a:buClr>
                <a:schemeClr val="bg1">
                  <a:lumMod val="50000"/>
                </a:schemeClr>
              </a:buClr>
              <a:buSzPct val="80000"/>
              <a:buFont typeface="Wingdings" pitchFamily="2" charset="2"/>
              <a:buChar char="u"/>
            </a:pPr>
            <a:r>
              <a:rPr lang="zh-CN" altLang="en-US" sz="1800" dirty="0">
                <a:solidFill>
                  <a:schemeClr val="tx1">
                    <a:lumMod val="75000"/>
                    <a:lumOff val="25000"/>
                  </a:schemeClr>
                </a:solidFill>
                <a:latin typeface="微软雅黑" pitchFamily="34" charset="-122"/>
                <a:ea typeface="微软雅黑" pitchFamily="34" charset="-122"/>
              </a:rPr>
              <a:t>货币政策</a:t>
            </a:r>
            <a:r>
              <a:rPr lang="en-US" altLang="zh-CN" sz="1800" i="1" dirty="0">
                <a:solidFill>
                  <a:schemeClr val="tx1">
                    <a:lumMod val="75000"/>
                    <a:lumOff val="25000"/>
                  </a:schemeClr>
                </a:solidFill>
                <a:latin typeface="Cambria Math"/>
                <a:ea typeface="微软雅黑" pitchFamily="34" charset="-122"/>
                <a:cs typeface="Times New Roman" pitchFamily="18" charset="0"/>
              </a:rPr>
              <a:t>MP </a:t>
            </a:r>
            <a:r>
              <a:rPr lang="zh-CN" altLang="en-US" sz="1800" dirty="0">
                <a:solidFill>
                  <a:schemeClr val="tx1">
                    <a:lumMod val="75000"/>
                    <a:lumOff val="25000"/>
                  </a:schemeClr>
                </a:solidFill>
                <a:latin typeface="微软雅黑" pitchFamily="34" charset="-122"/>
                <a:ea typeface="微软雅黑" pitchFamily="34" charset="-122"/>
              </a:rPr>
              <a:t>表明在货币宽松时期大股东股权质押意愿更强，质押规模越大</a:t>
            </a:r>
            <a:endParaRPr lang="en-US" altLang="zh-CN" sz="1800" dirty="0">
              <a:solidFill>
                <a:schemeClr val="tx1">
                  <a:lumMod val="75000"/>
                  <a:lumOff val="25000"/>
                </a:schemeClr>
              </a:solidFill>
              <a:latin typeface="微软雅黑" pitchFamily="34" charset="-122"/>
              <a:ea typeface="微软雅黑" pitchFamily="34" charset="-122"/>
            </a:endParaRPr>
          </a:p>
          <a:p>
            <a:pPr marL="786765" indent="-342900">
              <a:lnSpc>
                <a:spcPct val="150000"/>
              </a:lnSpc>
              <a:spcBef>
                <a:spcPts val="400"/>
              </a:spcBef>
              <a:buClr>
                <a:schemeClr val="bg1">
                  <a:lumMod val="50000"/>
                </a:schemeClr>
              </a:buClr>
              <a:buSzPct val="80000"/>
              <a:buFont typeface="Wingdings" pitchFamily="2" charset="2"/>
              <a:buChar char="u"/>
            </a:pPr>
            <a:r>
              <a:rPr lang="zh-CN" altLang="en-US" sz="1800" dirty="0">
                <a:solidFill>
                  <a:schemeClr val="tx1">
                    <a:lumMod val="75000"/>
                    <a:lumOff val="25000"/>
                  </a:schemeClr>
                </a:solidFill>
                <a:latin typeface="微软雅黑" pitchFamily="34" charset="-122"/>
                <a:ea typeface="微软雅黑" pitchFamily="34" charset="-122"/>
              </a:rPr>
              <a:t>利率虚拟变量</a:t>
            </a:r>
            <a:r>
              <a:rPr lang="en-US" altLang="zh-CN" sz="1800" i="1" dirty="0">
                <a:solidFill>
                  <a:schemeClr val="tx1">
                    <a:lumMod val="75000"/>
                    <a:lumOff val="25000"/>
                  </a:schemeClr>
                </a:solidFill>
                <a:latin typeface="Cambria Math"/>
                <a:ea typeface="微软雅黑" pitchFamily="34" charset="-122"/>
                <a:cs typeface="Times New Roman" pitchFamily="18" charset="0"/>
              </a:rPr>
              <a:t>Dum</a:t>
            </a:r>
            <a:r>
              <a:rPr lang="zh-CN" altLang="en-US" sz="1800" dirty="0">
                <a:solidFill>
                  <a:schemeClr val="tx1">
                    <a:lumMod val="75000"/>
                    <a:lumOff val="25000"/>
                  </a:schemeClr>
                </a:solidFill>
                <a:latin typeface="微软雅黑" pitchFamily="34" charset="-122"/>
                <a:ea typeface="微软雅黑" pitchFamily="34" charset="-122"/>
              </a:rPr>
              <a:t>表明贷款利率低时，大股东有更强的股权质押意愿，并进行规模更大的股权质押</a:t>
            </a:r>
          </a:p>
          <a:p>
            <a:pPr marL="786765" indent="-342900">
              <a:lnSpc>
                <a:spcPct val="150000"/>
              </a:lnSpc>
              <a:spcBef>
                <a:spcPts val="400"/>
              </a:spcBef>
              <a:buClr>
                <a:schemeClr val="bg1">
                  <a:lumMod val="50000"/>
                </a:schemeClr>
              </a:buClr>
              <a:buSzPct val="80000"/>
              <a:buFont typeface="Wingdings" pitchFamily="2" charset="2"/>
              <a:buChar char="u"/>
            </a:pPr>
            <a:r>
              <a:rPr lang="zh-CN" altLang="en-US" sz="1800" dirty="0">
                <a:solidFill>
                  <a:schemeClr val="tx1">
                    <a:lumMod val="75000"/>
                    <a:lumOff val="25000"/>
                  </a:schemeClr>
                </a:solidFill>
                <a:latin typeface="微软雅黑" pitchFamily="34" charset="-122"/>
                <a:ea typeface="微软雅黑" pitchFamily="34" charset="-122"/>
              </a:rPr>
              <a:t>假说</a:t>
            </a:r>
            <a:r>
              <a:rPr lang="en-US" altLang="zh-CN" sz="1800" dirty="0">
                <a:solidFill>
                  <a:schemeClr val="tx1">
                    <a:lumMod val="75000"/>
                    <a:lumOff val="25000"/>
                  </a:schemeClr>
                </a:solidFill>
                <a:latin typeface="微软雅黑" pitchFamily="34" charset="-122"/>
                <a:ea typeface="微软雅黑" pitchFamily="34" charset="-122"/>
              </a:rPr>
              <a:t>2</a:t>
            </a:r>
            <a:r>
              <a:rPr lang="zh-CN" altLang="en-US" sz="1800" dirty="0">
                <a:solidFill>
                  <a:schemeClr val="tx1">
                    <a:lumMod val="75000"/>
                    <a:lumOff val="25000"/>
                  </a:schemeClr>
                </a:solidFill>
                <a:latin typeface="微软雅黑" pitchFamily="34" charset="-122"/>
                <a:ea typeface="微软雅黑" pitchFamily="34" charset="-122"/>
              </a:rPr>
              <a:t>成立</a:t>
            </a:r>
            <a:endParaRPr lang="en-US" altLang="zh-CN" sz="1800" dirty="0">
              <a:solidFill>
                <a:schemeClr val="tx1">
                  <a:lumMod val="75000"/>
                  <a:lumOff val="25000"/>
                </a:schemeClr>
              </a:solidFill>
              <a:latin typeface="微软雅黑" pitchFamily="34" charset="-122"/>
              <a:ea typeface="微软雅黑" pitchFamily="34" charset="-122"/>
            </a:endParaRPr>
          </a:p>
        </p:txBody>
      </p:sp>
      <p:sp>
        <p:nvSpPr>
          <p:cNvPr id="2" name="灯片编号占位符 1"/>
          <p:cNvSpPr>
            <a:spLocks noGrp="1"/>
          </p:cNvSpPr>
          <p:nvPr>
            <p:ph type="sldNum" sz="quarter" idx="12"/>
          </p:nvPr>
        </p:nvSpPr>
        <p:spPr/>
        <p:txBody>
          <a:bodyPr/>
          <a:lstStyle/>
          <a:p>
            <a:fld id="{D452BF20-362C-4294-AFD9-C5328724C70E}" type="slidenum">
              <a:rPr lang="zh-CN" altLang="en-US" sz="1400" smtClean="0"/>
              <a:t>42</a:t>
            </a:fld>
            <a:endParaRPr lang="zh-CN" altLang="en-US" sz="14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8520" y="842712"/>
            <a:ext cx="6590845" cy="5358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12"/>
          <p:cNvSpPr txBox="1"/>
          <p:nvPr/>
        </p:nvSpPr>
        <p:spPr>
          <a:xfrm>
            <a:off x="1241946" y="240766"/>
            <a:ext cx="6482686" cy="548640"/>
          </a:xfrm>
          <a:prstGeom prst="rect">
            <a:avLst/>
          </a:prstGeom>
          <a:noFill/>
        </p:spPr>
        <p:txBody>
          <a:bodyPr wrap="square" rtlCol="0">
            <a:spAutoFit/>
          </a:bodyPr>
          <a:lstStyle/>
          <a:p>
            <a:r>
              <a:rPr lang="zh-CN" altLang="en-US" sz="2800" b="1" cap="all" dirty="0">
                <a:solidFill>
                  <a:schemeClr val="bg2">
                    <a:lumMod val="50000"/>
                  </a:schemeClr>
                </a:solidFill>
                <a:latin typeface="微软雅黑" pitchFamily="34" charset="-122"/>
                <a:ea typeface="微软雅黑" pitchFamily="34" charset="-122"/>
                <a:cs typeface="+mj-cs"/>
              </a:rPr>
              <a:t>实证分析与结论</a:t>
            </a:r>
          </a:p>
        </p:txBody>
      </p:sp>
    </p:spTree>
    <p:extLst>
      <p:ext uri="{BB962C8B-B14F-4D97-AF65-F5344CB8AC3E}">
        <p14:creationId xmlns:p14="http://schemas.microsoft.com/office/powerpoint/2010/main" val="22258460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a:xfrm>
            <a:off x="11456124" y="6521901"/>
            <a:ext cx="2743200" cy="365125"/>
          </a:xfrm>
        </p:spPr>
        <p:txBody>
          <a:bodyPr/>
          <a:lstStyle/>
          <a:p>
            <a:fld id="{D452BF20-362C-4294-AFD9-C5328724C70E}" type="slidenum">
              <a:rPr lang="zh-CN" altLang="en-US" sz="1400" smtClean="0"/>
              <a:t>43</a:t>
            </a:fld>
            <a:endParaRPr lang="zh-CN" altLang="en-US" sz="1400" dirty="0"/>
          </a:p>
        </p:txBody>
      </p:sp>
      <p:sp>
        <p:nvSpPr>
          <p:cNvPr id="3"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graphicFrame>
        <p:nvGraphicFramePr>
          <p:cNvPr id="4" name="对象 3"/>
          <p:cNvGraphicFramePr>
            <a:graphicFrameLocks noChangeAspect="1"/>
          </p:cNvGraphicFramePr>
          <p:nvPr/>
        </p:nvGraphicFramePr>
        <p:xfrm>
          <a:off x="1993788" y="763986"/>
          <a:ext cx="7910624" cy="5636992"/>
        </p:xfrm>
        <a:graphic>
          <a:graphicData uri="http://schemas.openxmlformats.org/presentationml/2006/ole">
            <mc:AlternateContent xmlns:mc="http://schemas.openxmlformats.org/markup-compatibility/2006">
              <mc:Choice xmlns:v="urn:schemas-microsoft-com:vml" Requires="v">
                <p:oleObj spid="_x0000_s2076" name="Visio" r:id="rId3" imgW="7493000" imgH="5334000" progId="Visio.Drawing.11">
                  <p:embed/>
                </p:oleObj>
              </mc:Choice>
              <mc:Fallback>
                <p:oleObj name="Visio" r:id="rId3" imgW="7493000" imgH="5334000" progId="Visio.Drawing.11">
                  <p:embed/>
                  <p:pic>
                    <p:nvPicPr>
                      <p:cNvPr id="0" name=""/>
                      <p:cNvPicPr>
                        <a:picLocks noChangeAspect="1" noChangeArrowheads="1"/>
                      </p:cNvPicPr>
                      <p:nvPr/>
                    </p:nvPicPr>
                    <p:blipFill>
                      <a:blip r:embed="rId4"/>
                      <a:srcRect/>
                      <a:stretch>
                        <a:fillRect/>
                      </a:stretch>
                    </p:blipFill>
                    <p:spPr bwMode="auto">
                      <a:xfrm>
                        <a:off x="1993788" y="763986"/>
                        <a:ext cx="7910624" cy="5636992"/>
                      </a:xfrm>
                      <a:prstGeom prst="rect">
                        <a:avLst/>
                      </a:prstGeom>
                      <a:noFill/>
                    </p:spPr>
                  </p:pic>
                </p:oleObj>
              </mc:Fallback>
            </mc:AlternateContent>
          </a:graphicData>
        </a:graphic>
      </p:graphicFrame>
      <p:sp>
        <p:nvSpPr>
          <p:cNvPr id="8" name="TextBox 12"/>
          <p:cNvSpPr txBox="1"/>
          <p:nvPr/>
        </p:nvSpPr>
        <p:spPr>
          <a:xfrm>
            <a:off x="1241946" y="240766"/>
            <a:ext cx="6482686" cy="548640"/>
          </a:xfrm>
          <a:prstGeom prst="rect">
            <a:avLst/>
          </a:prstGeom>
          <a:noFill/>
        </p:spPr>
        <p:txBody>
          <a:bodyPr wrap="square" rtlCol="0">
            <a:spAutoFit/>
          </a:bodyPr>
          <a:lstStyle/>
          <a:p>
            <a:r>
              <a:rPr lang="en-US" altLang="zh-CN" sz="2800" b="1" cap="all" dirty="0">
                <a:solidFill>
                  <a:schemeClr val="bg2">
                    <a:lumMod val="50000"/>
                  </a:schemeClr>
                </a:solidFill>
                <a:latin typeface="微软雅黑" pitchFamily="34" charset="-122"/>
                <a:ea typeface="微软雅黑" pitchFamily="34" charset="-122"/>
                <a:cs typeface="+mj-cs"/>
              </a:rPr>
              <a:t>CSMAR</a:t>
            </a:r>
            <a:r>
              <a:rPr lang="zh-CN" altLang="en-US" sz="2800" b="1" cap="all" dirty="0">
                <a:solidFill>
                  <a:schemeClr val="bg2">
                    <a:lumMod val="50000"/>
                  </a:schemeClr>
                </a:solidFill>
                <a:latin typeface="微软雅黑" pitchFamily="34" charset="-122"/>
                <a:ea typeface="微软雅黑" pitchFamily="34" charset="-122"/>
                <a:cs typeface="+mj-cs"/>
              </a:rPr>
              <a:t>股权质押数据库</a:t>
            </a:r>
          </a:p>
        </p:txBody>
      </p:sp>
    </p:spTree>
    <p:extLst>
      <p:ext uri="{BB962C8B-B14F-4D97-AF65-F5344CB8AC3E}">
        <p14:creationId xmlns:p14="http://schemas.microsoft.com/office/powerpoint/2010/main" val="27690230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灯片编号占位符 3"/>
          <p:cNvSpPr>
            <a:spLocks noGrp="1"/>
          </p:cNvSpPr>
          <p:nvPr>
            <p:ph type="sldNum" sz="quarter" idx="12"/>
          </p:nvPr>
        </p:nvSpPr>
        <p:spPr/>
        <p:txBody>
          <a:bodyPr/>
          <a:lstStyle/>
          <a:p>
            <a:fld id="{1417F312-AE95-46C5-991C-3338A804F0A2}" type="slidenum">
              <a:rPr lang="zh-CN" altLang="en-US" smtClean="0"/>
              <a:t>44</a:t>
            </a:fld>
            <a:endParaRPr lang="zh-CN" altLang="en-US" dirty="0"/>
          </a:p>
        </p:txBody>
      </p:sp>
      <p:sp>
        <p:nvSpPr>
          <p:cNvPr id="20" name="矩形 19"/>
          <p:cNvSpPr/>
          <p:nvPr/>
        </p:nvSpPr>
        <p:spPr>
          <a:xfrm>
            <a:off x="0" y="-14"/>
            <a:ext cx="12192000" cy="6858000"/>
          </a:xfrm>
          <a:prstGeom prst="rect">
            <a:avLst/>
          </a:prstGeom>
          <a:solidFill>
            <a:srgbClr val="202B3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流程图: 手动输入 4"/>
          <p:cNvSpPr/>
          <p:nvPr/>
        </p:nvSpPr>
        <p:spPr>
          <a:xfrm rot="16200000">
            <a:off x="4631872" y="-702143"/>
            <a:ext cx="6857999" cy="8262257"/>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p:cNvSpPr>
            <a:spLocks noGrp="1"/>
          </p:cNvSpPr>
          <p:nvPr>
            <p:ph type="ctrTitle"/>
            <p:custDataLst>
              <p:tags r:id="rId2"/>
            </p:custDataLst>
          </p:nvPr>
        </p:nvSpPr>
        <p:spPr>
          <a:xfrm>
            <a:off x="4750131" y="2707574"/>
            <a:ext cx="7594044" cy="904676"/>
          </a:xfrm>
          <a:effectLst>
            <a:outerShdw dist="50800" dir="5400000" algn="ctr" rotWithShape="0">
              <a:schemeClr val="bg1">
                <a:alpha val="0"/>
              </a:schemeClr>
            </a:outerShdw>
            <a:reflection endPos="0" dir="5400000" sy="-100000" algn="bl" rotWithShape="0"/>
          </a:effectLst>
        </p:spPr>
        <p:txBody>
          <a:bodyPr>
            <a:noAutofit/>
          </a:bodyPr>
          <a:lstStyle/>
          <a:p>
            <a:pPr>
              <a:lnSpc>
                <a:spcPct val="150000"/>
              </a:lnSpc>
            </a:pPr>
            <a:r>
              <a:rPr lang="zh-CN" altLang="en-US" sz="4000" b="1" dirty="0">
                <a:solidFill>
                  <a:schemeClr val="tx1">
                    <a:lumMod val="50000"/>
                    <a:lumOff val="50000"/>
                  </a:schemeClr>
                </a:solidFill>
                <a:latin typeface="Time New Romans"/>
                <a:ea typeface="微软雅黑" panose="020B0503020204020204" pitchFamily="34" charset="-122"/>
              </a:rPr>
              <a:t>谢  谢</a:t>
            </a:r>
            <a:endParaRPr lang="zh-CN" altLang="en-US" sz="2400" u="sng" dirty="0">
              <a:solidFill>
                <a:schemeClr val="tx1">
                  <a:lumMod val="50000"/>
                  <a:lumOff val="50000"/>
                </a:schemeClr>
              </a:solidFill>
              <a:latin typeface="微软雅黑" panose="020B0503020204020204" pitchFamily="34" charset="-122"/>
              <a:ea typeface="微软雅黑" panose="020B0503020204020204" pitchFamily="34" charset="-122"/>
            </a:endParaRPr>
          </a:p>
        </p:txBody>
      </p:sp>
      <p:pic>
        <p:nvPicPr>
          <p:cNvPr id="8" name="Picture 8" descr="C:\Users\qiaoming.zheng\Desktop\国泰安新标志+中文广告语(1).png"/>
          <p:cNvPicPr>
            <a:picLocks noChangeAspect="1" noChangeArrowheads="1"/>
          </p:cNvPicPr>
          <p:nvPr/>
        </p:nvPicPr>
        <p:blipFill>
          <a:blip r:embed="rId7" cstate="print">
            <a:extLst>
              <a:ext uri="{28A0092B-C50C-407E-A947-70E740481C1C}">
                <a14:useLocalDpi xmlns:a14="http://schemas.microsoft.com/office/drawing/2010/main" val="0"/>
              </a:ext>
            </a:extLst>
          </a:blip>
          <a:srcRect l="5219" t="36131" b="41234"/>
          <a:stretch>
            <a:fillRect/>
          </a:stretch>
        </p:blipFill>
        <p:spPr bwMode="auto">
          <a:xfrm>
            <a:off x="8967442" y="164570"/>
            <a:ext cx="3224558" cy="495461"/>
          </a:xfrm>
          <a:prstGeom prst="rect">
            <a:avLst/>
          </a:prstGeom>
          <a:noFill/>
          <a:ln>
            <a:noFill/>
          </a:ln>
          <a:effectLst>
            <a:glow>
              <a:schemeClr val="accent1">
                <a:alpha val="40000"/>
              </a:schemeClr>
            </a:glow>
            <a:outerShdw blurRad="88900" dist="50800" dir="5400000" sx="1000" sy="1000" algn="ctr" rotWithShape="0">
              <a:srgbClr val="000000">
                <a:alpha val="0"/>
              </a:srgbClr>
            </a:outerShdw>
            <a:reflection endPos="0" dist="50800" dir="5400000" sy="-100000" algn="bl" rotWithShape="0"/>
            <a:softEdge rad="0"/>
          </a:effectLst>
          <a:scene3d>
            <a:camera prst="orthographicFront"/>
            <a:lightRig rig="threePt" dir="t"/>
          </a:scene3d>
          <a:sp3d prstMaterial="clea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标题 1"/>
          <p:cNvSpPr txBox="1">
            <a:spLocks/>
          </p:cNvSpPr>
          <p:nvPr>
            <p:custDataLst>
              <p:tags r:id="rId3"/>
            </p:custDataLst>
          </p:nvPr>
        </p:nvSpPr>
        <p:spPr>
          <a:xfrm>
            <a:off x="9785268" y="5641291"/>
            <a:ext cx="2240478" cy="582063"/>
          </a:xfrm>
          <a:prstGeom prst="rect">
            <a:avLst/>
          </a:prstGeom>
          <a:effectLst>
            <a:outerShdw dist="50800" dir="5400000" algn="ctr" rotWithShape="0">
              <a:schemeClr val="bg1">
                <a:alpha val="0"/>
              </a:schemeClr>
            </a:outerShdw>
            <a:reflection endPos="0" dir="5400000" sy="-100000" algn="bl" rotWithShape="0"/>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pPr>
              <a:lnSpc>
                <a:spcPct val="150000"/>
              </a:lnSpc>
            </a:pPr>
            <a:r>
              <a:rPr lang="en-US" altLang="zh-CN" sz="2000" dirty="0">
                <a:solidFill>
                  <a:schemeClr val="tx1">
                    <a:lumMod val="50000"/>
                    <a:lumOff val="50000"/>
                  </a:schemeClr>
                </a:solidFill>
                <a:latin typeface="微软雅黑" panose="020B0503020204020204" pitchFamily="34" charset="-122"/>
                <a:ea typeface="微软雅黑" panose="020B0503020204020204" pitchFamily="34" charset="-122"/>
              </a:rPr>
              <a:t>CSMAR</a:t>
            </a:r>
            <a:r>
              <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rPr>
              <a:t>产品部</a:t>
            </a:r>
            <a:endParaRPr lang="zh-CN" altLang="en-US" sz="2000" u="sng" dirty="0">
              <a:solidFill>
                <a:schemeClr val="tx1">
                  <a:lumMod val="50000"/>
                  <a:lumOff val="50000"/>
                </a:schemeClr>
              </a:solidFill>
              <a:latin typeface="微软雅黑" panose="020B0503020204020204" pitchFamily="34" charset="-122"/>
              <a:ea typeface="微软雅黑" panose="020B0503020204020204" pitchFamily="34" charset="-122"/>
            </a:endParaRPr>
          </a:p>
        </p:txBody>
      </p:sp>
      <p:pic>
        <p:nvPicPr>
          <p:cNvPr id="10" name="Picture 2" descr="H:\CSMAR二维码（新）.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01102" y="3508649"/>
            <a:ext cx="2169226" cy="217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739987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452BF20-362C-4294-AFD9-C5328724C70E}" type="slidenum">
              <a:rPr lang="zh-CN" altLang="en-US" smtClean="0"/>
              <a:t>45</a:t>
            </a:fld>
            <a:endParaRPr lang="zh-CN" altLang="en-US" dirty="0"/>
          </a:p>
        </p:txBody>
      </p:sp>
      <p:grpSp>
        <p:nvGrpSpPr>
          <p:cNvPr id="3" name="组合 2"/>
          <p:cNvGrpSpPr/>
          <p:nvPr>
            <p:custDataLst>
              <p:tags r:id="rId1"/>
            </p:custDataLst>
          </p:nvPr>
        </p:nvGrpSpPr>
        <p:grpSpPr>
          <a:xfrm>
            <a:off x="2438213" y="3427263"/>
            <a:ext cx="2701253" cy="2743990"/>
            <a:chOff x="4656931" y="3428093"/>
            <a:chExt cx="2820988" cy="2836863"/>
          </a:xfrm>
        </p:grpSpPr>
        <p:sp>
          <p:nvSpPr>
            <p:cNvPr id="4" name="Freeform 5"/>
            <p:cNvSpPr/>
            <p:nvPr>
              <p:custDataLst>
                <p:tags r:id="rId39"/>
              </p:custDataLst>
            </p:nvPr>
          </p:nvSpPr>
          <p:spPr bwMode="auto">
            <a:xfrm>
              <a:off x="5714206" y="3428093"/>
              <a:ext cx="363538" cy="2836863"/>
            </a:xfrm>
            <a:custGeom>
              <a:avLst/>
              <a:gdLst>
                <a:gd name="T0" fmla="*/ 0 w 10000"/>
                <a:gd name="T1" fmla="*/ 2655536 h 10501"/>
                <a:gd name="T2" fmla="*/ 0 w 10000"/>
                <a:gd name="T3" fmla="*/ 2655536 h 10501"/>
                <a:gd name="T4" fmla="*/ 181559 w 10000"/>
                <a:gd name="T5" fmla="*/ 2836804 h 10501"/>
                <a:gd name="T6" fmla="*/ 181559 w 10000"/>
                <a:gd name="T7" fmla="*/ 2836804 h 10501"/>
                <a:gd name="T8" fmla="*/ 363118 w 10000"/>
                <a:gd name="T9" fmla="*/ 2655536 h 10501"/>
                <a:gd name="T10" fmla="*/ 363118 w 10000"/>
                <a:gd name="T11" fmla="*/ 2655536 h 10501"/>
                <a:gd name="T12" fmla="*/ 363118 w 10000"/>
                <a:gd name="T13" fmla="*/ 0 h 105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000" h="10501">
                  <a:moveTo>
                    <a:pt x="0" y="9830"/>
                  </a:moveTo>
                  <a:lnTo>
                    <a:pt x="0" y="9830"/>
                  </a:lnTo>
                  <a:cubicBezTo>
                    <a:pt x="0" y="10198"/>
                    <a:pt x="2256" y="10501"/>
                    <a:pt x="5000" y="10501"/>
                  </a:cubicBezTo>
                  <a:cubicBezTo>
                    <a:pt x="7805" y="10501"/>
                    <a:pt x="10000" y="10198"/>
                    <a:pt x="10000" y="9830"/>
                  </a:cubicBezTo>
                  <a:lnTo>
                    <a:pt x="10000" y="0"/>
                  </a:lnTo>
                </a:path>
              </a:pathLst>
            </a:custGeom>
            <a:noFill/>
            <a:ln w="101600" cap="rnd">
              <a:solidFill>
                <a:srgbClr val="ADBACA"/>
              </a:solidFill>
              <a:prstDash val="solid"/>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5" name="Freeform 6"/>
            <p:cNvSpPr/>
            <p:nvPr>
              <p:custDataLst>
                <p:tags r:id="rId40"/>
              </p:custDataLst>
            </p:nvPr>
          </p:nvSpPr>
          <p:spPr bwMode="auto">
            <a:xfrm>
              <a:off x="6068219" y="3488418"/>
              <a:ext cx="1409700" cy="1257300"/>
            </a:xfrm>
            <a:custGeom>
              <a:avLst/>
              <a:gdLst>
                <a:gd name="T0" fmla="*/ 0 w 638"/>
                <a:gd name="T1" fmla="*/ 0 h 568"/>
                <a:gd name="T2" fmla="*/ 0 w 638"/>
                <a:gd name="T3" fmla="*/ 1256446 h 568"/>
                <a:gd name="T4" fmla="*/ 351279 w 638"/>
                <a:gd name="T5" fmla="*/ 1070634 h 568"/>
                <a:gd name="T6" fmla="*/ 704767 w 638"/>
                <a:gd name="T7" fmla="*/ 1256446 h 568"/>
                <a:gd name="T8" fmla="*/ 1058255 w 638"/>
                <a:gd name="T9" fmla="*/ 1070634 h 568"/>
                <a:gd name="T10" fmla="*/ 1409534 w 638"/>
                <a:gd name="T11" fmla="*/ 1254234 h 568"/>
                <a:gd name="T12" fmla="*/ 0 w 638"/>
                <a:gd name="T13" fmla="*/ 0 h 5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8" h="568">
                  <a:moveTo>
                    <a:pt x="0" y="0"/>
                  </a:moveTo>
                  <a:cubicBezTo>
                    <a:pt x="0" y="568"/>
                    <a:pt x="0" y="568"/>
                    <a:pt x="0" y="568"/>
                  </a:cubicBezTo>
                  <a:cubicBezTo>
                    <a:pt x="35" y="517"/>
                    <a:pt x="93" y="484"/>
                    <a:pt x="159" y="484"/>
                  </a:cubicBezTo>
                  <a:cubicBezTo>
                    <a:pt x="226" y="484"/>
                    <a:pt x="284" y="517"/>
                    <a:pt x="319" y="568"/>
                  </a:cubicBezTo>
                  <a:cubicBezTo>
                    <a:pt x="354" y="517"/>
                    <a:pt x="412" y="484"/>
                    <a:pt x="479" y="484"/>
                  </a:cubicBezTo>
                  <a:cubicBezTo>
                    <a:pt x="545" y="484"/>
                    <a:pt x="603" y="517"/>
                    <a:pt x="638" y="567"/>
                  </a:cubicBezTo>
                  <a:cubicBezTo>
                    <a:pt x="601" y="248"/>
                    <a:pt x="329" y="0"/>
                    <a:pt x="0" y="0"/>
                  </a:cubicBezTo>
                  <a:close/>
                </a:path>
              </a:pathLst>
            </a:custGeom>
            <a:solidFill>
              <a:srgbClr val="333F4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 name="Freeform 7"/>
            <p:cNvSpPr/>
            <p:nvPr>
              <p:custDataLst>
                <p:tags r:id="rId41"/>
              </p:custDataLst>
            </p:nvPr>
          </p:nvSpPr>
          <p:spPr bwMode="auto">
            <a:xfrm>
              <a:off x="4656931" y="3488418"/>
              <a:ext cx="1411288" cy="1257300"/>
            </a:xfrm>
            <a:custGeom>
              <a:avLst/>
              <a:gdLst>
                <a:gd name="T0" fmla="*/ 1411401 w 639"/>
                <a:gd name="T1" fmla="*/ 0 h 568"/>
                <a:gd name="T2" fmla="*/ 1411401 w 639"/>
                <a:gd name="T3" fmla="*/ 0 h 568"/>
                <a:gd name="T4" fmla="*/ 0 w 639"/>
                <a:gd name="T5" fmla="*/ 1256446 h 568"/>
                <a:gd name="T6" fmla="*/ 353402 w 639"/>
                <a:gd name="T7" fmla="*/ 1070634 h 568"/>
                <a:gd name="T8" fmla="*/ 706805 w 639"/>
                <a:gd name="T9" fmla="*/ 1256446 h 568"/>
                <a:gd name="T10" fmla="*/ 1057999 w 639"/>
                <a:gd name="T11" fmla="*/ 1070634 h 568"/>
                <a:gd name="T12" fmla="*/ 1411401 w 639"/>
                <a:gd name="T13" fmla="*/ 1256446 h 568"/>
                <a:gd name="T14" fmla="*/ 1411401 w 639"/>
                <a:gd name="T15" fmla="*/ 0 h 56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39" h="568">
                  <a:moveTo>
                    <a:pt x="639" y="0"/>
                  </a:moveTo>
                  <a:cubicBezTo>
                    <a:pt x="639" y="0"/>
                    <a:pt x="639" y="0"/>
                    <a:pt x="639" y="0"/>
                  </a:cubicBezTo>
                  <a:cubicBezTo>
                    <a:pt x="309" y="0"/>
                    <a:pt x="37" y="248"/>
                    <a:pt x="0" y="568"/>
                  </a:cubicBezTo>
                  <a:cubicBezTo>
                    <a:pt x="35" y="517"/>
                    <a:pt x="94" y="484"/>
                    <a:pt x="160" y="484"/>
                  </a:cubicBezTo>
                  <a:cubicBezTo>
                    <a:pt x="226" y="484"/>
                    <a:pt x="285" y="517"/>
                    <a:pt x="320" y="568"/>
                  </a:cubicBezTo>
                  <a:cubicBezTo>
                    <a:pt x="355" y="517"/>
                    <a:pt x="413" y="484"/>
                    <a:pt x="479" y="484"/>
                  </a:cubicBezTo>
                  <a:cubicBezTo>
                    <a:pt x="545" y="484"/>
                    <a:pt x="604" y="517"/>
                    <a:pt x="639" y="568"/>
                  </a:cubicBezTo>
                  <a:lnTo>
                    <a:pt x="639" y="0"/>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 name="Freeform 8"/>
            <p:cNvSpPr/>
            <p:nvPr>
              <p:custDataLst>
                <p:tags r:id="rId42"/>
              </p:custDataLst>
            </p:nvPr>
          </p:nvSpPr>
          <p:spPr bwMode="auto">
            <a:xfrm>
              <a:off x="5361781" y="3488418"/>
              <a:ext cx="704850" cy="1252538"/>
            </a:xfrm>
            <a:custGeom>
              <a:avLst/>
              <a:gdLst>
                <a:gd name="T0" fmla="*/ 355697 w 319"/>
                <a:gd name="T1" fmla="*/ 1070425 h 566"/>
                <a:gd name="T2" fmla="*/ 704767 w 319"/>
                <a:gd name="T3" fmla="*/ 1249566 h 566"/>
                <a:gd name="T4" fmla="*/ 704767 w 319"/>
                <a:gd name="T5" fmla="*/ 0 h 566"/>
                <a:gd name="T6" fmla="*/ 700348 w 319"/>
                <a:gd name="T7" fmla="*/ 0 h 566"/>
                <a:gd name="T8" fmla="*/ 0 w 319"/>
                <a:gd name="T9" fmla="*/ 1249566 h 566"/>
                <a:gd name="T10" fmla="*/ 0 w 319"/>
                <a:gd name="T11" fmla="*/ 1251778 h 566"/>
                <a:gd name="T12" fmla="*/ 11047 w 319"/>
                <a:gd name="T13" fmla="*/ 1247355 h 566"/>
                <a:gd name="T14" fmla="*/ 355697 w 319"/>
                <a:gd name="T15" fmla="*/ 1070425 h 5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9" h="566">
                  <a:moveTo>
                    <a:pt x="161" y="484"/>
                  </a:moveTo>
                  <a:cubicBezTo>
                    <a:pt x="226" y="484"/>
                    <a:pt x="284" y="516"/>
                    <a:pt x="319" y="565"/>
                  </a:cubicBezTo>
                  <a:cubicBezTo>
                    <a:pt x="319" y="0"/>
                    <a:pt x="319" y="0"/>
                    <a:pt x="319" y="0"/>
                  </a:cubicBezTo>
                  <a:cubicBezTo>
                    <a:pt x="318" y="0"/>
                    <a:pt x="318" y="0"/>
                    <a:pt x="317" y="0"/>
                  </a:cubicBezTo>
                  <a:cubicBezTo>
                    <a:pt x="153" y="2"/>
                    <a:pt x="19" y="248"/>
                    <a:pt x="0" y="565"/>
                  </a:cubicBezTo>
                  <a:cubicBezTo>
                    <a:pt x="0" y="566"/>
                    <a:pt x="0" y="566"/>
                    <a:pt x="0" y="566"/>
                  </a:cubicBezTo>
                  <a:cubicBezTo>
                    <a:pt x="2" y="563"/>
                    <a:pt x="3" y="563"/>
                    <a:pt x="5" y="564"/>
                  </a:cubicBezTo>
                  <a:cubicBezTo>
                    <a:pt x="40" y="515"/>
                    <a:pt x="97" y="484"/>
                    <a:pt x="161" y="484"/>
                  </a:cubicBezTo>
                  <a:close/>
                </a:path>
              </a:pathLst>
            </a:custGeom>
            <a:solidFill>
              <a:srgbClr val="8497B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 name="Freeform 9"/>
            <p:cNvSpPr/>
            <p:nvPr>
              <p:custDataLst>
                <p:tags r:id="rId43"/>
              </p:custDataLst>
            </p:nvPr>
          </p:nvSpPr>
          <p:spPr bwMode="auto">
            <a:xfrm>
              <a:off x="6066631" y="3488418"/>
              <a:ext cx="703263" cy="1257300"/>
            </a:xfrm>
            <a:custGeom>
              <a:avLst/>
              <a:gdLst>
                <a:gd name="T0" fmla="*/ 0 w 319"/>
                <a:gd name="T1" fmla="*/ 1256446 h 568"/>
                <a:gd name="T2" fmla="*/ 11047 w 319"/>
                <a:gd name="T3" fmla="*/ 1240962 h 568"/>
                <a:gd name="T4" fmla="*/ 351279 w 319"/>
                <a:gd name="T5" fmla="*/ 1070634 h 568"/>
                <a:gd name="T6" fmla="*/ 698139 w 319"/>
                <a:gd name="T7" fmla="*/ 1245386 h 568"/>
                <a:gd name="T8" fmla="*/ 704767 w 319"/>
                <a:gd name="T9" fmla="*/ 1256446 h 568"/>
                <a:gd name="T10" fmla="*/ 704767 w 319"/>
                <a:gd name="T11" fmla="*/ 1256446 h 568"/>
                <a:gd name="T12" fmla="*/ 0 w 319"/>
                <a:gd name="T13" fmla="*/ 0 h 568"/>
                <a:gd name="T14" fmla="*/ 0 w 319"/>
                <a:gd name="T15" fmla="*/ 0 h 568"/>
                <a:gd name="T16" fmla="*/ 0 w 319"/>
                <a:gd name="T17" fmla="*/ 1256446 h 5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9" h="568">
                  <a:moveTo>
                    <a:pt x="0" y="568"/>
                  </a:moveTo>
                  <a:cubicBezTo>
                    <a:pt x="1" y="563"/>
                    <a:pt x="3" y="561"/>
                    <a:pt x="5" y="561"/>
                  </a:cubicBezTo>
                  <a:cubicBezTo>
                    <a:pt x="40" y="514"/>
                    <a:pt x="96" y="484"/>
                    <a:pt x="159" y="484"/>
                  </a:cubicBezTo>
                  <a:cubicBezTo>
                    <a:pt x="224" y="484"/>
                    <a:pt x="280" y="515"/>
                    <a:pt x="316" y="563"/>
                  </a:cubicBezTo>
                  <a:cubicBezTo>
                    <a:pt x="317" y="564"/>
                    <a:pt x="318" y="565"/>
                    <a:pt x="319" y="568"/>
                  </a:cubicBezTo>
                  <a:cubicBezTo>
                    <a:pt x="319" y="568"/>
                    <a:pt x="319" y="568"/>
                    <a:pt x="319" y="568"/>
                  </a:cubicBezTo>
                  <a:cubicBezTo>
                    <a:pt x="300" y="248"/>
                    <a:pt x="165" y="0"/>
                    <a:pt x="0" y="0"/>
                  </a:cubicBezTo>
                  <a:cubicBezTo>
                    <a:pt x="0" y="0"/>
                    <a:pt x="0" y="0"/>
                    <a:pt x="0" y="0"/>
                  </a:cubicBezTo>
                  <a:lnTo>
                    <a:pt x="0" y="568"/>
                  </a:lnTo>
                  <a:close/>
                </a:path>
              </a:pathLst>
            </a:custGeom>
            <a:solidFill>
              <a:srgbClr val="44546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9" name="组合 8"/>
          <p:cNvGrpSpPr/>
          <p:nvPr>
            <p:custDataLst>
              <p:tags r:id="rId2"/>
            </p:custDataLst>
          </p:nvPr>
        </p:nvGrpSpPr>
        <p:grpSpPr>
          <a:xfrm>
            <a:off x="1097468" y="3343933"/>
            <a:ext cx="655861" cy="840073"/>
            <a:chOff x="3529806" y="3415393"/>
            <a:chExt cx="561975" cy="679450"/>
          </a:xfrm>
        </p:grpSpPr>
        <p:sp>
          <p:nvSpPr>
            <p:cNvPr id="10" name="任意多边形 9"/>
            <p:cNvSpPr/>
            <p:nvPr>
              <p:custDataLst>
                <p:tags r:id="rId34"/>
              </p:custDataLst>
            </p:nvPr>
          </p:nvSpPr>
          <p:spPr bwMode="auto">
            <a:xfrm>
              <a:off x="3529806" y="3415393"/>
              <a:ext cx="561975" cy="679450"/>
            </a:xfrm>
            <a:custGeom>
              <a:avLst/>
              <a:gdLst>
                <a:gd name="connsiteX0" fmla="*/ 280221 w 562362"/>
                <a:gd name="connsiteY0" fmla="*/ 0 h 678481"/>
                <a:gd name="connsiteX1" fmla="*/ 479831 w 562362"/>
                <a:gd name="connsiteY1" fmla="*/ 198650 h 678481"/>
                <a:gd name="connsiteX2" fmla="*/ 479224 w 562362"/>
                <a:gd name="connsiteY2" fmla="*/ 198650 h 678481"/>
                <a:gd name="connsiteX3" fmla="*/ 480006 w 562362"/>
                <a:gd name="connsiteY3" fmla="*/ 199295 h 678481"/>
                <a:gd name="connsiteX4" fmla="*/ 562362 w 562362"/>
                <a:gd name="connsiteY4" fmla="*/ 397780 h 678481"/>
                <a:gd name="connsiteX5" fmla="*/ 281181 w 562362"/>
                <a:gd name="connsiteY5" fmla="*/ 678481 h 678481"/>
                <a:gd name="connsiteX6" fmla="*/ 0 w 562362"/>
                <a:gd name="connsiteY6" fmla="*/ 397780 h 678481"/>
                <a:gd name="connsiteX7" fmla="*/ 82356 w 562362"/>
                <a:gd name="connsiteY7" fmla="*/ 199295 h 678481"/>
                <a:gd name="connsiteX8" fmla="*/ 83138 w 562362"/>
                <a:gd name="connsiteY8" fmla="*/ 198650 h 678481"/>
                <a:gd name="connsiteX9" fmla="*/ 82531 w 562362"/>
                <a:gd name="connsiteY9" fmla="*/ 198650 h 678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2362" h="678481">
                  <a:moveTo>
                    <a:pt x="280221" y="0"/>
                  </a:moveTo>
                  <a:lnTo>
                    <a:pt x="479831" y="198650"/>
                  </a:lnTo>
                  <a:lnTo>
                    <a:pt x="479224" y="198650"/>
                  </a:lnTo>
                  <a:lnTo>
                    <a:pt x="480006" y="199295"/>
                  </a:lnTo>
                  <a:cubicBezTo>
                    <a:pt x="530890" y="250091"/>
                    <a:pt x="562362" y="320267"/>
                    <a:pt x="562362" y="397780"/>
                  </a:cubicBezTo>
                  <a:cubicBezTo>
                    <a:pt x="562362" y="552807"/>
                    <a:pt x="436473" y="678481"/>
                    <a:pt x="281181" y="678481"/>
                  </a:cubicBezTo>
                  <a:cubicBezTo>
                    <a:pt x="125889" y="678481"/>
                    <a:pt x="0" y="552807"/>
                    <a:pt x="0" y="397780"/>
                  </a:cubicBezTo>
                  <a:cubicBezTo>
                    <a:pt x="0" y="320267"/>
                    <a:pt x="31472" y="250091"/>
                    <a:pt x="82356" y="199295"/>
                  </a:cubicBezTo>
                  <a:lnTo>
                    <a:pt x="83138" y="198650"/>
                  </a:lnTo>
                  <a:lnTo>
                    <a:pt x="82531" y="198650"/>
                  </a:lnTo>
                  <a:close/>
                </a:path>
              </a:pathLst>
            </a:cu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en-US" sz="2800" b="1" dirty="0">
                <a:sym typeface="Arial" panose="020B0604020202020204" pitchFamily="34" charset="0"/>
              </a:endParaRPr>
            </a:p>
          </p:txBody>
        </p:sp>
        <p:sp>
          <p:nvSpPr>
            <p:cNvPr id="11" name="Freeform 148"/>
            <p:cNvSpPr>
              <a:spLocks noEditPoints="1"/>
            </p:cNvSpPr>
            <p:nvPr>
              <p:custDataLst>
                <p:tags r:id="rId35"/>
              </p:custDataLst>
            </p:nvPr>
          </p:nvSpPr>
          <p:spPr bwMode="auto">
            <a:xfrm>
              <a:off x="3675856" y="3693206"/>
              <a:ext cx="269875" cy="260350"/>
            </a:xfrm>
            <a:custGeom>
              <a:avLst/>
              <a:gdLst>
                <a:gd name="T0" fmla="*/ 148 w 164"/>
                <a:gd name="T1" fmla="*/ 10 h 159"/>
                <a:gd name="T2" fmla="*/ 148 w 164"/>
                <a:gd name="T3" fmla="*/ 8 h 159"/>
                <a:gd name="T4" fmla="*/ 140 w 164"/>
                <a:gd name="T5" fmla="*/ 0 h 159"/>
                <a:gd name="T6" fmla="*/ 23 w 164"/>
                <a:gd name="T7" fmla="*/ 0 h 159"/>
                <a:gd name="T8" fmla="*/ 15 w 164"/>
                <a:gd name="T9" fmla="*/ 8 h 159"/>
                <a:gd name="T10" fmla="*/ 16 w 164"/>
                <a:gd name="T11" fmla="*/ 10 h 159"/>
                <a:gd name="T12" fmla="*/ 0 w 164"/>
                <a:gd name="T13" fmla="*/ 29 h 159"/>
                <a:gd name="T14" fmla="*/ 0 w 164"/>
                <a:gd name="T15" fmla="*/ 100 h 159"/>
                <a:gd name="T16" fmla="*/ 19 w 164"/>
                <a:gd name="T17" fmla="*/ 119 h 159"/>
                <a:gd name="T18" fmla="*/ 67 w 164"/>
                <a:gd name="T19" fmla="*/ 119 h 159"/>
                <a:gd name="T20" fmla="*/ 48 w 164"/>
                <a:gd name="T21" fmla="*/ 144 h 159"/>
                <a:gd name="T22" fmla="*/ 50 w 164"/>
                <a:gd name="T23" fmla="*/ 156 h 159"/>
                <a:gd name="T24" fmla="*/ 62 w 164"/>
                <a:gd name="T25" fmla="*/ 154 h 159"/>
                <a:gd name="T26" fmla="*/ 83 w 164"/>
                <a:gd name="T27" fmla="*/ 126 h 159"/>
                <a:gd name="T28" fmla="*/ 105 w 164"/>
                <a:gd name="T29" fmla="*/ 154 h 159"/>
                <a:gd name="T30" fmla="*/ 116 w 164"/>
                <a:gd name="T31" fmla="*/ 156 h 159"/>
                <a:gd name="T32" fmla="*/ 118 w 164"/>
                <a:gd name="T33" fmla="*/ 144 h 159"/>
                <a:gd name="T34" fmla="*/ 99 w 164"/>
                <a:gd name="T35" fmla="*/ 119 h 159"/>
                <a:gd name="T36" fmla="*/ 145 w 164"/>
                <a:gd name="T37" fmla="*/ 119 h 159"/>
                <a:gd name="T38" fmla="*/ 164 w 164"/>
                <a:gd name="T39" fmla="*/ 100 h 159"/>
                <a:gd name="T40" fmla="*/ 164 w 164"/>
                <a:gd name="T41" fmla="*/ 29 h 159"/>
                <a:gd name="T42" fmla="*/ 148 w 164"/>
                <a:gd name="T43" fmla="*/ 10 h 159"/>
                <a:gd name="T44" fmla="*/ 144 w 164"/>
                <a:gd name="T45" fmla="*/ 90 h 159"/>
                <a:gd name="T46" fmla="*/ 130 w 164"/>
                <a:gd name="T47" fmla="*/ 103 h 159"/>
                <a:gd name="T48" fmla="*/ 36 w 164"/>
                <a:gd name="T49" fmla="*/ 103 h 159"/>
                <a:gd name="T50" fmla="*/ 22 w 164"/>
                <a:gd name="T51" fmla="*/ 90 h 159"/>
                <a:gd name="T52" fmla="*/ 22 w 164"/>
                <a:gd name="T53" fmla="*/ 40 h 159"/>
                <a:gd name="T54" fmla="*/ 36 w 164"/>
                <a:gd name="T55" fmla="*/ 27 h 159"/>
                <a:gd name="T56" fmla="*/ 130 w 164"/>
                <a:gd name="T57" fmla="*/ 27 h 159"/>
                <a:gd name="T58" fmla="*/ 144 w 164"/>
                <a:gd name="T59" fmla="*/ 40 h 159"/>
                <a:gd name="T60" fmla="*/ 144 w 164"/>
                <a:gd name="T61" fmla="*/ 9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4" h="159">
                  <a:moveTo>
                    <a:pt x="148" y="10"/>
                  </a:moveTo>
                  <a:cubicBezTo>
                    <a:pt x="148" y="9"/>
                    <a:pt x="148" y="9"/>
                    <a:pt x="148" y="8"/>
                  </a:cubicBezTo>
                  <a:cubicBezTo>
                    <a:pt x="148" y="3"/>
                    <a:pt x="145" y="0"/>
                    <a:pt x="140" y="0"/>
                  </a:cubicBezTo>
                  <a:cubicBezTo>
                    <a:pt x="23" y="0"/>
                    <a:pt x="23" y="0"/>
                    <a:pt x="23" y="0"/>
                  </a:cubicBezTo>
                  <a:cubicBezTo>
                    <a:pt x="19" y="0"/>
                    <a:pt x="15" y="3"/>
                    <a:pt x="15" y="8"/>
                  </a:cubicBezTo>
                  <a:cubicBezTo>
                    <a:pt x="15" y="9"/>
                    <a:pt x="16" y="10"/>
                    <a:pt x="16" y="10"/>
                  </a:cubicBezTo>
                  <a:cubicBezTo>
                    <a:pt x="7" y="12"/>
                    <a:pt x="0" y="20"/>
                    <a:pt x="0" y="29"/>
                  </a:cubicBezTo>
                  <a:cubicBezTo>
                    <a:pt x="0" y="100"/>
                    <a:pt x="0" y="100"/>
                    <a:pt x="0" y="100"/>
                  </a:cubicBezTo>
                  <a:cubicBezTo>
                    <a:pt x="0" y="111"/>
                    <a:pt x="9" y="119"/>
                    <a:pt x="19" y="119"/>
                  </a:cubicBezTo>
                  <a:cubicBezTo>
                    <a:pt x="67" y="119"/>
                    <a:pt x="67" y="119"/>
                    <a:pt x="67" y="119"/>
                  </a:cubicBezTo>
                  <a:cubicBezTo>
                    <a:pt x="48" y="144"/>
                    <a:pt x="48" y="144"/>
                    <a:pt x="48" y="144"/>
                  </a:cubicBezTo>
                  <a:cubicBezTo>
                    <a:pt x="46" y="148"/>
                    <a:pt x="46" y="153"/>
                    <a:pt x="50" y="156"/>
                  </a:cubicBezTo>
                  <a:cubicBezTo>
                    <a:pt x="54" y="159"/>
                    <a:pt x="59" y="158"/>
                    <a:pt x="62" y="154"/>
                  </a:cubicBezTo>
                  <a:cubicBezTo>
                    <a:pt x="83" y="126"/>
                    <a:pt x="83" y="126"/>
                    <a:pt x="83" y="126"/>
                  </a:cubicBezTo>
                  <a:cubicBezTo>
                    <a:pt x="105" y="154"/>
                    <a:pt x="105" y="154"/>
                    <a:pt x="105" y="154"/>
                  </a:cubicBezTo>
                  <a:cubicBezTo>
                    <a:pt x="107" y="158"/>
                    <a:pt x="113" y="159"/>
                    <a:pt x="116" y="156"/>
                  </a:cubicBezTo>
                  <a:cubicBezTo>
                    <a:pt x="120" y="153"/>
                    <a:pt x="121" y="148"/>
                    <a:pt x="118" y="144"/>
                  </a:cubicBezTo>
                  <a:cubicBezTo>
                    <a:pt x="99" y="119"/>
                    <a:pt x="99" y="119"/>
                    <a:pt x="99" y="119"/>
                  </a:cubicBezTo>
                  <a:cubicBezTo>
                    <a:pt x="145" y="119"/>
                    <a:pt x="145" y="119"/>
                    <a:pt x="145" y="119"/>
                  </a:cubicBezTo>
                  <a:cubicBezTo>
                    <a:pt x="156" y="119"/>
                    <a:pt x="164" y="111"/>
                    <a:pt x="164" y="100"/>
                  </a:cubicBezTo>
                  <a:cubicBezTo>
                    <a:pt x="164" y="29"/>
                    <a:pt x="164" y="29"/>
                    <a:pt x="164" y="29"/>
                  </a:cubicBezTo>
                  <a:cubicBezTo>
                    <a:pt x="164" y="19"/>
                    <a:pt x="157" y="12"/>
                    <a:pt x="148" y="10"/>
                  </a:cubicBezTo>
                  <a:close/>
                  <a:moveTo>
                    <a:pt x="144" y="90"/>
                  </a:moveTo>
                  <a:cubicBezTo>
                    <a:pt x="144" y="97"/>
                    <a:pt x="142" y="103"/>
                    <a:pt x="130" y="103"/>
                  </a:cubicBezTo>
                  <a:cubicBezTo>
                    <a:pt x="36" y="103"/>
                    <a:pt x="36" y="103"/>
                    <a:pt x="36" y="103"/>
                  </a:cubicBezTo>
                  <a:cubicBezTo>
                    <a:pt x="24" y="104"/>
                    <a:pt x="22" y="97"/>
                    <a:pt x="22" y="90"/>
                  </a:cubicBezTo>
                  <a:cubicBezTo>
                    <a:pt x="22" y="40"/>
                    <a:pt x="22" y="40"/>
                    <a:pt x="22" y="40"/>
                  </a:cubicBezTo>
                  <a:cubicBezTo>
                    <a:pt x="22" y="33"/>
                    <a:pt x="24" y="27"/>
                    <a:pt x="36" y="27"/>
                  </a:cubicBezTo>
                  <a:cubicBezTo>
                    <a:pt x="130" y="27"/>
                    <a:pt x="130" y="27"/>
                    <a:pt x="130" y="27"/>
                  </a:cubicBezTo>
                  <a:cubicBezTo>
                    <a:pt x="142" y="27"/>
                    <a:pt x="144" y="33"/>
                    <a:pt x="144" y="40"/>
                  </a:cubicBezTo>
                  <a:lnTo>
                    <a:pt x="144" y="90"/>
                  </a:lnTo>
                  <a:close/>
                </a:path>
              </a:pathLst>
            </a:custGeom>
            <a:solidFill>
              <a:schemeClr val="tx1"/>
            </a:solidFill>
            <a:ln>
              <a:noFill/>
            </a:ln>
          </p:spPr>
          <p:txBody>
            <a:bodyPr lIns="82848" tIns="41424" rIns="82848" bIns="41424"/>
            <a:lstStyle/>
            <a:p>
              <a:pPr eaLnBrk="1" hangingPunct="1">
                <a:spcBef>
                  <a:spcPts val="0"/>
                </a:spcBef>
                <a:spcAft>
                  <a:spcPts val="0"/>
                </a:spcAft>
                <a:defRPr/>
              </a:pPr>
              <a:endParaRPr lang="zh-CN" altLang="en-US" sz="1630">
                <a:solidFill>
                  <a:prstClr val="black"/>
                </a:solidFill>
                <a:sym typeface="Arial" panose="020B0604020202020204" pitchFamily="34" charset="0"/>
              </a:endParaRPr>
            </a:p>
          </p:txBody>
        </p:sp>
        <p:sp>
          <p:nvSpPr>
            <p:cNvPr id="12" name="Rectangle 149"/>
            <p:cNvSpPr>
              <a:spLocks noChangeArrowheads="1"/>
            </p:cNvSpPr>
            <p:nvPr>
              <p:custDataLst>
                <p:tags r:id="rId36"/>
              </p:custDataLst>
            </p:nvPr>
          </p:nvSpPr>
          <p:spPr bwMode="auto">
            <a:xfrm>
              <a:off x="3829844" y="3812268"/>
              <a:ext cx="23812" cy="38100"/>
            </a:xfrm>
            <a:prstGeom prst="rect">
              <a:avLst/>
            </a:prstGeom>
            <a:solidFill>
              <a:schemeClr val="tx1"/>
            </a:solidFill>
            <a:ln>
              <a:noFill/>
            </a:ln>
          </p:spPr>
          <p:txBody>
            <a:bodyPr lIns="82848" tIns="41424" rIns="82848" bIns="41424"/>
            <a:lstStyle/>
            <a:p>
              <a:pPr eaLnBrk="1" hangingPunct="1">
                <a:spcBef>
                  <a:spcPts val="0"/>
                </a:spcBef>
                <a:spcAft>
                  <a:spcPts val="0"/>
                </a:spcAft>
                <a:defRPr/>
              </a:pPr>
              <a:endParaRPr lang="zh-CN" altLang="en-US" sz="1630">
                <a:solidFill>
                  <a:prstClr val="black"/>
                </a:solidFill>
                <a:sym typeface="Arial" panose="020B0604020202020204" pitchFamily="34" charset="0"/>
              </a:endParaRPr>
            </a:p>
          </p:txBody>
        </p:sp>
        <p:sp>
          <p:nvSpPr>
            <p:cNvPr id="13" name="Rectangle 150"/>
            <p:cNvSpPr>
              <a:spLocks noChangeArrowheads="1"/>
            </p:cNvSpPr>
            <p:nvPr>
              <p:custDataLst>
                <p:tags r:id="rId37"/>
              </p:custDataLst>
            </p:nvPr>
          </p:nvSpPr>
          <p:spPr bwMode="auto">
            <a:xfrm>
              <a:off x="3767931" y="3797981"/>
              <a:ext cx="22225" cy="52387"/>
            </a:xfrm>
            <a:prstGeom prst="rect">
              <a:avLst/>
            </a:prstGeom>
            <a:solidFill>
              <a:schemeClr val="tx1"/>
            </a:solidFill>
            <a:ln>
              <a:noFill/>
            </a:ln>
          </p:spPr>
          <p:txBody>
            <a:bodyPr lIns="82848" tIns="41424" rIns="82848" bIns="41424"/>
            <a:lstStyle/>
            <a:p>
              <a:pPr eaLnBrk="1" hangingPunct="1">
                <a:spcBef>
                  <a:spcPts val="0"/>
                </a:spcBef>
                <a:spcAft>
                  <a:spcPts val="0"/>
                </a:spcAft>
                <a:defRPr/>
              </a:pPr>
              <a:endParaRPr lang="zh-CN" altLang="en-US" sz="1630">
                <a:solidFill>
                  <a:prstClr val="black"/>
                </a:solidFill>
                <a:sym typeface="Arial" panose="020B0604020202020204" pitchFamily="34" charset="0"/>
              </a:endParaRPr>
            </a:p>
          </p:txBody>
        </p:sp>
        <p:sp>
          <p:nvSpPr>
            <p:cNvPr id="14" name="Rectangle 151"/>
            <p:cNvSpPr>
              <a:spLocks noChangeArrowheads="1"/>
            </p:cNvSpPr>
            <p:nvPr>
              <p:custDataLst>
                <p:tags r:id="rId38"/>
              </p:custDataLst>
            </p:nvPr>
          </p:nvSpPr>
          <p:spPr bwMode="auto">
            <a:xfrm>
              <a:off x="3799681" y="3772581"/>
              <a:ext cx="22225" cy="77787"/>
            </a:xfrm>
            <a:prstGeom prst="rect">
              <a:avLst/>
            </a:prstGeom>
            <a:solidFill>
              <a:schemeClr val="tx1"/>
            </a:solidFill>
            <a:ln>
              <a:noFill/>
            </a:ln>
          </p:spPr>
          <p:txBody>
            <a:bodyPr lIns="82848" tIns="41424" rIns="82848" bIns="41424"/>
            <a:lstStyle/>
            <a:p>
              <a:pPr eaLnBrk="1" hangingPunct="1">
                <a:spcBef>
                  <a:spcPts val="0"/>
                </a:spcBef>
                <a:spcAft>
                  <a:spcPts val="0"/>
                </a:spcAft>
                <a:defRPr/>
              </a:pPr>
              <a:endParaRPr lang="zh-CN" altLang="en-US" sz="1630">
                <a:solidFill>
                  <a:prstClr val="black"/>
                </a:solidFill>
                <a:sym typeface="Arial" panose="020B0604020202020204" pitchFamily="34" charset="0"/>
              </a:endParaRPr>
            </a:p>
          </p:txBody>
        </p:sp>
      </p:grpSp>
      <p:grpSp>
        <p:nvGrpSpPr>
          <p:cNvPr id="15" name="组合 14"/>
          <p:cNvGrpSpPr/>
          <p:nvPr>
            <p:custDataLst>
              <p:tags r:id="rId3"/>
            </p:custDataLst>
          </p:nvPr>
        </p:nvGrpSpPr>
        <p:grpSpPr>
          <a:xfrm>
            <a:off x="5513627" y="3461357"/>
            <a:ext cx="657715" cy="838111"/>
            <a:chOff x="7946231" y="3532868"/>
            <a:chExt cx="563563" cy="677863"/>
          </a:xfrm>
        </p:grpSpPr>
        <p:sp>
          <p:nvSpPr>
            <p:cNvPr id="16" name="任意多边形 15"/>
            <p:cNvSpPr/>
            <p:nvPr>
              <p:custDataLst>
                <p:tags r:id="rId30"/>
              </p:custDataLst>
            </p:nvPr>
          </p:nvSpPr>
          <p:spPr bwMode="auto">
            <a:xfrm>
              <a:off x="7946231" y="3532868"/>
              <a:ext cx="563563" cy="677863"/>
            </a:xfrm>
            <a:custGeom>
              <a:avLst/>
              <a:gdLst>
                <a:gd name="connsiteX0" fmla="*/ 280222 w 562362"/>
                <a:gd name="connsiteY0" fmla="*/ 0 h 678481"/>
                <a:gd name="connsiteX1" fmla="*/ 479831 w 562362"/>
                <a:gd name="connsiteY1" fmla="*/ 198650 h 678481"/>
                <a:gd name="connsiteX2" fmla="*/ 479224 w 562362"/>
                <a:gd name="connsiteY2" fmla="*/ 198650 h 678481"/>
                <a:gd name="connsiteX3" fmla="*/ 480006 w 562362"/>
                <a:gd name="connsiteY3" fmla="*/ 199295 h 678481"/>
                <a:gd name="connsiteX4" fmla="*/ 562362 w 562362"/>
                <a:gd name="connsiteY4" fmla="*/ 397780 h 678481"/>
                <a:gd name="connsiteX5" fmla="*/ 281181 w 562362"/>
                <a:gd name="connsiteY5" fmla="*/ 678481 h 678481"/>
                <a:gd name="connsiteX6" fmla="*/ 0 w 562362"/>
                <a:gd name="connsiteY6" fmla="*/ 397780 h 678481"/>
                <a:gd name="connsiteX7" fmla="*/ 82356 w 562362"/>
                <a:gd name="connsiteY7" fmla="*/ 199295 h 678481"/>
                <a:gd name="connsiteX8" fmla="*/ 83139 w 562362"/>
                <a:gd name="connsiteY8" fmla="*/ 198650 h 678481"/>
                <a:gd name="connsiteX9" fmla="*/ 82531 w 562362"/>
                <a:gd name="connsiteY9" fmla="*/ 198650 h 678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2362" h="678481">
                  <a:moveTo>
                    <a:pt x="280222" y="0"/>
                  </a:moveTo>
                  <a:lnTo>
                    <a:pt x="479831" y="198650"/>
                  </a:lnTo>
                  <a:lnTo>
                    <a:pt x="479224" y="198650"/>
                  </a:lnTo>
                  <a:lnTo>
                    <a:pt x="480006" y="199295"/>
                  </a:lnTo>
                  <a:cubicBezTo>
                    <a:pt x="530890" y="250091"/>
                    <a:pt x="562362" y="320267"/>
                    <a:pt x="562362" y="397780"/>
                  </a:cubicBezTo>
                  <a:cubicBezTo>
                    <a:pt x="562362" y="552807"/>
                    <a:pt x="436473" y="678481"/>
                    <a:pt x="281181" y="678481"/>
                  </a:cubicBezTo>
                  <a:cubicBezTo>
                    <a:pt x="125889" y="678481"/>
                    <a:pt x="0" y="552807"/>
                    <a:pt x="0" y="397780"/>
                  </a:cubicBezTo>
                  <a:cubicBezTo>
                    <a:pt x="0" y="320267"/>
                    <a:pt x="31472" y="250091"/>
                    <a:pt x="82356" y="199295"/>
                  </a:cubicBezTo>
                  <a:lnTo>
                    <a:pt x="83139" y="198650"/>
                  </a:lnTo>
                  <a:lnTo>
                    <a:pt x="82531" y="198650"/>
                  </a:lnTo>
                  <a:close/>
                </a:path>
              </a:pathLst>
            </a:cu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en-US" sz="2800" b="1" dirty="0">
                <a:sym typeface="Arial" panose="020B0604020202020204" pitchFamily="34" charset="0"/>
              </a:endParaRPr>
            </a:p>
          </p:txBody>
        </p:sp>
        <p:sp>
          <p:nvSpPr>
            <p:cNvPr id="17" name="Freeform 279"/>
            <p:cNvSpPr>
              <a:spLocks noEditPoints="1"/>
            </p:cNvSpPr>
            <p:nvPr>
              <p:custDataLst>
                <p:tags r:id="rId31"/>
              </p:custDataLst>
            </p:nvPr>
          </p:nvSpPr>
          <p:spPr bwMode="auto">
            <a:xfrm>
              <a:off x="8051006" y="3780518"/>
              <a:ext cx="246063" cy="246063"/>
            </a:xfrm>
            <a:custGeom>
              <a:avLst/>
              <a:gdLst>
                <a:gd name="T0" fmla="*/ 125 w 150"/>
                <a:gd name="T1" fmla="*/ 125 h 150"/>
                <a:gd name="T2" fmla="*/ 121 w 150"/>
                <a:gd name="T3" fmla="*/ 118 h 150"/>
                <a:gd name="T4" fmla="*/ 131 w 150"/>
                <a:gd name="T5" fmla="*/ 104 h 150"/>
                <a:gd name="T6" fmla="*/ 139 w 150"/>
                <a:gd name="T7" fmla="*/ 106 h 150"/>
                <a:gd name="T8" fmla="*/ 145 w 150"/>
                <a:gd name="T9" fmla="*/ 102 h 150"/>
                <a:gd name="T10" fmla="*/ 150 w 150"/>
                <a:gd name="T11" fmla="*/ 80 h 150"/>
                <a:gd name="T12" fmla="*/ 146 w 150"/>
                <a:gd name="T13" fmla="*/ 74 h 150"/>
                <a:gd name="T14" fmla="*/ 139 w 150"/>
                <a:gd name="T15" fmla="*/ 73 h 150"/>
                <a:gd name="T16" fmla="*/ 137 w 150"/>
                <a:gd name="T17" fmla="*/ 56 h 150"/>
                <a:gd name="T18" fmla="*/ 142 w 150"/>
                <a:gd name="T19" fmla="*/ 53 h 150"/>
                <a:gd name="T20" fmla="*/ 144 w 150"/>
                <a:gd name="T21" fmla="*/ 46 h 150"/>
                <a:gd name="T22" fmla="*/ 133 w 150"/>
                <a:gd name="T23" fmla="*/ 27 h 150"/>
                <a:gd name="T24" fmla="*/ 125 w 150"/>
                <a:gd name="T25" fmla="*/ 25 h 150"/>
                <a:gd name="T26" fmla="*/ 122 w 150"/>
                <a:gd name="T27" fmla="*/ 28 h 150"/>
                <a:gd name="T28" fmla="*/ 105 w 150"/>
                <a:gd name="T29" fmla="*/ 15 h 150"/>
                <a:gd name="T30" fmla="*/ 106 w 150"/>
                <a:gd name="T31" fmla="*/ 12 h 150"/>
                <a:gd name="T32" fmla="*/ 102 w 150"/>
                <a:gd name="T33" fmla="*/ 5 h 150"/>
                <a:gd name="T34" fmla="*/ 81 w 150"/>
                <a:gd name="T35" fmla="*/ 1 h 150"/>
                <a:gd name="T36" fmla="*/ 74 w 150"/>
                <a:gd name="T37" fmla="*/ 5 h 150"/>
                <a:gd name="T38" fmla="*/ 74 w 150"/>
                <a:gd name="T39" fmla="*/ 8 h 150"/>
                <a:gd name="T40" fmla="*/ 55 w 150"/>
                <a:gd name="T41" fmla="*/ 11 h 150"/>
                <a:gd name="T42" fmla="*/ 53 w 150"/>
                <a:gd name="T43" fmla="*/ 8 h 150"/>
                <a:gd name="T44" fmla="*/ 46 w 150"/>
                <a:gd name="T45" fmla="*/ 6 h 150"/>
                <a:gd name="T46" fmla="*/ 27 w 150"/>
                <a:gd name="T47" fmla="*/ 18 h 150"/>
                <a:gd name="T48" fmla="*/ 26 w 150"/>
                <a:gd name="T49" fmla="*/ 25 h 150"/>
                <a:gd name="T50" fmla="*/ 28 w 150"/>
                <a:gd name="T51" fmla="*/ 28 h 150"/>
                <a:gd name="T52" fmla="*/ 16 w 150"/>
                <a:gd name="T53" fmla="*/ 45 h 150"/>
                <a:gd name="T54" fmla="*/ 12 w 150"/>
                <a:gd name="T55" fmla="*/ 44 h 150"/>
                <a:gd name="T56" fmla="*/ 6 w 150"/>
                <a:gd name="T57" fmla="*/ 48 h 150"/>
                <a:gd name="T58" fmla="*/ 1 w 150"/>
                <a:gd name="T59" fmla="*/ 70 h 150"/>
                <a:gd name="T60" fmla="*/ 5 w 150"/>
                <a:gd name="T61" fmla="*/ 76 h 150"/>
                <a:gd name="T62" fmla="*/ 11 w 150"/>
                <a:gd name="T63" fmla="*/ 77 h 150"/>
                <a:gd name="T64" fmla="*/ 14 w 150"/>
                <a:gd name="T65" fmla="*/ 94 h 150"/>
                <a:gd name="T66" fmla="*/ 8 w 150"/>
                <a:gd name="T67" fmla="*/ 97 h 150"/>
                <a:gd name="T68" fmla="*/ 7 w 150"/>
                <a:gd name="T69" fmla="*/ 104 h 150"/>
                <a:gd name="T70" fmla="*/ 18 w 150"/>
                <a:gd name="T71" fmla="*/ 123 h 150"/>
                <a:gd name="T72" fmla="*/ 25 w 150"/>
                <a:gd name="T73" fmla="*/ 125 h 150"/>
                <a:gd name="T74" fmla="*/ 32 w 150"/>
                <a:gd name="T75" fmla="*/ 121 h 150"/>
                <a:gd name="T76" fmla="*/ 47 w 150"/>
                <a:gd name="T77" fmla="*/ 130 h 150"/>
                <a:gd name="T78" fmla="*/ 45 w 150"/>
                <a:gd name="T79" fmla="*/ 139 h 150"/>
                <a:gd name="T80" fmla="*/ 49 w 150"/>
                <a:gd name="T81" fmla="*/ 145 h 150"/>
                <a:gd name="T82" fmla="*/ 70 w 150"/>
                <a:gd name="T83" fmla="*/ 150 h 150"/>
                <a:gd name="T84" fmla="*/ 76 w 150"/>
                <a:gd name="T85" fmla="*/ 146 h 150"/>
                <a:gd name="T86" fmla="*/ 78 w 150"/>
                <a:gd name="T87" fmla="*/ 137 h 150"/>
                <a:gd name="T88" fmla="*/ 93 w 150"/>
                <a:gd name="T89" fmla="*/ 134 h 150"/>
                <a:gd name="T90" fmla="*/ 97 w 150"/>
                <a:gd name="T91" fmla="*/ 142 h 150"/>
                <a:gd name="T92" fmla="*/ 105 w 150"/>
                <a:gd name="T93" fmla="*/ 144 h 150"/>
                <a:gd name="T94" fmla="*/ 123 w 150"/>
                <a:gd name="T95" fmla="*/ 132 h 150"/>
                <a:gd name="T96" fmla="*/ 125 w 150"/>
                <a:gd name="T97" fmla="*/ 125 h 150"/>
                <a:gd name="T98" fmla="*/ 45 w 150"/>
                <a:gd name="T99" fmla="*/ 90 h 150"/>
                <a:gd name="T100" fmla="*/ 57 w 150"/>
                <a:gd name="T101" fmla="*/ 43 h 150"/>
                <a:gd name="T102" fmla="*/ 104 w 150"/>
                <a:gd name="T103" fmla="*/ 54 h 150"/>
                <a:gd name="T104" fmla="*/ 93 w 150"/>
                <a:gd name="T105" fmla="*/ 102 h 150"/>
                <a:gd name="T106" fmla="*/ 45 w 150"/>
                <a:gd name="T107" fmla="*/ 9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0" h="150">
                  <a:moveTo>
                    <a:pt x="125" y="125"/>
                  </a:moveTo>
                  <a:cubicBezTo>
                    <a:pt x="121" y="118"/>
                    <a:pt x="121" y="118"/>
                    <a:pt x="121" y="118"/>
                  </a:cubicBezTo>
                  <a:cubicBezTo>
                    <a:pt x="125" y="114"/>
                    <a:pt x="128" y="109"/>
                    <a:pt x="131" y="104"/>
                  </a:cubicBezTo>
                  <a:cubicBezTo>
                    <a:pt x="139" y="106"/>
                    <a:pt x="139" y="106"/>
                    <a:pt x="139" y="106"/>
                  </a:cubicBezTo>
                  <a:cubicBezTo>
                    <a:pt x="142" y="106"/>
                    <a:pt x="144" y="105"/>
                    <a:pt x="145" y="102"/>
                  </a:cubicBezTo>
                  <a:cubicBezTo>
                    <a:pt x="150" y="80"/>
                    <a:pt x="150" y="80"/>
                    <a:pt x="150" y="80"/>
                  </a:cubicBezTo>
                  <a:cubicBezTo>
                    <a:pt x="150" y="77"/>
                    <a:pt x="149" y="75"/>
                    <a:pt x="146" y="74"/>
                  </a:cubicBezTo>
                  <a:cubicBezTo>
                    <a:pt x="139" y="73"/>
                    <a:pt x="139" y="73"/>
                    <a:pt x="139" y="73"/>
                  </a:cubicBezTo>
                  <a:cubicBezTo>
                    <a:pt x="139" y="67"/>
                    <a:pt x="139" y="61"/>
                    <a:pt x="137" y="56"/>
                  </a:cubicBezTo>
                  <a:cubicBezTo>
                    <a:pt x="142" y="53"/>
                    <a:pt x="142" y="53"/>
                    <a:pt x="142" y="53"/>
                  </a:cubicBezTo>
                  <a:cubicBezTo>
                    <a:pt x="145" y="51"/>
                    <a:pt x="146" y="48"/>
                    <a:pt x="144" y="46"/>
                  </a:cubicBezTo>
                  <a:cubicBezTo>
                    <a:pt x="133" y="27"/>
                    <a:pt x="133" y="27"/>
                    <a:pt x="133" y="27"/>
                  </a:cubicBezTo>
                  <a:cubicBezTo>
                    <a:pt x="131" y="25"/>
                    <a:pt x="128" y="24"/>
                    <a:pt x="125" y="25"/>
                  </a:cubicBezTo>
                  <a:cubicBezTo>
                    <a:pt x="122" y="28"/>
                    <a:pt x="122" y="28"/>
                    <a:pt x="122" y="28"/>
                  </a:cubicBezTo>
                  <a:cubicBezTo>
                    <a:pt x="117" y="23"/>
                    <a:pt x="111" y="18"/>
                    <a:pt x="105" y="15"/>
                  </a:cubicBezTo>
                  <a:cubicBezTo>
                    <a:pt x="106" y="12"/>
                    <a:pt x="106" y="12"/>
                    <a:pt x="106" y="12"/>
                  </a:cubicBezTo>
                  <a:cubicBezTo>
                    <a:pt x="107" y="9"/>
                    <a:pt x="105" y="6"/>
                    <a:pt x="102" y="5"/>
                  </a:cubicBezTo>
                  <a:cubicBezTo>
                    <a:pt x="81" y="1"/>
                    <a:pt x="81" y="1"/>
                    <a:pt x="81" y="1"/>
                  </a:cubicBezTo>
                  <a:cubicBezTo>
                    <a:pt x="78" y="0"/>
                    <a:pt x="75" y="2"/>
                    <a:pt x="74" y="5"/>
                  </a:cubicBezTo>
                  <a:cubicBezTo>
                    <a:pt x="74" y="8"/>
                    <a:pt x="74" y="8"/>
                    <a:pt x="74" y="8"/>
                  </a:cubicBezTo>
                  <a:cubicBezTo>
                    <a:pt x="67" y="8"/>
                    <a:pt x="61" y="9"/>
                    <a:pt x="55" y="11"/>
                  </a:cubicBezTo>
                  <a:cubicBezTo>
                    <a:pt x="53" y="8"/>
                    <a:pt x="53" y="8"/>
                    <a:pt x="53" y="8"/>
                  </a:cubicBezTo>
                  <a:cubicBezTo>
                    <a:pt x="52" y="6"/>
                    <a:pt x="49" y="5"/>
                    <a:pt x="46" y="6"/>
                  </a:cubicBezTo>
                  <a:cubicBezTo>
                    <a:pt x="27" y="18"/>
                    <a:pt x="27" y="18"/>
                    <a:pt x="27" y="18"/>
                  </a:cubicBezTo>
                  <a:cubicBezTo>
                    <a:pt x="25" y="19"/>
                    <a:pt x="24" y="23"/>
                    <a:pt x="26" y="25"/>
                  </a:cubicBezTo>
                  <a:cubicBezTo>
                    <a:pt x="28" y="28"/>
                    <a:pt x="28" y="28"/>
                    <a:pt x="28" y="28"/>
                  </a:cubicBezTo>
                  <a:cubicBezTo>
                    <a:pt x="23" y="33"/>
                    <a:pt x="19" y="39"/>
                    <a:pt x="16" y="45"/>
                  </a:cubicBezTo>
                  <a:cubicBezTo>
                    <a:pt x="12" y="44"/>
                    <a:pt x="12" y="44"/>
                    <a:pt x="12" y="44"/>
                  </a:cubicBezTo>
                  <a:cubicBezTo>
                    <a:pt x="9" y="44"/>
                    <a:pt x="6" y="46"/>
                    <a:pt x="6" y="48"/>
                  </a:cubicBezTo>
                  <a:cubicBezTo>
                    <a:pt x="1" y="70"/>
                    <a:pt x="1" y="70"/>
                    <a:pt x="1" y="70"/>
                  </a:cubicBezTo>
                  <a:cubicBezTo>
                    <a:pt x="0" y="73"/>
                    <a:pt x="2" y="75"/>
                    <a:pt x="5" y="76"/>
                  </a:cubicBezTo>
                  <a:cubicBezTo>
                    <a:pt x="11" y="77"/>
                    <a:pt x="11" y="77"/>
                    <a:pt x="11" y="77"/>
                  </a:cubicBezTo>
                  <a:cubicBezTo>
                    <a:pt x="11" y="83"/>
                    <a:pt x="12" y="88"/>
                    <a:pt x="14" y="94"/>
                  </a:cubicBezTo>
                  <a:cubicBezTo>
                    <a:pt x="8" y="97"/>
                    <a:pt x="8" y="97"/>
                    <a:pt x="8" y="97"/>
                  </a:cubicBezTo>
                  <a:cubicBezTo>
                    <a:pt x="6" y="99"/>
                    <a:pt x="5" y="102"/>
                    <a:pt x="7" y="104"/>
                  </a:cubicBezTo>
                  <a:cubicBezTo>
                    <a:pt x="18" y="123"/>
                    <a:pt x="18" y="123"/>
                    <a:pt x="18" y="123"/>
                  </a:cubicBezTo>
                  <a:cubicBezTo>
                    <a:pt x="20" y="125"/>
                    <a:pt x="23" y="126"/>
                    <a:pt x="25" y="125"/>
                  </a:cubicBezTo>
                  <a:cubicBezTo>
                    <a:pt x="32" y="121"/>
                    <a:pt x="32" y="121"/>
                    <a:pt x="32" y="121"/>
                  </a:cubicBezTo>
                  <a:cubicBezTo>
                    <a:pt x="37" y="124"/>
                    <a:pt x="41" y="128"/>
                    <a:pt x="47" y="130"/>
                  </a:cubicBezTo>
                  <a:cubicBezTo>
                    <a:pt x="45" y="139"/>
                    <a:pt x="45" y="139"/>
                    <a:pt x="45" y="139"/>
                  </a:cubicBezTo>
                  <a:cubicBezTo>
                    <a:pt x="44" y="141"/>
                    <a:pt x="46" y="144"/>
                    <a:pt x="49" y="145"/>
                  </a:cubicBezTo>
                  <a:cubicBezTo>
                    <a:pt x="70" y="150"/>
                    <a:pt x="70" y="150"/>
                    <a:pt x="70" y="150"/>
                  </a:cubicBezTo>
                  <a:cubicBezTo>
                    <a:pt x="73" y="150"/>
                    <a:pt x="76" y="148"/>
                    <a:pt x="76" y="146"/>
                  </a:cubicBezTo>
                  <a:cubicBezTo>
                    <a:pt x="78" y="137"/>
                    <a:pt x="78" y="137"/>
                    <a:pt x="78" y="137"/>
                  </a:cubicBezTo>
                  <a:cubicBezTo>
                    <a:pt x="83" y="136"/>
                    <a:pt x="88" y="136"/>
                    <a:pt x="93" y="134"/>
                  </a:cubicBezTo>
                  <a:cubicBezTo>
                    <a:pt x="97" y="142"/>
                    <a:pt x="97" y="142"/>
                    <a:pt x="97" y="142"/>
                  </a:cubicBezTo>
                  <a:cubicBezTo>
                    <a:pt x="99" y="144"/>
                    <a:pt x="102" y="145"/>
                    <a:pt x="105" y="144"/>
                  </a:cubicBezTo>
                  <a:cubicBezTo>
                    <a:pt x="123" y="132"/>
                    <a:pt x="123" y="132"/>
                    <a:pt x="123" y="132"/>
                  </a:cubicBezTo>
                  <a:cubicBezTo>
                    <a:pt x="126" y="131"/>
                    <a:pt x="127" y="128"/>
                    <a:pt x="125" y="125"/>
                  </a:cubicBezTo>
                  <a:close/>
                  <a:moveTo>
                    <a:pt x="45" y="90"/>
                  </a:moveTo>
                  <a:cubicBezTo>
                    <a:pt x="35" y="74"/>
                    <a:pt x="41" y="53"/>
                    <a:pt x="57" y="43"/>
                  </a:cubicBezTo>
                  <a:cubicBezTo>
                    <a:pt x="73" y="33"/>
                    <a:pt x="94" y="38"/>
                    <a:pt x="104" y="54"/>
                  </a:cubicBezTo>
                  <a:cubicBezTo>
                    <a:pt x="114" y="70"/>
                    <a:pt x="109" y="92"/>
                    <a:pt x="93" y="102"/>
                  </a:cubicBezTo>
                  <a:cubicBezTo>
                    <a:pt x="77" y="112"/>
                    <a:pt x="55" y="107"/>
                    <a:pt x="45" y="90"/>
                  </a:cubicBezTo>
                  <a:close/>
                </a:path>
              </a:pathLst>
            </a:custGeom>
            <a:solidFill>
              <a:schemeClr val="tx1"/>
            </a:solidFill>
            <a:ln>
              <a:noFill/>
            </a:ln>
          </p:spPr>
          <p:txBody>
            <a:bodyPr lIns="82848" tIns="41424" rIns="82848" bIns="41424"/>
            <a:lstStyle/>
            <a:p>
              <a:pPr eaLnBrk="1" hangingPunct="1">
                <a:spcBef>
                  <a:spcPts val="0"/>
                </a:spcBef>
                <a:spcAft>
                  <a:spcPts val="0"/>
                </a:spcAft>
                <a:defRPr/>
              </a:pPr>
              <a:endParaRPr lang="zh-CN" altLang="en-US" sz="1630">
                <a:solidFill>
                  <a:prstClr val="black"/>
                </a:solidFill>
                <a:sym typeface="Arial" panose="020B0604020202020204" pitchFamily="34" charset="0"/>
              </a:endParaRPr>
            </a:p>
          </p:txBody>
        </p:sp>
        <p:sp>
          <p:nvSpPr>
            <p:cNvPr id="18" name="Freeform 280"/>
            <p:cNvSpPr>
              <a:spLocks noEditPoints="1"/>
            </p:cNvSpPr>
            <p:nvPr>
              <p:custDataLst>
                <p:tags r:id="rId32"/>
              </p:custDataLst>
            </p:nvPr>
          </p:nvSpPr>
          <p:spPr bwMode="auto">
            <a:xfrm>
              <a:off x="8252619" y="3945618"/>
              <a:ext cx="130175" cy="130175"/>
            </a:xfrm>
            <a:custGeom>
              <a:avLst/>
              <a:gdLst>
                <a:gd name="T0" fmla="*/ 73 w 79"/>
                <a:gd name="T1" fmla="*/ 57 h 79"/>
                <a:gd name="T2" fmla="*/ 69 w 79"/>
                <a:gd name="T3" fmla="*/ 54 h 79"/>
                <a:gd name="T4" fmla="*/ 72 w 79"/>
                <a:gd name="T5" fmla="*/ 45 h 79"/>
                <a:gd name="T6" fmla="*/ 77 w 79"/>
                <a:gd name="T7" fmla="*/ 45 h 79"/>
                <a:gd name="T8" fmla="*/ 79 w 79"/>
                <a:gd name="T9" fmla="*/ 42 h 79"/>
                <a:gd name="T10" fmla="*/ 78 w 79"/>
                <a:gd name="T11" fmla="*/ 31 h 79"/>
                <a:gd name="T12" fmla="*/ 75 w 79"/>
                <a:gd name="T13" fmla="*/ 28 h 79"/>
                <a:gd name="T14" fmla="*/ 72 w 79"/>
                <a:gd name="T15" fmla="*/ 28 h 79"/>
                <a:gd name="T16" fmla="*/ 68 w 79"/>
                <a:gd name="T17" fmla="*/ 20 h 79"/>
                <a:gd name="T18" fmla="*/ 70 w 79"/>
                <a:gd name="T19" fmla="*/ 18 h 79"/>
                <a:gd name="T20" fmla="*/ 70 w 79"/>
                <a:gd name="T21" fmla="*/ 14 h 79"/>
                <a:gd name="T22" fmla="*/ 61 w 79"/>
                <a:gd name="T23" fmla="*/ 6 h 79"/>
                <a:gd name="T24" fmla="*/ 57 w 79"/>
                <a:gd name="T25" fmla="*/ 7 h 79"/>
                <a:gd name="T26" fmla="*/ 56 w 79"/>
                <a:gd name="T27" fmla="*/ 9 h 79"/>
                <a:gd name="T28" fmla="*/ 45 w 79"/>
                <a:gd name="T29" fmla="*/ 5 h 79"/>
                <a:gd name="T30" fmla="*/ 45 w 79"/>
                <a:gd name="T31" fmla="*/ 3 h 79"/>
                <a:gd name="T32" fmla="*/ 42 w 79"/>
                <a:gd name="T33" fmla="*/ 0 h 79"/>
                <a:gd name="T34" fmla="*/ 31 w 79"/>
                <a:gd name="T35" fmla="*/ 1 h 79"/>
                <a:gd name="T36" fmla="*/ 28 w 79"/>
                <a:gd name="T37" fmla="*/ 4 h 79"/>
                <a:gd name="T38" fmla="*/ 28 w 79"/>
                <a:gd name="T39" fmla="*/ 6 h 79"/>
                <a:gd name="T40" fmla="*/ 19 w 79"/>
                <a:gd name="T41" fmla="*/ 11 h 79"/>
                <a:gd name="T42" fmla="*/ 18 w 79"/>
                <a:gd name="T43" fmla="*/ 10 h 79"/>
                <a:gd name="T44" fmla="*/ 14 w 79"/>
                <a:gd name="T45" fmla="*/ 10 h 79"/>
                <a:gd name="T46" fmla="*/ 7 w 79"/>
                <a:gd name="T47" fmla="*/ 19 h 79"/>
                <a:gd name="T48" fmla="*/ 7 w 79"/>
                <a:gd name="T49" fmla="*/ 22 h 79"/>
                <a:gd name="T50" fmla="*/ 8 w 79"/>
                <a:gd name="T51" fmla="*/ 24 h 79"/>
                <a:gd name="T52" fmla="*/ 5 w 79"/>
                <a:gd name="T53" fmla="*/ 34 h 79"/>
                <a:gd name="T54" fmla="*/ 3 w 79"/>
                <a:gd name="T55" fmla="*/ 34 h 79"/>
                <a:gd name="T56" fmla="*/ 0 w 79"/>
                <a:gd name="T57" fmla="*/ 37 h 79"/>
                <a:gd name="T58" fmla="*/ 1 w 79"/>
                <a:gd name="T59" fmla="*/ 49 h 79"/>
                <a:gd name="T60" fmla="*/ 4 w 79"/>
                <a:gd name="T61" fmla="*/ 51 h 79"/>
                <a:gd name="T62" fmla="*/ 8 w 79"/>
                <a:gd name="T63" fmla="*/ 51 h 79"/>
                <a:gd name="T64" fmla="*/ 12 w 79"/>
                <a:gd name="T65" fmla="*/ 59 h 79"/>
                <a:gd name="T66" fmla="*/ 10 w 79"/>
                <a:gd name="T67" fmla="*/ 61 h 79"/>
                <a:gd name="T68" fmla="*/ 10 w 79"/>
                <a:gd name="T69" fmla="*/ 65 h 79"/>
                <a:gd name="T70" fmla="*/ 19 w 79"/>
                <a:gd name="T71" fmla="*/ 73 h 79"/>
                <a:gd name="T72" fmla="*/ 23 w 79"/>
                <a:gd name="T73" fmla="*/ 73 h 79"/>
                <a:gd name="T74" fmla="*/ 25 w 79"/>
                <a:gd name="T75" fmla="*/ 69 h 79"/>
                <a:gd name="T76" fmla="*/ 34 w 79"/>
                <a:gd name="T77" fmla="*/ 72 h 79"/>
                <a:gd name="T78" fmla="*/ 34 w 79"/>
                <a:gd name="T79" fmla="*/ 77 h 79"/>
                <a:gd name="T80" fmla="*/ 37 w 79"/>
                <a:gd name="T81" fmla="*/ 79 h 79"/>
                <a:gd name="T82" fmla="*/ 49 w 79"/>
                <a:gd name="T83" fmla="*/ 78 h 79"/>
                <a:gd name="T84" fmla="*/ 52 w 79"/>
                <a:gd name="T85" fmla="*/ 75 h 79"/>
                <a:gd name="T86" fmla="*/ 51 w 79"/>
                <a:gd name="T87" fmla="*/ 70 h 79"/>
                <a:gd name="T88" fmla="*/ 58 w 79"/>
                <a:gd name="T89" fmla="*/ 67 h 79"/>
                <a:gd name="T90" fmla="*/ 62 w 79"/>
                <a:gd name="T91" fmla="*/ 70 h 79"/>
                <a:gd name="T92" fmla="*/ 65 w 79"/>
                <a:gd name="T93" fmla="*/ 70 h 79"/>
                <a:gd name="T94" fmla="*/ 73 w 79"/>
                <a:gd name="T95" fmla="*/ 61 h 79"/>
                <a:gd name="T96" fmla="*/ 73 w 79"/>
                <a:gd name="T97" fmla="*/ 57 h 79"/>
                <a:gd name="T98" fmla="*/ 27 w 79"/>
                <a:gd name="T99" fmla="*/ 52 h 79"/>
                <a:gd name="T100" fmla="*/ 25 w 79"/>
                <a:gd name="T101" fmla="*/ 26 h 79"/>
                <a:gd name="T102" fmla="*/ 51 w 79"/>
                <a:gd name="T103" fmla="*/ 25 h 79"/>
                <a:gd name="T104" fmla="*/ 53 w 79"/>
                <a:gd name="T105" fmla="*/ 50 h 79"/>
                <a:gd name="T106" fmla="*/ 27 w 79"/>
                <a:gd name="T107" fmla="*/ 5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 h="79">
                  <a:moveTo>
                    <a:pt x="73" y="57"/>
                  </a:moveTo>
                  <a:cubicBezTo>
                    <a:pt x="69" y="54"/>
                    <a:pt x="69" y="54"/>
                    <a:pt x="69" y="54"/>
                  </a:cubicBezTo>
                  <a:cubicBezTo>
                    <a:pt x="71" y="51"/>
                    <a:pt x="72" y="48"/>
                    <a:pt x="72" y="45"/>
                  </a:cubicBezTo>
                  <a:cubicBezTo>
                    <a:pt x="77" y="45"/>
                    <a:pt x="77" y="45"/>
                    <a:pt x="77" y="45"/>
                  </a:cubicBezTo>
                  <a:cubicBezTo>
                    <a:pt x="78" y="45"/>
                    <a:pt x="79" y="44"/>
                    <a:pt x="79" y="42"/>
                  </a:cubicBezTo>
                  <a:cubicBezTo>
                    <a:pt x="78" y="31"/>
                    <a:pt x="78" y="31"/>
                    <a:pt x="78" y="31"/>
                  </a:cubicBezTo>
                  <a:cubicBezTo>
                    <a:pt x="78" y="29"/>
                    <a:pt x="77" y="28"/>
                    <a:pt x="75" y="28"/>
                  </a:cubicBezTo>
                  <a:cubicBezTo>
                    <a:pt x="72" y="28"/>
                    <a:pt x="72" y="28"/>
                    <a:pt x="72" y="28"/>
                  </a:cubicBezTo>
                  <a:cubicBezTo>
                    <a:pt x="71" y="26"/>
                    <a:pt x="70" y="23"/>
                    <a:pt x="68" y="20"/>
                  </a:cubicBezTo>
                  <a:cubicBezTo>
                    <a:pt x="70" y="18"/>
                    <a:pt x="70" y="18"/>
                    <a:pt x="70" y="18"/>
                  </a:cubicBezTo>
                  <a:cubicBezTo>
                    <a:pt x="71" y="17"/>
                    <a:pt x="71" y="15"/>
                    <a:pt x="70" y="14"/>
                  </a:cubicBezTo>
                  <a:cubicBezTo>
                    <a:pt x="61" y="6"/>
                    <a:pt x="61" y="6"/>
                    <a:pt x="61" y="6"/>
                  </a:cubicBezTo>
                  <a:cubicBezTo>
                    <a:pt x="60" y="5"/>
                    <a:pt x="58" y="6"/>
                    <a:pt x="57" y="7"/>
                  </a:cubicBezTo>
                  <a:cubicBezTo>
                    <a:pt x="56" y="9"/>
                    <a:pt x="56" y="9"/>
                    <a:pt x="56" y="9"/>
                  </a:cubicBezTo>
                  <a:cubicBezTo>
                    <a:pt x="52" y="7"/>
                    <a:pt x="49" y="6"/>
                    <a:pt x="45" y="5"/>
                  </a:cubicBezTo>
                  <a:cubicBezTo>
                    <a:pt x="45" y="3"/>
                    <a:pt x="45" y="3"/>
                    <a:pt x="45" y="3"/>
                  </a:cubicBezTo>
                  <a:cubicBezTo>
                    <a:pt x="45" y="1"/>
                    <a:pt x="44" y="0"/>
                    <a:pt x="42" y="0"/>
                  </a:cubicBezTo>
                  <a:cubicBezTo>
                    <a:pt x="31" y="1"/>
                    <a:pt x="31" y="1"/>
                    <a:pt x="31" y="1"/>
                  </a:cubicBezTo>
                  <a:cubicBezTo>
                    <a:pt x="29" y="2"/>
                    <a:pt x="28" y="3"/>
                    <a:pt x="28" y="4"/>
                  </a:cubicBezTo>
                  <a:cubicBezTo>
                    <a:pt x="28" y="6"/>
                    <a:pt x="28" y="6"/>
                    <a:pt x="28" y="6"/>
                  </a:cubicBezTo>
                  <a:cubicBezTo>
                    <a:pt x="25" y="7"/>
                    <a:pt x="22" y="9"/>
                    <a:pt x="19" y="11"/>
                  </a:cubicBezTo>
                  <a:cubicBezTo>
                    <a:pt x="18" y="10"/>
                    <a:pt x="18" y="10"/>
                    <a:pt x="18" y="10"/>
                  </a:cubicBezTo>
                  <a:cubicBezTo>
                    <a:pt x="17" y="9"/>
                    <a:pt x="15" y="9"/>
                    <a:pt x="14" y="10"/>
                  </a:cubicBezTo>
                  <a:cubicBezTo>
                    <a:pt x="7" y="19"/>
                    <a:pt x="7" y="19"/>
                    <a:pt x="7" y="19"/>
                  </a:cubicBezTo>
                  <a:cubicBezTo>
                    <a:pt x="6" y="20"/>
                    <a:pt x="6" y="21"/>
                    <a:pt x="7" y="22"/>
                  </a:cubicBezTo>
                  <a:cubicBezTo>
                    <a:pt x="8" y="24"/>
                    <a:pt x="8" y="24"/>
                    <a:pt x="8" y="24"/>
                  </a:cubicBezTo>
                  <a:cubicBezTo>
                    <a:pt x="7" y="27"/>
                    <a:pt x="6" y="31"/>
                    <a:pt x="5" y="34"/>
                  </a:cubicBezTo>
                  <a:cubicBezTo>
                    <a:pt x="3" y="34"/>
                    <a:pt x="3" y="34"/>
                    <a:pt x="3" y="34"/>
                  </a:cubicBezTo>
                  <a:cubicBezTo>
                    <a:pt x="1" y="35"/>
                    <a:pt x="0" y="36"/>
                    <a:pt x="0" y="37"/>
                  </a:cubicBezTo>
                  <a:cubicBezTo>
                    <a:pt x="1" y="49"/>
                    <a:pt x="1" y="49"/>
                    <a:pt x="1" y="49"/>
                  </a:cubicBezTo>
                  <a:cubicBezTo>
                    <a:pt x="2" y="50"/>
                    <a:pt x="3" y="52"/>
                    <a:pt x="4" y="51"/>
                  </a:cubicBezTo>
                  <a:cubicBezTo>
                    <a:pt x="8" y="51"/>
                    <a:pt x="8" y="51"/>
                    <a:pt x="8" y="51"/>
                  </a:cubicBezTo>
                  <a:cubicBezTo>
                    <a:pt x="9" y="54"/>
                    <a:pt x="10" y="56"/>
                    <a:pt x="12" y="59"/>
                  </a:cubicBezTo>
                  <a:cubicBezTo>
                    <a:pt x="10" y="61"/>
                    <a:pt x="10" y="61"/>
                    <a:pt x="10" y="61"/>
                  </a:cubicBezTo>
                  <a:cubicBezTo>
                    <a:pt x="9" y="63"/>
                    <a:pt x="9" y="64"/>
                    <a:pt x="10" y="65"/>
                  </a:cubicBezTo>
                  <a:cubicBezTo>
                    <a:pt x="19" y="73"/>
                    <a:pt x="19" y="73"/>
                    <a:pt x="19" y="73"/>
                  </a:cubicBezTo>
                  <a:cubicBezTo>
                    <a:pt x="20" y="74"/>
                    <a:pt x="22" y="74"/>
                    <a:pt x="23" y="73"/>
                  </a:cubicBezTo>
                  <a:cubicBezTo>
                    <a:pt x="25" y="69"/>
                    <a:pt x="25" y="69"/>
                    <a:pt x="25" y="69"/>
                  </a:cubicBezTo>
                  <a:cubicBezTo>
                    <a:pt x="28" y="71"/>
                    <a:pt x="31" y="72"/>
                    <a:pt x="34" y="72"/>
                  </a:cubicBezTo>
                  <a:cubicBezTo>
                    <a:pt x="34" y="77"/>
                    <a:pt x="34" y="77"/>
                    <a:pt x="34" y="77"/>
                  </a:cubicBezTo>
                  <a:cubicBezTo>
                    <a:pt x="35" y="78"/>
                    <a:pt x="36" y="79"/>
                    <a:pt x="37" y="79"/>
                  </a:cubicBezTo>
                  <a:cubicBezTo>
                    <a:pt x="49" y="78"/>
                    <a:pt x="49" y="78"/>
                    <a:pt x="49" y="78"/>
                  </a:cubicBezTo>
                  <a:cubicBezTo>
                    <a:pt x="51" y="78"/>
                    <a:pt x="52" y="77"/>
                    <a:pt x="52" y="75"/>
                  </a:cubicBezTo>
                  <a:cubicBezTo>
                    <a:pt x="51" y="70"/>
                    <a:pt x="51" y="70"/>
                    <a:pt x="51" y="70"/>
                  </a:cubicBezTo>
                  <a:cubicBezTo>
                    <a:pt x="53" y="69"/>
                    <a:pt x="56" y="68"/>
                    <a:pt x="58" y="67"/>
                  </a:cubicBezTo>
                  <a:cubicBezTo>
                    <a:pt x="62" y="70"/>
                    <a:pt x="62" y="70"/>
                    <a:pt x="62" y="70"/>
                  </a:cubicBezTo>
                  <a:cubicBezTo>
                    <a:pt x="63" y="71"/>
                    <a:pt x="64" y="71"/>
                    <a:pt x="65" y="70"/>
                  </a:cubicBezTo>
                  <a:cubicBezTo>
                    <a:pt x="73" y="61"/>
                    <a:pt x="73" y="61"/>
                    <a:pt x="73" y="61"/>
                  </a:cubicBezTo>
                  <a:cubicBezTo>
                    <a:pt x="74" y="60"/>
                    <a:pt x="74" y="58"/>
                    <a:pt x="73" y="57"/>
                  </a:cubicBezTo>
                  <a:close/>
                  <a:moveTo>
                    <a:pt x="27" y="52"/>
                  </a:moveTo>
                  <a:cubicBezTo>
                    <a:pt x="20" y="46"/>
                    <a:pt x="19" y="34"/>
                    <a:pt x="25" y="26"/>
                  </a:cubicBezTo>
                  <a:cubicBezTo>
                    <a:pt x="32" y="19"/>
                    <a:pt x="43" y="18"/>
                    <a:pt x="51" y="25"/>
                  </a:cubicBezTo>
                  <a:cubicBezTo>
                    <a:pt x="59" y="31"/>
                    <a:pt x="60" y="43"/>
                    <a:pt x="53" y="50"/>
                  </a:cubicBezTo>
                  <a:cubicBezTo>
                    <a:pt x="46" y="58"/>
                    <a:pt x="35" y="59"/>
                    <a:pt x="27" y="52"/>
                  </a:cubicBezTo>
                  <a:close/>
                </a:path>
              </a:pathLst>
            </a:custGeom>
            <a:solidFill>
              <a:schemeClr val="tx1"/>
            </a:solidFill>
            <a:ln>
              <a:noFill/>
            </a:ln>
          </p:spPr>
          <p:txBody>
            <a:bodyPr lIns="82848" tIns="41424" rIns="82848" bIns="41424"/>
            <a:lstStyle/>
            <a:p>
              <a:pPr eaLnBrk="1" hangingPunct="1">
                <a:spcBef>
                  <a:spcPts val="0"/>
                </a:spcBef>
                <a:spcAft>
                  <a:spcPts val="0"/>
                </a:spcAft>
                <a:defRPr/>
              </a:pPr>
              <a:endParaRPr lang="zh-CN" altLang="en-US" sz="1630">
                <a:solidFill>
                  <a:prstClr val="black"/>
                </a:solidFill>
                <a:sym typeface="Arial" panose="020B0604020202020204" pitchFamily="34" charset="0"/>
              </a:endParaRPr>
            </a:p>
          </p:txBody>
        </p:sp>
        <p:sp>
          <p:nvSpPr>
            <p:cNvPr id="19" name="Freeform 281"/>
            <p:cNvSpPr>
              <a:spLocks noEditPoints="1"/>
            </p:cNvSpPr>
            <p:nvPr>
              <p:custDataLst>
                <p:tags r:id="rId33"/>
              </p:custDataLst>
            </p:nvPr>
          </p:nvSpPr>
          <p:spPr bwMode="auto">
            <a:xfrm>
              <a:off x="8209756" y="4018643"/>
              <a:ext cx="47625" cy="44450"/>
            </a:xfrm>
            <a:custGeom>
              <a:avLst/>
              <a:gdLst>
                <a:gd name="T0" fmla="*/ 27 w 29"/>
                <a:gd name="T1" fmla="*/ 20 h 28"/>
                <a:gd name="T2" fmla="*/ 25 w 29"/>
                <a:gd name="T3" fmla="*/ 19 h 28"/>
                <a:gd name="T4" fmla="*/ 26 w 29"/>
                <a:gd name="T5" fmla="*/ 16 h 28"/>
                <a:gd name="T6" fmla="*/ 28 w 29"/>
                <a:gd name="T7" fmla="*/ 16 h 28"/>
                <a:gd name="T8" fmla="*/ 29 w 29"/>
                <a:gd name="T9" fmla="*/ 15 h 28"/>
                <a:gd name="T10" fmla="*/ 29 w 29"/>
                <a:gd name="T11" fmla="*/ 11 h 28"/>
                <a:gd name="T12" fmla="*/ 27 w 29"/>
                <a:gd name="T13" fmla="*/ 10 h 28"/>
                <a:gd name="T14" fmla="*/ 26 w 29"/>
                <a:gd name="T15" fmla="*/ 10 h 28"/>
                <a:gd name="T16" fmla="*/ 25 w 29"/>
                <a:gd name="T17" fmla="*/ 7 h 28"/>
                <a:gd name="T18" fmla="*/ 26 w 29"/>
                <a:gd name="T19" fmla="*/ 6 h 28"/>
                <a:gd name="T20" fmla="*/ 25 w 29"/>
                <a:gd name="T21" fmla="*/ 5 h 28"/>
                <a:gd name="T22" fmla="*/ 22 w 29"/>
                <a:gd name="T23" fmla="*/ 2 h 28"/>
                <a:gd name="T24" fmla="*/ 21 w 29"/>
                <a:gd name="T25" fmla="*/ 2 h 28"/>
                <a:gd name="T26" fmla="*/ 20 w 29"/>
                <a:gd name="T27" fmla="*/ 3 h 28"/>
                <a:gd name="T28" fmla="*/ 17 w 29"/>
                <a:gd name="T29" fmla="*/ 2 h 28"/>
                <a:gd name="T30" fmla="*/ 17 w 29"/>
                <a:gd name="T31" fmla="*/ 1 h 28"/>
                <a:gd name="T32" fmla="*/ 15 w 29"/>
                <a:gd name="T33" fmla="*/ 0 h 28"/>
                <a:gd name="T34" fmla="*/ 11 w 29"/>
                <a:gd name="T35" fmla="*/ 0 h 28"/>
                <a:gd name="T36" fmla="*/ 10 w 29"/>
                <a:gd name="T37" fmla="*/ 1 h 28"/>
                <a:gd name="T38" fmla="*/ 10 w 29"/>
                <a:gd name="T39" fmla="*/ 2 h 28"/>
                <a:gd name="T40" fmla="*/ 7 w 29"/>
                <a:gd name="T41" fmla="*/ 4 h 28"/>
                <a:gd name="T42" fmla="*/ 7 w 29"/>
                <a:gd name="T43" fmla="*/ 3 h 28"/>
                <a:gd name="T44" fmla="*/ 5 w 29"/>
                <a:gd name="T45" fmla="*/ 3 h 28"/>
                <a:gd name="T46" fmla="*/ 3 w 29"/>
                <a:gd name="T47" fmla="*/ 6 h 28"/>
                <a:gd name="T48" fmla="*/ 3 w 29"/>
                <a:gd name="T49" fmla="*/ 8 h 28"/>
                <a:gd name="T50" fmla="*/ 3 w 29"/>
                <a:gd name="T51" fmla="*/ 8 h 28"/>
                <a:gd name="T52" fmla="*/ 2 w 29"/>
                <a:gd name="T53" fmla="*/ 12 h 28"/>
                <a:gd name="T54" fmla="*/ 1 w 29"/>
                <a:gd name="T55" fmla="*/ 12 h 28"/>
                <a:gd name="T56" fmla="*/ 0 w 29"/>
                <a:gd name="T57" fmla="*/ 13 h 28"/>
                <a:gd name="T58" fmla="*/ 1 w 29"/>
                <a:gd name="T59" fmla="*/ 17 h 28"/>
                <a:gd name="T60" fmla="*/ 2 w 29"/>
                <a:gd name="T61" fmla="*/ 18 h 28"/>
                <a:gd name="T62" fmla="*/ 3 w 29"/>
                <a:gd name="T63" fmla="*/ 18 h 28"/>
                <a:gd name="T64" fmla="*/ 4 w 29"/>
                <a:gd name="T65" fmla="*/ 21 h 28"/>
                <a:gd name="T66" fmla="*/ 4 w 29"/>
                <a:gd name="T67" fmla="*/ 22 h 28"/>
                <a:gd name="T68" fmla="*/ 4 w 29"/>
                <a:gd name="T69" fmla="*/ 23 h 28"/>
                <a:gd name="T70" fmla="*/ 7 w 29"/>
                <a:gd name="T71" fmla="*/ 26 h 28"/>
                <a:gd name="T72" fmla="*/ 8 w 29"/>
                <a:gd name="T73" fmla="*/ 26 h 28"/>
                <a:gd name="T74" fmla="*/ 9 w 29"/>
                <a:gd name="T75" fmla="*/ 25 h 28"/>
                <a:gd name="T76" fmla="*/ 13 w 29"/>
                <a:gd name="T77" fmla="*/ 26 h 28"/>
                <a:gd name="T78" fmla="*/ 13 w 29"/>
                <a:gd name="T79" fmla="*/ 28 h 28"/>
                <a:gd name="T80" fmla="*/ 14 w 29"/>
                <a:gd name="T81" fmla="*/ 28 h 28"/>
                <a:gd name="T82" fmla="*/ 18 w 29"/>
                <a:gd name="T83" fmla="*/ 28 h 28"/>
                <a:gd name="T84" fmla="*/ 19 w 29"/>
                <a:gd name="T85" fmla="*/ 27 h 28"/>
                <a:gd name="T86" fmla="*/ 19 w 29"/>
                <a:gd name="T87" fmla="*/ 25 h 28"/>
                <a:gd name="T88" fmla="*/ 21 w 29"/>
                <a:gd name="T89" fmla="*/ 24 h 28"/>
                <a:gd name="T90" fmla="*/ 23 w 29"/>
                <a:gd name="T91" fmla="*/ 25 h 28"/>
                <a:gd name="T92" fmla="*/ 24 w 29"/>
                <a:gd name="T93" fmla="*/ 25 h 28"/>
                <a:gd name="T94" fmla="*/ 27 w 29"/>
                <a:gd name="T95" fmla="*/ 22 h 28"/>
                <a:gd name="T96" fmla="*/ 27 w 29"/>
                <a:gd name="T97" fmla="*/ 20 h 28"/>
                <a:gd name="T98" fmla="*/ 10 w 29"/>
                <a:gd name="T99" fmla="*/ 19 h 28"/>
                <a:gd name="T100" fmla="*/ 9 w 29"/>
                <a:gd name="T101" fmla="*/ 9 h 28"/>
                <a:gd name="T102" fmla="*/ 19 w 29"/>
                <a:gd name="T103" fmla="*/ 9 h 28"/>
                <a:gd name="T104" fmla="*/ 19 w 29"/>
                <a:gd name="T105" fmla="*/ 18 h 28"/>
                <a:gd name="T106" fmla="*/ 10 w 29"/>
                <a:gd name="T107" fmla="*/ 1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 h="28">
                  <a:moveTo>
                    <a:pt x="27" y="20"/>
                  </a:moveTo>
                  <a:cubicBezTo>
                    <a:pt x="25" y="19"/>
                    <a:pt x="25" y="19"/>
                    <a:pt x="25" y="19"/>
                  </a:cubicBezTo>
                  <a:cubicBezTo>
                    <a:pt x="26" y="18"/>
                    <a:pt x="26" y="17"/>
                    <a:pt x="26" y="16"/>
                  </a:cubicBezTo>
                  <a:cubicBezTo>
                    <a:pt x="28" y="16"/>
                    <a:pt x="28" y="16"/>
                    <a:pt x="28" y="16"/>
                  </a:cubicBezTo>
                  <a:cubicBezTo>
                    <a:pt x="29" y="16"/>
                    <a:pt x="29" y="16"/>
                    <a:pt x="29" y="15"/>
                  </a:cubicBezTo>
                  <a:cubicBezTo>
                    <a:pt x="29" y="11"/>
                    <a:pt x="29" y="11"/>
                    <a:pt x="29" y="11"/>
                  </a:cubicBezTo>
                  <a:cubicBezTo>
                    <a:pt x="28" y="10"/>
                    <a:pt x="28" y="10"/>
                    <a:pt x="27" y="10"/>
                  </a:cubicBezTo>
                  <a:cubicBezTo>
                    <a:pt x="26" y="10"/>
                    <a:pt x="26" y="10"/>
                    <a:pt x="26" y="10"/>
                  </a:cubicBezTo>
                  <a:cubicBezTo>
                    <a:pt x="26" y="9"/>
                    <a:pt x="25" y="8"/>
                    <a:pt x="25" y="7"/>
                  </a:cubicBezTo>
                  <a:cubicBezTo>
                    <a:pt x="26" y="6"/>
                    <a:pt x="26" y="6"/>
                    <a:pt x="26" y="6"/>
                  </a:cubicBezTo>
                  <a:cubicBezTo>
                    <a:pt x="26" y="6"/>
                    <a:pt x="26" y="5"/>
                    <a:pt x="25" y="5"/>
                  </a:cubicBezTo>
                  <a:cubicBezTo>
                    <a:pt x="22" y="2"/>
                    <a:pt x="22" y="2"/>
                    <a:pt x="22" y="2"/>
                  </a:cubicBezTo>
                  <a:cubicBezTo>
                    <a:pt x="22" y="2"/>
                    <a:pt x="21" y="2"/>
                    <a:pt x="21" y="2"/>
                  </a:cubicBezTo>
                  <a:cubicBezTo>
                    <a:pt x="20" y="3"/>
                    <a:pt x="20" y="3"/>
                    <a:pt x="20" y="3"/>
                  </a:cubicBezTo>
                  <a:cubicBezTo>
                    <a:pt x="19" y="2"/>
                    <a:pt x="18" y="2"/>
                    <a:pt x="17" y="2"/>
                  </a:cubicBezTo>
                  <a:cubicBezTo>
                    <a:pt x="17" y="1"/>
                    <a:pt x="17" y="1"/>
                    <a:pt x="17" y="1"/>
                  </a:cubicBezTo>
                  <a:cubicBezTo>
                    <a:pt x="17" y="0"/>
                    <a:pt x="16" y="0"/>
                    <a:pt x="15" y="0"/>
                  </a:cubicBezTo>
                  <a:cubicBezTo>
                    <a:pt x="11" y="0"/>
                    <a:pt x="11" y="0"/>
                    <a:pt x="11" y="0"/>
                  </a:cubicBezTo>
                  <a:cubicBezTo>
                    <a:pt x="11" y="0"/>
                    <a:pt x="10" y="1"/>
                    <a:pt x="10" y="1"/>
                  </a:cubicBezTo>
                  <a:cubicBezTo>
                    <a:pt x="10" y="2"/>
                    <a:pt x="10" y="2"/>
                    <a:pt x="10" y="2"/>
                  </a:cubicBezTo>
                  <a:cubicBezTo>
                    <a:pt x="9" y="2"/>
                    <a:pt x="8" y="3"/>
                    <a:pt x="7" y="4"/>
                  </a:cubicBezTo>
                  <a:cubicBezTo>
                    <a:pt x="7" y="3"/>
                    <a:pt x="7" y="3"/>
                    <a:pt x="7" y="3"/>
                  </a:cubicBezTo>
                  <a:cubicBezTo>
                    <a:pt x="6" y="3"/>
                    <a:pt x="6" y="3"/>
                    <a:pt x="5" y="3"/>
                  </a:cubicBezTo>
                  <a:cubicBezTo>
                    <a:pt x="3" y="6"/>
                    <a:pt x="3" y="6"/>
                    <a:pt x="3" y="6"/>
                  </a:cubicBezTo>
                  <a:cubicBezTo>
                    <a:pt x="2" y="7"/>
                    <a:pt x="2" y="7"/>
                    <a:pt x="3" y="8"/>
                  </a:cubicBezTo>
                  <a:cubicBezTo>
                    <a:pt x="3" y="8"/>
                    <a:pt x="3" y="8"/>
                    <a:pt x="3" y="8"/>
                  </a:cubicBezTo>
                  <a:cubicBezTo>
                    <a:pt x="3" y="10"/>
                    <a:pt x="2" y="11"/>
                    <a:pt x="2" y="12"/>
                  </a:cubicBezTo>
                  <a:cubicBezTo>
                    <a:pt x="1" y="12"/>
                    <a:pt x="1" y="12"/>
                    <a:pt x="1" y="12"/>
                  </a:cubicBezTo>
                  <a:cubicBezTo>
                    <a:pt x="1" y="12"/>
                    <a:pt x="0" y="13"/>
                    <a:pt x="0" y="13"/>
                  </a:cubicBezTo>
                  <a:cubicBezTo>
                    <a:pt x="1" y="17"/>
                    <a:pt x="1" y="17"/>
                    <a:pt x="1" y="17"/>
                  </a:cubicBezTo>
                  <a:cubicBezTo>
                    <a:pt x="1" y="18"/>
                    <a:pt x="1" y="18"/>
                    <a:pt x="2" y="18"/>
                  </a:cubicBezTo>
                  <a:cubicBezTo>
                    <a:pt x="3" y="18"/>
                    <a:pt x="3" y="18"/>
                    <a:pt x="3" y="18"/>
                  </a:cubicBezTo>
                  <a:cubicBezTo>
                    <a:pt x="3" y="19"/>
                    <a:pt x="4" y="20"/>
                    <a:pt x="4" y="21"/>
                  </a:cubicBezTo>
                  <a:cubicBezTo>
                    <a:pt x="4" y="22"/>
                    <a:pt x="4" y="22"/>
                    <a:pt x="4" y="22"/>
                  </a:cubicBezTo>
                  <a:cubicBezTo>
                    <a:pt x="3" y="22"/>
                    <a:pt x="3" y="23"/>
                    <a:pt x="4" y="23"/>
                  </a:cubicBezTo>
                  <a:cubicBezTo>
                    <a:pt x="7" y="26"/>
                    <a:pt x="7" y="26"/>
                    <a:pt x="7" y="26"/>
                  </a:cubicBezTo>
                  <a:cubicBezTo>
                    <a:pt x="7" y="27"/>
                    <a:pt x="8" y="27"/>
                    <a:pt x="8" y="26"/>
                  </a:cubicBezTo>
                  <a:cubicBezTo>
                    <a:pt x="9" y="25"/>
                    <a:pt x="9" y="25"/>
                    <a:pt x="9" y="25"/>
                  </a:cubicBezTo>
                  <a:cubicBezTo>
                    <a:pt x="10" y="25"/>
                    <a:pt x="11" y="26"/>
                    <a:pt x="13" y="26"/>
                  </a:cubicBezTo>
                  <a:cubicBezTo>
                    <a:pt x="13" y="28"/>
                    <a:pt x="13" y="28"/>
                    <a:pt x="13" y="28"/>
                  </a:cubicBezTo>
                  <a:cubicBezTo>
                    <a:pt x="13" y="28"/>
                    <a:pt x="13" y="28"/>
                    <a:pt x="14" y="28"/>
                  </a:cubicBezTo>
                  <a:cubicBezTo>
                    <a:pt x="18" y="28"/>
                    <a:pt x="18" y="28"/>
                    <a:pt x="18" y="28"/>
                  </a:cubicBezTo>
                  <a:cubicBezTo>
                    <a:pt x="19" y="28"/>
                    <a:pt x="19" y="28"/>
                    <a:pt x="19" y="27"/>
                  </a:cubicBezTo>
                  <a:cubicBezTo>
                    <a:pt x="19" y="25"/>
                    <a:pt x="19" y="25"/>
                    <a:pt x="19" y="25"/>
                  </a:cubicBezTo>
                  <a:cubicBezTo>
                    <a:pt x="20" y="25"/>
                    <a:pt x="20" y="24"/>
                    <a:pt x="21" y="24"/>
                  </a:cubicBezTo>
                  <a:cubicBezTo>
                    <a:pt x="23" y="25"/>
                    <a:pt x="23" y="25"/>
                    <a:pt x="23" y="25"/>
                  </a:cubicBezTo>
                  <a:cubicBezTo>
                    <a:pt x="23" y="25"/>
                    <a:pt x="24" y="25"/>
                    <a:pt x="24" y="25"/>
                  </a:cubicBezTo>
                  <a:cubicBezTo>
                    <a:pt x="27" y="22"/>
                    <a:pt x="27" y="22"/>
                    <a:pt x="27" y="22"/>
                  </a:cubicBezTo>
                  <a:cubicBezTo>
                    <a:pt x="27" y="21"/>
                    <a:pt x="27" y="21"/>
                    <a:pt x="27" y="20"/>
                  </a:cubicBezTo>
                  <a:close/>
                  <a:moveTo>
                    <a:pt x="10" y="19"/>
                  </a:moveTo>
                  <a:cubicBezTo>
                    <a:pt x="7" y="16"/>
                    <a:pt x="7" y="12"/>
                    <a:pt x="9" y="9"/>
                  </a:cubicBezTo>
                  <a:cubicBezTo>
                    <a:pt x="12" y="7"/>
                    <a:pt x="16" y="6"/>
                    <a:pt x="19" y="9"/>
                  </a:cubicBezTo>
                  <a:cubicBezTo>
                    <a:pt x="22" y="11"/>
                    <a:pt x="22" y="15"/>
                    <a:pt x="19" y="18"/>
                  </a:cubicBezTo>
                  <a:cubicBezTo>
                    <a:pt x="17" y="21"/>
                    <a:pt x="13" y="21"/>
                    <a:pt x="10" y="19"/>
                  </a:cubicBezTo>
                  <a:close/>
                </a:path>
              </a:pathLst>
            </a:custGeom>
            <a:solidFill>
              <a:schemeClr val="tx1"/>
            </a:solidFill>
            <a:ln>
              <a:noFill/>
            </a:ln>
          </p:spPr>
          <p:txBody>
            <a:bodyPr lIns="82848" tIns="41424" rIns="82848" bIns="41424"/>
            <a:lstStyle/>
            <a:p>
              <a:pPr eaLnBrk="1" hangingPunct="1">
                <a:spcBef>
                  <a:spcPts val="0"/>
                </a:spcBef>
                <a:spcAft>
                  <a:spcPts val="0"/>
                </a:spcAft>
                <a:defRPr/>
              </a:pPr>
              <a:endParaRPr lang="zh-CN" altLang="en-US" sz="1630">
                <a:solidFill>
                  <a:prstClr val="black"/>
                </a:solidFill>
                <a:sym typeface="Arial" panose="020B0604020202020204" pitchFamily="34" charset="0"/>
              </a:endParaRPr>
            </a:p>
          </p:txBody>
        </p:sp>
      </p:grpSp>
      <p:grpSp>
        <p:nvGrpSpPr>
          <p:cNvPr id="26" name="组合 25"/>
          <p:cNvGrpSpPr/>
          <p:nvPr>
            <p:custDataLst>
              <p:tags r:id="rId4"/>
            </p:custDataLst>
          </p:nvPr>
        </p:nvGrpSpPr>
        <p:grpSpPr>
          <a:xfrm>
            <a:off x="2016808" y="2139225"/>
            <a:ext cx="552505" cy="764784"/>
            <a:chOff x="4274344" y="2294618"/>
            <a:chExt cx="561975" cy="677863"/>
          </a:xfrm>
        </p:grpSpPr>
        <p:sp>
          <p:nvSpPr>
            <p:cNvPr id="27" name="任意多边形 26"/>
            <p:cNvSpPr/>
            <p:nvPr>
              <p:custDataLst>
                <p:tags r:id="rId25"/>
              </p:custDataLst>
            </p:nvPr>
          </p:nvSpPr>
          <p:spPr bwMode="auto">
            <a:xfrm>
              <a:off x="4274344" y="2294618"/>
              <a:ext cx="561975" cy="677863"/>
            </a:xfrm>
            <a:custGeom>
              <a:avLst/>
              <a:gdLst>
                <a:gd name="connsiteX0" fmla="*/ 280222 w 562362"/>
                <a:gd name="connsiteY0" fmla="*/ 0 h 678481"/>
                <a:gd name="connsiteX1" fmla="*/ 479831 w 562362"/>
                <a:gd name="connsiteY1" fmla="*/ 198650 h 678481"/>
                <a:gd name="connsiteX2" fmla="*/ 479224 w 562362"/>
                <a:gd name="connsiteY2" fmla="*/ 198650 h 678481"/>
                <a:gd name="connsiteX3" fmla="*/ 480006 w 562362"/>
                <a:gd name="connsiteY3" fmla="*/ 199295 h 678481"/>
                <a:gd name="connsiteX4" fmla="*/ 562362 w 562362"/>
                <a:gd name="connsiteY4" fmla="*/ 397780 h 678481"/>
                <a:gd name="connsiteX5" fmla="*/ 281181 w 562362"/>
                <a:gd name="connsiteY5" fmla="*/ 678481 h 678481"/>
                <a:gd name="connsiteX6" fmla="*/ 0 w 562362"/>
                <a:gd name="connsiteY6" fmla="*/ 397780 h 678481"/>
                <a:gd name="connsiteX7" fmla="*/ 82356 w 562362"/>
                <a:gd name="connsiteY7" fmla="*/ 199295 h 678481"/>
                <a:gd name="connsiteX8" fmla="*/ 83139 w 562362"/>
                <a:gd name="connsiteY8" fmla="*/ 198650 h 678481"/>
                <a:gd name="connsiteX9" fmla="*/ 82531 w 562362"/>
                <a:gd name="connsiteY9" fmla="*/ 198650 h 678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2362" h="678481">
                  <a:moveTo>
                    <a:pt x="280222" y="0"/>
                  </a:moveTo>
                  <a:lnTo>
                    <a:pt x="479831" y="198650"/>
                  </a:lnTo>
                  <a:lnTo>
                    <a:pt x="479224" y="198650"/>
                  </a:lnTo>
                  <a:lnTo>
                    <a:pt x="480006" y="199295"/>
                  </a:lnTo>
                  <a:cubicBezTo>
                    <a:pt x="530890" y="250091"/>
                    <a:pt x="562362" y="320267"/>
                    <a:pt x="562362" y="397780"/>
                  </a:cubicBezTo>
                  <a:cubicBezTo>
                    <a:pt x="562362" y="552807"/>
                    <a:pt x="436473" y="678481"/>
                    <a:pt x="281181" y="678481"/>
                  </a:cubicBezTo>
                  <a:cubicBezTo>
                    <a:pt x="125889" y="678481"/>
                    <a:pt x="0" y="552807"/>
                    <a:pt x="0" y="397780"/>
                  </a:cubicBezTo>
                  <a:cubicBezTo>
                    <a:pt x="0" y="320267"/>
                    <a:pt x="31472" y="250091"/>
                    <a:pt x="82356" y="199295"/>
                  </a:cubicBezTo>
                  <a:lnTo>
                    <a:pt x="83139" y="198650"/>
                  </a:lnTo>
                  <a:lnTo>
                    <a:pt x="82531" y="19865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en-US" sz="2800" b="1" dirty="0">
                <a:sym typeface="Arial" panose="020B0604020202020204" pitchFamily="34" charset="0"/>
              </a:endParaRPr>
            </a:p>
          </p:txBody>
        </p:sp>
        <p:sp>
          <p:nvSpPr>
            <p:cNvPr id="28" name="Freeform 300"/>
            <p:cNvSpPr/>
            <p:nvPr>
              <p:custDataLst>
                <p:tags r:id="rId26"/>
              </p:custDataLst>
            </p:nvPr>
          </p:nvSpPr>
          <p:spPr bwMode="auto">
            <a:xfrm>
              <a:off x="4418806" y="2737531"/>
              <a:ext cx="198438" cy="65087"/>
            </a:xfrm>
            <a:custGeom>
              <a:avLst/>
              <a:gdLst>
                <a:gd name="T0" fmla="*/ 114 w 122"/>
                <a:gd name="T1" fmla="*/ 12 h 40"/>
                <a:gd name="T2" fmla="*/ 112 w 122"/>
                <a:gd name="T3" fmla="*/ 12 h 40"/>
                <a:gd name="T4" fmla="*/ 112 w 122"/>
                <a:gd name="T5" fmla="*/ 6 h 40"/>
                <a:gd name="T6" fmla="*/ 106 w 122"/>
                <a:gd name="T7" fmla="*/ 0 h 40"/>
                <a:gd name="T8" fmla="*/ 16 w 122"/>
                <a:gd name="T9" fmla="*/ 0 h 40"/>
                <a:gd name="T10" fmla="*/ 10 w 122"/>
                <a:gd name="T11" fmla="*/ 6 h 40"/>
                <a:gd name="T12" fmla="*/ 10 w 122"/>
                <a:gd name="T13" fmla="*/ 12 h 40"/>
                <a:gd name="T14" fmla="*/ 8 w 122"/>
                <a:gd name="T15" fmla="*/ 12 h 40"/>
                <a:gd name="T16" fmla="*/ 0 w 122"/>
                <a:gd name="T17" fmla="*/ 19 h 40"/>
                <a:gd name="T18" fmla="*/ 0 w 122"/>
                <a:gd name="T19" fmla="*/ 33 h 40"/>
                <a:gd name="T20" fmla="*/ 8 w 122"/>
                <a:gd name="T21" fmla="*/ 40 h 40"/>
                <a:gd name="T22" fmla="*/ 114 w 122"/>
                <a:gd name="T23" fmla="*/ 40 h 40"/>
                <a:gd name="T24" fmla="*/ 122 w 122"/>
                <a:gd name="T25" fmla="*/ 33 h 40"/>
                <a:gd name="T26" fmla="*/ 122 w 122"/>
                <a:gd name="T27" fmla="*/ 19 h 40"/>
                <a:gd name="T28" fmla="*/ 114 w 122"/>
                <a:gd name="T29"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2" h="40">
                  <a:moveTo>
                    <a:pt x="114" y="12"/>
                  </a:moveTo>
                  <a:cubicBezTo>
                    <a:pt x="112" y="12"/>
                    <a:pt x="112" y="12"/>
                    <a:pt x="112" y="12"/>
                  </a:cubicBezTo>
                  <a:cubicBezTo>
                    <a:pt x="112" y="6"/>
                    <a:pt x="112" y="6"/>
                    <a:pt x="112" y="6"/>
                  </a:cubicBezTo>
                  <a:cubicBezTo>
                    <a:pt x="112" y="3"/>
                    <a:pt x="109" y="0"/>
                    <a:pt x="106" y="0"/>
                  </a:cubicBezTo>
                  <a:cubicBezTo>
                    <a:pt x="16" y="0"/>
                    <a:pt x="16" y="0"/>
                    <a:pt x="16" y="0"/>
                  </a:cubicBezTo>
                  <a:cubicBezTo>
                    <a:pt x="13" y="0"/>
                    <a:pt x="10" y="3"/>
                    <a:pt x="10" y="6"/>
                  </a:cubicBezTo>
                  <a:cubicBezTo>
                    <a:pt x="10" y="12"/>
                    <a:pt x="10" y="12"/>
                    <a:pt x="10" y="12"/>
                  </a:cubicBezTo>
                  <a:cubicBezTo>
                    <a:pt x="8" y="12"/>
                    <a:pt x="8" y="12"/>
                    <a:pt x="8" y="12"/>
                  </a:cubicBezTo>
                  <a:cubicBezTo>
                    <a:pt x="3" y="12"/>
                    <a:pt x="0" y="15"/>
                    <a:pt x="0" y="19"/>
                  </a:cubicBezTo>
                  <a:cubicBezTo>
                    <a:pt x="0" y="33"/>
                    <a:pt x="0" y="33"/>
                    <a:pt x="0" y="33"/>
                  </a:cubicBezTo>
                  <a:cubicBezTo>
                    <a:pt x="0" y="37"/>
                    <a:pt x="3" y="40"/>
                    <a:pt x="8" y="40"/>
                  </a:cubicBezTo>
                  <a:cubicBezTo>
                    <a:pt x="114" y="40"/>
                    <a:pt x="114" y="40"/>
                    <a:pt x="114" y="40"/>
                  </a:cubicBezTo>
                  <a:cubicBezTo>
                    <a:pt x="119" y="40"/>
                    <a:pt x="122" y="37"/>
                    <a:pt x="122" y="33"/>
                  </a:cubicBezTo>
                  <a:cubicBezTo>
                    <a:pt x="122" y="19"/>
                    <a:pt x="122" y="19"/>
                    <a:pt x="122" y="19"/>
                  </a:cubicBezTo>
                  <a:cubicBezTo>
                    <a:pt x="122" y="15"/>
                    <a:pt x="119" y="12"/>
                    <a:pt x="114" y="12"/>
                  </a:cubicBezTo>
                  <a:close/>
                </a:path>
              </a:pathLst>
            </a:custGeom>
            <a:solidFill>
              <a:schemeClr val="tx1"/>
            </a:solidFill>
            <a:ln>
              <a:noFill/>
            </a:ln>
          </p:spPr>
          <p:txBody>
            <a:bodyPr lIns="82848" tIns="41424" rIns="82848" bIns="41424"/>
            <a:lstStyle/>
            <a:p>
              <a:pPr eaLnBrk="1" hangingPunct="1">
                <a:spcBef>
                  <a:spcPts val="0"/>
                </a:spcBef>
                <a:spcAft>
                  <a:spcPts val="0"/>
                </a:spcAft>
                <a:defRPr/>
              </a:pPr>
              <a:endParaRPr lang="zh-CN" altLang="en-US" sz="1630">
                <a:solidFill>
                  <a:prstClr val="black"/>
                </a:solidFill>
                <a:sym typeface="Arial" panose="020B0604020202020204" pitchFamily="34" charset="0"/>
              </a:endParaRPr>
            </a:p>
          </p:txBody>
        </p:sp>
        <p:sp>
          <p:nvSpPr>
            <p:cNvPr id="29" name="Freeform 301"/>
            <p:cNvSpPr/>
            <p:nvPr>
              <p:custDataLst>
                <p:tags r:id="rId27"/>
              </p:custDataLst>
            </p:nvPr>
          </p:nvSpPr>
          <p:spPr bwMode="auto">
            <a:xfrm>
              <a:off x="4548981" y="2523218"/>
              <a:ext cx="93663" cy="73025"/>
            </a:xfrm>
            <a:custGeom>
              <a:avLst/>
              <a:gdLst>
                <a:gd name="T0" fmla="*/ 52 w 57"/>
                <a:gd name="T1" fmla="*/ 45 h 45"/>
                <a:gd name="T2" fmla="*/ 55 w 57"/>
                <a:gd name="T3" fmla="*/ 43 h 45"/>
                <a:gd name="T4" fmla="*/ 54 w 57"/>
                <a:gd name="T5" fmla="*/ 35 h 45"/>
                <a:gd name="T6" fmla="*/ 9 w 57"/>
                <a:gd name="T7" fmla="*/ 2 h 45"/>
                <a:gd name="T8" fmla="*/ 1 w 57"/>
                <a:gd name="T9" fmla="*/ 3 h 45"/>
                <a:gd name="T10" fmla="*/ 0 w 57"/>
                <a:gd name="T11" fmla="*/ 6 h 45"/>
                <a:gd name="T12" fmla="*/ 52 w 57"/>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57" h="45">
                  <a:moveTo>
                    <a:pt x="52" y="45"/>
                  </a:moveTo>
                  <a:cubicBezTo>
                    <a:pt x="53" y="44"/>
                    <a:pt x="54" y="44"/>
                    <a:pt x="55" y="43"/>
                  </a:cubicBezTo>
                  <a:cubicBezTo>
                    <a:pt x="57" y="40"/>
                    <a:pt x="56" y="37"/>
                    <a:pt x="54" y="35"/>
                  </a:cubicBezTo>
                  <a:cubicBezTo>
                    <a:pt x="9" y="2"/>
                    <a:pt x="9" y="2"/>
                    <a:pt x="9" y="2"/>
                  </a:cubicBezTo>
                  <a:cubicBezTo>
                    <a:pt x="7" y="0"/>
                    <a:pt x="3" y="1"/>
                    <a:pt x="1" y="3"/>
                  </a:cubicBezTo>
                  <a:cubicBezTo>
                    <a:pt x="0" y="4"/>
                    <a:pt x="0" y="5"/>
                    <a:pt x="0" y="6"/>
                  </a:cubicBezTo>
                  <a:lnTo>
                    <a:pt x="52" y="45"/>
                  </a:lnTo>
                  <a:close/>
                </a:path>
              </a:pathLst>
            </a:custGeom>
            <a:solidFill>
              <a:schemeClr val="tx1"/>
            </a:solidFill>
            <a:ln>
              <a:noFill/>
            </a:ln>
          </p:spPr>
          <p:txBody>
            <a:bodyPr lIns="82848" tIns="41424" rIns="82848" bIns="41424"/>
            <a:lstStyle/>
            <a:p>
              <a:pPr eaLnBrk="1" hangingPunct="1">
                <a:spcBef>
                  <a:spcPts val="0"/>
                </a:spcBef>
                <a:spcAft>
                  <a:spcPts val="0"/>
                </a:spcAft>
                <a:defRPr/>
              </a:pPr>
              <a:endParaRPr lang="zh-CN" altLang="en-US" sz="1630">
                <a:solidFill>
                  <a:prstClr val="black"/>
                </a:solidFill>
                <a:sym typeface="Arial" panose="020B0604020202020204" pitchFamily="34" charset="0"/>
              </a:endParaRPr>
            </a:p>
          </p:txBody>
        </p:sp>
        <p:sp>
          <p:nvSpPr>
            <p:cNvPr id="30" name="Freeform 302"/>
            <p:cNvSpPr/>
            <p:nvPr>
              <p:custDataLst>
                <p:tags r:id="rId28"/>
              </p:custDataLst>
            </p:nvPr>
          </p:nvSpPr>
          <p:spPr bwMode="auto">
            <a:xfrm>
              <a:off x="4450556" y="2650218"/>
              <a:ext cx="93663" cy="74613"/>
            </a:xfrm>
            <a:custGeom>
              <a:avLst/>
              <a:gdLst>
                <a:gd name="T0" fmla="*/ 4 w 57"/>
                <a:gd name="T1" fmla="*/ 0 h 45"/>
                <a:gd name="T2" fmla="*/ 2 w 57"/>
                <a:gd name="T3" fmla="*/ 2 h 45"/>
                <a:gd name="T4" fmla="*/ 3 w 57"/>
                <a:gd name="T5" fmla="*/ 10 h 45"/>
                <a:gd name="T6" fmla="*/ 47 w 57"/>
                <a:gd name="T7" fmla="*/ 43 h 45"/>
                <a:gd name="T8" fmla="*/ 56 w 57"/>
                <a:gd name="T9" fmla="*/ 42 h 45"/>
                <a:gd name="T10" fmla="*/ 57 w 57"/>
                <a:gd name="T11" fmla="*/ 39 h 45"/>
                <a:gd name="T12" fmla="*/ 4 w 57"/>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57" h="45">
                  <a:moveTo>
                    <a:pt x="4" y="0"/>
                  </a:moveTo>
                  <a:cubicBezTo>
                    <a:pt x="3" y="1"/>
                    <a:pt x="2" y="1"/>
                    <a:pt x="2" y="2"/>
                  </a:cubicBezTo>
                  <a:cubicBezTo>
                    <a:pt x="0" y="5"/>
                    <a:pt x="0" y="8"/>
                    <a:pt x="3" y="10"/>
                  </a:cubicBezTo>
                  <a:cubicBezTo>
                    <a:pt x="47" y="43"/>
                    <a:pt x="47" y="43"/>
                    <a:pt x="47" y="43"/>
                  </a:cubicBezTo>
                  <a:cubicBezTo>
                    <a:pt x="50" y="45"/>
                    <a:pt x="54" y="44"/>
                    <a:pt x="56" y="42"/>
                  </a:cubicBezTo>
                  <a:cubicBezTo>
                    <a:pt x="56" y="41"/>
                    <a:pt x="57" y="40"/>
                    <a:pt x="57" y="39"/>
                  </a:cubicBezTo>
                  <a:lnTo>
                    <a:pt x="4" y="0"/>
                  </a:lnTo>
                  <a:close/>
                </a:path>
              </a:pathLst>
            </a:custGeom>
            <a:solidFill>
              <a:schemeClr val="tx1"/>
            </a:solidFill>
            <a:ln>
              <a:noFill/>
            </a:ln>
          </p:spPr>
          <p:txBody>
            <a:bodyPr lIns="82848" tIns="41424" rIns="82848" bIns="41424"/>
            <a:lstStyle/>
            <a:p>
              <a:pPr eaLnBrk="1" hangingPunct="1">
                <a:spcBef>
                  <a:spcPts val="0"/>
                </a:spcBef>
                <a:spcAft>
                  <a:spcPts val="0"/>
                </a:spcAft>
                <a:defRPr/>
              </a:pPr>
              <a:endParaRPr lang="zh-CN" altLang="en-US" sz="1630">
                <a:solidFill>
                  <a:prstClr val="black"/>
                </a:solidFill>
                <a:sym typeface="Arial" panose="020B0604020202020204" pitchFamily="34" charset="0"/>
              </a:endParaRPr>
            </a:p>
          </p:txBody>
        </p:sp>
        <p:sp>
          <p:nvSpPr>
            <p:cNvPr id="31" name="Freeform 303"/>
            <p:cNvSpPr/>
            <p:nvPr>
              <p:custDataLst>
                <p:tags r:id="rId29"/>
              </p:custDataLst>
            </p:nvPr>
          </p:nvSpPr>
          <p:spPr bwMode="auto">
            <a:xfrm>
              <a:off x="4468019" y="2542268"/>
              <a:ext cx="220662" cy="190500"/>
            </a:xfrm>
            <a:custGeom>
              <a:avLst/>
              <a:gdLst>
                <a:gd name="T0" fmla="*/ 131 w 135"/>
                <a:gd name="T1" fmla="*/ 97 h 116"/>
                <a:gd name="T2" fmla="*/ 80 w 135"/>
                <a:gd name="T3" fmla="*/ 60 h 116"/>
                <a:gd name="T4" fmla="*/ 96 w 135"/>
                <a:gd name="T5" fmla="*/ 39 h 116"/>
                <a:gd name="T6" fmla="*/ 98 w 135"/>
                <a:gd name="T7" fmla="*/ 36 h 116"/>
                <a:gd name="T8" fmla="*/ 50 w 135"/>
                <a:gd name="T9" fmla="*/ 0 h 116"/>
                <a:gd name="T10" fmla="*/ 47 w 135"/>
                <a:gd name="T11" fmla="*/ 3 h 116"/>
                <a:gd name="T12" fmla="*/ 31 w 135"/>
                <a:gd name="T13" fmla="*/ 24 h 116"/>
                <a:gd name="T14" fmla="*/ 29 w 135"/>
                <a:gd name="T15" fmla="*/ 22 h 116"/>
                <a:gd name="T16" fmla="*/ 18 w 135"/>
                <a:gd name="T17" fmla="*/ 24 h 116"/>
                <a:gd name="T18" fmla="*/ 15 w 135"/>
                <a:gd name="T19" fmla="*/ 28 h 116"/>
                <a:gd name="T20" fmla="*/ 16 w 135"/>
                <a:gd name="T21" fmla="*/ 39 h 116"/>
                <a:gd name="T22" fmla="*/ 18 w 135"/>
                <a:gd name="T23" fmla="*/ 40 h 116"/>
                <a:gd name="T24" fmla="*/ 1 w 135"/>
                <a:gd name="T25" fmla="*/ 62 h 116"/>
                <a:gd name="T26" fmla="*/ 0 w 135"/>
                <a:gd name="T27" fmla="*/ 64 h 116"/>
                <a:gd name="T28" fmla="*/ 49 w 135"/>
                <a:gd name="T29" fmla="*/ 100 h 116"/>
                <a:gd name="T30" fmla="*/ 51 w 135"/>
                <a:gd name="T31" fmla="*/ 98 h 116"/>
                <a:gd name="T32" fmla="*/ 68 w 135"/>
                <a:gd name="T33" fmla="*/ 76 h 116"/>
                <a:gd name="T34" fmla="*/ 118 w 135"/>
                <a:gd name="T35" fmla="*/ 114 h 116"/>
                <a:gd name="T36" fmla="*/ 129 w 135"/>
                <a:gd name="T37" fmla="*/ 112 h 116"/>
                <a:gd name="T38" fmla="*/ 132 w 135"/>
                <a:gd name="T39" fmla="*/ 108 h 116"/>
                <a:gd name="T40" fmla="*/ 131 w 135"/>
                <a:gd name="T41" fmla="*/ 9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5" h="116">
                  <a:moveTo>
                    <a:pt x="131" y="97"/>
                  </a:moveTo>
                  <a:cubicBezTo>
                    <a:pt x="80" y="60"/>
                    <a:pt x="80" y="60"/>
                    <a:pt x="80" y="60"/>
                  </a:cubicBezTo>
                  <a:cubicBezTo>
                    <a:pt x="96" y="39"/>
                    <a:pt x="96" y="39"/>
                    <a:pt x="96" y="39"/>
                  </a:cubicBezTo>
                  <a:cubicBezTo>
                    <a:pt x="97" y="38"/>
                    <a:pt x="98" y="37"/>
                    <a:pt x="98" y="36"/>
                  </a:cubicBezTo>
                  <a:cubicBezTo>
                    <a:pt x="50" y="0"/>
                    <a:pt x="50" y="0"/>
                    <a:pt x="50" y="0"/>
                  </a:cubicBezTo>
                  <a:cubicBezTo>
                    <a:pt x="49" y="1"/>
                    <a:pt x="48" y="2"/>
                    <a:pt x="47" y="3"/>
                  </a:cubicBezTo>
                  <a:cubicBezTo>
                    <a:pt x="31" y="24"/>
                    <a:pt x="31" y="24"/>
                    <a:pt x="31" y="24"/>
                  </a:cubicBezTo>
                  <a:cubicBezTo>
                    <a:pt x="29" y="22"/>
                    <a:pt x="29" y="22"/>
                    <a:pt x="29" y="22"/>
                  </a:cubicBezTo>
                  <a:cubicBezTo>
                    <a:pt x="25" y="20"/>
                    <a:pt x="21" y="20"/>
                    <a:pt x="18" y="24"/>
                  </a:cubicBezTo>
                  <a:cubicBezTo>
                    <a:pt x="15" y="28"/>
                    <a:pt x="15" y="28"/>
                    <a:pt x="15" y="28"/>
                  </a:cubicBezTo>
                  <a:cubicBezTo>
                    <a:pt x="12" y="31"/>
                    <a:pt x="13" y="36"/>
                    <a:pt x="16" y="39"/>
                  </a:cubicBezTo>
                  <a:cubicBezTo>
                    <a:pt x="18" y="40"/>
                    <a:pt x="18" y="40"/>
                    <a:pt x="18" y="40"/>
                  </a:cubicBezTo>
                  <a:cubicBezTo>
                    <a:pt x="1" y="62"/>
                    <a:pt x="1" y="62"/>
                    <a:pt x="1" y="62"/>
                  </a:cubicBezTo>
                  <a:cubicBezTo>
                    <a:pt x="1" y="62"/>
                    <a:pt x="0" y="63"/>
                    <a:pt x="0" y="64"/>
                  </a:cubicBezTo>
                  <a:cubicBezTo>
                    <a:pt x="49" y="100"/>
                    <a:pt x="49" y="100"/>
                    <a:pt x="49" y="100"/>
                  </a:cubicBezTo>
                  <a:cubicBezTo>
                    <a:pt x="50" y="99"/>
                    <a:pt x="50" y="99"/>
                    <a:pt x="51" y="98"/>
                  </a:cubicBezTo>
                  <a:cubicBezTo>
                    <a:pt x="68" y="76"/>
                    <a:pt x="68" y="76"/>
                    <a:pt x="68" y="76"/>
                  </a:cubicBezTo>
                  <a:cubicBezTo>
                    <a:pt x="118" y="114"/>
                    <a:pt x="118" y="114"/>
                    <a:pt x="118" y="114"/>
                  </a:cubicBezTo>
                  <a:cubicBezTo>
                    <a:pt x="122" y="116"/>
                    <a:pt x="126" y="115"/>
                    <a:pt x="129" y="112"/>
                  </a:cubicBezTo>
                  <a:cubicBezTo>
                    <a:pt x="132" y="108"/>
                    <a:pt x="132" y="108"/>
                    <a:pt x="132" y="108"/>
                  </a:cubicBezTo>
                  <a:cubicBezTo>
                    <a:pt x="135" y="104"/>
                    <a:pt x="134" y="100"/>
                    <a:pt x="131" y="97"/>
                  </a:cubicBezTo>
                  <a:close/>
                </a:path>
              </a:pathLst>
            </a:custGeom>
            <a:solidFill>
              <a:schemeClr val="tx1"/>
            </a:solidFill>
            <a:ln>
              <a:noFill/>
            </a:ln>
          </p:spPr>
          <p:txBody>
            <a:bodyPr lIns="82848" tIns="41424" rIns="82848" bIns="41424"/>
            <a:lstStyle/>
            <a:p>
              <a:pPr eaLnBrk="1" hangingPunct="1">
                <a:spcBef>
                  <a:spcPts val="0"/>
                </a:spcBef>
                <a:spcAft>
                  <a:spcPts val="0"/>
                </a:spcAft>
                <a:defRPr/>
              </a:pPr>
              <a:endParaRPr lang="zh-CN" altLang="en-US" sz="1630">
                <a:solidFill>
                  <a:prstClr val="black"/>
                </a:solidFill>
                <a:sym typeface="Arial" panose="020B0604020202020204" pitchFamily="34" charset="0"/>
              </a:endParaRPr>
            </a:p>
          </p:txBody>
        </p:sp>
      </p:grpSp>
      <p:grpSp>
        <p:nvGrpSpPr>
          <p:cNvPr id="36" name="组合 35"/>
          <p:cNvGrpSpPr/>
          <p:nvPr>
            <p:custDataLst>
              <p:tags r:id="rId5"/>
            </p:custDataLst>
          </p:nvPr>
        </p:nvGrpSpPr>
        <p:grpSpPr>
          <a:xfrm>
            <a:off x="3809579" y="1883382"/>
            <a:ext cx="553599" cy="767783"/>
            <a:chOff x="6139656" y="1954893"/>
            <a:chExt cx="561975" cy="677863"/>
          </a:xfrm>
        </p:grpSpPr>
        <p:sp>
          <p:nvSpPr>
            <p:cNvPr id="37" name="任意多边形 36"/>
            <p:cNvSpPr/>
            <p:nvPr>
              <p:custDataLst>
                <p:tags r:id="rId22"/>
              </p:custDataLst>
            </p:nvPr>
          </p:nvSpPr>
          <p:spPr bwMode="auto">
            <a:xfrm>
              <a:off x="6139656" y="1954893"/>
              <a:ext cx="561975" cy="677863"/>
            </a:xfrm>
            <a:custGeom>
              <a:avLst/>
              <a:gdLst>
                <a:gd name="connsiteX0" fmla="*/ 280222 w 562362"/>
                <a:gd name="connsiteY0" fmla="*/ 0 h 678481"/>
                <a:gd name="connsiteX1" fmla="*/ 479831 w 562362"/>
                <a:gd name="connsiteY1" fmla="*/ 198650 h 678481"/>
                <a:gd name="connsiteX2" fmla="*/ 479224 w 562362"/>
                <a:gd name="connsiteY2" fmla="*/ 198650 h 678481"/>
                <a:gd name="connsiteX3" fmla="*/ 480006 w 562362"/>
                <a:gd name="connsiteY3" fmla="*/ 199294 h 678481"/>
                <a:gd name="connsiteX4" fmla="*/ 562362 w 562362"/>
                <a:gd name="connsiteY4" fmla="*/ 397780 h 678481"/>
                <a:gd name="connsiteX5" fmla="*/ 281181 w 562362"/>
                <a:gd name="connsiteY5" fmla="*/ 678481 h 678481"/>
                <a:gd name="connsiteX6" fmla="*/ 0 w 562362"/>
                <a:gd name="connsiteY6" fmla="*/ 397780 h 678481"/>
                <a:gd name="connsiteX7" fmla="*/ 82356 w 562362"/>
                <a:gd name="connsiteY7" fmla="*/ 199294 h 678481"/>
                <a:gd name="connsiteX8" fmla="*/ 83139 w 562362"/>
                <a:gd name="connsiteY8" fmla="*/ 198650 h 678481"/>
                <a:gd name="connsiteX9" fmla="*/ 82531 w 562362"/>
                <a:gd name="connsiteY9" fmla="*/ 198650 h 678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2362" h="678481">
                  <a:moveTo>
                    <a:pt x="280222" y="0"/>
                  </a:moveTo>
                  <a:lnTo>
                    <a:pt x="479831" y="198650"/>
                  </a:lnTo>
                  <a:lnTo>
                    <a:pt x="479224" y="198650"/>
                  </a:lnTo>
                  <a:lnTo>
                    <a:pt x="480006" y="199294"/>
                  </a:lnTo>
                  <a:cubicBezTo>
                    <a:pt x="530890" y="250091"/>
                    <a:pt x="562362" y="320267"/>
                    <a:pt x="562362" y="397780"/>
                  </a:cubicBezTo>
                  <a:cubicBezTo>
                    <a:pt x="562362" y="552807"/>
                    <a:pt x="436473" y="678481"/>
                    <a:pt x="281181" y="678481"/>
                  </a:cubicBezTo>
                  <a:cubicBezTo>
                    <a:pt x="125889" y="678481"/>
                    <a:pt x="0" y="552807"/>
                    <a:pt x="0" y="397780"/>
                  </a:cubicBezTo>
                  <a:cubicBezTo>
                    <a:pt x="0" y="320267"/>
                    <a:pt x="31472" y="250091"/>
                    <a:pt x="82356" y="199294"/>
                  </a:cubicBezTo>
                  <a:lnTo>
                    <a:pt x="83139" y="198650"/>
                  </a:lnTo>
                  <a:lnTo>
                    <a:pt x="82531" y="19865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en-US" sz="2800" b="1" dirty="0">
                <a:sym typeface="Arial" panose="020B0604020202020204" pitchFamily="34" charset="0"/>
              </a:endParaRPr>
            </a:p>
          </p:txBody>
        </p:sp>
        <p:sp>
          <p:nvSpPr>
            <p:cNvPr id="38" name="Freeform 317"/>
            <p:cNvSpPr>
              <a:spLocks noEditPoints="1"/>
            </p:cNvSpPr>
            <p:nvPr>
              <p:custDataLst>
                <p:tags r:id="rId23"/>
              </p:custDataLst>
            </p:nvPr>
          </p:nvSpPr>
          <p:spPr bwMode="auto">
            <a:xfrm>
              <a:off x="6312694" y="2170793"/>
              <a:ext cx="244475" cy="288925"/>
            </a:xfrm>
            <a:custGeom>
              <a:avLst/>
              <a:gdLst>
                <a:gd name="T0" fmla="*/ 146 w 149"/>
                <a:gd name="T1" fmla="*/ 162 h 177"/>
                <a:gd name="T2" fmla="*/ 106 w 149"/>
                <a:gd name="T3" fmla="*/ 109 h 177"/>
                <a:gd name="T4" fmla="*/ 104 w 149"/>
                <a:gd name="T5" fmla="*/ 107 h 177"/>
                <a:gd name="T6" fmla="*/ 110 w 149"/>
                <a:gd name="T7" fmla="*/ 31 h 177"/>
                <a:gd name="T8" fmla="*/ 30 w 149"/>
                <a:gd name="T9" fmla="*/ 20 h 177"/>
                <a:gd name="T10" fmla="*/ 19 w 149"/>
                <a:gd name="T11" fmla="*/ 101 h 177"/>
                <a:gd name="T12" fmla="*/ 91 w 149"/>
                <a:gd name="T13" fmla="*/ 117 h 177"/>
                <a:gd name="T14" fmla="*/ 92 w 149"/>
                <a:gd name="T15" fmla="*/ 119 h 177"/>
                <a:gd name="T16" fmla="*/ 132 w 149"/>
                <a:gd name="T17" fmla="*/ 172 h 177"/>
                <a:gd name="T18" fmla="*/ 144 w 149"/>
                <a:gd name="T19" fmla="*/ 174 h 177"/>
                <a:gd name="T20" fmla="*/ 146 w 149"/>
                <a:gd name="T21" fmla="*/ 162 h 177"/>
                <a:gd name="T22" fmla="*/ 28 w 149"/>
                <a:gd name="T23" fmla="*/ 94 h 177"/>
                <a:gd name="T24" fmla="*/ 37 w 149"/>
                <a:gd name="T25" fmla="*/ 28 h 177"/>
                <a:gd name="T26" fmla="*/ 101 w 149"/>
                <a:gd name="T27" fmla="*/ 37 h 177"/>
                <a:gd name="T28" fmla="*/ 93 w 149"/>
                <a:gd name="T29" fmla="*/ 103 h 177"/>
                <a:gd name="T30" fmla="*/ 28 w 149"/>
                <a:gd name="T31" fmla="*/ 9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9" h="177">
                  <a:moveTo>
                    <a:pt x="146" y="162"/>
                  </a:moveTo>
                  <a:cubicBezTo>
                    <a:pt x="106" y="109"/>
                    <a:pt x="106" y="109"/>
                    <a:pt x="106" y="109"/>
                  </a:cubicBezTo>
                  <a:cubicBezTo>
                    <a:pt x="105" y="108"/>
                    <a:pt x="105" y="108"/>
                    <a:pt x="104" y="107"/>
                  </a:cubicBezTo>
                  <a:cubicBezTo>
                    <a:pt x="125" y="87"/>
                    <a:pt x="128" y="54"/>
                    <a:pt x="110" y="31"/>
                  </a:cubicBezTo>
                  <a:cubicBezTo>
                    <a:pt x="91" y="5"/>
                    <a:pt x="55" y="0"/>
                    <a:pt x="30" y="20"/>
                  </a:cubicBezTo>
                  <a:cubicBezTo>
                    <a:pt x="5" y="39"/>
                    <a:pt x="0" y="75"/>
                    <a:pt x="19" y="101"/>
                  </a:cubicBezTo>
                  <a:cubicBezTo>
                    <a:pt x="37" y="123"/>
                    <a:pt x="67" y="130"/>
                    <a:pt x="91" y="117"/>
                  </a:cubicBezTo>
                  <a:cubicBezTo>
                    <a:pt x="91" y="117"/>
                    <a:pt x="92" y="118"/>
                    <a:pt x="92" y="119"/>
                  </a:cubicBezTo>
                  <a:cubicBezTo>
                    <a:pt x="132" y="172"/>
                    <a:pt x="132" y="172"/>
                    <a:pt x="132" y="172"/>
                  </a:cubicBezTo>
                  <a:cubicBezTo>
                    <a:pt x="135" y="176"/>
                    <a:pt x="140" y="177"/>
                    <a:pt x="144" y="174"/>
                  </a:cubicBezTo>
                  <a:cubicBezTo>
                    <a:pt x="148" y="171"/>
                    <a:pt x="149" y="166"/>
                    <a:pt x="146" y="162"/>
                  </a:cubicBezTo>
                  <a:close/>
                  <a:moveTo>
                    <a:pt x="28" y="94"/>
                  </a:moveTo>
                  <a:cubicBezTo>
                    <a:pt x="13" y="73"/>
                    <a:pt x="16" y="44"/>
                    <a:pt x="37" y="28"/>
                  </a:cubicBezTo>
                  <a:cubicBezTo>
                    <a:pt x="57" y="13"/>
                    <a:pt x="86" y="17"/>
                    <a:pt x="101" y="37"/>
                  </a:cubicBezTo>
                  <a:cubicBezTo>
                    <a:pt x="117" y="58"/>
                    <a:pt x="113" y="87"/>
                    <a:pt x="93" y="103"/>
                  </a:cubicBezTo>
                  <a:cubicBezTo>
                    <a:pt x="72" y="119"/>
                    <a:pt x="43" y="115"/>
                    <a:pt x="28" y="94"/>
                  </a:cubicBezTo>
                  <a:close/>
                </a:path>
              </a:pathLst>
            </a:custGeom>
            <a:solidFill>
              <a:schemeClr val="tx1"/>
            </a:solidFill>
            <a:ln>
              <a:noFill/>
            </a:ln>
          </p:spPr>
          <p:txBody>
            <a:bodyPr lIns="82848" tIns="41424" rIns="82848" bIns="41424"/>
            <a:lstStyle/>
            <a:p>
              <a:pPr eaLnBrk="1" hangingPunct="1">
                <a:spcBef>
                  <a:spcPts val="0"/>
                </a:spcBef>
                <a:spcAft>
                  <a:spcPts val="0"/>
                </a:spcAft>
                <a:defRPr/>
              </a:pPr>
              <a:endParaRPr lang="zh-CN" altLang="en-US" sz="1630">
                <a:solidFill>
                  <a:prstClr val="black"/>
                </a:solidFill>
                <a:sym typeface="Arial" panose="020B0604020202020204" pitchFamily="34" charset="0"/>
              </a:endParaRPr>
            </a:p>
          </p:txBody>
        </p:sp>
        <p:sp>
          <p:nvSpPr>
            <p:cNvPr id="39" name="Freeform 318"/>
            <p:cNvSpPr/>
            <p:nvPr>
              <p:custDataLst>
                <p:tags r:id="rId24"/>
              </p:custDataLst>
            </p:nvPr>
          </p:nvSpPr>
          <p:spPr bwMode="auto">
            <a:xfrm>
              <a:off x="6422231" y="2210481"/>
              <a:ext cx="49213" cy="33337"/>
            </a:xfrm>
            <a:custGeom>
              <a:avLst/>
              <a:gdLst>
                <a:gd name="T0" fmla="*/ 29 w 30"/>
                <a:gd name="T1" fmla="*/ 15 h 21"/>
                <a:gd name="T2" fmla="*/ 29 w 30"/>
                <a:gd name="T3" fmla="*/ 15 h 21"/>
                <a:gd name="T4" fmla="*/ 6 w 30"/>
                <a:gd name="T5" fmla="*/ 0 h 21"/>
                <a:gd name="T6" fmla="*/ 6 w 30"/>
                <a:gd name="T7" fmla="*/ 0 h 21"/>
                <a:gd name="T8" fmla="*/ 4 w 30"/>
                <a:gd name="T9" fmla="*/ 7 h 21"/>
                <a:gd name="T10" fmla="*/ 23 w 30"/>
                <a:gd name="T11" fmla="*/ 20 h 21"/>
                <a:gd name="T12" fmla="*/ 24 w 30"/>
                <a:gd name="T13" fmla="*/ 20 h 21"/>
                <a:gd name="T14" fmla="*/ 29 w 30"/>
                <a:gd name="T15" fmla="*/ 15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1">
                  <a:moveTo>
                    <a:pt x="29" y="15"/>
                  </a:moveTo>
                  <a:cubicBezTo>
                    <a:pt x="29" y="15"/>
                    <a:pt x="29" y="15"/>
                    <a:pt x="29" y="15"/>
                  </a:cubicBezTo>
                  <a:cubicBezTo>
                    <a:pt x="23" y="7"/>
                    <a:pt x="15" y="2"/>
                    <a:pt x="6" y="0"/>
                  </a:cubicBezTo>
                  <a:cubicBezTo>
                    <a:pt x="6" y="0"/>
                    <a:pt x="6" y="0"/>
                    <a:pt x="6" y="0"/>
                  </a:cubicBezTo>
                  <a:cubicBezTo>
                    <a:pt x="6" y="0"/>
                    <a:pt x="0" y="2"/>
                    <a:pt x="4" y="7"/>
                  </a:cubicBezTo>
                  <a:cubicBezTo>
                    <a:pt x="11" y="9"/>
                    <a:pt x="18" y="13"/>
                    <a:pt x="23" y="20"/>
                  </a:cubicBezTo>
                  <a:cubicBezTo>
                    <a:pt x="24" y="20"/>
                    <a:pt x="24" y="20"/>
                    <a:pt x="24" y="20"/>
                  </a:cubicBezTo>
                  <a:cubicBezTo>
                    <a:pt x="24" y="21"/>
                    <a:pt x="30" y="21"/>
                    <a:pt x="29" y="15"/>
                  </a:cubicBezTo>
                  <a:close/>
                </a:path>
              </a:pathLst>
            </a:custGeom>
            <a:solidFill>
              <a:schemeClr val="tx1"/>
            </a:solidFill>
            <a:ln>
              <a:noFill/>
            </a:ln>
          </p:spPr>
          <p:txBody>
            <a:bodyPr lIns="82848" tIns="41424" rIns="82848" bIns="41424"/>
            <a:lstStyle/>
            <a:p>
              <a:pPr eaLnBrk="1" hangingPunct="1">
                <a:spcBef>
                  <a:spcPts val="0"/>
                </a:spcBef>
                <a:spcAft>
                  <a:spcPts val="0"/>
                </a:spcAft>
                <a:defRPr/>
              </a:pPr>
              <a:endParaRPr lang="zh-CN" altLang="en-US" sz="1630">
                <a:solidFill>
                  <a:prstClr val="black"/>
                </a:solidFill>
                <a:sym typeface="Arial" panose="020B0604020202020204" pitchFamily="34" charset="0"/>
              </a:endParaRPr>
            </a:p>
          </p:txBody>
        </p:sp>
      </p:grpSp>
      <p:sp>
        <p:nvSpPr>
          <p:cNvPr id="44" name="Teardrop 24"/>
          <p:cNvSpPr/>
          <p:nvPr>
            <p:custDataLst>
              <p:tags r:id="rId6"/>
            </p:custDataLst>
          </p:nvPr>
        </p:nvSpPr>
        <p:spPr>
          <a:xfrm rot="18900000">
            <a:off x="4398867" y="2854960"/>
            <a:ext cx="233443" cy="247312"/>
          </a:xfrm>
          <a:prstGeom prst="teardrop">
            <a:avLst>
              <a:gd name="adj" fmla="val 101674"/>
            </a:avLst>
          </a:prstGeom>
          <a:solidFill>
            <a:srgbClr val="6D6D6D"/>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en-US" dirty="0">
              <a:solidFill>
                <a:prstClr val="white"/>
              </a:solidFill>
              <a:sym typeface="Arial" panose="020B0604020202020204" pitchFamily="34" charset="0"/>
            </a:endParaRPr>
          </a:p>
        </p:txBody>
      </p:sp>
      <p:sp>
        <p:nvSpPr>
          <p:cNvPr id="46" name="Teardrop 110"/>
          <p:cNvSpPr/>
          <p:nvPr>
            <p:custDataLst>
              <p:tags r:id="rId7"/>
            </p:custDataLst>
          </p:nvPr>
        </p:nvSpPr>
        <p:spPr>
          <a:xfrm rot="18900000">
            <a:off x="5426795" y="2234029"/>
            <a:ext cx="233443" cy="247312"/>
          </a:xfrm>
          <a:prstGeom prst="teardrop">
            <a:avLst>
              <a:gd name="adj" fmla="val 101674"/>
            </a:avLst>
          </a:prstGeom>
          <a:solidFill>
            <a:srgbClr val="6D6D6D"/>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en-US" dirty="0">
              <a:solidFill>
                <a:prstClr val="white"/>
              </a:solidFill>
              <a:sym typeface="Arial" panose="020B0604020202020204" pitchFamily="34" charset="0"/>
            </a:endParaRPr>
          </a:p>
        </p:txBody>
      </p:sp>
      <p:sp>
        <p:nvSpPr>
          <p:cNvPr id="47" name="Teardrop 116"/>
          <p:cNvSpPr/>
          <p:nvPr>
            <p:custDataLst>
              <p:tags r:id="rId8"/>
            </p:custDataLst>
          </p:nvPr>
        </p:nvSpPr>
        <p:spPr>
          <a:xfrm rot="18900000">
            <a:off x="5100385" y="3693918"/>
            <a:ext cx="135247" cy="143283"/>
          </a:xfrm>
          <a:prstGeom prst="teardrop">
            <a:avLst>
              <a:gd name="adj" fmla="val 101674"/>
            </a:avLst>
          </a:prstGeom>
          <a:solidFill>
            <a:srgbClr val="6D6D6D"/>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en-US" dirty="0">
              <a:solidFill>
                <a:prstClr val="white"/>
              </a:solidFill>
              <a:sym typeface="Arial" panose="020B0604020202020204" pitchFamily="34" charset="0"/>
            </a:endParaRPr>
          </a:p>
        </p:txBody>
      </p:sp>
      <p:sp>
        <p:nvSpPr>
          <p:cNvPr id="48" name="Teardrop 117"/>
          <p:cNvSpPr/>
          <p:nvPr>
            <p:custDataLst>
              <p:tags r:id="rId9"/>
            </p:custDataLst>
          </p:nvPr>
        </p:nvSpPr>
        <p:spPr>
          <a:xfrm rot="18900000">
            <a:off x="6346797" y="3108037"/>
            <a:ext cx="133396" cy="143284"/>
          </a:xfrm>
          <a:prstGeom prst="teardrop">
            <a:avLst>
              <a:gd name="adj" fmla="val 101674"/>
            </a:avLst>
          </a:prstGeom>
          <a:solidFill>
            <a:srgbClr val="6D6D6D"/>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en-US" dirty="0">
              <a:solidFill>
                <a:prstClr val="white"/>
              </a:solidFill>
              <a:sym typeface="Arial" panose="020B0604020202020204" pitchFamily="34" charset="0"/>
            </a:endParaRPr>
          </a:p>
        </p:txBody>
      </p:sp>
      <p:sp>
        <p:nvSpPr>
          <p:cNvPr id="49" name="Teardrop 118"/>
          <p:cNvSpPr/>
          <p:nvPr>
            <p:custDataLst>
              <p:tags r:id="rId10"/>
            </p:custDataLst>
          </p:nvPr>
        </p:nvSpPr>
        <p:spPr>
          <a:xfrm rot="18900000">
            <a:off x="2718966" y="2282648"/>
            <a:ext cx="135247" cy="141321"/>
          </a:xfrm>
          <a:prstGeom prst="teardrop">
            <a:avLst>
              <a:gd name="adj" fmla="val 101674"/>
            </a:avLst>
          </a:prstGeom>
          <a:solidFill>
            <a:srgbClr val="6D6D6D"/>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en-US" dirty="0">
              <a:solidFill>
                <a:prstClr val="white"/>
              </a:solidFill>
              <a:sym typeface="Arial" panose="020B0604020202020204" pitchFamily="34" charset="0"/>
            </a:endParaRPr>
          </a:p>
        </p:txBody>
      </p:sp>
      <p:sp>
        <p:nvSpPr>
          <p:cNvPr id="51" name="Teardrop 120"/>
          <p:cNvSpPr/>
          <p:nvPr>
            <p:custDataLst>
              <p:tags r:id="rId11"/>
            </p:custDataLst>
          </p:nvPr>
        </p:nvSpPr>
        <p:spPr>
          <a:xfrm rot="18900000">
            <a:off x="1706310" y="2933505"/>
            <a:ext cx="135247" cy="143284"/>
          </a:xfrm>
          <a:prstGeom prst="teardrop">
            <a:avLst>
              <a:gd name="adj" fmla="val 101674"/>
            </a:avLst>
          </a:prstGeom>
          <a:solidFill>
            <a:srgbClr val="6D6D6D"/>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en-US" dirty="0">
              <a:solidFill>
                <a:prstClr val="white"/>
              </a:solidFill>
              <a:sym typeface="Arial" panose="020B0604020202020204" pitchFamily="34" charset="0"/>
            </a:endParaRPr>
          </a:p>
        </p:txBody>
      </p:sp>
      <p:sp>
        <p:nvSpPr>
          <p:cNvPr id="52" name="Teardrop 121"/>
          <p:cNvSpPr/>
          <p:nvPr>
            <p:custDataLst>
              <p:tags r:id="rId12"/>
            </p:custDataLst>
          </p:nvPr>
        </p:nvSpPr>
        <p:spPr>
          <a:xfrm rot="18900000">
            <a:off x="2682621" y="2831906"/>
            <a:ext cx="135249" cy="143284"/>
          </a:xfrm>
          <a:prstGeom prst="teardrop">
            <a:avLst>
              <a:gd name="adj" fmla="val 101674"/>
            </a:avLst>
          </a:prstGeom>
          <a:solidFill>
            <a:srgbClr val="6D6D6D"/>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en-US" dirty="0">
              <a:solidFill>
                <a:prstClr val="white"/>
              </a:solidFill>
              <a:sym typeface="Arial" panose="020B0604020202020204" pitchFamily="34" charset="0"/>
            </a:endParaRPr>
          </a:p>
        </p:txBody>
      </p:sp>
      <p:sp>
        <p:nvSpPr>
          <p:cNvPr id="54" name="Teardrop 123"/>
          <p:cNvSpPr/>
          <p:nvPr>
            <p:custDataLst>
              <p:tags r:id="rId13"/>
            </p:custDataLst>
          </p:nvPr>
        </p:nvSpPr>
        <p:spPr>
          <a:xfrm rot="18900000">
            <a:off x="1609302" y="2288998"/>
            <a:ext cx="135249" cy="141321"/>
          </a:xfrm>
          <a:prstGeom prst="teardrop">
            <a:avLst>
              <a:gd name="adj" fmla="val 101674"/>
            </a:avLst>
          </a:prstGeom>
          <a:solidFill>
            <a:srgbClr val="6D6D6D"/>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en-US" dirty="0">
              <a:solidFill>
                <a:prstClr val="white"/>
              </a:solidFill>
              <a:sym typeface="Arial" panose="020B0604020202020204" pitchFamily="34" charset="0"/>
            </a:endParaRPr>
          </a:p>
        </p:txBody>
      </p:sp>
      <p:sp>
        <p:nvSpPr>
          <p:cNvPr id="55" name="Teardrop 124"/>
          <p:cNvSpPr/>
          <p:nvPr>
            <p:custDataLst>
              <p:tags r:id="rId14"/>
            </p:custDataLst>
          </p:nvPr>
        </p:nvSpPr>
        <p:spPr>
          <a:xfrm rot="18900000">
            <a:off x="1046135" y="3304887"/>
            <a:ext cx="133396" cy="143284"/>
          </a:xfrm>
          <a:prstGeom prst="teardrop">
            <a:avLst>
              <a:gd name="adj" fmla="val 101674"/>
            </a:avLst>
          </a:prstGeom>
          <a:solidFill>
            <a:srgbClr val="6D6D6D"/>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en-US" dirty="0">
              <a:solidFill>
                <a:prstClr val="white"/>
              </a:solidFill>
              <a:sym typeface="Arial" panose="020B0604020202020204" pitchFamily="34" charset="0"/>
            </a:endParaRPr>
          </a:p>
        </p:txBody>
      </p:sp>
      <p:sp>
        <p:nvSpPr>
          <p:cNvPr id="56" name="Teardrop 125"/>
          <p:cNvSpPr/>
          <p:nvPr>
            <p:custDataLst>
              <p:tags r:id="rId15"/>
            </p:custDataLst>
          </p:nvPr>
        </p:nvSpPr>
        <p:spPr>
          <a:xfrm rot="18900000">
            <a:off x="3376871" y="2069456"/>
            <a:ext cx="235296" cy="247312"/>
          </a:xfrm>
          <a:prstGeom prst="teardrop">
            <a:avLst>
              <a:gd name="adj" fmla="val 101674"/>
            </a:avLst>
          </a:prstGeom>
          <a:solidFill>
            <a:srgbClr val="6D6D6D"/>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en-US" dirty="0">
              <a:solidFill>
                <a:prstClr val="white"/>
              </a:solidFill>
              <a:sym typeface="Arial" panose="020B0604020202020204" pitchFamily="34" charset="0"/>
            </a:endParaRPr>
          </a:p>
        </p:txBody>
      </p:sp>
      <p:sp>
        <p:nvSpPr>
          <p:cNvPr id="57" name="Teardrop 126"/>
          <p:cNvSpPr/>
          <p:nvPr>
            <p:custDataLst>
              <p:tags r:id="rId16"/>
            </p:custDataLst>
          </p:nvPr>
        </p:nvSpPr>
        <p:spPr>
          <a:xfrm rot="18900000">
            <a:off x="5184521" y="2015931"/>
            <a:ext cx="135249" cy="143284"/>
          </a:xfrm>
          <a:prstGeom prst="teardrop">
            <a:avLst>
              <a:gd name="adj" fmla="val 101674"/>
            </a:avLst>
          </a:prstGeom>
          <a:solidFill>
            <a:srgbClr val="6D6D6D"/>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en-US" dirty="0">
              <a:solidFill>
                <a:prstClr val="white"/>
              </a:solidFill>
              <a:sym typeface="Arial" panose="020B0604020202020204" pitchFamily="34" charset="0"/>
            </a:endParaRPr>
          </a:p>
        </p:txBody>
      </p:sp>
      <p:sp>
        <p:nvSpPr>
          <p:cNvPr id="58" name="Teardrop 127"/>
          <p:cNvSpPr/>
          <p:nvPr>
            <p:custDataLst>
              <p:tags r:id="rId17"/>
            </p:custDataLst>
          </p:nvPr>
        </p:nvSpPr>
        <p:spPr>
          <a:xfrm rot="18900000">
            <a:off x="4362196" y="1603181"/>
            <a:ext cx="135249" cy="143284"/>
          </a:xfrm>
          <a:prstGeom prst="teardrop">
            <a:avLst>
              <a:gd name="adj" fmla="val 101674"/>
            </a:avLst>
          </a:prstGeom>
          <a:solidFill>
            <a:srgbClr val="6D6D6D"/>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en-US" dirty="0">
              <a:solidFill>
                <a:prstClr val="white"/>
              </a:solidFill>
              <a:sym typeface="Arial" panose="020B0604020202020204" pitchFamily="34" charset="0"/>
            </a:endParaRPr>
          </a:p>
        </p:txBody>
      </p:sp>
      <p:sp>
        <p:nvSpPr>
          <p:cNvPr id="60" name="Teardrop 129"/>
          <p:cNvSpPr/>
          <p:nvPr>
            <p:custDataLst>
              <p:tags r:id="rId18"/>
            </p:custDataLst>
          </p:nvPr>
        </p:nvSpPr>
        <p:spPr>
          <a:xfrm rot="18900000">
            <a:off x="4654296" y="2252468"/>
            <a:ext cx="135249" cy="143283"/>
          </a:xfrm>
          <a:prstGeom prst="teardrop">
            <a:avLst>
              <a:gd name="adj" fmla="val 101674"/>
            </a:avLst>
          </a:prstGeom>
          <a:solidFill>
            <a:srgbClr val="6D6D6D"/>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en-US" dirty="0">
              <a:solidFill>
                <a:prstClr val="white"/>
              </a:solidFill>
              <a:sym typeface="Arial" panose="020B0604020202020204" pitchFamily="34" charset="0"/>
            </a:endParaRPr>
          </a:p>
        </p:txBody>
      </p:sp>
      <p:sp>
        <p:nvSpPr>
          <p:cNvPr id="61" name="Teardrop 130"/>
          <p:cNvSpPr/>
          <p:nvPr>
            <p:custDataLst>
              <p:tags r:id="rId19"/>
            </p:custDataLst>
          </p:nvPr>
        </p:nvSpPr>
        <p:spPr>
          <a:xfrm rot="18900000">
            <a:off x="5548285" y="3114387"/>
            <a:ext cx="133396" cy="143284"/>
          </a:xfrm>
          <a:prstGeom prst="teardrop">
            <a:avLst>
              <a:gd name="adj" fmla="val 101674"/>
            </a:avLst>
          </a:prstGeom>
          <a:solidFill>
            <a:srgbClr val="6D6D6D"/>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en-US" dirty="0">
              <a:solidFill>
                <a:prstClr val="white"/>
              </a:solidFill>
              <a:sym typeface="Arial" panose="020B0604020202020204" pitchFamily="34" charset="0"/>
            </a:endParaRPr>
          </a:p>
        </p:txBody>
      </p:sp>
      <p:sp>
        <p:nvSpPr>
          <p:cNvPr id="62" name="Teardrop 131"/>
          <p:cNvSpPr/>
          <p:nvPr>
            <p:custDataLst>
              <p:tags r:id="rId20"/>
            </p:custDataLst>
          </p:nvPr>
        </p:nvSpPr>
        <p:spPr>
          <a:xfrm rot="18900000">
            <a:off x="2104771" y="1950843"/>
            <a:ext cx="135249" cy="143283"/>
          </a:xfrm>
          <a:prstGeom prst="teardrop">
            <a:avLst>
              <a:gd name="adj" fmla="val 101674"/>
            </a:avLst>
          </a:prstGeom>
          <a:solidFill>
            <a:srgbClr val="6D6D6D"/>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en-US" dirty="0">
              <a:solidFill>
                <a:prstClr val="white"/>
              </a:solidFill>
              <a:sym typeface="Arial" panose="020B0604020202020204" pitchFamily="34" charset="0"/>
            </a:endParaRPr>
          </a:p>
        </p:txBody>
      </p:sp>
      <p:sp>
        <p:nvSpPr>
          <p:cNvPr id="63" name="TextBox 12"/>
          <p:cNvSpPr txBox="1"/>
          <p:nvPr/>
        </p:nvSpPr>
        <p:spPr>
          <a:xfrm>
            <a:off x="1241946" y="240766"/>
            <a:ext cx="6482686" cy="480131"/>
          </a:xfrm>
          <a:prstGeom prst="rect">
            <a:avLst/>
          </a:prstGeom>
          <a:noFill/>
        </p:spPr>
        <p:txBody>
          <a:bodyPr wrap="square" rtlCol="0">
            <a:spAutoFit/>
          </a:bodyPr>
          <a:lstStyle/>
          <a:p>
            <a:pPr>
              <a:lnSpc>
                <a:spcPct val="90000"/>
              </a:lnSpc>
              <a:spcBef>
                <a:spcPct val="0"/>
              </a:spcBef>
              <a:defRPr/>
            </a:pPr>
            <a:r>
              <a:rPr lang="en-US" altLang="zh-CN" sz="2800" dirty="0">
                <a:solidFill>
                  <a:schemeClr val="tx1">
                    <a:lumMod val="65000"/>
                    <a:lumOff val="35000"/>
                  </a:schemeClr>
                </a:solidFill>
                <a:latin typeface="微软雅黑" panose="020B0503020204020204" pitchFamily="34" charset="-122"/>
                <a:ea typeface="微软雅黑" panose="020B0503020204020204" pitchFamily="34" charset="-122"/>
              </a:rPr>
              <a:t>CSMAR</a:t>
            </a:r>
            <a:r>
              <a:rPr lang="zh-CN" altLang="en-US" sz="2800" dirty="0">
                <a:solidFill>
                  <a:schemeClr val="tx1">
                    <a:lumMod val="65000"/>
                    <a:lumOff val="35000"/>
                  </a:schemeClr>
                </a:solidFill>
                <a:latin typeface="微软雅黑" panose="020B0503020204020204" pitchFamily="34" charset="-122"/>
                <a:ea typeface="微软雅黑" panose="020B0503020204020204" pitchFamily="34" charset="-122"/>
              </a:rPr>
              <a:t>公众号</a:t>
            </a:r>
          </a:p>
        </p:txBody>
      </p:sp>
      <p:sp>
        <p:nvSpPr>
          <p:cNvPr id="64" name="文本框 63"/>
          <p:cNvSpPr txBox="1"/>
          <p:nvPr/>
        </p:nvSpPr>
        <p:spPr>
          <a:xfrm>
            <a:off x="3182829" y="2831879"/>
            <a:ext cx="763124" cy="516765"/>
          </a:xfrm>
          <a:prstGeom prst="rect">
            <a:avLst/>
          </a:prstGeom>
          <a:noFill/>
        </p:spPr>
        <p:txBody>
          <a:bodyPr wrap="square" rtlCol="0">
            <a:prstTxWarp prst="textCanUp">
              <a:avLst/>
            </a:prstTxWarp>
            <a:spAutoFit/>
          </a:bodyPr>
          <a:lstStyle/>
          <a:p>
            <a:r>
              <a:rPr lang="en-US" altLang="zh-CN" sz="2000" b="1" dirty="0">
                <a:solidFill>
                  <a:srgbClr val="C00000"/>
                </a:solidFill>
              </a:rPr>
              <a:t>AER</a:t>
            </a:r>
            <a:endParaRPr lang="zh-CN" altLang="en-US" sz="2000" b="1" dirty="0">
              <a:solidFill>
                <a:srgbClr val="C00000"/>
              </a:solidFill>
            </a:endParaRPr>
          </a:p>
        </p:txBody>
      </p:sp>
      <p:sp>
        <p:nvSpPr>
          <p:cNvPr id="65" name="文本框 64"/>
          <p:cNvSpPr txBox="1"/>
          <p:nvPr/>
        </p:nvSpPr>
        <p:spPr>
          <a:xfrm>
            <a:off x="4395792" y="3257035"/>
            <a:ext cx="743674" cy="356924"/>
          </a:xfrm>
          <a:prstGeom prst="rect">
            <a:avLst/>
          </a:prstGeom>
          <a:noFill/>
        </p:spPr>
        <p:txBody>
          <a:bodyPr wrap="square" rtlCol="0">
            <a:prstTxWarp prst="textInflate">
              <a:avLst/>
            </a:prstTxWarp>
            <a:spAutoFit/>
          </a:bodyPr>
          <a:lstStyle/>
          <a:p>
            <a:r>
              <a:rPr lang="en-US" altLang="zh-CN" sz="1600" b="1" dirty="0">
                <a:solidFill>
                  <a:srgbClr val="FF9966"/>
                </a:solidFill>
              </a:rPr>
              <a:t>JEL</a:t>
            </a:r>
            <a:endParaRPr lang="zh-CN" altLang="en-US" sz="1600" b="1" dirty="0">
              <a:solidFill>
                <a:srgbClr val="FF9966"/>
              </a:solidFill>
            </a:endParaRPr>
          </a:p>
        </p:txBody>
      </p:sp>
      <p:sp>
        <p:nvSpPr>
          <p:cNvPr id="66" name="文本框 65"/>
          <p:cNvSpPr txBox="1"/>
          <p:nvPr/>
        </p:nvSpPr>
        <p:spPr>
          <a:xfrm>
            <a:off x="4967246" y="3911495"/>
            <a:ext cx="803909" cy="461665"/>
          </a:xfrm>
          <a:prstGeom prst="rect">
            <a:avLst/>
          </a:prstGeom>
          <a:noFill/>
        </p:spPr>
        <p:txBody>
          <a:bodyPr wrap="square" rtlCol="0">
            <a:spAutoFit/>
          </a:bodyPr>
          <a:lstStyle/>
          <a:p>
            <a:r>
              <a:rPr lang="en-US" altLang="zh-CN" sz="2400" b="1" dirty="0">
                <a:solidFill>
                  <a:srgbClr val="0070C0"/>
                </a:solidFill>
              </a:rPr>
              <a:t>QJE</a:t>
            </a:r>
            <a:endParaRPr lang="zh-CN" altLang="en-US" sz="2400" b="1" dirty="0">
              <a:solidFill>
                <a:srgbClr val="0070C0"/>
              </a:solidFill>
            </a:endParaRPr>
          </a:p>
        </p:txBody>
      </p:sp>
      <p:sp>
        <p:nvSpPr>
          <p:cNvPr id="67" name="文本框 66"/>
          <p:cNvSpPr txBox="1"/>
          <p:nvPr/>
        </p:nvSpPr>
        <p:spPr>
          <a:xfrm rot="19749124">
            <a:off x="1544069" y="3610075"/>
            <a:ext cx="1579647" cy="380694"/>
          </a:xfrm>
          <a:prstGeom prst="rect">
            <a:avLst/>
          </a:prstGeom>
          <a:noFill/>
        </p:spPr>
        <p:txBody>
          <a:bodyPr wrap="none" rtlCol="0">
            <a:prstTxWarp prst="textWave2">
              <a:avLst/>
            </a:prstTxWarp>
            <a:spAutoFit/>
          </a:bodyPr>
          <a:lstStyle/>
          <a:p>
            <a:r>
              <a:rPr lang="en-US" altLang="zh-CN" b="1" dirty="0">
                <a:solidFill>
                  <a:schemeClr val="accent6">
                    <a:lumMod val="75000"/>
                  </a:schemeClr>
                </a:solidFill>
              </a:rPr>
              <a:t>Econometrica</a:t>
            </a:r>
            <a:endParaRPr lang="zh-CN" altLang="en-US" b="1" dirty="0">
              <a:solidFill>
                <a:schemeClr val="accent6">
                  <a:lumMod val="75000"/>
                </a:schemeClr>
              </a:solidFill>
            </a:endParaRPr>
          </a:p>
        </p:txBody>
      </p:sp>
      <p:sp>
        <p:nvSpPr>
          <p:cNvPr id="68" name="Teardrop 128"/>
          <p:cNvSpPr/>
          <p:nvPr>
            <p:custDataLst>
              <p:tags r:id="rId21"/>
            </p:custDataLst>
          </p:nvPr>
        </p:nvSpPr>
        <p:spPr>
          <a:xfrm rot="18900000">
            <a:off x="2294197" y="4144048"/>
            <a:ext cx="135247" cy="141321"/>
          </a:xfrm>
          <a:prstGeom prst="teardrop">
            <a:avLst>
              <a:gd name="adj" fmla="val 101674"/>
            </a:avLst>
          </a:prstGeom>
          <a:solidFill>
            <a:srgbClr val="6D6D6D"/>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en-US" dirty="0">
              <a:solidFill>
                <a:prstClr val="white"/>
              </a:solidFill>
              <a:sym typeface="Arial" panose="020B0604020202020204" pitchFamily="34" charset="0"/>
            </a:endParaRPr>
          </a:p>
        </p:txBody>
      </p:sp>
      <p:sp>
        <p:nvSpPr>
          <p:cNvPr id="69" name="文本框 68"/>
          <p:cNvSpPr txBox="1"/>
          <p:nvPr/>
        </p:nvSpPr>
        <p:spPr>
          <a:xfrm>
            <a:off x="4742382" y="2275030"/>
            <a:ext cx="906327" cy="553998"/>
          </a:xfrm>
          <a:prstGeom prst="rect">
            <a:avLst/>
          </a:prstGeom>
          <a:noFill/>
        </p:spPr>
        <p:txBody>
          <a:bodyPr wrap="square" rtlCol="0">
            <a:spAutoFit/>
          </a:bodyPr>
          <a:lstStyle/>
          <a:p>
            <a:r>
              <a:rPr lang="en-US" altLang="zh-CN" sz="3000" b="1" dirty="0">
                <a:solidFill>
                  <a:srgbClr val="FFCC00"/>
                </a:solidFill>
              </a:rPr>
              <a:t>JF</a:t>
            </a:r>
            <a:endParaRPr lang="zh-CN" altLang="en-US" sz="3000" b="1" dirty="0">
              <a:solidFill>
                <a:srgbClr val="FFCC00"/>
              </a:solidFill>
            </a:endParaRPr>
          </a:p>
        </p:txBody>
      </p:sp>
      <p:sp>
        <p:nvSpPr>
          <p:cNvPr id="70" name="文本框 69"/>
          <p:cNvSpPr txBox="1"/>
          <p:nvPr/>
        </p:nvSpPr>
        <p:spPr>
          <a:xfrm>
            <a:off x="5460198" y="2688807"/>
            <a:ext cx="843501" cy="523220"/>
          </a:xfrm>
          <a:prstGeom prst="rect">
            <a:avLst/>
          </a:prstGeom>
          <a:noFill/>
        </p:spPr>
        <p:txBody>
          <a:bodyPr wrap="none" rtlCol="0">
            <a:spAutoFit/>
          </a:bodyPr>
          <a:lstStyle/>
          <a:p>
            <a:r>
              <a:rPr lang="en-US" altLang="zh-CN" sz="2800" b="1" i="1" dirty="0">
                <a:solidFill>
                  <a:schemeClr val="accent6">
                    <a:lumMod val="75000"/>
                  </a:schemeClr>
                </a:solidFill>
              </a:rPr>
              <a:t>JFE</a:t>
            </a:r>
            <a:endParaRPr lang="zh-CN" altLang="en-US" sz="2800" b="1" i="1" dirty="0">
              <a:solidFill>
                <a:schemeClr val="accent6">
                  <a:lumMod val="75000"/>
                </a:schemeClr>
              </a:solidFill>
            </a:endParaRPr>
          </a:p>
        </p:txBody>
      </p:sp>
      <p:sp>
        <p:nvSpPr>
          <p:cNvPr id="71" name="文本框 70"/>
          <p:cNvSpPr txBox="1"/>
          <p:nvPr/>
        </p:nvSpPr>
        <p:spPr>
          <a:xfrm>
            <a:off x="2415032" y="1811738"/>
            <a:ext cx="699230" cy="400110"/>
          </a:xfrm>
          <a:prstGeom prst="rect">
            <a:avLst/>
          </a:prstGeom>
          <a:noFill/>
        </p:spPr>
        <p:txBody>
          <a:bodyPr wrap="none" rtlCol="0">
            <a:spAutoFit/>
          </a:bodyPr>
          <a:lstStyle/>
          <a:p>
            <a:r>
              <a:rPr lang="en-US" altLang="zh-CN" sz="2000" b="1" dirty="0">
                <a:solidFill>
                  <a:schemeClr val="accent6"/>
                </a:solidFill>
              </a:rPr>
              <a:t>RFS</a:t>
            </a:r>
            <a:endParaRPr lang="zh-CN" altLang="en-US" sz="2000" b="1" dirty="0">
              <a:solidFill>
                <a:schemeClr val="accent6"/>
              </a:solidFill>
            </a:endParaRPr>
          </a:p>
        </p:txBody>
      </p:sp>
      <p:sp>
        <p:nvSpPr>
          <p:cNvPr id="72" name="文本框 71"/>
          <p:cNvSpPr txBox="1"/>
          <p:nvPr/>
        </p:nvSpPr>
        <p:spPr>
          <a:xfrm>
            <a:off x="5410529" y="3361516"/>
            <a:ext cx="938077" cy="430887"/>
          </a:xfrm>
          <a:prstGeom prst="rect">
            <a:avLst/>
          </a:prstGeom>
          <a:noFill/>
        </p:spPr>
        <p:txBody>
          <a:bodyPr wrap="none" rtlCol="0">
            <a:spAutoFit/>
          </a:bodyPr>
          <a:lstStyle/>
          <a:p>
            <a:r>
              <a:rPr lang="en-US" altLang="zh-CN" sz="2200" b="1" dirty="0">
                <a:solidFill>
                  <a:schemeClr val="accent6">
                    <a:lumMod val="60000"/>
                    <a:lumOff val="40000"/>
                  </a:schemeClr>
                </a:solidFill>
              </a:rPr>
              <a:t>JFQA</a:t>
            </a:r>
            <a:endParaRPr lang="zh-CN" altLang="en-US" sz="2200" b="1" dirty="0">
              <a:solidFill>
                <a:schemeClr val="accent6">
                  <a:lumMod val="60000"/>
                  <a:lumOff val="40000"/>
                </a:schemeClr>
              </a:solidFill>
            </a:endParaRPr>
          </a:p>
        </p:txBody>
      </p:sp>
      <p:sp>
        <p:nvSpPr>
          <p:cNvPr id="73" name="文本框 72"/>
          <p:cNvSpPr txBox="1"/>
          <p:nvPr/>
        </p:nvSpPr>
        <p:spPr>
          <a:xfrm>
            <a:off x="2895244" y="2394237"/>
            <a:ext cx="694614" cy="400110"/>
          </a:xfrm>
          <a:prstGeom prst="rect">
            <a:avLst/>
          </a:prstGeom>
          <a:noFill/>
        </p:spPr>
        <p:txBody>
          <a:bodyPr wrap="none" rtlCol="0">
            <a:spAutoFit/>
          </a:bodyPr>
          <a:lstStyle/>
          <a:p>
            <a:r>
              <a:rPr lang="en-US" altLang="zh-CN" sz="2000" b="1" dirty="0">
                <a:solidFill>
                  <a:srgbClr val="FFC000"/>
                </a:solidFill>
              </a:rPr>
              <a:t>TAR</a:t>
            </a:r>
            <a:endParaRPr lang="zh-CN" altLang="en-US" sz="2000" b="1" dirty="0">
              <a:solidFill>
                <a:srgbClr val="FFC000"/>
              </a:solidFill>
            </a:endParaRPr>
          </a:p>
        </p:txBody>
      </p:sp>
      <p:sp>
        <p:nvSpPr>
          <p:cNvPr id="74" name="文本框 73"/>
          <p:cNvSpPr txBox="1"/>
          <p:nvPr/>
        </p:nvSpPr>
        <p:spPr>
          <a:xfrm>
            <a:off x="4027414" y="2534216"/>
            <a:ext cx="633507" cy="369332"/>
          </a:xfrm>
          <a:prstGeom prst="rect">
            <a:avLst/>
          </a:prstGeom>
          <a:noFill/>
        </p:spPr>
        <p:txBody>
          <a:bodyPr wrap="none" rtlCol="0">
            <a:spAutoFit/>
          </a:bodyPr>
          <a:lstStyle/>
          <a:p>
            <a:r>
              <a:rPr lang="en-US" altLang="zh-CN" b="1" dirty="0">
                <a:solidFill>
                  <a:schemeClr val="accent6">
                    <a:lumMod val="40000"/>
                    <a:lumOff val="60000"/>
                  </a:schemeClr>
                </a:solidFill>
              </a:rPr>
              <a:t>JAE</a:t>
            </a:r>
            <a:endParaRPr lang="zh-CN" altLang="en-US" b="1" dirty="0">
              <a:solidFill>
                <a:schemeClr val="accent6">
                  <a:lumMod val="40000"/>
                  <a:lumOff val="60000"/>
                </a:schemeClr>
              </a:solidFill>
            </a:endParaRPr>
          </a:p>
        </p:txBody>
      </p:sp>
      <p:sp>
        <p:nvSpPr>
          <p:cNvPr id="75" name="文本框 74"/>
          <p:cNvSpPr txBox="1"/>
          <p:nvPr/>
        </p:nvSpPr>
        <p:spPr>
          <a:xfrm>
            <a:off x="5589921" y="4258450"/>
            <a:ext cx="641003" cy="338554"/>
          </a:xfrm>
          <a:prstGeom prst="rect">
            <a:avLst/>
          </a:prstGeom>
          <a:noFill/>
        </p:spPr>
        <p:txBody>
          <a:bodyPr wrap="square" rtlCol="0">
            <a:spAutoFit/>
          </a:bodyPr>
          <a:lstStyle/>
          <a:p>
            <a:r>
              <a:rPr lang="en-US" altLang="zh-CN" sz="1600" b="1" dirty="0">
                <a:solidFill>
                  <a:srgbClr val="FFCC99"/>
                </a:solidFill>
              </a:rPr>
              <a:t>JAR</a:t>
            </a:r>
            <a:endParaRPr lang="zh-CN" altLang="en-US" sz="1600" b="1" dirty="0">
              <a:solidFill>
                <a:srgbClr val="FFCC99"/>
              </a:solidFill>
            </a:endParaRPr>
          </a:p>
        </p:txBody>
      </p:sp>
      <p:sp>
        <p:nvSpPr>
          <p:cNvPr id="76" name="文本框 75"/>
          <p:cNvSpPr txBox="1"/>
          <p:nvPr/>
        </p:nvSpPr>
        <p:spPr>
          <a:xfrm>
            <a:off x="4785782" y="2849244"/>
            <a:ext cx="574196" cy="307777"/>
          </a:xfrm>
          <a:prstGeom prst="rect">
            <a:avLst/>
          </a:prstGeom>
          <a:noFill/>
        </p:spPr>
        <p:txBody>
          <a:bodyPr wrap="none" rtlCol="0">
            <a:spAutoFit/>
          </a:bodyPr>
          <a:lstStyle/>
          <a:p>
            <a:r>
              <a:rPr lang="en-US" altLang="zh-CN" sz="1400" b="1" dirty="0">
                <a:solidFill>
                  <a:srgbClr val="FF9966"/>
                </a:solidFill>
              </a:rPr>
              <a:t>CAR</a:t>
            </a:r>
            <a:endParaRPr lang="zh-CN" altLang="en-US" sz="1400" b="1" dirty="0">
              <a:solidFill>
                <a:srgbClr val="FF9966"/>
              </a:solidFill>
            </a:endParaRPr>
          </a:p>
        </p:txBody>
      </p:sp>
      <p:sp>
        <p:nvSpPr>
          <p:cNvPr id="77" name="文本框 76"/>
          <p:cNvSpPr txBox="1"/>
          <p:nvPr/>
        </p:nvSpPr>
        <p:spPr>
          <a:xfrm>
            <a:off x="1359567" y="2550713"/>
            <a:ext cx="671979" cy="369332"/>
          </a:xfrm>
          <a:prstGeom prst="rect">
            <a:avLst/>
          </a:prstGeom>
          <a:noFill/>
        </p:spPr>
        <p:txBody>
          <a:bodyPr wrap="none" rtlCol="0">
            <a:spAutoFit/>
          </a:bodyPr>
          <a:lstStyle/>
          <a:p>
            <a:r>
              <a:rPr lang="en-US" altLang="zh-CN" b="1" dirty="0">
                <a:solidFill>
                  <a:schemeClr val="accent6">
                    <a:lumMod val="40000"/>
                    <a:lumOff val="60000"/>
                  </a:schemeClr>
                </a:solidFill>
              </a:rPr>
              <a:t>RAS</a:t>
            </a:r>
            <a:endParaRPr lang="zh-CN" altLang="en-US" b="1" dirty="0">
              <a:solidFill>
                <a:schemeClr val="accent6">
                  <a:lumMod val="40000"/>
                  <a:lumOff val="60000"/>
                </a:schemeClr>
              </a:solidFill>
            </a:endParaRPr>
          </a:p>
        </p:txBody>
      </p:sp>
      <p:sp>
        <p:nvSpPr>
          <p:cNvPr id="78" name="文本框 77"/>
          <p:cNvSpPr txBox="1"/>
          <p:nvPr/>
        </p:nvSpPr>
        <p:spPr>
          <a:xfrm>
            <a:off x="2974419" y="1333639"/>
            <a:ext cx="1107996" cy="369332"/>
          </a:xfrm>
          <a:prstGeom prst="rect">
            <a:avLst/>
          </a:prstGeom>
          <a:noFill/>
        </p:spPr>
        <p:txBody>
          <a:bodyPr wrap="none" rtlCol="0">
            <a:prstTxWarp prst="textCanUp">
              <a:avLst/>
            </a:prstTxWarp>
            <a:spAutoFit/>
          </a:bodyPr>
          <a:lstStyle/>
          <a:p>
            <a:r>
              <a:rPr lang="zh-CN" altLang="en-US" b="1" dirty="0">
                <a:solidFill>
                  <a:srgbClr val="FF6600"/>
                </a:solidFill>
                <a:latin typeface="幼圆" panose="02010509060101010101" pitchFamily="49" charset="-122"/>
                <a:ea typeface="幼圆" panose="02010509060101010101" pitchFamily="49" charset="-122"/>
              </a:rPr>
              <a:t>经济研究</a:t>
            </a:r>
          </a:p>
        </p:txBody>
      </p:sp>
      <p:sp>
        <p:nvSpPr>
          <p:cNvPr id="79" name="文本框 78"/>
          <p:cNvSpPr txBox="1"/>
          <p:nvPr/>
        </p:nvSpPr>
        <p:spPr>
          <a:xfrm rot="20865147">
            <a:off x="1369062" y="3132920"/>
            <a:ext cx="1167585" cy="375861"/>
          </a:xfrm>
          <a:prstGeom prst="rect">
            <a:avLst/>
          </a:prstGeom>
          <a:noFill/>
        </p:spPr>
        <p:txBody>
          <a:bodyPr wrap="square" rtlCol="0">
            <a:prstTxWarp prst="textInflate">
              <a:avLst/>
            </a:prstTxWarp>
            <a:spAutoFit/>
          </a:bodyPr>
          <a:lstStyle/>
          <a:p>
            <a:r>
              <a:rPr lang="zh-CN" altLang="en-US" b="1" dirty="0">
                <a:solidFill>
                  <a:srgbClr val="C00000"/>
                </a:solidFill>
                <a:latin typeface="幼圆" panose="02010509060101010101" pitchFamily="49" charset="-122"/>
                <a:ea typeface="幼圆" panose="02010509060101010101" pitchFamily="49" charset="-122"/>
              </a:rPr>
              <a:t>金融研究</a:t>
            </a:r>
          </a:p>
        </p:txBody>
      </p:sp>
      <p:sp>
        <p:nvSpPr>
          <p:cNvPr id="80" name="文本框 79"/>
          <p:cNvSpPr txBox="1"/>
          <p:nvPr/>
        </p:nvSpPr>
        <p:spPr>
          <a:xfrm rot="510054">
            <a:off x="5830872" y="2281466"/>
            <a:ext cx="1314508" cy="420331"/>
          </a:xfrm>
          <a:prstGeom prst="rect">
            <a:avLst/>
          </a:prstGeom>
          <a:noFill/>
        </p:spPr>
        <p:txBody>
          <a:bodyPr wrap="none" rtlCol="0">
            <a:prstTxWarp prst="textInflateTop">
              <a:avLst/>
            </a:prstTxWarp>
            <a:spAutoFit/>
          </a:bodyPr>
          <a:lstStyle/>
          <a:p>
            <a:r>
              <a:rPr lang="zh-CN" altLang="en-US" sz="2400" b="1" dirty="0">
                <a:solidFill>
                  <a:schemeClr val="accent5">
                    <a:lumMod val="75000"/>
                  </a:schemeClr>
                </a:solidFill>
                <a:latin typeface="幼圆" panose="02010509060101010101" pitchFamily="49" charset="-122"/>
                <a:ea typeface="幼圆" panose="02010509060101010101" pitchFamily="49" charset="-122"/>
              </a:rPr>
              <a:t>会计研究</a:t>
            </a:r>
          </a:p>
        </p:txBody>
      </p:sp>
      <p:pic>
        <p:nvPicPr>
          <p:cNvPr id="81" name="Picture 2" descr="H:\CSMAR二维码（新）.jpg"/>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7932369" y="1577753"/>
            <a:ext cx="2471139" cy="2472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文字方塊 10"/>
          <p:cNvSpPr txBox="1">
            <a:spLocks noChangeArrowheads="1"/>
          </p:cNvSpPr>
          <p:nvPr/>
        </p:nvSpPr>
        <p:spPr bwMode="auto">
          <a:xfrm>
            <a:off x="7983590" y="3999788"/>
            <a:ext cx="2384799" cy="33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9698" tIns="29849" rIns="59698" bIns="29849">
            <a:spAutoFit/>
          </a:bodyPr>
          <a:lstStyle>
            <a:lvl1pPr eaLnBrk="0" hangingPunct="0">
              <a:defRPr kumimoji="1" sz="2400">
                <a:solidFill>
                  <a:srgbClr val="000000"/>
                </a:solidFill>
                <a:latin typeface="Helvetica Light"/>
                <a:ea typeface="Helvetica Light"/>
                <a:cs typeface="Helvetica Light"/>
                <a:sym typeface="Helvetica Light"/>
              </a:defRPr>
            </a:lvl1pPr>
            <a:lvl2pPr marL="742950" indent="-285750" eaLnBrk="0" hangingPunct="0">
              <a:defRPr kumimoji="1" sz="2400">
                <a:solidFill>
                  <a:srgbClr val="000000"/>
                </a:solidFill>
                <a:latin typeface="Helvetica Light"/>
                <a:ea typeface="Helvetica Light"/>
                <a:cs typeface="Helvetica Light"/>
                <a:sym typeface="Helvetica Light"/>
              </a:defRPr>
            </a:lvl2pPr>
            <a:lvl3pPr marL="1143000" indent="-228600" eaLnBrk="0" hangingPunct="0">
              <a:defRPr kumimoji="1" sz="2400">
                <a:solidFill>
                  <a:srgbClr val="000000"/>
                </a:solidFill>
                <a:latin typeface="Helvetica Light"/>
                <a:ea typeface="Helvetica Light"/>
                <a:cs typeface="Helvetica Light"/>
                <a:sym typeface="Helvetica Light"/>
              </a:defRPr>
            </a:lvl3pPr>
            <a:lvl4pPr marL="1600200" indent="-228600" eaLnBrk="0" hangingPunct="0">
              <a:defRPr kumimoji="1" sz="2400">
                <a:solidFill>
                  <a:srgbClr val="000000"/>
                </a:solidFill>
                <a:latin typeface="Helvetica Light"/>
                <a:ea typeface="Helvetica Light"/>
                <a:cs typeface="Helvetica Light"/>
                <a:sym typeface="Helvetica Light"/>
              </a:defRPr>
            </a:lvl4pPr>
            <a:lvl5pPr marL="2057400" indent="-228600" eaLnBrk="0" hangingPunct="0">
              <a:defRPr kumimoji="1" sz="2400">
                <a:solidFill>
                  <a:srgbClr val="000000"/>
                </a:solidFill>
                <a:latin typeface="Helvetica Light"/>
                <a:ea typeface="Helvetica Light"/>
                <a:cs typeface="Helvetica Light"/>
                <a:sym typeface="Helvetica Light"/>
              </a:defRPr>
            </a:lvl5pPr>
            <a:lvl6pPr marL="2514600" indent="-228600" defTabSz="381000" eaLnBrk="0" fontAlgn="base" hangingPunct="0">
              <a:spcBef>
                <a:spcPct val="0"/>
              </a:spcBef>
              <a:spcAft>
                <a:spcPct val="0"/>
              </a:spcAft>
              <a:defRPr kumimoji="1" sz="2400">
                <a:solidFill>
                  <a:srgbClr val="000000"/>
                </a:solidFill>
                <a:latin typeface="Helvetica Light"/>
                <a:ea typeface="Helvetica Light"/>
                <a:cs typeface="Helvetica Light"/>
                <a:sym typeface="Helvetica Light"/>
              </a:defRPr>
            </a:lvl6pPr>
            <a:lvl7pPr marL="2971800" indent="-228600" defTabSz="381000" eaLnBrk="0" fontAlgn="base" hangingPunct="0">
              <a:spcBef>
                <a:spcPct val="0"/>
              </a:spcBef>
              <a:spcAft>
                <a:spcPct val="0"/>
              </a:spcAft>
              <a:defRPr kumimoji="1" sz="2400">
                <a:solidFill>
                  <a:srgbClr val="000000"/>
                </a:solidFill>
                <a:latin typeface="Helvetica Light"/>
                <a:ea typeface="Helvetica Light"/>
                <a:cs typeface="Helvetica Light"/>
                <a:sym typeface="Helvetica Light"/>
              </a:defRPr>
            </a:lvl7pPr>
            <a:lvl8pPr marL="3429000" indent="-228600" defTabSz="381000" eaLnBrk="0" fontAlgn="base" hangingPunct="0">
              <a:spcBef>
                <a:spcPct val="0"/>
              </a:spcBef>
              <a:spcAft>
                <a:spcPct val="0"/>
              </a:spcAft>
              <a:defRPr kumimoji="1" sz="2400">
                <a:solidFill>
                  <a:srgbClr val="000000"/>
                </a:solidFill>
                <a:latin typeface="Helvetica Light"/>
                <a:ea typeface="Helvetica Light"/>
                <a:cs typeface="Helvetica Light"/>
                <a:sym typeface="Helvetica Light"/>
              </a:defRPr>
            </a:lvl8pPr>
            <a:lvl9pPr marL="3886200" indent="-228600" defTabSz="381000" eaLnBrk="0" fontAlgn="base" hangingPunct="0">
              <a:spcBef>
                <a:spcPct val="0"/>
              </a:spcBef>
              <a:spcAft>
                <a:spcPct val="0"/>
              </a:spcAft>
              <a:defRPr kumimoji="1" sz="2400">
                <a:solidFill>
                  <a:srgbClr val="000000"/>
                </a:solidFill>
                <a:latin typeface="Helvetica Light"/>
                <a:ea typeface="Helvetica Light"/>
                <a:cs typeface="Helvetica Light"/>
                <a:sym typeface="Helvetica Light"/>
              </a:defRPr>
            </a:lvl9pPr>
          </a:lstStyle>
          <a:p>
            <a:pPr algn="ctr" eaLnBrk="1"/>
            <a:r>
              <a:rPr kumimoji="0" lang="en-US" altLang="zh-TW" sz="1800" i="1" dirty="0">
                <a:latin typeface="+mj-lt"/>
                <a:ea typeface="PMingLiU" panose="02020500000000000000" pitchFamily="18" charset="-120"/>
              </a:rPr>
              <a:t>Wechat ID: </a:t>
            </a:r>
            <a:r>
              <a:rPr kumimoji="0" lang="en-US" altLang="zh-TW" sz="1800" b="1" i="1" dirty="0">
                <a:latin typeface="+mj-lt"/>
                <a:ea typeface="PMingLiU" panose="02020500000000000000" pitchFamily="18" charset="-120"/>
              </a:rPr>
              <a:t>gtadata</a:t>
            </a:r>
            <a:endParaRPr kumimoji="0" lang="zh-TW" altLang="en-US" sz="1800" b="1" i="1" dirty="0">
              <a:latin typeface="+mj-lt"/>
              <a:ea typeface="PMingLiU" panose="02020500000000000000" pitchFamily="18" charset="-120"/>
            </a:endParaRPr>
          </a:p>
        </p:txBody>
      </p:sp>
      <p:sp>
        <p:nvSpPr>
          <p:cNvPr id="84" name="標題 1"/>
          <p:cNvSpPr txBox="1"/>
          <p:nvPr/>
        </p:nvSpPr>
        <p:spPr bwMode="auto">
          <a:xfrm>
            <a:off x="7051536" y="4799258"/>
            <a:ext cx="4547924" cy="174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3165" tIns="33165" rIns="33165" bIns="33165" anchor="ctr"/>
          <a:lstStyle>
            <a:lvl1pPr marL="342900" indent="-342900" eaLnBrk="0" hangingPunct="0">
              <a:defRPr kumimoji="1" sz="2400">
                <a:solidFill>
                  <a:srgbClr val="000000"/>
                </a:solidFill>
                <a:latin typeface="Helvetica Light"/>
                <a:ea typeface="Helvetica Light"/>
                <a:cs typeface="Helvetica Light"/>
                <a:sym typeface="Helvetica Light"/>
              </a:defRPr>
            </a:lvl1pPr>
            <a:lvl2pPr marL="323850" indent="-323850" eaLnBrk="0" hangingPunct="0">
              <a:defRPr kumimoji="1" sz="2400">
                <a:solidFill>
                  <a:srgbClr val="000000"/>
                </a:solidFill>
                <a:latin typeface="Helvetica Light"/>
                <a:ea typeface="Helvetica Light"/>
                <a:cs typeface="Helvetica Light"/>
                <a:sym typeface="Helvetica Light"/>
              </a:defRPr>
            </a:lvl2pPr>
            <a:lvl3pPr marL="1143000" indent="-228600" eaLnBrk="0" hangingPunct="0">
              <a:defRPr kumimoji="1" sz="2400">
                <a:solidFill>
                  <a:srgbClr val="000000"/>
                </a:solidFill>
                <a:latin typeface="Helvetica Light"/>
                <a:ea typeface="Helvetica Light"/>
                <a:cs typeface="Helvetica Light"/>
                <a:sym typeface="Helvetica Light"/>
              </a:defRPr>
            </a:lvl3pPr>
            <a:lvl4pPr marL="1600200" indent="-228600" eaLnBrk="0" hangingPunct="0">
              <a:defRPr kumimoji="1" sz="2400">
                <a:solidFill>
                  <a:srgbClr val="000000"/>
                </a:solidFill>
                <a:latin typeface="Helvetica Light"/>
                <a:ea typeface="Helvetica Light"/>
                <a:cs typeface="Helvetica Light"/>
                <a:sym typeface="Helvetica Light"/>
              </a:defRPr>
            </a:lvl4pPr>
            <a:lvl5pPr marL="2057400" indent="-228600" eaLnBrk="0" hangingPunct="0">
              <a:defRPr kumimoji="1" sz="2400">
                <a:solidFill>
                  <a:srgbClr val="000000"/>
                </a:solidFill>
                <a:latin typeface="Helvetica Light"/>
                <a:ea typeface="Helvetica Light"/>
                <a:cs typeface="Helvetica Light"/>
                <a:sym typeface="Helvetica Light"/>
              </a:defRPr>
            </a:lvl5pPr>
            <a:lvl6pPr marL="2514600" indent="-228600" defTabSz="381000" eaLnBrk="0" fontAlgn="base" hangingPunct="0">
              <a:spcBef>
                <a:spcPct val="0"/>
              </a:spcBef>
              <a:spcAft>
                <a:spcPct val="0"/>
              </a:spcAft>
              <a:defRPr kumimoji="1" sz="2400">
                <a:solidFill>
                  <a:srgbClr val="000000"/>
                </a:solidFill>
                <a:latin typeface="Helvetica Light"/>
                <a:ea typeface="Helvetica Light"/>
                <a:cs typeface="Helvetica Light"/>
                <a:sym typeface="Helvetica Light"/>
              </a:defRPr>
            </a:lvl6pPr>
            <a:lvl7pPr marL="2971800" indent="-228600" defTabSz="381000" eaLnBrk="0" fontAlgn="base" hangingPunct="0">
              <a:spcBef>
                <a:spcPct val="0"/>
              </a:spcBef>
              <a:spcAft>
                <a:spcPct val="0"/>
              </a:spcAft>
              <a:defRPr kumimoji="1" sz="2400">
                <a:solidFill>
                  <a:srgbClr val="000000"/>
                </a:solidFill>
                <a:latin typeface="Helvetica Light"/>
                <a:ea typeface="Helvetica Light"/>
                <a:cs typeface="Helvetica Light"/>
                <a:sym typeface="Helvetica Light"/>
              </a:defRPr>
            </a:lvl7pPr>
            <a:lvl8pPr marL="3429000" indent="-228600" defTabSz="381000" eaLnBrk="0" fontAlgn="base" hangingPunct="0">
              <a:spcBef>
                <a:spcPct val="0"/>
              </a:spcBef>
              <a:spcAft>
                <a:spcPct val="0"/>
              </a:spcAft>
              <a:defRPr kumimoji="1" sz="2400">
                <a:solidFill>
                  <a:srgbClr val="000000"/>
                </a:solidFill>
                <a:latin typeface="Helvetica Light"/>
                <a:ea typeface="Helvetica Light"/>
                <a:cs typeface="Helvetica Light"/>
                <a:sym typeface="Helvetica Light"/>
              </a:defRPr>
            </a:lvl8pPr>
            <a:lvl9pPr marL="3886200" indent="-228600" defTabSz="381000" eaLnBrk="0" fontAlgn="base" hangingPunct="0">
              <a:spcBef>
                <a:spcPct val="0"/>
              </a:spcBef>
              <a:spcAft>
                <a:spcPct val="0"/>
              </a:spcAft>
              <a:defRPr kumimoji="1" sz="2400">
                <a:solidFill>
                  <a:srgbClr val="000000"/>
                </a:solidFill>
                <a:latin typeface="Helvetica Light"/>
                <a:ea typeface="Helvetica Light"/>
                <a:cs typeface="Helvetica Light"/>
                <a:sym typeface="Helvetica Light"/>
              </a:defRPr>
            </a:lvl9pPr>
          </a:lstStyle>
          <a:p>
            <a:pPr lvl="1" eaLnBrk="1">
              <a:spcBef>
                <a:spcPts val="600"/>
              </a:spcBef>
              <a:spcAft>
                <a:spcPts val="600"/>
              </a:spcAft>
              <a:buClr>
                <a:srgbClr val="FEC231"/>
              </a:buClr>
              <a:buSzPct val="80000"/>
            </a:pPr>
            <a:r>
              <a:rPr kumimoji="0" lang="zh-TW" altLang="en-US" sz="1400" b="1" i="1" dirty="0">
                <a:solidFill>
                  <a:schemeClr val="tx1">
                    <a:lumMod val="95000"/>
                    <a:lumOff val="5000"/>
                  </a:schemeClr>
                </a:solidFill>
                <a:latin typeface="微软雅黑" panose="020B0503020204020204" pitchFamily="34" charset="-122"/>
                <a:ea typeface="微软雅黑" panose="020B0503020204020204" pitchFamily="34" charset="-122"/>
                <a:cs typeface="Times New Roman" panose="02020603050405020304" pitchFamily="18" charset="0"/>
              </a:rPr>
              <a:t>科研相关公众号</a:t>
            </a:r>
            <a:endParaRPr kumimoji="0" lang="en-US" altLang="zh-CN" sz="1400" b="1" i="1" dirty="0">
              <a:solidFill>
                <a:schemeClr val="tx1">
                  <a:lumMod val="95000"/>
                  <a:lumOff val="5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marL="0" lvl="1" indent="0" eaLnBrk="1">
              <a:spcBef>
                <a:spcPts val="600"/>
              </a:spcBef>
              <a:buClr>
                <a:srgbClr val="FEC231"/>
              </a:buClr>
              <a:buSzPct val="80000"/>
            </a:pPr>
            <a:r>
              <a:rPr kumimoji="0" lang="zh-TW" altLang="en-US" sz="1400" i="1" dirty="0">
                <a:latin typeface="微软雅黑" panose="020B0503020204020204" pitchFamily="34" charset="-122"/>
                <a:ea typeface="微软雅黑" panose="020B0503020204020204" pitchFamily="34" charset="-122"/>
                <a:cs typeface="Times New Roman" panose="02020603050405020304" pitchFamily="18" charset="0"/>
              </a:rPr>
              <a:t>       </a:t>
            </a:r>
            <a:r>
              <a:rPr kumimoji="0" lang="zh-TW" altLang="en-US" sz="1400" i="1" dirty="0">
                <a:solidFill>
                  <a:schemeClr val="tx1">
                    <a:lumMod val="65000"/>
                    <a:lumOff val="35000"/>
                  </a:schemeClr>
                </a:solidFill>
                <a:latin typeface="微软雅黑" panose="020B0503020204020204" pitchFamily="34" charset="-122"/>
                <a:ea typeface="微软雅黑" panose="020B0503020204020204" pitchFamily="34" charset="-122"/>
                <a:cs typeface="Times New Roman" panose="02020603050405020304" pitchFamily="18" charset="0"/>
              </a:rPr>
              <a:t>管理学季刊</a:t>
            </a:r>
            <a:r>
              <a:rPr kumimoji="0" lang="zh-CN" altLang="en-US" sz="1400" i="1" dirty="0">
                <a:solidFill>
                  <a:schemeClr val="tx1">
                    <a:lumMod val="65000"/>
                    <a:lumOff val="35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kumimoji="0" lang="zh-TW" altLang="en-US" sz="1400" i="1" dirty="0">
                <a:solidFill>
                  <a:schemeClr val="tx1">
                    <a:lumMod val="65000"/>
                    <a:lumOff val="35000"/>
                  </a:schemeClr>
                </a:solidFill>
                <a:latin typeface="微软雅黑" panose="020B0503020204020204" pitchFamily="34" charset="-122"/>
                <a:ea typeface="微软雅黑" panose="020B0503020204020204" pitchFamily="34" charset="-122"/>
                <a:cs typeface="Times New Roman" panose="02020603050405020304" pitchFamily="18" charset="0"/>
              </a:rPr>
              <a:t>经济研究</a:t>
            </a:r>
            <a:r>
              <a:rPr kumimoji="0" lang="zh-CN" altLang="en-US" sz="1400" i="1" dirty="0">
                <a:solidFill>
                  <a:schemeClr val="tx1">
                    <a:lumMod val="65000"/>
                    <a:lumOff val="35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kumimoji="0" lang="zh-TW" altLang="en-US" sz="1400" i="1" dirty="0">
                <a:solidFill>
                  <a:schemeClr val="tx1">
                    <a:lumMod val="65000"/>
                    <a:lumOff val="35000"/>
                  </a:schemeClr>
                </a:solidFill>
                <a:latin typeface="微软雅黑" panose="020B0503020204020204" pitchFamily="34" charset="-122"/>
                <a:ea typeface="微软雅黑" panose="020B0503020204020204" pitchFamily="34" charset="-122"/>
                <a:cs typeface="Times New Roman" panose="02020603050405020304" pitchFamily="18" charset="0"/>
              </a:rPr>
              <a:t>知社学术圈</a:t>
            </a:r>
            <a:r>
              <a:rPr kumimoji="0" lang="zh-CN" altLang="en-US" sz="1400" i="1" dirty="0">
                <a:solidFill>
                  <a:schemeClr val="tx1">
                    <a:lumMod val="65000"/>
                    <a:lumOff val="35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kumimoji="0" lang="zh-TW" altLang="en-US" sz="1400" i="1" dirty="0">
                <a:solidFill>
                  <a:schemeClr val="tx1">
                    <a:lumMod val="65000"/>
                    <a:lumOff val="35000"/>
                  </a:schemeClr>
                </a:solidFill>
                <a:latin typeface="微软雅黑" panose="020B0503020204020204" pitchFamily="34" charset="-122"/>
                <a:ea typeface="微软雅黑" panose="020B0503020204020204" pitchFamily="34" charset="-122"/>
                <a:cs typeface="Times New Roman" panose="02020603050405020304" pitchFamily="18" charset="0"/>
              </a:rPr>
              <a:t>金融学前沿论文速递</a:t>
            </a:r>
            <a:r>
              <a:rPr kumimoji="0" lang="zh-CN" altLang="en-US" sz="1400" i="1" dirty="0">
                <a:solidFill>
                  <a:schemeClr val="tx1">
                    <a:lumMod val="65000"/>
                    <a:lumOff val="35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kumimoji="0" lang="zh-TW" altLang="en-US" sz="1400" i="1" dirty="0">
                <a:solidFill>
                  <a:schemeClr val="tx1">
                    <a:lumMod val="65000"/>
                    <a:lumOff val="35000"/>
                  </a:schemeClr>
                </a:solidFill>
                <a:latin typeface="微软雅黑" panose="020B0503020204020204" pitchFamily="34" charset="-122"/>
                <a:ea typeface="微软雅黑" panose="020B0503020204020204" pitchFamily="34" charset="-122"/>
                <a:cs typeface="Times New Roman" panose="02020603050405020304" pitchFamily="18" charset="0"/>
              </a:rPr>
              <a:t>论文大焖锅</a:t>
            </a:r>
            <a:r>
              <a:rPr kumimoji="0" lang="zh-CN" altLang="en-US" sz="1400" i="1" dirty="0">
                <a:solidFill>
                  <a:schemeClr val="tx1">
                    <a:lumMod val="65000"/>
                    <a:lumOff val="35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kumimoji="0" lang="zh-TW" altLang="en-US" sz="1400" i="1" dirty="0">
                <a:solidFill>
                  <a:schemeClr val="tx1">
                    <a:lumMod val="65000"/>
                    <a:lumOff val="35000"/>
                  </a:schemeClr>
                </a:solidFill>
                <a:latin typeface="微软雅黑" panose="020B0503020204020204" pitchFamily="34" charset="-122"/>
                <a:ea typeface="微软雅黑" panose="020B0503020204020204" pitchFamily="34" charset="-122"/>
                <a:cs typeface="Times New Roman" panose="02020603050405020304" pitchFamily="18" charset="0"/>
              </a:rPr>
              <a:t>唧唧堂</a:t>
            </a:r>
            <a:r>
              <a:rPr kumimoji="0" lang="zh-CN" altLang="en-US" sz="1400" i="1" dirty="0">
                <a:solidFill>
                  <a:schemeClr val="tx1">
                    <a:lumMod val="65000"/>
                    <a:lumOff val="35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kumimoji="0" lang="zh-TW" altLang="en-US" sz="1400" i="1" dirty="0">
                <a:solidFill>
                  <a:schemeClr val="tx1">
                    <a:lumMod val="65000"/>
                    <a:lumOff val="35000"/>
                  </a:schemeClr>
                </a:solidFill>
                <a:latin typeface="微软雅黑" panose="020B0503020204020204" pitchFamily="34" charset="-122"/>
                <a:ea typeface="微软雅黑" panose="020B0503020204020204" pitchFamily="34" charset="-122"/>
                <a:cs typeface="Times New Roman" panose="02020603050405020304" pitchFamily="18" charset="0"/>
              </a:rPr>
              <a:t>经济学漫谈</a:t>
            </a:r>
            <a:r>
              <a:rPr kumimoji="0" lang="zh-CN" altLang="en-US" sz="1400" i="1" dirty="0">
                <a:solidFill>
                  <a:schemeClr val="tx1">
                    <a:lumMod val="65000"/>
                    <a:lumOff val="35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kumimoji="0" lang="en-US" altLang="zh-CN" sz="1400" i="1" dirty="0">
                <a:solidFill>
                  <a:schemeClr val="tx1">
                    <a:lumMod val="65000"/>
                    <a:lumOff val="35000"/>
                  </a:schemeClr>
                </a:solidFill>
                <a:latin typeface="微软雅黑" panose="020B0503020204020204" pitchFamily="34" charset="-122"/>
                <a:ea typeface="微软雅黑" panose="020B0503020204020204" pitchFamily="34" charset="-122"/>
                <a:cs typeface="Times New Roman" panose="02020603050405020304" pitchFamily="18" charset="0"/>
              </a:rPr>
              <a:t>Paper4You</a:t>
            </a:r>
          </a:p>
        </p:txBody>
      </p:sp>
      <p:sp>
        <p:nvSpPr>
          <p:cNvPr id="85" name="文本框 84"/>
          <p:cNvSpPr txBox="1"/>
          <p:nvPr/>
        </p:nvSpPr>
        <p:spPr>
          <a:xfrm>
            <a:off x="10537300" y="1538923"/>
            <a:ext cx="523220" cy="2913618"/>
          </a:xfrm>
          <a:prstGeom prst="rect">
            <a:avLst/>
          </a:prstGeom>
          <a:noFill/>
        </p:spPr>
        <p:txBody>
          <a:bodyPr vert="eaVert" wrap="none" rtlCol="0">
            <a:spAutoFit/>
          </a:bodyPr>
          <a:lstStyle/>
          <a:p>
            <a:r>
              <a:rPr lang="zh-CN" altLang="en-US" sz="22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sym typeface="Helvetica Light"/>
              </a:rPr>
              <a:t>每周定期更新研究热点</a:t>
            </a:r>
          </a:p>
        </p:txBody>
      </p:sp>
    </p:spTree>
    <p:extLst>
      <p:ext uri="{BB962C8B-B14F-4D97-AF65-F5344CB8AC3E}">
        <p14:creationId xmlns:p14="http://schemas.microsoft.com/office/powerpoint/2010/main" val="120589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2000"/>
                                        <p:tgtEl>
                                          <p:spTgt spid="9"/>
                                        </p:tgtEl>
                                      </p:cBhvr>
                                    </p:animEffect>
                                  </p:childTnLst>
                                </p:cTn>
                              </p:par>
                              <p:par>
                                <p:cTn id="11" presetID="21" presetClass="entr" presetSubtype="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heel(1)">
                                      <p:cBhvr>
                                        <p:cTn id="13" dur="2000"/>
                                        <p:tgtEl>
                                          <p:spTgt spid="15"/>
                                        </p:tgtEl>
                                      </p:cBhvr>
                                    </p:animEffect>
                                  </p:childTnLst>
                                </p:cTn>
                              </p:par>
                              <p:par>
                                <p:cTn id="14" presetID="21" presetClass="entr" presetSubtype="1"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heel(1)">
                                      <p:cBhvr>
                                        <p:cTn id="16" dur="2000"/>
                                        <p:tgtEl>
                                          <p:spTgt spid="26"/>
                                        </p:tgtEl>
                                      </p:cBhvr>
                                    </p:animEffect>
                                  </p:childTnLst>
                                </p:cTn>
                              </p:par>
                              <p:par>
                                <p:cTn id="17" presetID="21" presetClass="entr" presetSubtype="1"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heel(1)">
                                      <p:cBhvr>
                                        <p:cTn id="19" dur="2000"/>
                                        <p:tgtEl>
                                          <p:spTgt spid="36"/>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heel(1)">
                                      <p:cBhvr>
                                        <p:cTn id="22" dur="2000"/>
                                        <p:tgtEl>
                                          <p:spTgt spid="44"/>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wheel(1)">
                                      <p:cBhvr>
                                        <p:cTn id="25" dur="2000"/>
                                        <p:tgtEl>
                                          <p:spTgt spid="46"/>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wheel(1)">
                                      <p:cBhvr>
                                        <p:cTn id="28" dur="2000"/>
                                        <p:tgtEl>
                                          <p:spTgt spid="47"/>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wheel(1)">
                                      <p:cBhvr>
                                        <p:cTn id="31" dur="2000"/>
                                        <p:tgtEl>
                                          <p:spTgt spid="48"/>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wheel(1)">
                                      <p:cBhvr>
                                        <p:cTn id="34" dur="2000"/>
                                        <p:tgtEl>
                                          <p:spTgt spid="49"/>
                                        </p:tgtEl>
                                      </p:cBhvr>
                                    </p:animEffect>
                                  </p:childTnLst>
                                </p:cTn>
                              </p:par>
                              <p:par>
                                <p:cTn id="35" presetID="21" presetClass="entr" presetSubtype="1"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wheel(1)">
                                      <p:cBhvr>
                                        <p:cTn id="37" dur="2000"/>
                                        <p:tgtEl>
                                          <p:spTgt spid="51"/>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wheel(1)">
                                      <p:cBhvr>
                                        <p:cTn id="40" dur="2000"/>
                                        <p:tgtEl>
                                          <p:spTgt spid="52"/>
                                        </p:tgtEl>
                                      </p:cBhvr>
                                    </p:animEffect>
                                  </p:childTnLst>
                                </p:cTn>
                              </p:par>
                              <p:par>
                                <p:cTn id="41" presetID="21" presetClass="entr" presetSubtype="1"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wheel(1)">
                                      <p:cBhvr>
                                        <p:cTn id="43" dur="2000"/>
                                        <p:tgtEl>
                                          <p:spTgt spid="54"/>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wheel(1)">
                                      <p:cBhvr>
                                        <p:cTn id="46" dur="2000"/>
                                        <p:tgtEl>
                                          <p:spTgt spid="55"/>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wheel(1)">
                                      <p:cBhvr>
                                        <p:cTn id="49" dur="2000"/>
                                        <p:tgtEl>
                                          <p:spTgt spid="56"/>
                                        </p:tgtEl>
                                      </p:cBhvr>
                                    </p:animEffect>
                                  </p:childTnLst>
                                </p:cTn>
                              </p:par>
                              <p:par>
                                <p:cTn id="50" presetID="21" presetClass="entr" presetSubtype="1" fill="hold" grpId="0" nodeType="with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wheel(1)">
                                      <p:cBhvr>
                                        <p:cTn id="52" dur="2000"/>
                                        <p:tgtEl>
                                          <p:spTgt spid="57"/>
                                        </p:tgtEl>
                                      </p:cBhvr>
                                    </p:animEffect>
                                  </p:childTnLst>
                                </p:cTn>
                              </p:par>
                              <p:par>
                                <p:cTn id="53" presetID="21" presetClass="entr" presetSubtype="1" fill="hold" grpId="0" nodeType="withEffect">
                                  <p:stCondLst>
                                    <p:cond delay="0"/>
                                  </p:stCondLst>
                                  <p:childTnLst>
                                    <p:set>
                                      <p:cBhvr>
                                        <p:cTn id="54" dur="1" fill="hold">
                                          <p:stCondLst>
                                            <p:cond delay="0"/>
                                          </p:stCondLst>
                                        </p:cTn>
                                        <p:tgtEl>
                                          <p:spTgt spid="58"/>
                                        </p:tgtEl>
                                        <p:attrNameLst>
                                          <p:attrName>style.visibility</p:attrName>
                                        </p:attrNameLst>
                                      </p:cBhvr>
                                      <p:to>
                                        <p:strVal val="visible"/>
                                      </p:to>
                                    </p:set>
                                    <p:animEffect transition="in" filter="wheel(1)">
                                      <p:cBhvr>
                                        <p:cTn id="55" dur="2000"/>
                                        <p:tgtEl>
                                          <p:spTgt spid="58"/>
                                        </p:tgtEl>
                                      </p:cBhvr>
                                    </p:animEffect>
                                  </p:childTnLst>
                                </p:cTn>
                              </p:par>
                              <p:par>
                                <p:cTn id="56" presetID="21" presetClass="entr" presetSubtype="1" fill="hold" grpId="0" nodeType="with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wheel(1)">
                                      <p:cBhvr>
                                        <p:cTn id="58" dur="2000"/>
                                        <p:tgtEl>
                                          <p:spTgt spid="60"/>
                                        </p:tgtEl>
                                      </p:cBhvr>
                                    </p:animEffect>
                                  </p:childTnLst>
                                </p:cTn>
                              </p:par>
                              <p:par>
                                <p:cTn id="59" presetID="21" presetClass="entr" presetSubtype="1" fill="hold" grpId="0" nodeType="withEffect">
                                  <p:stCondLst>
                                    <p:cond delay="0"/>
                                  </p:stCondLst>
                                  <p:childTnLst>
                                    <p:set>
                                      <p:cBhvr>
                                        <p:cTn id="60" dur="1" fill="hold">
                                          <p:stCondLst>
                                            <p:cond delay="0"/>
                                          </p:stCondLst>
                                        </p:cTn>
                                        <p:tgtEl>
                                          <p:spTgt spid="61"/>
                                        </p:tgtEl>
                                        <p:attrNameLst>
                                          <p:attrName>style.visibility</p:attrName>
                                        </p:attrNameLst>
                                      </p:cBhvr>
                                      <p:to>
                                        <p:strVal val="visible"/>
                                      </p:to>
                                    </p:set>
                                    <p:animEffect transition="in" filter="wheel(1)">
                                      <p:cBhvr>
                                        <p:cTn id="61" dur="2000"/>
                                        <p:tgtEl>
                                          <p:spTgt spid="61"/>
                                        </p:tgtEl>
                                      </p:cBhvr>
                                    </p:animEffect>
                                  </p:childTnLst>
                                </p:cTn>
                              </p:par>
                              <p:par>
                                <p:cTn id="62" presetID="21" presetClass="entr" presetSubtype="1" fill="hold" grpId="0" nodeType="withEffect">
                                  <p:stCondLst>
                                    <p:cond delay="0"/>
                                  </p:stCondLst>
                                  <p:childTnLst>
                                    <p:set>
                                      <p:cBhvr>
                                        <p:cTn id="63" dur="1" fill="hold">
                                          <p:stCondLst>
                                            <p:cond delay="0"/>
                                          </p:stCondLst>
                                        </p:cTn>
                                        <p:tgtEl>
                                          <p:spTgt spid="62"/>
                                        </p:tgtEl>
                                        <p:attrNameLst>
                                          <p:attrName>style.visibility</p:attrName>
                                        </p:attrNameLst>
                                      </p:cBhvr>
                                      <p:to>
                                        <p:strVal val="visible"/>
                                      </p:to>
                                    </p:set>
                                    <p:animEffect transition="in" filter="wheel(1)">
                                      <p:cBhvr>
                                        <p:cTn id="64" dur="2000"/>
                                        <p:tgtEl>
                                          <p:spTgt spid="62"/>
                                        </p:tgtEl>
                                      </p:cBhvr>
                                    </p:animEffect>
                                  </p:childTnLst>
                                </p:cTn>
                              </p:par>
                              <p:par>
                                <p:cTn id="65" presetID="21" presetClass="entr" presetSubtype="1" fill="hold" grpId="0" nodeType="withEffect">
                                  <p:stCondLst>
                                    <p:cond delay="0"/>
                                  </p:stCondLst>
                                  <p:childTnLst>
                                    <p:set>
                                      <p:cBhvr>
                                        <p:cTn id="66" dur="1" fill="hold">
                                          <p:stCondLst>
                                            <p:cond delay="0"/>
                                          </p:stCondLst>
                                        </p:cTn>
                                        <p:tgtEl>
                                          <p:spTgt spid="64"/>
                                        </p:tgtEl>
                                        <p:attrNameLst>
                                          <p:attrName>style.visibility</p:attrName>
                                        </p:attrNameLst>
                                      </p:cBhvr>
                                      <p:to>
                                        <p:strVal val="visible"/>
                                      </p:to>
                                    </p:set>
                                    <p:animEffect transition="in" filter="wheel(1)">
                                      <p:cBhvr>
                                        <p:cTn id="67" dur="2000"/>
                                        <p:tgtEl>
                                          <p:spTgt spid="64"/>
                                        </p:tgtEl>
                                      </p:cBhvr>
                                    </p:animEffect>
                                  </p:childTnLst>
                                </p:cTn>
                              </p:par>
                              <p:par>
                                <p:cTn id="68" presetID="21" presetClass="entr" presetSubtype="1" fill="hold" grpId="0" nodeType="withEffect">
                                  <p:stCondLst>
                                    <p:cond delay="0"/>
                                  </p:stCondLst>
                                  <p:childTnLst>
                                    <p:set>
                                      <p:cBhvr>
                                        <p:cTn id="69" dur="1" fill="hold">
                                          <p:stCondLst>
                                            <p:cond delay="0"/>
                                          </p:stCondLst>
                                        </p:cTn>
                                        <p:tgtEl>
                                          <p:spTgt spid="65"/>
                                        </p:tgtEl>
                                        <p:attrNameLst>
                                          <p:attrName>style.visibility</p:attrName>
                                        </p:attrNameLst>
                                      </p:cBhvr>
                                      <p:to>
                                        <p:strVal val="visible"/>
                                      </p:to>
                                    </p:set>
                                    <p:animEffect transition="in" filter="wheel(1)">
                                      <p:cBhvr>
                                        <p:cTn id="70" dur="2000"/>
                                        <p:tgtEl>
                                          <p:spTgt spid="65"/>
                                        </p:tgtEl>
                                      </p:cBhvr>
                                    </p:animEffect>
                                  </p:childTnLst>
                                </p:cTn>
                              </p:par>
                              <p:par>
                                <p:cTn id="71" presetID="21" presetClass="entr" presetSubtype="1" fill="hold" grpId="0" nodeType="withEffect">
                                  <p:stCondLst>
                                    <p:cond delay="0"/>
                                  </p:stCondLst>
                                  <p:childTnLst>
                                    <p:set>
                                      <p:cBhvr>
                                        <p:cTn id="72" dur="1" fill="hold">
                                          <p:stCondLst>
                                            <p:cond delay="0"/>
                                          </p:stCondLst>
                                        </p:cTn>
                                        <p:tgtEl>
                                          <p:spTgt spid="66"/>
                                        </p:tgtEl>
                                        <p:attrNameLst>
                                          <p:attrName>style.visibility</p:attrName>
                                        </p:attrNameLst>
                                      </p:cBhvr>
                                      <p:to>
                                        <p:strVal val="visible"/>
                                      </p:to>
                                    </p:set>
                                    <p:animEffect transition="in" filter="wheel(1)">
                                      <p:cBhvr>
                                        <p:cTn id="73" dur="2000"/>
                                        <p:tgtEl>
                                          <p:spTgt spid="66"/>
                                        </p:tgtEl>
                                      </p:cBhvr>
                                    </p:animEffect>
                                  </p:childTnLst>
                                </p:cTn>
                              </p:par>
                              <p:par>
                                <p:cTn id="74" presetID="21" presetClass="entr" presetSubtype="1" fill="hold" grpId="0" nodeType="withEffect">
                                  <p:stCondLst>
                                    <p:cond delay="0"/>
                                  </p:stCondLst>
                                  <p:childTnLst>
                                    <p:set>
                                      <p:cBhvr>
                                        <p:cTn id="75" dur="1" fill="hold">
                                          <p:stCondLst>
                                            <p:cond delay="0"/>
                                          </p:stCondLst>
                                        </p:cTn>
                                        <p:tgtEl>
                                          <p:spTgt spid="67"/>
                                        </p:tgtEl>
                                        <p:attrNameLst>
                                          <p:attrName>style.visibility</p:attrName>
                                        </p:attrNameLst>
                                      </p:cBhvr>
                                      <p:to>
                                        <p:strVal val="visible"/>
                                      </p:to>
                                    </p:set>
                                    <p:animEffect transition="in" filter="wheel(1)">
                                      <p:cBhvr>
                                        <p:cTn id="76" dur="2000"/>
                                        <p:tgtEl>
                                          <p:spTgt spid="67"/>
                                        </p:tgtEl>
                                      </p:cBhvr>
                                    </p:animEffect>
                                  </p:childTnLst>
                                </p:cTn>
                              </p:par>
                              <p:par>
                                <p:cTn id="77" presetID="21" presetClass="entr" presetSubtype="1" fill="hold" grpId="0" nodeType="withEffect">
                                  <p:stCondLst>
                                    <p:cond delay="0"/>
                                  </p:stCondLst>
                                  <p:childTnLst>
                                    <p:set>
                                      <p:cBhvr>
                                        <p:cTn id="78" dur="1" fill="hold">
                                          <p:stCondLst>
                                            <p:cond delay="0"/>
                                          </p:stCondLst>
                                        </p:cTn>
                                        <p:tgtEl>
                                          <p:spTgt spid="68"/>
                                        </p:tgtEl>
                                        <p:attrNameLst>
                                          <p:attrName>style.visibility</p:attrName>
                                        </p:attrNameLst>
                                      </p:cBhvr>
                                      <p:to>
                                        <p:strVal val="visible"/>
                                      </p:to>
                                    </p:set>
                                    <p:animEffect transition="in" filter="wheel(1)">
                                      <p:cBhvr>
                                        <p:cTn id="79" dur="2000"/>
                                        <p:tgtEl>
                                          <p:spTgt spid="68"/>
                                        </p:tgtEl>
                                      </p:cBhvr>
                                    </p:animEffect>
                                  </p:childTnLst>
                                </p:cTn>
                              </p:par>
                              <p:par>
                                <p:cTn id="80" presetID="21" presetClass="entr" presetSubtype="1" fill="hold" grpId="0" nodeType="withEffect">
                                  <p:stCondLst>
                                    <p:cond delay="0"/>
                                  </p:stCondLst>
                                  <p:childTnLst>
                                    <p:set>
                                      <p:cBhvr>
                                        <p:cTn id="81" dur="1" fill="hold">
                                          <p:stCondLst>
                                            <p:cond delay="0"/>
                                          </p:stCondLst>
                                        </p:cTn>
                                        <p:tgtEl>
                                          <p:spTgt spid="69"/>
                                        </p:tgtEl>
                                        <p:attrNameLst>
                                          <p:attrName>style.visibility</p:attrName>
                                        </p:attrNameLst>
                                      </p:cBhvr>
                                      <p:to>
                                        <p:strVal val="visible"/>
                                      </p:to>
                                    </p:set>
                                    <p:animEffect transition="in" filter="wheel(1)">
                                      <p:cBhvr>
                                        <p:cTn id="82" dur="2000"/>
                                        <p:tgtEl>
                                          <p:spTgt spid="69"/>
                                        </p:tgtEl>
                                      </p:cBhvr>
                                    </p:animEffect>
                                  </p:childTnLst>
                                </p:cTn>
                              </p:par>
                              <p:par>
                                <p:cTn id="83" presetID="21" presetClass="entr" presetSubtype="1" fill="hold" grpId="0" nodeType="withEffect">
                                  <p:stCondLst>
                                    <p:cond delay="0"/>
                                  </p:stCondLst>
                                  <p:childTnLst>
                                    <p:set>
                                      <p:cBhvr>
                                        <p:cTn id="84" dur="1" fill="hold">
                                          <p:stCondLst>
                                            <p:cond delay="0"/>
                                          </p:stCondLst>
                                        </p:cTn>
                                        <p:tgtEl>
                                          <p:spTgt spid="70"/>
                                        </p:tgtEl>
                                        <p:attrNameLst>
                                          <p:attrName>style.visibility</p:attrName>
                                        </p:attrNameLst>
                                      </p:cBhvr>
                                      <p:to>
                                        <p:strVal val="visible"/>
                                      </p:to>
                                    </p:set>
                                    <p:animEffect transition="in" filter="wheel(1)">
                                      <p:cBhvr>
                                        <p:cTn id="85" dur="2000"/>
                                        <p:tgtEl>
                                          <p:spTgt spid="70"/>
                                        </p:tgtEl>
                                      </p:cBhvr>
                                    </p:animEffect>
                                  </p:childTnLst>
                                </p:cTn>
                              </p:par>
                              <p:par>
                                <p:cTn id="86" presetID="21" presetClass="entr" presetSubtype="1" fill="hold" grpId="0" nodeType="withEffect">
                                  <p:stCondLst>
                                    <p:cond delay="0"/>
                                  </p:stCondLst>
                                  <p:childTnLst>
                                    <p:set>
                                      <p:cBhvr>
                                        <p:cTn id="87" dur="1" fill="hold">
                                          <p:stCondLst>
                                            <p:cond delay="0"/>
                                          </p:stCondLst>
                                        </p:cTn>
                                        <p:tgtEl>
                                          <p:spTgt spid="71"/>
                                        </p:tgtEl>
                                        <p:attrNameLst>
                                          <p:attrName>style.visibility</p:attrName>
                                        </p:attrNameLst>
                                      </p:cBhvr>
                                      <p:to>
                                        <p:strVal val="visible"/>
                                      </p:to>
                                    </p:set>
                                    <p:animEffect transition="in" filter="wheel(1)">
                                      <p:cBhvr>
                                        <p:cTn id="88" dur="2000"/>
                                        <p:tgtEl>
                                          <p:spTgt spid="71"/>
                                        </p:tgtEl>
                                      </p:cBhvr>
                                    </p:animEffect>
                                  </p:childTnLst>
                                </p:cTn>
                              </p:par>
                              <p:par>
                                <p:cTn id="89" presetID="21" presetClass="entr" presetSubtype="1" fill="hold" grpId="0" nodeType="withEffect">
                                  <p:stCondLst>
                                    <p:cond delay="0"/>
                                  </p:stCondLst>
                                  <p:childTnLst>
                                    <p:set>
                                      <p:cBhvr>
                                        <p:cTn id="90" dur="1" fill="hold">
                                          <p:stCondLst>
                                            <p:cond delay="0"/>
                                          </p:stCondLst>
                                        </p:cTn>
                                        <p:tgtEl>
                                          <p:spTgt spid="72"/>
                                        </p:tgtEl>
                                        <p:attrNameLst>
                                          <p:attrName>style.visibility</p:attrName>
                                        </p:attrNameLst>
                                      </p:cBhvr>
                                      <p:to>
                                        <p:strVal val="visible"/>
                                      </p:to>
                                    </p:set>
                                    <p:animEffect transition="in" filter="wheel(1)">
                                      <p:cBhvr>
                                        <p:cTn id="91" dur="2000"/>
                                        <p:tgtEl>
                                          <p:spTgt spid="72"/>
                                        </p:tgtEl>
                                      </p:cBhvr>
                                    </p:animEffect>
                                  </p:childTnLst>
                                </p:cTn>
                              </p:par>
                              <p:par>
                                <p:cTn id="92" presetID="21" presetClass="entr" presetSubtype="1" fill="hold" grpId="0" nodeType="withEffect">
                                  <p:stCondLst>
                                    <p:cond delay="0"/>
                                  </p:stCondLst>
                                  <p:childTnLst>
                                    <p:set>
                                      <p:cBhvr>
                                        <p:cTn id="93" dur="1" fill="hold">
                                          <p:stCondLst>
                                            <p:cond delay="0"/>
                                          </p:stCondLst>
                                        </p:cTn>
                                        <p:tgtEl>
                                          <p:spTgt spid="73"/>
                                        </p:tgtEl>
                                        <p:attrNameLst>
                                          <p:attrName>style.visibility</p:attrName>
                                        </p:attrNameLst>
                                      </p:cBhvr>
                                      <p:to>
                                        <p:strVal val="visible"/>
                                      </p:to>
                                    </p:set>
                                    <p:animEffect transition="in" filter="wheel(1)">
                                      <p:cBhvr>
                                        <p:cTn id="94" dur="2000"/>
                                        <p:tgtEl>
                                          <p:spTgt spid="73"/>
                                        </p:tgtEl>
                                      </p:cBhvr>
                                    </p:animEffect>
                                  </p:childTnLst>
                                </p:cTn>
                              </p:par>
                              <p:par>
                                <p:cTn id="95" presetID="21" presetClass="entr" presetSubtype="1" fill="hold" grpId="0" nodeType="withEffect">
                                  <p:stCondLst>
                                    <p:cond delay="0"/>
                                  </p:stCondLst>
                                  <p:childTnLst>
                                    <p:set>
                                      <p:cBhvr>
                                        <p:cTn id="96" dur="1" fill="hold">
                                          <p:stCondLst>
                                            <p:cond delay="0"/>
                                          </p:stCondLst>
                                        </p:cTn>
                                        <p:tgtEl>
                                          <p:spTgt spid="74"/>
                                        </p:tgtEl>
                                        <p:attrNameLst>
                                          <p:attrName>style.visibility</p:attrName>
                                        </p:attrNameLst>
                                      </p:cBhvr>
                                      <p:to>
                                        <p:strVal val="visible"/>
                                      </p:to>
                                    </p:set>
                                    <p:animEffect transition="in" filter="wheel(1)">
                                      <p:cBhvr>
                                        <p:cTn id="97" dur="2000"/>
                                        <p:tgtEl>
                                          <p:spTgt spid="74"/>
                                        </p:tgtEl>
                                      </p:cBhvr>
                                    </p:animEffect>
                                  </p:childTnLst>
                                </p:cTn>
                              </p:par>
                              <p:par>
                                <p:cTn id="98" presetID="21" presetClass="entr" presetSubtype="1" fill="hold" grpId="0" nodeType="withEffect">
                                  <p:stCondLst>
                                    <p:cond delay="0"/>
                                  </p:stCondLst>
                                  <p:childTnLst>
                                    <p:set>
                                      <p:cBhvr>
                                        <p:cTn id="99" dur="1" fill="hold">
                                          <p:stCondLst>
                                            <p:cond delay="0"/>
                                          </p:stCondLst>
                                        </p:cTn>
                                        <p:tgtEl>
                                          <p:spTgt spid="75"/>
                                        </p:tgtEl>
                                        <p:attrNameLst>
                                          <p:attrName>style.visibility</p:attrName>
                                        </p:attrNameLst>
                                      </p:cBhvr>
                                      <p:to>
                                        <p:strVal val="visible"/>
                                      </p:to>
                                    </p:set>
                                    <p:animEffect transition="in" filter="wheel(1)">
                                      <p:cBhvr>
                                        <p:cTn id="100" dur="2000"/>
                                        <p:tgtEl>
                                          <p:spTgt spid="75"/>
                                        </p:tgtEl>
                                      </p:cBhvr>
                                    </p:animEffect>
                                  </p:childTnLst>
                                </p:cTn>
                              </p:par>
                              <p:par>
                                <p:cTn id="101" presetID="21" presetClass="entr" presetSubtype="1" fill="hold" grpId="0" nodeType="withEffect">
                                  <p:stCondLst>
                                    <p:cond delay="0"/>
                                  </p:stCondLst>
                                  <p:childTnLst>
                                    <p:set>
                                      <p:cBhvr>
                                        <p:cTn id="102" dur="1" fill="hold">
                                          <p:stCondLst>
                                            <p:cond delay="0"/>
                                          </p:stCondLst>
                                        </p:cTn>
                                        <p:tgtEl>
                                          <p:spTgt spid="76"/>
                                        </p:tgtEl>
                                        <p:attrNameLst>
                                          <p:attrName>style.visibility</p:attrName>
                                        </p:attrNameLst>
                                      </p:cBhvr>
                                      <p:to>
                                        <p:strVal val="visible"/>
                                      </p:to>
                                    </p:set>
                                    <p:animEffect transition="in" filter="wheel(1)">
                                      <p:cBhvr>
                                        <p:cTn id="103" dur="2000"/>
                                        <p:tgtEl>
                                          <p:spTgt spid="76"/>
                                        </p:tgtEl>
                                      </p:cBhvr>
                                    </p:animEffect>
                                  </p:childTnLst>
                                </p:cTn>
                              </p:par>
                              <p:par>
                                <p:cTn id="104" presetID="21" presetClass="entr" presetSubtype="1" fill="hold" grpId="0" nodeType="withEffect">
                                  <p:stCondLst>
                                    <p:cond delay="0"/>
                                  </p:stCondLst>
                                  <p:childTnLst>
                                    <p:set>
                                      <p:cBhvr>
                                        <p:cTn id="105" dur="1" fill="hold">
                                          <p:stCondLst>
                                            <p:cond delay="0"/>
                                          </p:stCondLst>
                                        </p:cTn>
                                        <p:tgtEl>
                                          <p:spTgt spid="77"/>
                                        </p:tgtEl>
                                        <p:attrNameLst>
                                          <p:attrName>style.visibility</p:attrName>
                                        </p:attrNameLst>
                                      </p:cBhvr>
                                      <p:to>
                                        <p:strVal val="visible"/>
                                      </p:to>
                                    </p:set>
                                    <p:animEffect transition="in" filter="wheel(1)">
                                      <p:cBhvr>
                                        <p:cTn id="106" dur="2000"/>
                                        <p:tgtEl>
                                          <p:spTgt spid="77"/>
                                        </p:tgtEl>
                                      </p:cBhvr>
                                    </p:animEffect>
                                  </p:childTnLst>
                                </p:cTn>
                              </p:par>
                              <p:par>
                                <p:cTn id="107" presetID="21" presetClass="entr" presetSubtype="1" fill="hold" grpId="0" nodeType="withEffect">
                                  <p:stCondLst>
                                    <p:cond delay="0"/>
                                  </p:stCondLst>
                                  <p:childTnLst>
                                    <p:set>
                                      <p:cBhvr>
                                        <p:cTn id="108" dur="1" fill="hold">
                                          <p:stCondLst>
                                            <p:cond delay="0"/>
                                          </p:stCondLst>
                                        </p:cTn>
                                        <p:tgtEl>
                                          <p:spTgt spid="78"/>
                                        </p:tgtEl>
                                        <p:attrNameLst>
                                          <p:attrName>style.visibility</p:attrName>
                                        </p:attrNameLst>
                                      </p:cBhvr>
                                      <p:to>
                                        <p:strVal val="visible"/>
                                      </p:to>
                                    </p:set>
                                    <p:animEffect transition="in" filter="wheel(1)">
                                      <p:cBhvr>
                                        <p:cTn id="109" dur="2000"/>
                                        <p:tgtEl>
                                          <p:spTgt spid="78"/>
                                        </p:tgtEl>
                                      </p:cBhvr>
                                    </p:animEffect>
                                  </p:childTnLst>
                                </p:cTn>
                              </p:par>
                              <p:par>
                                <p:cTn id="110" presetID="21" presetClass="entr" presetSubtype="1" fill="hold" grpId="0" nodeType="withEffect">
                                  <p:stCondLst>
                                    <p:cond delay="0"/>
                                  </p:stCondLst>
                                  <p:childTnLst>
                                    <p:set>
                                      <p:cBhvr>
                                        <p:cTn id="111" dur="1" fill="hold">
                                          <p:stCondLst>
                                            <p:cond delay="0"/>
                                          </p:stCondLst>
                                        </p:cTn>
                                        <p:tgtEl>
                                          <p:spTgt spid="79"/>
                                        </p:tgtEl>
                                        <p:attrNameLst>
                                          <p:attrName>style.visibility</p:attrName>
                                        </p:attrNameLst>
                                      </p:cBhvr>
                                      <p:to>
                                        <p:strVal val="visible"/>
                                      </p:to>
                                    </p:set>
                                    <p:animEffect transition="in" filter="wheel(1)">
                                      <p:cBhvr>
                                        <p:cTn id="112" dur="2000"/>
                                        <p:tgtEl>
                                          <p:spTgt spid="79"/>
                                        </p:tgtEl>
                                      </p:cBhvr>
                                    </p:animEffect>
                                  </p:childTnLst>
                                </p:cTn>
                              </p:par>
                              <p:par>
                                <p:cTn id="113" presetID="21" presetClass="entr" presetSubtype="1" fill="hold" grpId="0" nodeType="withEffect">
                                  <p:stCondLst>
                                    <p:cond delay="0"/>
                                  </p:stCondLst>
                                  <p:childTnLst>
                                    <p:set>
                                      <p:cBhvr>
                                        <p:cTn id="114" dur="1" fill="hold">
                                          <p:stCondLst>
                                            <p:cond delay="0"/>
                                          </p:stCondLst>
                                        </p:cTn>
                                        <p:tgtEl>
                                          <p:spTgt spid="80"/>
                                        </p:tgtEl>
                                        <p:attrNameLst>
                                          <p:attrName>style.visibility</p:attrName>
                                        </p:attrNameLst>
                                      </p:cBhvr>
                                      <p:to>
                                        <p:strVal val="visible"/>
                                      </p:to>
                                    </p:set>
                                    <p:animEffect transition="in" filter="wheel(1)">
                                      <p:cBhvr>
                                        <p:cTn id="115" dur="2000"/>
                                        <p:tgtEl>
                                          <p:spTgt spid="80"/>
                                        </p:tgtEl>
                                      </p:cBhvr>
                                    </p:animEffect>
                                  </p:childTnLst>
                                </p:cTn>
                              </p:par>
                              <p:par>
                                <p:cTn id="116" presetID="21" presetClass="entr" presetSubtype="1" fill="hold" nodeType="withEffect">
                                  <p:stCondLst>
                                    <p:cond delay="0"/>
                                  </p:stCondLst>
                                  <p:childTnLst>
                                    <p:set>
                                      <p:cBhvr>
                                        <p:cTn id="117" dur="1" fill="hold">
                                          <p:stCondLst>
                                            <p:cond delay="0"/>
                                          </p:stCondLst>
                                        </p:cTn>
                                        <p:tgtEl>
                                          <p:spTgt spid="81"/>
                                        </p:tgtEl>
                                        <p:attrNameLst>
                                          <p:attrName>style.visibility</p:attrName>
                                        </p:attrNameLst>
                                      </p:cBhvr>
                                      <p:to>
                                        <p:strVal val="visible"/>
                                      </p:to>
                                    </p:set>
                                    <p:animEffect transition="in" filter="wheel(1)">
                                      <p:cBhvr>
                                        <p:cTn id="118" dur="2000"/>
                                        <p:tgtEl>
                                          <p:spTgt spid="81"/>
                                        </p:tgtEl>
                                      </p:cBhvr>
                                    </p:animEffect>
                                  </p:childTnLst>
                                </p:cTn>
                              </p:par>
                              <p:par>
                                <p:cTn id="119" presetID="21" presetClass="entr" presetSubtype="1" fill="hold" grpId="0" nodeType="withEffect">
                                  <p:stCondLst>
                                    <p:cond delay="0"/>
                                  </p:stCondLst>
                                  <p:childTnLst>
                                    <p:set>
                                      <p:cBhvr>
                                        <p:cTn id="120" dur="1" fill="hold">
                                          <p:stCondLst>
                                            <p:cond delay="0"/>
                                          </p:stCondLst>
                                        </p:cTn>
                                        <p:tgtEl>
                                          <p:spTgt spid="85"/>
                                        </p:tgtEl>
                                        <p:attrNameLst>
                                          <p:attrName>style.visibility</p:attrName>
                                        </p:attrNameLst>
                                      </p:cBhvr>
                                      <p:to>
                                        <p:strVal val="visible"/>
                                      </p:to>
                                    </p:set>
                                    <p:animEffect transition="in" filter="wheel(1)">
                                      <p:cBhvr>
                                        <p:cTn id="121" dur="2000"/>
                                        <p:tgtEl>
                                          <p:spTgt spid="85"/>
                                        </p:tgtEl>
                                      </p:cBhvr>
                                    </p:animEffect>
                                  </p:childTnLst>
                                </p:cTn>
                              </p:par>
                              <p:par>
                                <p:cTn id="122" presetID="21" presetClass="entr" presetSubtype="1" fill="hold" grpId="0" nodeType="withEffect">
                                  <p:stCondLst>
                                    <p:cond delay="0"/>
                                  </p:stCondLst>
                                  <p:childTnLst>
                                    <p:set>
                                      <p:cBhvr>
                                        <p:cTn id="123" dur="1" fill="hold">
                                          <p:stCondLst>
                                            <p:cond delay="0"/>
                                          </p:stCondLst>
                                        </p:cTn>
                                        <p:tgtEl>
                                          <p:spTgt spid="82"/>
                                        </p:tgtEl>
                                        <p:attrNameLst>
                                          <p:attrName>style.visibility</p:attrName>
                                        </p:attrNameLst>
                                      </p:cBhvr>
                                      <p:to>
                                        <p:strVal val="visible"/>
                                      </p:to>
                                    </p:set>
                                    <p:animEffect transition="in" filter="wheel(1)">
                                      <p:cBhvr>
                                        <p:cTn id="124" dur="2000"/>
                                        <p:tgtEl>
                                          <p:spTgt spid="82"/>
                                        </p:tgtEl>
                                      </p:cBhvr>
                                    </p:animEffect>
                                  </p:childTnLst>
                                </p:cTn>
                              </p:par>
                            </p:childTnLst>
                          </p:cTn>
                        </p:par>
                      </p:childTnLst>
                    </p:cTn>
                  </p:par>
                  <p:par>
                    <p:cTn id="125" fill="hold">
                      <p:stCondLst>
                        <p:cond delay="indefinite"/>
                      </p:stCondLst>
                      <p:childTnLst>
                        <p:par>
                          <p:cTn id="126" fill="hold">
                            <p:stCondLst>
                              <p:cond delay="0"/>
                            </p:stCondLst>
                            <p:childTnLst>
                              <p:par>
                                <p:cTn id="127" presetID="42" presetClass="entr" presetSubtype="0" fill="hold" grpId="0" nodeType="clickEffect">
                                  <p:stCondLst>
                                    <p:cond delay="0"/>
                                  </p:stCondLst>
                                  <p:childTnLst>
                                    <p:set>
                                      <p:cBhvr>
                                        <p:cTn id="128" dur="1" fill="hold">
                                          <p:stCondLst>
                                            <p:cond delay="0"/>
                                          </p:stCondLst>
                                        </p:cTn>
                                        <p:tgtEl>
                                          <p:spTgt spid="84"/>
                                        </p:tgtEl>
                                        <p:attrNameLst>
                                          <p:attrName>style.visibility</p:attrName>
                                        </p:attrNameLst>
                                      </p:cBhvr>
                                      <p:to>
                                        <p:strVal val="visible"/>
                                      </p:to>
                                    </p:set>
                                    <p:animEffect transition="in" filter="fade">
                                      <p:cBhvr>
                                        <p:cTn id="129" dur="1000"/>
                                        <p:tgtEl>
                                          <p:spTgt spid="84"/>
                                        </p:tgtEl>
                                      </p:cBhvr>
                                    </p:animEffect>
                                    <p:anim calcmode="lin" valueType="num">
                                      <p:cBhvr>
                                        <p:cTn id="130" dur="1000" fill="hold"/>
                                        <p:tgtEl>
                                          <p:spTgt spid="84"/>
                                        </p:tgtEl>
                                        <p:attrNameLst>
                                          <p:attrName>ppt_x</p:attrName>
                                        </p:attrNameLst>
                                      </p:cBhvr>
                                      <p:tavLst>
                                        <p:tav tm="0">
                                          <p:val>
                                            <p:strVal val="#ppt_x"/>
                                          </p:val>
                                        </p:tav>
                                        <p:tav tm="100000">
                                          <p:val>
                                            <p:strVal val="#ppt_x"/>
                                          </p:val>
                                        </p:tav>
                                      </p:tavLst>
                                    </p:anim>
                                    <p:anim calcmode="lin" valueType="num">
                                      <p:cBhvr>
                                        <p:cTn id="131"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6" grpId="0" animBg="1"/>
      <p:bldP spid="47" grpId="0" animBg="1"/>
      <p:bldP spid="48" grpId="0" animBg="1"/>
      <p:bldP spid="49" grpId="0" animBg="1"/>
      <p:bldP spid="51" grpId="0" animBg="1"/>
      <p:bldP spid="52" grpId="0" animBg="1"/>
      <p:bldP spid="54" grpId="0" animBg="1"/>
      <p:bldP spid="55" grpId="0" animBg="1"/>
      <p:bldP spid="56" grpId="0" animBg="1"/>
      <p:bldP spid="57" grpId="0" animBg="1"/>
      <p:bldP spid="58" grpId="0" animBg="1"/>
      <p:bldP spid="60" grpId="0" animBg="1"/>
      <p:bldP spid="61" grpId="0" animBg="1"/>
      <p:bldP spid="62" grpId="0" animBg="1"/>
      <p:bldP spid="64" grpId="0"/>
      <p:bldP spid="65" grpId="0"/>
      <p:bldP spid="66" grpId="0"/>
      <p:bldP spid="67" grpId="0"/>
      <p:bldP spid="68" grpId="0" animBg="1"/>
      <p:bldP spid="69" grpId="0"/>
      <p:bldP spid="70" grpId="0"/>
      <p:bldP spid="71" grpId="0"/>
      <p:bldP spid="72" grpId="0"/>
      <p:bldP spid="73" grpId="0"/>
      <p:bldP spid="74" grpId="0"/>
      <p:bldP spid="75" grpId="0"/>
      <p:bldP spid="76" grpId="0"/>
      <p:bldP spid="77" grpId="0"/>
      <p:bldP spid="78" grpId="0"/>
      <p:bldP spid="79" grpId="0"/>
      <p:bldP spid="80" grpId="0"/>
      <p:bldP spid="82" grpId="0"/>
      <p:bldP spid="84" grpId="0"/>
      <p:bldP spid="8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b="-1000"/>
          </a:stretch>
        </a:blipFill>
        <a:effectLst/>
      </p:bgPr>
    </p:bg>
    <p:spTree>
      <p:nvGrpSpPr>
        <p:cNvPr id="1" name=""/>
        <p:cNvGrpSpPr/>
        <p:nvPr/>
      </p:nvGrpSpPr>
      <p:grpSpPr>
        <a:xfrm>
          <a:off x="0" y="0"/>
          <a:ext cx="0" cy="0"/>
          <a:chOff x="0" y="0"/>
          <a:chExt cx="0" cy="0"/>
        </a:xfrm>
      </p:grpSpPr>
      <p:sp>
        <p:nvSpPr>
          <p:cNvPr id="14" name="標題 1"/>
          <p:cNvSpPr txBox="1"/>
          <p:nvPr/>
        </p:nvSpPr>
        <p:spPr bwMode="auto">
          <a:xfrm>
            <a:off x="1676567" y="740411"/>
            <a:ext cx="7618412" cy="465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3165" tIns="33165" rIns="33165" bIns="33165" anchor="ctr"/>
          <a:lstStyle>
            <a:lvl1pPr eaLnBrk="0" hangingPunct="0">
              <a:defRPr kumimoji="1" sz="2400">
                <a:solidFill>
                  <a:srgbClr val="000000"/>
                </a:solidFill>
                <a:latin typeface="Helvetica Light"/>
                <a:ea typeface="Helvetica Light"/>
                <a:cs typeface="Helvetica Light"/>
                <a:sym typeface="Helvetica Light"/>
              </a:defRPr>
            </a:lvl1pPr>
            <a:lvl2pPr marL="742950" indent="-285750" eaLnBrk="0" hangingPunct="0">
              <a:defRPr kumimoji="1" sz="2400">
                <a:solidFill>
                  <a:srgbClr val="000000"/>
                </a:solidFill>
                <a:latin typeface="Helvetica Light"/>
                <a:ea typeface="Helvetica Light"/>
                <a:cs typeface="Helvetica Light"/>
                <a:sym typeface="Helvetica Light"/>
              </a:defRPr>
            </a:lvl2pPr>
            <a:lvl3pPr marL="1143000" indent="-228600" eaLnBrk="0" hangingPunct="0">
              <a:defRPr kumimoji="1" sz="2400">
                <a:solidFill>
                  <a:srgbClr val="000000"/>
                </a:solidFill>
                <a:latin typeface="Helvetica Light"/>
                <a:ea typeface="Helvetica Light"/>
                <a:cs typeface="Helvetica Light"/>
                <a:sym typeface="Helvetica Light"/>
              </a:defRPr>
            </a:lvl3pPr>
            <a:lvl4pPr marL="1600200" indent="-228600" eaLnBrk="0" hangingPunct="0">
              <a:defRPr kumimoji="1" sz="2400">
                <a:solidFill>
                  <a:srgbClr val="000000"/>
                </a:solidFill>
                <a:latin typeface="Helvetica Light"/>
                <a:ea typeface="Helvetica Light"/>
                <a:cs typeface="Helvetica Light"/>
                <a:sym typeface="Helvetica Light"/>
              </a:defRPr>
            </a:lvl4pPr>
            <a:lvl5pPr marL="2057400" indent="-228600" eaLnBrk="0" hangingPunct="0">
              <a:defRPr kumimoji="1" sz="2400">
                <a:solidFill>
                  <a:srgbClr val="000000"/>
                </a:solidFill>
                <a:latin typeface="Helvetica Light"/>
                <a:ea typeface="Helvetica Light"/>
                <a:cs typeface="Helvetica Light"/>
                <a:sym typeface="Helvetica Light"/>
              </a:defRPr>
            </a:lvl5pPr>
            <a:lvl6pPr marL="2514600" indent="-228600" defTabSz="381000" eaLnBrk="0" fontAlgn="base" hangingPunct="0">
              <a:spcBef>
                <a:spcPct val="0"/>
              </a:spcBef>
              <a:spcAft>
                <a:spcPct val="0"/>
              </a:spcAft>
              <a:defRPr kumimoji="1" sz="2400">
                <a:solidFill>
                  <a:srgbClr val="000000"/>
                </a:solidFill>
                <a:latin typeface="Helvetica Light"/>
                <a:ea typeface="Helvetica Light"/>
                <a:cs typeface="Helvetica Light"/>
                <a:sym typeface="Helvetica Light"/>
              </a:defRPr>
            </a:lvl6pPr>
            <a:lvl7pPr marL="2971800" indent="-228600" defTabSz="381000" eaLnBrk="0" fontAlgn="base" hangingPunct="0">
              <a:spcBef>
                <a:spcPct val="0"/>
              </a:spcBef>
              <a:spcAft>
                <a:spcPct val="0"/>
              </a:spcAft>
              <a:defRPr kumimoji="1" sz="2400">
                <a:solidFill>
                  <a:srgbClr val="000000"/>
                </a:solidFill>
                <a:latin typeface="Helvetica Light"/>
                <a:ea typeface="Helvetica Light"/>
                <a:cs typeface="Helvetica Light"/>
                <a:sym typeface="Helvetica Light"/>
              </a:defRPr>
            </a:lvl7pPr>
            <a:lvl8pPr marL="3429000" indent="-228600" defTabSz="381000" eaLnBrk="0" fontAlgn="base" hangingPunct="0">
              <a:spcBef>
                <a:spcPct val="0"/>
              </a:spcBef>
              <a:spcAft>
                <a:spcPct val="0"/>
              </a:spcAft>
              <a:defRPr kumimoji="1" sz="2400">
                <a:solidFill>
                  <a:srgbClr val="000000"/>
                </a:solidFill>
                <a:latin typeface="Helvetica Light"/>
                <a:ea typeface="Helvetica Light"/>
                <a:cs typeface="Helvetica Light"/>
                <a:sym typeface="Helvetica Light"/>
              </a:defRPr>
            </a:lvl8pPr>
            <a:lvl9pPr marL="3886200" indent="-228600" defTabSz="381000" eaLnBrk="0" fontAlgn="base" hangingPunct="0">
              <a:spcBef>
                <a:spcPct val="0"/>
              </a:spcBef>
              <a:spcAft>
                <a:spcPct val="0"/>
              </a:spcAft>
              <a:defRPr kumimoji="1" sz="2400">
                <a:solidFill>
                  <a:srgbClr val="000000"/>
                </a:solidFill>
                <a:latin typeface="Helvetica Light"/>
                <a:ea typeface="Helvetica Light"/>
                <a:cs typeface="Helvetica Light"/>
                <a:sym typeface="Helvetica Light"/>
              </a:defRPr>
            </a:lvl9pPr>
          </a:lstStyle>
          <a:p>
            <a:pPr marL="0" marR="0" lvl="0" indent="0" algn="l" defTabSz="685165" rtl="0" eaLnBrk="1" fontAlgn="auto" latinLnBrk="0" hangingPunct="0">
              <a:lnSpc>
                <a:spcPct val="90000"/>
              </a:lnSpc>
              <a:spcBef>
                <a:spcPct val="20000"/>
              </a:spcBef>
              <a:spcAft>
                <a:spcPts val="0"/>
              </a:spcAft>
              <a:buClrTx/>
              <a:buSzPct val="90000"/>
              <a:buFontTx/>
              <a:buNone/>
              <a:tabLst/>
              <a:defRPr/>
            </a:pPr>
            <a:endParaRPr kumimoji="1" lang="en-US" altLang="zh-CN" sz="3200" b="0" i="0" u="none" strike="noStrike" kern="1200" cap="none" spc="0" normalizeH="0" baseline="0" noProof="0" dirty="0">
              <a:ln>
                <a:noFill/>
              </a:ln>
              <a:solidFill>
                <a:srgbClr val="000000">
                  <a:lumMod val="95000"/>
                  <a:lumOff val="5000"/>
                  <a:alpha val="99000"/>
                </a:srgbClr>
              </a:solidFill>
              <a:effectLst/>
              <a:uLnTx/>
              <a:uFillTx/>
              <a:latin typeface="微软雅黑" panose="020B0503020204020204" pitchFamily="34" charset="-122"/>
              <a:ea typeface="微软雅黑" panose="020B0503020204020204" pitchFamily="34" charset="-122"/>
              <a:cs typeface="+mn-cs"/>
              <a:sym typeface="Helvetica Light"/>
            </a:endParaRPr>
          </a:p>
        </p:txBody>
      </p:sp>
      <p:grpSp>
        <p:nvGrpSpPr>
          <p:cNvPr id="15" name="Group 4"/>
          <p:cNvGrpSpPr/>
          <p:nvPr/>
        </p:nvGrpSpPr>
        <p:grpSpPr bwMode="auto">
          <a:xfrm>
            <a:off x="1469760" y="953522"/>
            <a:ext cx="8355347" cy="5044544"/>
            <a:chOff x="0" y="-14864"/>
            <a:chExt cx="9127381" cy="7532389"/>
          </a:xfrm>
        </p:grpSpPr>
        <p:sp>
          <p:nvSpPr>
            <p:cNvPr id="16" name="Line 5"/>
            <p:cNvSpPr>
              <a:spLocks noChangeShapeType="1"/>
            </p:cNvSpPr>
            <p:nvPr/>
          </p:nvSpPr>
          <p:spPr bwMode="auto">
            <a:xfrm flipH="1">
              <a:off x="4953413" y="199066"/>
              <a:ext cx="1" cy="7014788"/>
            </a:xfrm>
            <a:prstGeom prst="line">
              <a:avLst/>
            </a:prstGeom>
            <a:noFill/>
            <a:ln w="63500">
              <a:solidFill>
                <a:srgbClr val="FFC30E"/>
              </a:solidFill>
              <a:round/>
            </a:ln>
            <a:extLst>
              <a:ext uri="{909E8E84-426E-40DD-AFC4-6F175D3DCCD1}">
                <a14:hiddenFill xmlns:a14="http://schemas.microsoft.com/office/drawing/2010/main">
                  <a:noFill/>
                </a14:hiddenFill>
              </a:ext>
            </a:extLst>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黑体" panose="02010609060101010101" pitchFamily="49" charset="-122"/>
                <a:cs typeface="+mn-cs"/>
              </a:endParaRPr>
            </a:p>
          </p:txBody>
        </p:sp>
        <p:sp>
          <p:nvSpPr>
            <p:cNvPr id="17" name="Rectangle 6"/>
            <p:cNvSpPr/>
            <p:nvPr/>
          </p:nvSpPr>
          <p:spPr bwMode="auto">
            <a:xfrm>
              <a:off x="5224527" y="-14864"/>
              <a:ext cx="3334920" cy="842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zh-CN" altLang="zh-CN" sz="1500" b="1" i="0" u="none" strike="noStrike" kern="1200" cap="none" spc="0" normalizeH="0" baseline="0" noProof="0" dirty="0">
                  <a:ln>
                    <a:noFill/>
                  </a:ln>
                  <a:solidFill>
                    <a:srgbClr val="C61D23"/>
                  </a:solidFill>
                  <a:effectLst/>
                  <a:uLnTx/>
                  <a:uFillTx/>
                  <a:latin typeface="Helvetica"/>
                  <a:ea typeface="宋体" panose="02010600030101010101" pitchFamily="2" charset="-122"/>
                  <a:cs typeface="+mn-cs"/>
                  <a:sym typeface="Helvetica"/>
                </a:rPr>
                <a:t>2000</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zh-CN" altLang="zh-CN" sz="1500" b="1" i="0" u="none" strike="noStrike" kern="1200" cap="none" spc="0" normalizeH="0" baseline="0" noProof="0" dirty="0">
                  <a:ln>
                    <a:noFill/>
                  </a:ln>
                  <a:solidFill>
                    <a:srgbClr val="5C5855"/>
                  </a:solidFill>
                  <a:effectLst/>
                  <a:uLnTx/>
                  <a:uFillTx/>
                  <a:latin typeface="微软雅黑" panose="020B0503020204020204" pitchFamily="34" charset="-122"/>
                  <a:ea typeface="微软雅黑" panose="020B0503020204020204" pitchFamily="34" charset="-122"/>
                  <a:cs typeface="+mn-cs"/>
                  <a:sym typeface="Times"/>
                </a:rPr>
                <a:t>CSMAR</a:t>
              </a:r>
              <a:r>
                <a:rPr kumimoji="0" lang="zh-CN" altLang="en-US" sz="1500" b="1" i="0" u="none" strike="noStrike" kern="1200" cap="none" spc="0" normalizeH="0" baseline="0" noProof="0" dirty="0">
                  <a:ln>
                    <a:noFill/>
                  </a:ln>
                  <a:solidFill>
                    <a:srgbClr val="5C5855"/>
                  </a:solidFill>
                  <a:effectLst/>
                  <a:uLnTx/>
                  <a:uFillTx/>
                  <a:latin typeface="微软雅黑" panose="020B0503020204020204" pitchFamily="34" charset="-122"/>
                  <a:ea typeface="微软雅黑" panose="020B0503020204020204" pitchFamily="34" charset="-122"/>
                  <a:cs typeface="+mn-cs"/>
                  <a:sym typeface="Times"/>
                </a:rPr>
                <a:t>交易数据库</a:t>
              </a:r>
            </a:p>
          </p:txBody>
        </p:sp>
        <p:sp>
          <p:nvSpPr>
            <p:cNvPr id="18" name="Oval 7" descr="tile_paper_medgray.jpeg"/>
            <p:cNvSpPr/>
            <p:nvPr/>
          </p:nvSpPr>
          <p:spPr bwMode="auto">
            <a:xfrm>
              <a:off x="4849274" y="108336"/>
              <a:ext cx="207697" cy="187343"/>
            </a:xfrm>
            <a:prstGeom prst="ellipse">
              <a:avLst/>
            </a:prstGeom>
            <a:blipFill dpi="0" rotWithShape="0">
              <a:blip r:embed="rId7" cstate="print"/>
              <a:srcRect/>
              <a:tile tx="0" ty="0" sx="100000" sy="100000" flip="none" algn="tl"/>
            </a:blipFill>
            <a:ln>
              <a:noFill/>
            </a:ln>
            <a:effectLst>
              <a:outerShdw blurRad="38100" dist="25400" dir="5400000" algn="ctr" rotWithShape="0">
                <a:srgbClr val="000000">
                  <a:alpha val="50000"/>
                </a:srgbClr>
              </a:outerShdw>
            </a:effectLst>
          </p:spPr>
          <p:txBody>
            <a:bodyPr lIns="50800" tIns="50800" rIns="50800" bIns="5080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zh-CN" altLang="zh-CN" sz="1600" b="0" i="0" u="none" strike="noStrike" kern="1200" cap="none" spc="0" normalizeH="0" baseline="0" noProof="0">
                <a:ln>
                  <a:noFill/>
                </a:ln>
                <a:solidFill>
                  <a:srgbClr val="FFFFFF"/>
                </a:solidFill>
                <a:effectLst/>
                <a:uLnTx/>
                <a:uFillTx/>
                <a:latin typeface="Arial"/>
                <a:ea typeface="宋体" panose="02010600030101010101" pitchFamily="2" charset="-122"/>
                <a:cs typeface="+mn-cs"/>
              </a:endParaRPr>
            </a:p>
          </p:txBody>
        </p:sp>
        <p:sp>
          <p:nvSpPr>
            <p:cNvPr id="19" name="Oval 8" descr="tile_paper_medgray.jpeg"/>
            <p:cNvSpPr/>
            <p:nvPr/>
          </p:nvSpPr>
          <p:spPr bwMode="auto">
            <a:xfrm>
              <a:off x="4849274" y="690678"/>
              <a:ext cx="207697" cy="189600"/>
            </a:xfrm>
            <a:prstGeom prst="ellipse">
              <a:avLst/>
            </a:prstGeom>
            <a:blipFill dpi="0" rotWithShape="0">
              <a:blip r:embed="rId7" cstate="print"/>
              <a:srcRect/>
              <a:tile tx="0" ty="0" sx="100000" sy="100000" flip="none" algn="tl"/>
            </a:blipFill>
            <a:ln>
              <a:noFill/>
            </a:ln>
            <a:effectLst>
              <a:outerShdw blurRad="38100" dist="25400" dir="5400000" algn="ctr" rotWithShape="0">
                <a:srgbClr val="000000">
                  <a:alpha val="50000"/>
                </a:srgbClr>
              </a:outerShdw>
            </a:effectLst>
          </p:spPr>
          <p:txBody>
            <a:bodyPr lIns="50800" tIns="50800" rIns="50800" bIns="5080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zh-CN" altLang="zh-CN" sz="1600" b="0" i="0" u="none" strike="noStrike" kern="1200" cap="none" spc="0" normalizeH="0" baseline="0" noProof="0">
                <a:ln>
                  <a:noFill/>
                </a:ln>
                <a:solidFill>
                  <a:srgbClr val="FFFFFF"/>
                </a:solidFill>
                <a:effectLst/>
                <a:uLnTx/>
                <a:uFillTx/>
                <a:latin typeface="Arial"/>
                <a:ea typeface="宋体" panose="02010600030101010101" pitchFamily="2" charset="-122"/>
                <a:cs typeface="+mn-cs"/>
              </a:endParaRPr>
            </a:p>
          </p:txBody>
        </p:sp>
        <p:sp>
          <p:nvSpPr>
            <p:cNvPr id="20" name="Rectangle 9"/>
            <p:cNvSpPr/>
            <p:nvPr/>
          </p:nvSpPr>
          <p:spPr bwMode="auto">
            <a:xfrm>
              <a:off x="2286424" y="587908"/>
              <a:ext cx="2395875" cy="1141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zh-CN" altLang="zh-CN" sz="1500" b="1" i="0" u="none" strike="noStrike" kern="1200" cap="none" spc="0" normalizeH="0" baseline="0" noProof="0" dirty="0">
                  <a:ln>
                    <a:noFill/>
                  </a:ln>
                  <a:solidFill>
                    <a:srgbClr val="C61D23"/>
                  </a:solidFill>
                  <a:effectLst/>
                  <a:uLnTx/>
                  <a:uFillTx/>
                  <a:latin typeface="Helvetica"/>
                  <a:ea typeface="宋体" panose="02010600030101010101" pitchFamily="2" charset="-122"/>
                  <a:cs typeface="+mn-cs"/>
                  <a:sym typeface="Helvetica"/>
                </a:rPr>
                <a:t>2001</a:t>
              </a:r>
            </a:p>
            <a:p>
              <a:pPr marL="0" marR="0" lvl="0" indent="0" algn="r" defTabSz="914400" rtl="0" eaLnBrk="1" fontAlgn="auto" latinLnBrk="0" hangingPunct="0">
                <a:lnSpc>
                  <a:spcPct val="100000"/>
                </a:lnSpc>
                <a:spcBef>
                  <a:spcPts val="0"/>
                </a:spcBef>
                <a:spcAft>
                  <a:spcPts val="0"/>
                </a:spcAft>
                <a:buClrTx/>
                <a:buSzTx/>
                <a:buFontTx/>
                <a:buNone/>
                <a:tabLst/>
                <a:defRPr/>
              </a:pPr>
              <a:r>
                <a:rPr kumimoji="0" lang="zh-CN" altLang="zh-CN" sz="1400" b="1" i="0" u="none" strike="noStrike" kern="1200" cap="none" spc="0" normalizeH="0" baseline="0" noProof="0" dirty="0">
                  <a:ln>
                    <a:noFill/>
                  </a:ln>
                  <a:solidFill>
                    <a:srgbClr val="5C5855"/>
                  </a:solidFill>
                  <a:effectLst/>
                  <a:uLnTx/>
                  <a:uFillTx/>
                  <a:latin typeface="微软雅黑" panose="020B0503020204020204" pitchFamily="34" charset="-122"/>
                  <a:ea typeface="微软雅黑" panose="020B0503020204020204" pitchFamily="34" charset="-122"/>
                  <a:cs typeface="+mn-cs"/>
                  <a:sym typeface="Times"/>
                </a:rPr>
                <a:t>CSMAR</a:t>
              </a:r>
              <a:r>
                <a:rPr kumimoji="0" lang="zh-CN" altLang="en-US" sz="1400" b="1" i="0" u="none" strike="noStrike" kern="1200" cap="none" spc="0" normalizeH="0" baseline="0" noProof="0" dirty="0">
                  <a:ln>
                    <a:noFill/>
                  </a:ln>
                  <a:solidFill>
                    <a:srgbClr val="5C5855"/>
                  </a:solidFill>
                  <a:effectLst/>
                  <a:uLnTx/>
                  <a:uFillTx/>
                  <a:latin typeface="微软雅黑" panose="020B0503020204020204" pitchFamily="34" charset="-122"/>
                  <a:ea typeface="微软雅黑" panose="020B0503020204020204" pitchFamily="34" charset="-122"/>
                  <a:cs typeface="+mn-cs"/>
                  <a:sym typeface="Times"/>
                </a:rPr>
                <a:t>财务数据库</a:t>
              </a:r>
            </a:p>
            <a:p>
              <a:pPr marL="0" marR="0" lvl="0" indent="0" algn="r" defTabSz="914400" rtl="0" eaLnBrk="1" fontAlgn="auto" latinLnBrk="0" hangingPunct="0">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5C5855"/>
                  </a:solidFill>
                  <a:effectLst/>
                  <a:uLnTx/>
                  <a:uFillTx/>
                  <a:latin typeface="微软雅黑" panose="020B0503020204020204" pitchFamily="34" charset="-122"/>
                  <a:ea typeface="微软雅黑" panose="020B0503020204020204" pitchFamily="34" charset="-122"/>
                  <a:cs typeface="+mn-cs"/>
                  <a:sym typeface="Times"/>
                </a:rPr>
                <a:t>财务指标研究数据库</a:t>
              </a:r>
            </a:p>
          </p:txBody>
        </p:sp>
        <p:sp>
          <p:nvSpPr>
            <p:cNvPr id="21" name="Oval 10" descr="tile_paper_medgray.jpeg"/>
            <p:cNvSpPr/>
            <p:nvPr/>
          </p:nvSpPr>
          <p:spPr bwMode="auto">
            <a:xfrm>
              <a:off x="4849274" y="1275278"/>
              <a:ext cx="207697" cy="189600"/>
            </a:xfrm>
            <a:prstGeom prst="ellipse">
              <a:avLst/>
            </a:prstGeom>
            <a:blipFill dpi="0" rotWithShape="0">
              <a:blip r:embed="rId7" cstate="print"/>
              <a:srcRect/>
              <a:tile tx="0" ty="0" sx="100000" sy="100000" flip="none" algn="tl"/>
            </a:blipFill>
            <a:ln>
              <a:noFill/>
            </a:ln>
            <a:effectLst>
              <a:outerShdw blurRad="38100" dist="25400" dir="5400000" algn="ctr" rotWithShape="0">
                <a:srgbClr val="000000">
                  <a:alpha val="50000"/>
                </a:srgbClr>
              </a:outerShdw>
            </a:effectLst>
          </p:spPr>
          <p:txBody>
            <a:bodyPr lIns="50800" tIns="50800" rIns="50800" bIns="5080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zh-CN" altLang="zh-CN" sz="1600" b="0" i="0" u="none" strike="noStrike" kern="1200" cap="none" spc="0" normalizeH="0" baseline="0" noProof="0">
                <a:ln>
                  <a:noFill/>
                </a:ln>
                <a:solidFill>
                  <a:srgbClr val="FFFFFF"/>
                </a:solidFill>
                <a:effectLst/>
                <a:uLnTx/>
                <a:uFillTx/>
                <a:latin typeface="Arial"/>
                <a:ea typeface="宋体" panose="02010600030101010101" pitchFamily="2" charset="-122"/>
                <a:cs typeface="+mn-cs"/>
              </a:endParaRPr>
            </a:p>
          </p:txBody>
        </p:sp>
        <p:sp>
          <p:nvSpPr>
            <p:cNvPr id="22" name="Rectangle 11"/>
            <p:cNvSpPr/>
            <p:nvPr/>
          </p:nvSpPr>
          <p:spPr bwMode="auto">
            <a:xfrm>
              <a:off x="5224527" y="1151518"/>
              <a:ext cx="3334920" cy="796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zh-CN" altLang="zh-CN" sz="1500" b="1" i="0" u="none" strike="noStrike" kern="1200" cap="none" spc="0" normalizeH="0" baseline="0" noProof="0" dirty="0">
                  <a:ln>
                    <a:noFill/>
                  </a:ln>
                  <a:solidFill>
                    <a:srgbClr val="C61D23"/>
                  </a:solidFill>
                  <a:effectLst/>
                  <a:uLnTx/>
                  <a:uFillTx/>
                  <a:latin typeface="Helvetica"/>
                  <a:ea typeface="宋体" panose="02010600030101010101" pitchFamily="2" charset="-122"/>
                  <a:cs typeface="+mn-cs"/>
                  <a:sym typeface="Helvetica"/>
                </a:rPr>
                <a:t>2002</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zh-CN" altLang="zh-CN" sz="1300" b="0" i="0" u="none" strike="noStrike" kern="1200" cap="none" spc="0" normalizeH="0" baseline="0" noProof="0" dirty="0">
                  <a:ln>
                    <a:noFill/>
                  </a:ln>
                  <a:solidFill>
                    <a:srgbClr val="5C5855"/>
                  </a:solidFill>
                  <a:effectLst/>
                  <a:uLnTx/>
                  <a:uFillTx/>
                  <a:latin typeface="微软雅黑" panose="020B0503020204020204" pitchFamily="34" charset="-122"/>
                  <a:ea typeface="微软雅黑" panose="020B0503020204020204" pitchFamily="34" charset="-122"/>
                  <a:cs typeface="+mn-cs"/>
                  <a:sym typeface="Times"/>
                </a:rPr>
                <a:t>CSMAR</a:t>
              </a:r>
              <a:r>
                <a:rPr kumimoji="0" lang="zh-CN" altLang="en-US" sz="1300" b="0" i="0" u="none" strike="noStrike" kern="1200" cap="none" spc="0" normalizeH="0" baseline="0" noProof="0" dirty="0">
                  <a:ln>
                    <a:noFill/>
                  </a:ln>
                  <a:solidFill>
                    <a:srgbClr val="5C5855"/>
                  </a:solidFill>
                  <a:effectLst/>
                  <a:uLnTx/>
                  <a:uFillTx/>
                  <a:latin typeface="微软雅黑" panose="020B0503020204020204" pitchFamily="34" charset="-122"/>
                  <a:ea typeface="微软雅黑" panose="020B0503020204020204" pitchFamily="34" charset="-122"/>
                  <a:cs typeface="+mn-cs"/>
                  <a:sym typeface="Times"/>
                </a:rPr>
                <a:t>财经数据查询系统</a:t>
              </a:r>
            </a:p>
          </p:txBody>
        </p:sp>
        <p:sp>
          <p:nvSpPr>
            <p:cNvPr id="26" name="Oval 12" descr="tile_paper_medgray.jpeg"/>
            <p:cNvSpPr/>
            <p:nvPr/>
          </p:nvSpPr>
          <p:spPr bwMode="auto">
            <a:xfrm>
              <a:off x="4849274" y="1859877"/>
              <a:ext cx="207697" cy="189600"/>
            </a:xfrm>
            <a:prstGeom prst="ellipse">
              <a:avLst/>
            </a:prstGeom>
            <a:blipFill dpi="0" rotWithShape="0">
              <a:blip r:embed="rId7" cstate="print"/>
              <a:srcRect/>
              <a:tile tx="0" ty="0" sx="100000" sy="100000" flip="none" algn="tl"/>
            </a:blipFill>
            <a:ln>
              <a:noFill/>
            </a:ln>
            <a:effectLst>
              <a:outerShdw blurRad="38100" dist="25400" dir="5400000" algn="ctr" rotWithShape="0">
                <a:srgbClr val="000000">
                  <a:alpha val="50000"/>
                </a:srgbClr>
              </a:outerShdw>
            </a:effectLst>
          </p:spPr>
          <p:txBody>
            <a:bodyPr lIns="50800" tIns="50800" rIns="50800" bIns="5080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zh-CN" altLang="zh-CN" sz="1600" b="0" i="0" u="none" strike="noStrike" kern="1200" cap="none" spc="0" normalizeH="0" baseline="0" noProof="0">
                <a:ln>
                  <a:noFill/>
                </a:ln>
                <a:solidFill>
                  <a:srgbClr val="FFFFFF"/>
                </a:solidFill>
                <a:effectLst/>
                <a:uLnTx/>
                <a:uFillTx/>
                <a:latin typeface="Arial"/>
                <a:ea typeface="宋体" panose="02010600030101010101" pitchFamily="2" charset="-122"/>
                <a:cs typeface="+mn-cs"/>
              </a:endParaRPr>
            </a:p>
          </p:txBody>
        </p:sp>
        <p:sp>
          <p:nvSpPr>
            <p:cNvPr id="27" name="Oval 13" descr="tile_paper_medgray.jpeg"/>
            <p:cNvSpPr/>
            <p:nvPr/>
          </p:nvSpPr>
          <p:spPr bwMode="auto">
            <a:xfrm>
              <a:off x="4849274" y="2444477"/>
              <a:ext cx="207697" cy="187342"/>
            </a:xfrm>
            <a:prstGeom prst="ellipse">
              <a:avLst/>
            </a:prstGeom>
            <a:blipFill dpi="0" rotWithShape="0">
              <a:blip r:embed="rId7" cstate="print"/>
              <a:srcRect/>
              <a:tile tx="0" ty="0" sx="100000" sy="100000" flip="none" algn="tl"/>
            </a:blipFill>
            <a:ln>
              <a:noFill/>
            </a:ln>
            <a:effectLst>
              <a:outerShdw blurRad="38100" dist="25400" dir="5400000" algn="ctr" rotWithShape="0">
                <a:srgbClr val="000000">
                  <a:alpha val="50000"/>
                </a:srgbClr>
              </a:outerShdw>
            </a:effectLst>
          </p:spPr>
          <p:txBody>
            <a:bodyPr lIns="50800" tIns="50800" rIns="50800" bIns="5080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zh-CN" altLang="zh-CN" sz="1600" b="0" i="0" u="none" strike="noStrike" kern="1200" cap="none" spc="0" normalizeH="0" baseline="0" noProof="0">
                <a:ln>
                  <a:noFill/>
                </a:ln>
                <a:solidFill>
                  <a:srgbClr val="FFFFFF"/>
                </a:solidFill>
                <a:effectLst/>
                <a:uLnTx/>
                <a:uFillTx/>
                <a:latin typeface="Arial"/>
                <a:ea typeface="宋体" panose="02010600030101010101" pitchFamily="2" charset="-122"/>
                <a:cs typeface="+mn-cs"/>
              </a:endParaRPr>
            </a:p>
          </p:txBody>
        </p:sp>
        <p:sp>
          <p:nvSpPr>
            <p:cNvPr id="29" name="Rectangle 14"/>
            <p:cNvSpPr/>
            <p:nvPr/>
          </p:nvSpPr>
          <p:spPr bwMode="auto">
            <a:xfrm>
              <a:off x="779446" y="1763164"/>
              <a:ext cx="3902854" cy="819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zh-CN" altLang="zh-CN" sz="1500" b="1" i="0" u="none" strike="noStrike" kern="1200" cap="none" spc="0" normalizeH="0" baseline="0" noProof="0" dirty="0">
                  <a:ln>
                    <a:noFill/>
                  </a:ln>
                  <a:solidFill>
                    <a:srgbClr val="C61D23"/>
                  </a:solidFill>
                  <a:effectLst/>
                  <a:uLnTx/>
                  <a:uFillTx/>
                  <a:latin typeface="Helvetica"/>
                  <a:ea typeface="宋体" panose="02010600030101010101" pitchFamily="2" charset="-122"/>
                  <a:cs typeface="+mn-cs"/>
                  <a:sym typeface="Helvetica"/>
                </a:rPr>
                <a:t>2004</a:t>
              </a:r>
            </a:p>
            <a:p>
              <a:pPr algn="r" hangingPunct="0">
                <a:defRPr/>
              </a:pPr>
              <a:r>
                <a:rPr lang="zh-CN" altLang="en-US" sz="1400" b="1" dirty="0">
                  <a:solidFill>
                    <a:srgbClr val="5C5855"/>
                  </a:solidFill>
                  <a:latin typeface="微软雅黑" panose="020B0503020204020204" pitchFamily="34" charset="-122"/>
                  <a:ea typeface="微软雅黑" panose="020B0503020204020204" pitchFamily="34" charset="-122"/>
                  <a:sym typeface="Times"/>
                </a:rPr>
                <a:t>签约美国沃顿商学院</a:t>
              </a:r>
              <a:r>
                <a:rPr lang="zh-CN" altLang="zh-CN" sz="1400" b="1" dirty="0">
                  <a:solidFill>
                    <a:srgbClr val="5C5855"/>
                  </a:solidFill>
                  <a:latin typeface="微软雅黑" panose="020B0503020204020204" pitchFamily="34" charset="-122"/>
                  <a:ea typeface="微软雅黑" panose="020B0503020204020204" pitchFamily="34" charset="-122"/>
                  <a:sym typeface="Times"/>
                </a:rPr>
                <a:t>wrds</a:t>
              </a:r>
              <a:r>
                <a:rPr lang="zh-CN" altLang="en-US" sz="1400" b="1" dirty="0">
                  <a:solidFill>
                    <a:srgbClr val="5C5855"/>
                  </a:solidFill>
                  <a:latin typeface="微软雅黑" panose="020B0503020204020204" pitchFamily="34" charset="-122"/>
                  <a:ea typeface="微软雅黑" panose="020B0503020204020204" pitchFamily="34" charset="-122"/>
                  <a:sym typeface="Times"/>
                </a:rPr>
                <a:t>数据平台</a:t>
              </a:r>
            </a:p>
          </p:txBody>
        </p:sp>
        <p:sp>
          <p:nvSpPr>
            <p:cNvPr id="30" name="Oval 15" descr="tile_paper_medgray.jpeg"/>
            <p:cNvSpPr/>
            <p:nvPr/>
          </p:nvSpPr>
          <p:spPr bwMode="auto">
            <a:xfrm>
              <a:off x="4849274" y="3029076"/>
              <a:ext cx="207697" cy="187343"/>
            </a:xfrm>
            <a:prstGeom prst="ellipse">
              <a:avLst/>
            </a:prstGeom>
            <a:blipFill dpi="0" rotWithShape="0">
              <a:blip r:embed="rId7" cstate="print"/>
              <a:srcRect/>
              <a:tile tx="0" ty="0" sx="100000" sy="100000" flip="none" algn="tl"/>
            </a:blipFill>
            <a:ln>
              <a:noFill/>
            </a:ln>
            <a:effectLst>
              <a:outerShdw blurRad="38100" dist="25400" dir="5400000" algn="ctr" rotWithShape="0">
                <a:srgbClr val="000000">
                  <a:alpha val="50000"/>
                </a:srgbClr>
              </a:outerShdw>
            </a:effectLst>
          </p:spPr>
          <p:txBody>
            <a:bodyPr lIns="50800" tIns="50800" rIns="50800" bIns="5080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zh-CN" altLang="zh-CN" sz="1600" b="0" i="0" u="none" strike="noStrike" kern="1200" cap="none" spc="0" normalizeH="0" baseline="0" noProof="0">
                <a:ln>
                  <a:noFill/>
                </a:ln>
                <a:solidFill>
                  <a:srgbClr val="FFFFFF"/>
                </a:solidFill>
                <a:effectLst/>
                <a:uLnTx/>
                <a:uFillTx/>
                <a:latin typeface="Arial"/>
                <a:ea typeface="宋体" panose="02010600030101010101" pitchFamily="2" charset="-122"/>
                <a:cs typeface="+mn-cs"/>
              </a:endParaRPr>
            </a:p>
          </p:txBody>
        </p:sp>
        <p:sp>
          <p:nvSpPr>
            <p:cNvPr id="31" name="Rectangle 16"/>
            <p:cNvSpPr/>
            <p:nvPr/>
          </p:nvSpPr>
          <p:spPr bwMode="auto">
            <a:xfrm>
              <a:off x="5224527" y="2294925"/>
              <a:ext cx="3440955" cy="796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zh-CN" altLang="zh-CN" sz="1500" b="1" i="0" u="none" strike="noStrike" kern="1200" cap="none" spc="0" normalizeH="0" baseline="0" noProof="0" dirty="0">
                  <a:ln>
                    <a:noFill/>
                  </a:ln>
                  <a:solidFill>
                    <a:srgbClr val="C61D23"/>
                  </a:solidFill>
                  <a:effectLst/>
                  <a:uLnTx/>
                  <a:uFillTx/>
                  <a:latin typeface="Helvetica"/>
                  <a:ea typeface="宋体" panose="02010600030101010101" pitchFamily="2" charset="-122"/>
                  <a:cs typeface="+mn-cs"/>
                  <a:sym typeface="Helvetica"/>
                </a:rPr>
                <a:t>2005</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zh-CN" altLang="en-US" sz="1300" b="0" i="0" u="none" strike="noStrike" kern="1200" cap="none" spc="0" normalizeH="0" baseline="0" noProof="0" dirty="0">
                  <a:ln>
                    <a:noFill/>
                  </a:ln>
                  <a:solidFill>
                    <a:srgbClr val="5C5855"/>
                  </a:solidFill>
                  <a:effectLst/>
                  <a:uLnTx/>
                  <a:uFillTx/>
                  <a:latin typeface="微软雅黑" panose="020B0503020204020204" pitchFamily="34" charset="-122"/>
                  <a:ea typeface="微软雅黑" panose="020B0503020204020204" pitchFamily="34" charset="-122"/>
                  <a:cs typeface="+mn-cs"/>
                  <a:sym typeface="Times"/>
                </a:rPr>
                <a:t>与普林斯顿大学达成数据合作</a:t>
              </a:r>
            </a:p>
          </p:txBody>
        </p:sp>
        <p:sp>
          <p:nvSpPr>
            <p:cNvPr id="32" name="Rectangle 17"/>
            <p:cNvSpPr/>
            <p:nvPr/>
          </p:nvSpPr>
          <p:spPr bwMode="auto">
            <a:xfrm>
              <a:off x="2286424" y="2916816"/>
              <a:ext cx="2395875" cy="796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zh-CN" altLang="zh-CN" sz="1500" b="1" i="0" u="none" strike="noStrike" kern="1200" cap="none" spc="0" normalizeH="0" baseline="0" noProof="0" dirty="0">
                  <a:ln>
                    <a:noFill/>
                  </a:ln>
                  <a:solidFill>
                    <a:srgbClr val="C61D23"/>
                  </a:solidFill>
                  <a:effectLst/>
                  <a:uLnTx/>
                  <a:uFillTx/>
                  <a:latin typeface="Helvetica"/>
                  <a:ea typeface="宋体" panose="02010600030101010101" pitchFamily="2" charset="-122"/>
                  <a:cs typeface="+mn-cs"/>
                  <a:sym typeface="Helvetica"/>
                </a:rPr>
                <a:t>2006</a:t>
              </a:r>
            </a:p>
            <a:p>
              <a:pPr marL="0" marR="0" lvl="0" indent="0" algn="r" defTabSz="914400" rtl="0" eaLnBrk="1" fontAlgn="auto" latinLnBrk="0" hangingPunct="0">
                <a:lnSpc>
                  <a:spcPct val="100000"/>
                </a:lnSpc>
                <a:spcBef>
                  <a:spcPts val="0"/>
                </a:spcBef>
                <a:spcAft>
                  <a:spcPts val="0"/>
                </a:spcAft>
                <a:buClrTx/>
                <a:buSzTx/>
                <a:buFontTx/>
                <a:buNone/>
                <a:tabLst/>
                <a:defRPr/>
              </a:pPr>
              <a:r>
                <a:rPr kumimoji="0" lang="zh-CN" altLang="en-US" sz="1300" b="0" i="0" u="none" strike="noStrike" kern="1200" cap="none" spc="0" normalizeH="0" baseline="0" noProof="0" dirty="0">
                  <a:ln>
                    <a:noFill/>
                  </a:ln>
                  <a:solidFill>
                    <a:srgbClr val="5C5855"/>
                  </a:solidFill>
                  <a:effectLst/>
                  <a:uLnTx/>
                  <a:uFillTx/>
                  <a:latin typeface="微软雅黑" panose="020B0503020204020204" pitchFamily="34" charset="-122"/>
                  <a:ea typeface="微软雅黑" panose="020B0503020204020204" pitchFamily="34" charset="-122"/>
                  <a:cs typeface="+mn-cs"/>
                  <a:sym typeface="Times"/>
                </a:rPr>
                <a:t>签约美国芝加哥大学</a:t>
              </a:r>
            </a:p>
          </p:txBody>
        </p:sp>
        <p:sp>
          <p:nvSpPr>
            <p:cNvPr id="33" name="Oval 18" descr="tile_paper_medgray.jpeg"/>
            <p:cNvSpPr/>
            <p:nvPr/>
          </p:nvSpPr>
          <p:spPr bwMode="auto">
            <a:xfrm>
              <a:off x="4849274" y="3611418"/>
              <a:ext cx="207697" cy="189600"/>
            </a:xfrm>
            <a:prstGeom prst="ellipse">
              <a:avLst/>
            </a:prstGeom>
            <a:blipFill dpi="0" rotWithShape="0">
              <a:blip r:embed="rId7" cstate="print"/>
              <a:srcRect/>
              <a:tile tx="0" ty="0" sx="100000" sy="100000" flip="none" algn="tl"/>
            </a:blipFill>
            <a:ln>
              <a:noFill/>
            </a:ln>
            <a:effectLst>
              <a:outerShdw blurRad="38100" dist="25400" dir="5400000" algn="ctr" rotWithShape="0">
                <a:srgbClr val="000000">
                  <a:alpha val="50000"/>
                </a:srgbClr>
              </a:outerShdw>
            </a:effectLst>
          </p:spPr>
          <p:txBody>
            <a:bodyPr lIns="50800" tIns="50800" rIns="50800" bIns="5080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zh-CN" altLang="zh-CN" sz="1600" b="0" i="0" u="none" strike="noStrike" kern="1200" cap="none" spc="0" normalizeH="0" baseline="0" noProof="0">
                <a:ln>
                  <a:noFill/>
                </a:ln>
                <a:solidFill>
                  <a:srgbClr val="FFFFFF"/>
                </a:solidFill>
                <a:effectLst/>
                <a:uLnTx/>
                <a:uFillTx/>
                <a:latin typeface="Arial"/>
                <a:ea typeface="宋体" panose="02010600030101010101" pitchFamily="2" charset="-122"/>
                <a:cs typeface="+mn-cs"/>
              </a:endParaRPr>
            </a:p>
          </p:txBody>
        </p:sp>
        <p:sp>
          <p:nvSpPr>
            <p:cNvPr id="34" name="Rectangle 19"/>
            <p:cNvSpPr/>
            <p:nvPr/>
          </p:nvSpPr>
          <p:spPr bwMode="auto">
            <a:xfrm>
              <a:off x="5224527" y="3489131"/>
              <a:ext cx="3440955" cy="796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zh-CN" altLang="zh-CN" sz="1500" b="1" i="0" u="none" strike="noStrike" kern="1200" cap="none" spc="0" normalizeH="0" baseline="0" noProof="0" dirty="0">
                  <a:ln>
                    <a:noFill/>
                  </a:ln>
                  <a:solidFill>
                    <a:srgbClr val="C61D23"/>
                  </a:solidFill>
                  <a:effectLst/>
                  <a:uLnTx/>
                  <a:uFillTx/>
                  <a:latin typeface="Helvetica"/>
                  <a:ea typeface="宋体" panose="02010600030101010101" pitchFamily="2" charset="-122"/>
                  <a:cs typeface="+mn-cs"/>
                  <a:sym typeface="Helvetica"/>
                </a:rPr>
                <a:t>2007</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zh-CN" altLang="en-US" sz="1300" b="0" i="0" u="none" strike="noStrike" kern="1200" cap="none" spc="0" normalizeH="0" baseline="0" noProof="0" dirty="0">
                  <a:ln>
                    <a:noFill/>
                  </a:ln>
                  <a:solidFill>
                    <a:srgbClr val="5C5855"/>
                  </a:solidFill>
                  <a:effectLst/>
                  <a:uLnTx/>
                  <a:uFillTx/>
                  <a:latin typeface="微软雅黑" panose="020B0503020204020204" pitchFamily="34" charset="-122"/>
                  <a:ea typeface="微软雅黑" panose="020B0503020204020204" pitchFamily="34" charset="-122"/>
                  <a:cs typeface="+mn-cs"/>
                  <a:sym typeface="Times"/>
                </a:rPr>
                <a:t>签约美国哈佛大学</a:t>
              </a:r>
            </a:p>
          </p:txBody>
        </p:sp>
        <p:sp>
          <p:nvSpPr>
            <p:cNvPr id="36" name="Oval 20" descr="tile_paper_medgray.jpeg"/>
            <p:cNvSpPr/>
            <p:nvPr/>
          </p:nvSpPr>
          <p:spPr bwMode="auto">
            <a:xfrm>
              <a:off x="4849274" y="4196018"/>
              <a:ext cx="207697" cy="189600"/>
            </a:xfrm>
            <a:prstGeom prst="ellipse">
              <a:avLst/>
            </a:prstGeom>
            <a:blipFill dpi="0" rotWithShape="0">
              <a:blip r:embed="rId7" cstate="print"/>
              <a:srcRect/>
              <a:tile tx="0" ty="0" sx="100000" sy="100000" flip="none" algn="tl"/>
            </a:blipFill>
            <a:ln>
              <a:noFill/>
            </a:ln>
            <a:effectLst>
              <a:outerShdw blurRad="38100" dist="25400" dir="5400000" algn="ctr" rotWithShape="0">
                <a:srgbClr val="000000">
                  <a:alpha val="50000"/>
                </a:srgbClr>
              </a:outerShdw>
            </a:effectLst>
          </p:spPr>
          <p:txBody>
            <a:bodyPr lIns="50800" tIns="50800" rIns="50800" bIns="5080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zh-CN" altLang="zh-CN" sz="1600" b="0" i="0" u="none" strike="noStrike" kern="1200" cap="none" spc="0" normalizeH="0" baseline="0" noProof="0">
                <a:ln>
                  <a:noFill/>
                </a:ln>
                <a:solidFill>
                  <a:srgbClr val="FFFFFF"/>
                </a:solidFill>
                <a:effectLst/>
                <a:uLnTx/>
                <a:uFillTx/>
                <a:latin typeface="Arial"/>
                <a:ea typeface="宋体" panose="02010600030101010101" pitchFamily="2" charset="-122"/>
                <a:cs typeface="+mn-cs"/>
              </a:endParaRPr>
            </a:p>
          </p:txBody>
        </p:sp>
        <p:sp>
          <p:nvSpPr>
            <p:cNvPr id="37" name="Rectangle 21"/>
            <p:cNvSpPr/>
            <p:nvPr/>
          </p:nvSpPr>
          <p:spPr bwMode="auto">
            <a:xfrm>
              <a:off x="116059" y="4060224"/>
              <a:ext cx="4566242" cy="796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zh-CN" altLang="zh-CN" sz="1500" b="1" i="0" u="none" strike="noStrike" kern="1200" cap="none" spc="0" normalizeH="0" baseline="0" noProof="0" dirty="0">
                  <a:ln>
                    <a:noFill/>
                  </a:ln>
                  <a:solidFill>
                    <a:srgbClr val="C61D23"/>
                  </a:solidFill>
                  <a:effectLst/>
                  <a:uLnTx/>
                  <a:uFillTx/>
                  <a:latin typeface="Helvetica"/>
                  <a:ea typeface="宋体" panose="02010600030101010101" pitchFamily="2" charset="-122"/>
                  <a:cs typeface="+mn-cs"/>
                  <a:sym typeface="Helvetica"/>
                </a:rPr>
                <a:t>2009</a:t>
              </a:r>
            </a:p>
            <a:p>
              <a:pPr marL="0" marR="0" lvl="0" indent="0" algn="r" defTabSz="914400" rtl="0" eaLnBrk="1" fontAlgn="auto" latinLnBrk="0" hangingPunct="0">
                <a:lnSpc>
                  <a:spcPct val="100000"/>
                </a:lnSpc>
                <a:spcBef>
                  <a:spcPts val="0"/>
                </a:spcBef>
                <a:spcAft>
                  <a:spcPts val="0"/>
                </a:spcAft>
                <a:buClrTx/>
                <a:buSzTx/>
                <a:buFontTx/>
                <a:buNone/>
                <a:tabLst/>
                <a:defRPr/>
              </a:pPr>
              <a:r>
                <a:rPr kumimoji="0" lang="zh-CN" altLang="zh-CN" sz="1300" b="0" i="0" u="none" strike="noStrike" kern="1200" cap="none" spc="0" normalizeH="0" baseline="0" noProof="0" dirty="0">
                  <a:ln>
                    <a:noFill/>
                  </a:ln>
                  <a:solidFill>
                    <a:srgbClr val="5C5855"/>
                  </a:solidFill>
                  <a:effectLst/>
                  <a:uLnTx/>
                  <a:uFillTx/>
                  <a:latin typeface="微软雅黑" panose="020B0503020204020204" pitchFamily="34" charset="-122"/>
                  <a:ea typeface="微软雅黑" panose="020B0503020204020204" pitchFamily="34" charset="-122"/>
                  <a:cs typeface="+mn-cs"/>
                  <a:sym typeface="Times"/>
                </a:rPr>
                <a:t>CSMAR</a:t>
              </a:r>
              <a:r>
                <a:rPr kumimoji="0" lang="zh-CN" altLang="en-US" sz="1300" b="0" i="0" u="none" strike="noStrike" kern="1200" cap="none" spc="0" normalizeH="0" baseline="0" noProof="0" dirty="0">
                  <a:ln>
                    <a:noFill/>
                  </a:ln>
                  <a:solidFill>
                    <a:srgbClr val="5C5855"/>
                  </a:solidFill>
                  <a:effectLst/>
                  <a:uLnTx/>
                  <a:uFillTx/>
                  <a:latin typeface="微软雅黑" panose="020B0503020204020204" pitchFamily="34" charset="-122"/>
                  <a:ea typeface="微软雅黑" panose="020B0503020204020204" pitchFamily="34" charset="-122"/>
                  <a:cs typeface="+mn-cs"/>
                  <a:sym typeface="Times"/>
                </a:rPr>
                <a:t>数据库查询系统全面升级为</a:t>
              </a:r>
              <a:r>
                <a:rPr kumimoji="0" lang="zh-CN" altLang="zh-CN" sz="1300" b="0" i="0" u="none" strike="noStrike" kern="1200" cap="none" spc="0" normalizeH="0" baseline="0" noProof="0" dirty="0">
                  <a:ln>
                    <a:noFill/>
                  </a:ln>
                  <a:solidFill>
                    <a:srgbClr val="5C5855"/>
                  </a:solidFill>
                  <a:effectLst/>
                  <a:uLnTx/>
                  <a:uFillTx/>
                  <a:latin typeface="微软雅黑" panose="020B0503020204020204" pitchFamily="34" charset="-122"/>
                  <a:ea typeface="微软雅黑" panose="020B0503020204020204" pitchFamily="34" charset="-122"/>
                  <a:cs typeface="+mn-cs"/>
                  <a:sym typeface="Times"/>
                </a:rPr>
                <a:t>V4.0</a:t>
              </a:r>
            </a:p>
          </p:txBody>
        </p:sp>
        <p:sp>
          <p:nvSpPr>
            <p:cNvPr id="39" name="Oval 22" descr="tile_paper_medgray.jpeg"/>
            <p:cNvSpPr/>
            <p:nvPr/>
          </p:nvSpPr>
          <p:spPr bwMode="auto">
            <a:xfrm>
              <a:off x="4849274" y="4780617"/>
              <a:ext cx="207697" cy="187343"/>
            </a:xfrm>
            <a:prstGeom prst="ellipse">
              <a:avLst/>
            </a:prstGeom>
            <a:blipFill dpi="0" rotWithShape="0">
              <a:blip r:embed="rId7" cstate="print"/>
              <a:srcRect/>
              <a:tile tx="0" ty="0" sx="100000" sy="100000" flip="none" algn="tl"/>
            </a:blipFill>
            <a:ln>
              <a:noFill/>
            </a:ln>
            <a:effectLst>
              <a:outerShdw blurRad="38100" dist="25400" dir="5400000" algn="ctr" rotWithShape="0">
                <a:srgbClr val="000000">
                  <a:alpha val="50000"/>
                </a:srgbClr>
              </a:outerShdw>
            </a:effectLst>
          </p:spPr>
          <p:txBody>
            <a:bodyPr lIns="50800" tIns="50800" rIns="50800" bIns="5080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zh-CN" altLang="zh-CN" sz="1600" b="0" i="0" u="none" strike="noStrike" kern="1200" cap="none" spc="0" normalizeH="0" baseline="0" noProof="0">
                <a:ln>
                  <a:noFill/>
                </a:ln>
                <a:solidFill>
                  <a:srgbClr val="FFFFFF"/>
                </a:solidFill>
                <a:effectLst/>
                <a:uLnTx/>
                <a:uFillTx/>
                <a:latin typeface="Arial"/>
                <a:ea typeface="宋体" panose="02010600030101010101" pitchFamily="2" charset="-122"/>
                <a:cs typeface="+mn-cs"/>
              </a:endParaRPr>
            </a:p>
          </p:txBody>
        </p:sp>
        <p:sp>
          <p:nvSpPr>
            <p:cNvPr id="41" name="Oval 23" descr="tile_paper_medgray.jpeg"/>
            <p:cNvSpPr/>
            <p:nvPr/>
          </p:nvSpPr>
          <p:spPr bwMode="auto">
            <a:xfrm>
              <a:off x="4849274" y="5365217"/>
              <a:ext cx="207697" cy="187342"/>
            </a:xfrm>
            <a:prstGeom prst="ellipse">
              <a:avLst/>
            </a:prstGeom>
            <a:blipFill dpi="0" rotWithShape="0">
              <a:blip r:embed="rId7" cstate="print"/>
              <a:srcRect/>
              <a:tile tx="0" ty="0" sx="100000" sy="100000" flip="none" algn="tl"/>
            </a:blipFill>
            <a:ln>
              <a:noFill/>
            </a:ln>
            <a:effectLst>
              <a:outerShdw blurRad="38100" dist="25400" dir="5400000" algn="ctr" rotWithShape="0">
                <a:srgbClr val="000000">
                  <a:alpha val="50000"/>
                </a:srgbClr>
              </a:outerShdw>
            </a:effectLst>
          </p:spPr>
          <p:txBody>
            <a:bodyPr lIns="50800" tIns="50800" rIns="50800" bIns="5080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zh-CN" altLang="zh-CN" sz="1600" b="0" i="0" u="none" strike="noStrike" kern="1200" cap="none" spc="0" normalizeH="0" baseline="0" noProof="0">
                <a:ln>
                  <a:noFill/>
                </a:ln>
                <a:solidFill>
                  <a:srgbClr val="FFFFFF"/>
                </a:solidFill>
                <a:effectLst/>
                <a:uLnTx/>
                <a:uFillTx/>
                <a:latin typeface="Arial"/>
                <a:ea typeface="宋体" panose="02010600030101010101" pitchFamily="2" charset="-122"/>
                <a:cs typeface="+mn-cs"/>
              </a:endParaRPr>
            </a:p>
          </p:txBody>
        </p:sp>
        <p:sp>
          <p:nvSpPr>
            <p:cNvPr id="42" name="Oval 24" descr="tile_paper_medgray.jpeg"/>
            <p:cNvSpPr/>
            <p:nvPr/>
          </p:nvSpPr>
          <p:spPr bwMode="auto">
            <a:xfrm>
              <a:off x="4849274" y="5947559"/>
              <a:ext cx="207697" cy="189600"/>
            </a:xfrm>
            <a:prstGeom prst="ellipse">
              <a:avLst/>
            </a:prstGeom>
            <a:blipFill dpi="0" rotWithShape="0">
              <a:blip r:embed="rId7" cstate="print"/>
              <a:srcRect/>
              <a:tile tx="0" ty="0" sx="100000" sy="100000" flip="none" algn="tl"/>
            </a:blipFill>
            <a:ln>
              <a:noFill/>
            </a:ln>
            <a:effectLst>
              <a:outerShdw blurRad="38100" dist="25400" dir="5400000" algn="ctr" rotWithShape="0">
                <a:srgbClr val="000000">
                  <a:alpha val="50000"/>
                </a:srgbClr>
              </a:outerShdw>
            </a:effectLst>
          </p:spPr>
          <p:txBody>
            <a:bodyPr lIns="50800" tIns="50800" rIns="50800" bIns="5080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zh-CN" altLang="zh-CN" sz="1600" b="0" i="0" u="none" strike="noStrike" kern="1200" cap="none" spc="0" normalizeH="0" baseline="0" noProof="0">
                <a:ln>
                  <a:noFill/>
                </a:ln>
                <a:solidFill>
                  <a:srgbClr val="FFFFFF"/>
                </a:solidFill>
                <a:effectLst/>
                <a:uLnTx/>
                <a:uFillTx/>
                <a:latin typeface="Arial"/>
                <a:ea typeface="宋体" panose="02010600030101010101" pitchFamily="2" charset="-122"/>
                <a:cs typeface="+mn-cs"/>
              </a:endParaRPr>
            </a:p>
          </p:txBody>
        </p:sp>
        <p:sp>
          <p:nvSpPr>
            <p:cNvPr id="43" name="Oval 25" descr="tile_paper_medgray.jpeg"/>
            <p:cNvSpPr/>
            <p:nvPr/>
          </p:nvSpPr>
          <p:spPr bwMode="auto">
            <a:xfrm>
              <a:off x="4849274" y="6532158"/>
              <a:ext cx="207697" cy="189600"/>
            </a:xfrm>
            <a:prstGeom prst="ellipse">
              <a:avLst/>
            </a:prstGeom>
            <a:blipFill dpi="0" rotWithShape="0">
              <a:blip r:embed="rId7" cstate="print"/>
              <a:srcRect/>
              <a:tile tx="0" ty="0" sx="100000" sy="100000" flip="none" algn="tl"/>
            </a:blipFill>
            <a:ln>
              <a:noFill/>
            </a:ln>
            <a:effectLst>
              <a:outerShdw blurRad="38100" dist="25400" dir="5400000" algn="ctr" rotWithShape="0">
                <a:srgbClr val="000000">
                  <a:alpha val="50000"/>
                </a:srgbClr>
              </a:outerShdw>
            </a:effectLst>
          </p:spPr>
          <p:txBody>
            <a:bodyPr lIns="50800" tIns="50800" rIns="50800" bIns="5080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zh-CN" altLang="zh-CN" sz="1600" b="0" i="0" u="none" strike="noStrike" kern="1200" cap="none" spc="0" normalizeH="0" baseline="0" noProof="0">
                <a:ln>
                  <a:noFill/>
                </a:ln>
                <a:solidFill>
                  <a:srgbClr val="FFFFFF"/>
                </a:solidFill>
                <a:effectLst/>
                <a:uLnTx/>
                <a:uFillTx/>
                <a:latin typeface="Arial"/>
                <a:ea typeface="宋体" panose="02010600030101010101" pitchFamily="2" charset="-122"/>
                <a:cs typeface="+mn-cs"/>
              </a:endParaRPr>
            </a:p>
          </p:txBody>
        </p:sp>
        <p:sp>
          <p:nvSpPr>
            <p:cNvPr id="44" name="Rectangle 26"/>
            <p:cNvSpPr/>
            <p:nvPr/>
          </p:nvSpPr>
          <p:spPr bwMode="auto">
            <a:xfrm>
              <a:off x="5224527" y="4683338"/>
              <a:ext cx="3902854" cy="796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zh-CN" altLang="zh-CN" sz="1500" b="1" i="0" u="none" strike="noStrike" kern="1200" cap="none" spc="0" normalizeH="0" baseline="0" noProof="0" dirty="0">
                  <a:ln>
                    <a:noFill/>
                  </a:ln>
                  <a:solidFill>
                    <a:srgbClr val="C61D23"/>
                  </a:solidFill>
                  <a:effectLst/>
                  <a:uLnTx/>
                  <a:uFillTx/>
                  <a:latin typeface="Helvetica"/>
                  <a:ea typeface="宋体" panose="02010600030101010101" pitchFamily="2" charset="-122"/>
                  <a:cs typeface="+mn-cs"/>
                  <a:sym typeface="Helvetica"/>
                </a:rPr>
                <a:t>2010</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zh-CN" altLang="zh-CN" sz="1300" b="0" i="0" u="none" strike="noStrike" kern="1200" cap="none" spc="0" normalizeH="0" baseline="0" noProof="0" dirty="0">
                  <a:ln>
                    <a:noFill/>
                  </a:ln>
                  <a:solidFill>
                    <a:srgbClr val="5C5855"/>
                  </a:solidFill>
                  <a:effectLst/>
                  <a:uLnTx/>
                  <a:uFillTx/>
                  <a:latin typeface="微软雅黑" panose="020B0503020204020204" pitchFamily="34" charset="-122"/>
                  <a:ea typeface="微软雅黑" panose="020B0503020204020204" pitchFamily="34" charset="-122"/>
                  <a:cs typeface="+mn-cs"/>
                  <a:sym typeface="Times"/>
                </a:rPr>
                <a:t>CSMAR v1.0 </a:t>
              </a:r>
              <a:r>
                <a:rPr kumimoji="0" lang="zh-CN" altLang="en-US" sz="1300" b="0" i="0" u="none" strike="noStrike" kern="1200" cap="none" spc="0" normalizeH="0" baseline="0" noProof="0" dirty="0">
                  <a:ln>
                    <a:noFill/>
                  </a:ln>
                  <a:solidFill>
                    <a:srgbClr val="5C5855"/>
                  </a:solidFill>
                  <a:effectLst/>
                  <a:uLnTx/>
                  <a:uFillTx/>
                  <a:latin typeface="微软雅黑" panose="020B0503020204020204" pitchFamily="34" charset="-122"/>
                  <a:ea typeface="微软雅黑" panose="020B0503020204020204" pitchFamily="34" charset="-122"/>
                  <a:cs typeface="+mn-cs"/>
                  <a:sym typeface="Times"/>
                </a:rPr>
                <a:t>数据服务中心上线</a:t>
              </a:r>
            </a:p>
          </p:txBody>
        </p:sp>
        <p:sp>
          <p:nvSpPr>
            <p:cNvPr id="45" name="Rectangle 27"/>
            <p:cNvSpPr/>
            <p:nvPr/>
          </p:nvSpPr>
          <p:spPr bwMode="auto">
            <a:xfrm>
              <a:off x="1006962" y="5202387"/>
              <a:ext cx="3675337" cy="796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zh-CN" altLang="zh-CN" sz="1500" b="1" i="0" u="none" strike="noStrike" kern="1200" cap="none" spc="0" normalizeH="0" baseline="0" noProof="0" dirty="0">
                  <a:ln>
                    <a:noFill/>
                  </a:ln>
                  <a:solidFill>
                    <a:srgbClr val="C61D23"/>
                  </a:solidFill>
                  <a:effectLst/>
                  <a:uLnTx/>
                  <a:uFillTx/>
                  <a:latin typeface="Helvetica"/>
                  <a:ea typeface="宋体" panose="02010600030101010101" pitchFamily="2" charset="-122"/>
                  <a:cs typeface="+mn-cs"/>
                  <a:sym typeface="Helvetica"/>
                </a:rPr>
                <a:t>2012</a:t>
              </a:r>
            </a:p>
            <a:p>
              <a:pPr marL="0" marR="0" lvl="0" indent="0" algn="r" defTabSz="914400" rtl="0" eaLnBrk="1" fontAlgn="auto" latinLnBrk="0" hangingPunct="0">
                <a:lnSpc>
                  <a:spcPct val="100000"/>
                </a:lnSpc>
                <a:spcBef>
                  <a:spcPts val="0"/>
                </a:spcBef>
                <a:spcAft>
                  <a:spcPts val="0"/>
                </a:spcAft>
                <a:buClrTx/>
                <a:buSzTx/>
                <a:buFontTx/>
                <a:buNone/>
                <a:tabLst/>
                <a:defRPr/>
              </a:pPr>
              <a:r>
                <a:rPr kumimoji="0" lang="zh-CN" altLang="zh-CN" sz="1300" b="0" i="0" u="none" strike="noStrike" kern="1200" cap="none" spc="0" normalizeH="0" baseline="0" noProof="0" dirty="0">
                  <a:ln>
                    <a:noFill/>
                  </a:ln>
                  <a:solidFill>
                    <a:srgbClr val="5C5855"/>
                  </a:solidFill>
                  <a:effectLst/>
                  <a:uLnTx/>
                  <a:uFillTx/>
                  <a:latin typeface="微软雅黑" panose="020B0503020204020204" pitchFamily="34" charset="-122"/>
                  <a:ea typeface="微软雅黑" panose="020B0503020204020204" pitchFamily="34" charset="-122"/>
                  <a:cs typeface="+mn-cs"/>
                  <a:sym typeface="Times"/>
                </a:rPr>
                <a:t>CSMAR v2.0 </a:t>
              </a:r>
              <a:r>
                <a:rPr kumimoji="0" lang="zh-CN" altLang="en-US" sz="1300" b="0" i="0" u="none" strike="noStrike" kern="1200" cap="none" spc="0" normalizeH="0" baseline="0" noProof="0" dirty="0">
                  <a:ln>
                    <a:noFill/>
                  </a:ln>
                  <a:solidFill>
                    <a:srgbClr val="5C5855"/>
                  </a:solidFill>
                  <a:effectLst/>
                  <a:uLnTx/>
                  <a:uFillTx/>
                  <a:latin typeface="微软雅黑" panose="020B0503020204020204" pitchFamily="34" charset="-122"/>
                  <a:ea typeface="微软雅黑" panose="020B0503020204020204" pitchFamily="34" charset="-122"/>
                  <a:cs typeface="+mn-cs"/>
                  <a:sym typeface="Times"/>
                </a:rPr>
                <a:t>数据服务中心上线</a:t>
              </a:r>
            </a:p>
          </p:txBody>
        </p:sp>
        <p:sp>
          <p:nvSpPr>
            <p:cNvPr id="46" name="Rectangle 28"/>
            <p:cNvSpPr/>
            <p:nvPr/>
          </p:nvSpPr>
          <p:spPr bwMode="auto">
            <a:xfrm>
              <a:off x="5224527" y="5968904"/>
              <a:ext cx="3902854" cy="796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zh-CN" altLang="zh-CN" sz="1500" b="1" i="0" u="none" strike="noStrike" kern="1200" cap="none" spc="0" normalizeH="0" baseline="0" noProof="0" dirty="0">
                  <a:ln>
                    <a:noFill/>
                  </a:ln>
                  <a:solidFill>
                    <a:srgbClr val="C61D23"/>
                  </a:solidFill>
                  <a:effectLst/>
                  <a:uLnTx/>
                  <a:uFillTx/>
                  <a:latin typeface="Helvetica"/>
                  <a:ea typeface="宋体" panose="02010600030101010101" pitchFamily="2" charset="-122"/>
                  <a:cs typeface="+mn-cs"/>
                  <a:sym typeface="Helvetica"/>
                </a:rPr>
                <a:t>2014</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zh-CN" altLang="zh-CN" sz="1300" b="0" i="0" u="none" strike="noStrike" kern="1200" cap="none" spc="0" normalizeH="0" baseline="0" noProof="0" dirty="0">
                  <a:ln>
                    <a:noFill/>
                  </a:ln>
                  <a:solidFill>
                    <a:srgbClr val="5C5855"/>
                  </a:solidFill>
                  <a:effectLst/>
                  <a:uLnTx/>
                  <a:uFillTx/>
                  <a:latin typeface="微软雅黑" panose="020B0503020204020204" pitchFamily="34" charset="-122"/>
                  <a:ea typeface="微软雅黑" panose="020B0503020204020204" pitchFamily="34" charset="-122"/>
                  <a:cs typeface="+mn-cs"/>
                  <a:sym typeface="Times"/>
                </a:rPr>
                <a:t>CSMAR v3.0 </a:t>
              </a:r>
              <a:r>
                <a:rPr kumimoji="0" lang="zh-CN" altLang="en-US" sz="1300" b="0" i="0" u="none" strike="noStrike" kern="1200" cap="none" spc="0" normalizeH="0" baseline="0" noProof="0" dirty="0">
                  <a:ln>
                    <a:noFill/>
                  </a:ln>
                  <a:solidFill>
                    <a:srgbClr val="5C5855"/>
                  </a:solidFill>
                  <a:effectLst/>
                  <a:uLnTx/>
                  <a:uFillTx/>
                  <a:latin typeface="微软雅黑" panose="020B0503020204020204" pitchFamily="34" charset="-122"/>
                  <a:ea typeface="微软雅黑" panose="020B0503020204020204" pitchFamily="34" charset="-122"/>
                  <a:cs typeface="+mn-cs"/>
                  <a:sym typeface="Times"/>
                </a:rPr>
                <a:t>数据服务中心上线</a:t>
              </a:r>
            </a:p>
          </p:txBody>
        </p:sp>
        <p:sp>
          <p:nvSpPr>
            <p:cNvPr id="47" name="Rectangle 29"/>
            <p:cNvSpPr/>
            <p:nvPr/>
          </p:nvSpPr>
          <p:spPr bwMode="auto">
            <a:xfrm>
              <a:off x="0" y="6422230"/>
              <a:ext cx="4682299" cy="1095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zh-CN" altLang="zh-CN" sz="1500" b="1" i="0" u="none" strike="noStrike" kern="1200" cap="none" spc="0" normalizeH="0" baseline="0" noProof="0" dirty="0">
                  <a:ln>
                    <a:noFill/>
                  </a:ln>
                  <a:solidFill>
                    <a:srgbClr val="C61D23"/>
                  </a:solidFill>
                  <a:effectLst/>
                  <a:uLnTx/>
                  <a:uFillTx/>
                  <a:latin typeface="Helvetica"/>
                  <a:ea typeface="宋体" panose="02010600030101010101" pitchFamily="2" charset="-122"/>
                  <a:cs typeface="+mn-cs"/>
                  <a:sym typeface="Helvetica"/>
                </a:rPr>
                <a:t>2016</a:t>
              </a:r>
            </a:p>
            <a:p>
              <a:pPr marL="0" marR="0" lvl="0" indent="0" algn="r" defTabSz="914400" rtl="0" eaLnBrk="1" fontAlgn="auto" latinLnBrk="0" hangingPunct="0">
                <a:lnSpc>
                  <a:spcPct val="100000"/>
                </a:lnSpc>
                <a:spcBef>
                  <a:spcPts val="0"/>
                </a:spcBef>
                <a:spcAft>
                  <a:spcPts val="0"/>
                </a:spcAft>
                <a:buClrTx/>
                <a:buSzTx/>
                <a:buFontTx/>
                <a:buNone/>
                <a:tabLst/>
                <a:defRPr/>
              </a:pPr>
              <a:r>
                <a:rPr kumimoji="0" lang="zh-CN" altLang="en-US" sz="1300" b="0" i="0" u="none" strike="noStrike" kern="1200" cap="none" spc="0" normalizeH="0" baseline="0" noProof="0" dirty="0">
                  <a:ln>
                    <a:noFill/>
                  </a:ln>
                  <a:solidFill>
                    <a:srgbClr val="5C5855"/>
                  </a:solidFill>
                  <a:effectLst/>
                  <a:uLnTx/>
                  <a:uFillTx/>
                  <a:latin typeface="微软雅黑" panose="020B0503020204020204" pitchFamily="34" charset="-122"/>
                  <a:ea typeface="微软雅黑" panose="020B0503020204020204" pitchFamily="34" charset="-122"/>
                  <a:cs typeface="+mn-cs"/>
                  <a:sym typeface="Times"/>
                </a:rPr>
                <a:t>与美国沃顿商学院</a:t>
              </a:r>
              <a:r>
                <a:rPr kumimoji="0" lang="zh-CN" altLang="zh-CN" sz="1300" b="0" i="0" u="none" strike="noStrike" kern="1200" cap="none" spc="0" normalizeH="0" baseline="0" noProof="0" dirty="0">
                  <a:ln>
                    <a:noFill/>
                  </a:ln>
                  <a:solidFill>
                    <a:srgbClr val="5C5855"/>
                  </a:solidFill>
                  <a:effectLst/>
                  <a:uLnTx/>
                  <a:uFillTx/>
                  <a:latin typeface="微软雅黑" panose="020B0503020204020204" pitchFamily="34" charset="-122"/>
                  <a:ea typeface="微软雅黑" panose="020B0503020204020204" pitchFamily="34" charset="-122"/>
                  <a:cs typeface="+mn-cs"/>
                  <a:sym typeface="Times"/>
                </a:rPr>
                <a:t>wrds</a:t>
              </a:r>
              <a:r>
                <a:rPr kumimoji="0" lang="zh-CN" altLang="en-US" sz="1300" b="0" i="0" u="none" strike="noStrike" kern="1200" cap="none" spc="0" normalizeH="0" baseline="0" noProof="0" dirty="0">
                  <a:ln>
                    <a:noFill/>
                  </a:ln>
                  <a:solidFill>
                    <a:srgbClr val="5C5855"/>
                  </a:solidFill>
                  <a:effectLst/>
                  <a:uLnTx/>
                  <a:uFillTx/>
                  <a:latin typeface="微软雅黑" panose="020B0503020204020204" pitchFamily="34" charset="-122"/>
                  <a:ea typeface="微软雅黑" panose="020B0503020204020204" pitchFamily="34" charset="-122"/>
                  <a:cs typeface="+mn-cs"/>
                  <a:sym typeface="Times"/>
                </a:rPr>
                <a:t>数据平台扩大合作</a:t>
              </a:r>
              <a:endParaRPr kumimoji="0" lang="en-US" altLang="zh-CN" sz="1300" b="0" i="0" u="none" strike="noStrike" kern="1200" cap="none" spc="0" normalizeH="0" baseline="0" noProof="0" dirty="0">
                <a:ln>
                  <a:noFill/>
                </a:ln>
                <a:solidFill>
                  <a:srgbClr val="5C5855"/>
                </a:solidFill>
                <a:effectLst/>
                <a:uLnTx/>
                <a:uFillTx/>
                <a:latin typeface="微软雅黑" panose="020B0503020204020204" pitchFamily="34" charset="-122"/>
                <a:ea typeface="微软雅黑" panose="020B0503020204020204" pitchFamily="34" charset="-122"/>
                <a:cs typeface="+mn-cs"/>
                <a:sym typeface="Times"/>
              </a:endParaRPr>
            </a:p>
            <a:p>
              <a:pPr marL="0" marR="0" lvl="0" indent="0" algn="r" defTabSz="914400" rtl="0" eaLnBrk="1" fontAlgn="auto" latinLnBrk="0" hangingPunct="0">
                <a:lnSpc>
                  <a:spcPct val="100000"/>
                </a:lnSpc>
                <a:spcBef>
                  <a:spcPts val="0"/>
                </a:spcBef>
                <a:spcAft>
                  <a:spcPts val="0"/>
                </a:spcAft>
                <a:buClrTx/>
                <a:buSzTx/>
                <a:buFontTx/>
                <a:buNone/>
                <a:tabLst/>
                <a:defRPr/>
              </a:pPr>
              <a:r>
                <a:rPr kumimoji="0" lang="zh-CN" altLang="en-US" sz="1300" b="0" i="0" u="none" strike="noStrike" kern="1200" cap="none" spc="0" normalizeH="0" baseline="0" noProof="0" dirty="0">
                  <a:ln>
                    <a:noFill/>
                  </a:ln>
                  <a:solidFill>
                    <a:srgbClr val="5C5855"/>
                  </a:solidFill>
                  <a:effectLst/>
                  <a:uLnTx/>
                  <a:uFillTx/>
                  <a:latin typeface="微软雅黑" panose="020B0503020204020204" pitchFamily="34" charset="-122"/>
                  <a:ea typeface="微软雅黑" panose="020B0503020204020204" pitchFamily="34" charset="-122"/>
                  <a:cs typeface="+mn-cs"/>
                  <a:sym typeface="Times"/>
                </a:rPr>
                <a:t>数据超市上线</a:t>
              </a:r>
            </a:p>
          </p:txBody>
        </p:sp>
      </p:grpSp>
      <p:sp>
        <p:nvSpPr>
          <p:cNvPr id="48" name="文本框 47"/>
          <p:cNvSpPr txBox="1"/>
          <p:nvPr>
            <p:custDataLst>
              <p:tags r:id="rId3"/>
            </p:custDataLst>
          </p:nvPr>
        </p:nvSpPr>
        <p:spPr>
          <a:xfrm>
            <a:off x="2045498" y="461226"/>
            <a:ext cx="7870908" cy="998538"/>
          </a:xfrm>
          <a:prstGeom prst="rect">
            <a:avLst/>
          </a:prstGeom>
        </p:spPr>
        <p:txBody>
          <a:bodyPr vert="horz" lIns="91440" tIns="45720" rIns="91440" bIns="45720" rtlCol="0" anchor="ctr">
            <a:normAutofit/>
          </a:bodyPr>
          <a:lstStyle>
            <a:defPPr>
              <a:defRPr lang="zh-CN"/>
            </a:defPPr>
            <a:lvl1pPr>
              <a:lnSpc>
                <a:spcPct val="90000"/>
              </a:lnSpc>
              <a:spcBef>
                <a:spcPct val="0"/>
              </a:spcBef>
              <a:buNone/>
              <a:defRPr sz="4400" cap="a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zh-CN" altLang="en-US" sz="3200" b="0" i="0" u="none" strike="noStrike" kern="1200" cap="all" spc="0" normalizeH="0" baseline="0" noProof="0" dirty="0">
              <a:ln>
                <a:noFill/>
              </a:ln>
              <a:solidFill>
                <a:srgbClr val="0061AD">
                  <a:lumMod val="50000"/>
                </a:srgbClr>
              </a:solidFill>
              <a:effectLst/>
              <a:uLnTx/>
              <a:uFillTx/>
              <a:latin typeface="Arial"/>
              <a:ea typeface="黑体" panose="02010609060101010101" pitchFamily="49" charset="-122"/>
              <a:cs typeface="+mj-cs"/>
            </a:endParaRPr>
          </a:p>
        </p:txBody>
      </p:sp>
      <p:sp>
        <p:nvSpPr>
          <p:cNvPr id="2" name="灯片编号占位符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52BF20-362C-4294-AFD9-C5328724C70E}" type="slidenum">
              <a:rPr kumimoji="0" lang="zh-CN" altLang="en-US" sz="1400" b="0" i="0" u="none" strike="noStrike" kern="1200" cap="none" spc="0" normalizeH="0" baseline="0" noProof="0" smtClean="0">
                <a:ln>
                  <a:noFill/>
                </a:ln>
                <a:solidFill>
                  <a:srgbClr val="000000">
                    <a:tint val="75000"/>
                  </a:srgbClr>
                </a:solidFill>
                <a:effectLst/>
                <a:uLnTx/>
                <a:uFillTx/>
                <a:latin typeface="Arial"/>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400" b="0" i="0" u="none" strike="noStrike" kern="1200" cap="none" spc="0" normalizeH="0" baseline="0" noProof="0">
              <a:ln>
                <a:noFill/>
              </a:ln>
              <a:solidFill>
                <a:srgbClr val="000000">
                  <a:tint val="75000"/>
                </a:srgbClr>
              </a:solidFill>
              <a:effectLst/>
              <a:uLnTx/>
              <a:uFillTx/>
              <a:latin typeface="Arial"/>
              <a:ea typeface="黑体" panose="02010609060101010101" pitchFamily="49" charset="-122"/>
              <a:cs typeface="+mn-cs"/>
            </a:endParaRPr>
          </a:p>
        </p:txBody>
      </p:sp>
      <p:sp>
        <p:nvSpPr>
          <p:cNvPr id="35" name="Rectangle 28"/>
          <p:cNvSpPr/>
          <p:nvPr/>
        </p:nvSpPr>
        <p:spPr bwMode="auto">
          <a:xfrm>
            <a:off x="6252374" y="5581698"/>
            <a:ext cx="4732301" cy="933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50800" tIns="50800" rIns="50800" bIns="5080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zh-CN" altLang="zh-CN" sz="1500" b="1" i="0" u="none" strike="noStrike" kern="1200" cap="none" spc="0" normalizeH="0" baseline="0" noProof="0" dirty="0">
                <a:ln>
                  <a:noFill/>
                </a:ln>
                <a:solidFill>
                  <a:srgbClr val="C61D23"/>
                </a:solidFill>
                <a:effectLst/>
                <a:uLnTx/>
                <a:uFillTx/>
                <a:latin typeface="Helvetica"/>
                <a:ea typeface="宋体" panose="02010600030101010101" pitchFamily="2" charset="-122"/>
                <a:cs typeface="+mn-cs"/>
                <a:sym typeface="Helvetica"/>
              </a:rPr>
              <a:t>201</a:t>
            </a:r>
            <a:r>
              <a:rPr kumimoji="0" lang="en-US" altLang="zh-CN" sz="1500" b="1" i="0" u="none" strike="noStrike" kern="1200" cap="none" spc="0" normalizeH="0" baseline="0" noProof="0" dirty="0">
                <a:ln>
                  <a:noFill/>
                </a:ln>
                <a:solidFill>
                  <a:srgbClr val="C61D23"/>
                </a:solidFill>
                <a:effectLst/>
                <a:uLnTx/>
                <a:uFillTx/>
                <a:latin typeface="Helvetica"/>
                <a:ea typeface="宋体" panose="02010600030101010101" pitchFamily="2" charset="-122"/>
                <a:cs typeface="+mn-cs"/>
                <a:sym typeface="Helvetica"/>
              </a:rPr>
              <a:t>8</a:t>
            </a:r>
            <a:endParaRPr kumimoji="0" lang="zh-CN" altLang="zh-CN" sz="1500" b="1" i="0" u="none" strike="noStrike" kern="1200" cap="none" spc="0" normalizeH="0" baseline="0" noProof="0" dirty="0">
              <a:ln>
                <a:noFill/>
              </a:ln>
              <a:solidFill>
                <a:srgbClr val="C61D23"/>
              </a:solidFill>
              <a:effectLst/>
              <a:uLnTx/>
              <a:uFillTx/>
              <a:latin typeface="Helvetica"/>
              <a:ea typeface="宋体" panose="02010600030101010101" pitchFamily="2" charset="-122"/>
              <a:cs typeface="+mn-cs"/>
              <a:sym typeface="Helvetica"/>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zh-CN" altLang="zh-CN" sz="1300" b="0" i="0" u="none" strike="noStrike" kern="1200" cap="none" spc="0" normalizeH="0" baseline="0" noProof="0" dirty="0">
                <a:ln>
                  <a:noFill/>
                </a:ln>
                <a:solidFill>
                  <a:srgbClr val="5C5855"/>
                </a:solidFill>
                <a:effectLst/>
                <a:uLnTx/>
                <a:uFillTx/>
                <a:latin typeface="微软雅黑" panose="020B0503020204020204" pitchFamily="34" charset="-122"/>
                <a:ea typeface="微软雅黑" panose="020B0503020204020204" pitchFamily="34" charset="-122"/>
                <a:cs typeface="+mn-cs"/>
                <a:sym typeface="Times"/>
              </a:rPr>
              <a:t>CSMAR v</a:t>
            </a:r>
            <a:r>
              <a:rPr kumimoji="0" lang="en-US" altLang="zh-CN" sz="1300" b="0" i="0" u="none" strike="noStrike" kern="1200" cap="none" spc="0" normalizeH="0" baseline="0" noProof="0" dirty="0">
                <a:ln>
                  <a:noFill/>
                </a:ln>
                <a:solidFill>
                  <a:srgbClr val="5C5855"/>
                </a:solidFill>
                <a:effectLst/>
                <a:uLnTx/>
                <a:uFillTx/>
                <a:latin typeface="微软雅黑" panose="020B0503020204020204" pitchFamily="34" charset="-122"/>
                <a:ea typeface="微软雅黑" panose="020B0503020204020204" pitchFamily="34" charset="-122"/>
                <a:cs typeface="+mn-cs"/>
                <a:sym typeface="Times"/>
              </a:rPr>
              <a:t>4</a:t>
            </a:r>
            <a:r>
              <a:rPr kumimoji="0" lang="zh-CN" altLang="zh-CN" sz="1300" b="0" i="0" u="none" strike="noStrike" kern="1200" cap="none" spc="0" normalizeH="0" baseline="0" noProof="0" dirty="0">
                <a:ln>
                  <a:noFill/>
                </a:ln>
                <a:solidFill>
                  <a:srgbClr val="5C5855"/>
                </a:solidFill>
                <a:effectLst/>
                <a:uLnTx/>
                <a:uFillTx/>
                <a:latin typeface="微软雅黑" panose="020B0503020204020204" pitchFamily="34" charset="-122"/>
                <a:ea typeface="微软雅黑" panose="020B0503020204020204" pitchFamily="34" charset="-122"/>
                <a:cs typeface="+mn-cs"/>
                <a:sym typeface="Times"/>
              </a:rPr>
              <a:t>.</a:t>
            </a:r>
            <a:r>
              <a:rPr kumimoji="0" lang="en-US" altLang="zh-CN" sz="1300" b="0" i="0" u="none" strike="noStrike" kern="1200" cap="none" spc="0" normalizeH="0" baseline="0" noProof="0" dirty="0">
                <a:ln>
                  <a:noFill/>
                </a:ln>
                <a:solidFill>
                  <a:srgbClr val="5C5855"/>
                </a:solidFill>
                <a:effectLst/>
                <a:uLnTx/>
                <a:uFillTx/>
                <a:latin typeface="微软雅黑" panose="020B0503020204020204" pitchFamily="34" charset="-122"/>
                <a:ea typeface="微软雅黑" panose="020B0503020204020204" pitchFamily="34" charset="-122"/>
                <a:cs typeface="+mn-cs"/>
                <a:sym typeface="Times"/>
              </a:rPr>
              <a:t>3</a:t>
            </a:r>
            <a:r>
              <a:rPr kumimoji="0" lang="zh-CN" altLang="zh-CN" sz="1300" b="0" i="0" u="none" strike="noStrike" kern="1200" cap="none" spc="0" normalizeH="0" baseline="0" noProof="0" dirty="0">
                <a:ln>
                  <a:noFill/>
                </a:ln>
                <a:solidFill>
                  <a:srgbClr val="5C5855"/>
                </a:solidFill>
                <a:effectLst/>
                <a:uLnTx/>
                <a:uFillTx/>
                <a:latin typeface="微软雅黑" panose="020B0503020204020204" pitchFamily="34" charset="-122"/>
                <a:ea typeface="微软雅黑" panose="020B0503020204020204" pitchFamily="34" charset="-122"/>
                <a:cs typeface="+mn-cs"/>
                <a:sym typeface="Times"/>
              </a:rPr>
              <a:t> </a:t>
            </a:r>
            <a:r>
              <a:rPr kumimoji="0" lang="zh-CN" altLang="en-US" sz="1300" b="0" i="0" u="none" strike="noStrike" kern="1200" cap="none" spc="0" normalizeH="0" baseline="0" noProof="0" dirty="0">
                <a:ln>
                  <a:noFill/>
                </a:ln>
                <a:solidFill>
                  <a:srgbClr val="5C5855"/>
                </a:solidFill>
                <a:effectLst/>
                <a:uLnTx/>
                <a:uFillTx/>
                <a:latin typeface="微软雅黑" panose="020B0503020204020204" pitchFamily="34" charset="-122"/>
                <a:ea typeface="微软雅黑" panose="020B0503020204020204" pitchFamily="34" charset="-122"/>
                <a:cs typeface="+mn-cs"/>
                <a:sym typeface="Times"/>
              </a:rPr>
              <a:t>数据服务中心上线</a:t>
            </a:r>
            <a:endParaRPr kumimoji="0" lang="en-US" altLang="zh-CN" sz="1300" b="0" i="0" u="none" strike="noStrike" kern="1200" cap="none" spc="0" normalizeH="0" baseline="0" noProof="0" dirty="0">
              <a:ln>
                <a:noFill/>
              </a:ln>
              <a:solidFill>
                <a:srgbClr val="5C5855"/>
              </a:solidFill>
              <a:effectLst/>
              <a:uLnTx/>
              <a:uFillTx/>
              <a:latin typeface="微软雅黑" panose="020B0503020204020204" pitchFamily="34" charset="-122"/>
              <a:ea typeface="微软雅黑" panose="020B0503020204020204" pitchFamily="34" charset="-122"/>
              <a:cs typeface="+mn-cs"/>
              <a:sym typeface="Times"/>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zh-CN" altLang="en-US" sz="1300" b="0" i="0" u="none" strike="noStrike" kern="1200" cap="none" spc="0" normalizeH="0" baseline="0" noProof="0" dirty="0">
                <a:ln>
                  <a:noFill/>
                </a:ln>
                <a:solidFill>
                  <a:srgbClr val="5C5855"/>
                </a:solidFill>
                <a:effectLst/>
                <a:uLnTx/>
                <a:uFillTx/>
                <a:latin typeface="微软雅黑" panose="020B0503020204020204" pitchFamily="34" charset="-122"/>
                <a:ea typeface="微软雅黑" panose="020B0503020204020204" pitchFamily="34" charset="-122"/>
                <a:cs typeface="+mn-cs"/>
                <a:sym typeface="Times"/>
              </a:rPr>
              <a:t>与</a:t>
            </a:r>
            <a:r>
              <a:rPr kumimoji="0" lang="en-US" altLang="zh-CN" sz="1300" b="0" i="0" u="none" strike="noStrike" kern="1200" cap="none" spc="0" normalizeH="0" baseline="0" noProof="0" dirty="0">
                <a:ln>
                  <a:noFill/>
                </a:ln>
                <a:solidFill>
                  <a:srgbClr val="5C5855"/>
                </a:solidFill>
                <a:effectLst/>
                <a:uLnTx/>
                <a:uFillTx/>
                <a:latin typeface="微软雅黑" panose="020B0503020204020204" pitchFamily="34" charset="-122"/>
                <a:ea typeface="微软雅黑" panose="020B0503020204020204" pitchFamily="34" charset="-122"/>
                <a:cs typeface="+mn-cs"/>
                <a:sym typeface="Times"/>
              </a:rPr>
              <a:t>《</a:t>
            </a:r>
            <a:r>
              <a:rPr kumimoji="0" lang="zh-CN" altLang="en-US" sz="1300" b="0" i="0" u="none" strike="noStrike" kern="1200" cap="none" spc="0" normalizeH="0" baseline="0" noProof="0" dirty="0">
                <a:ln>
                  <a:noFill/>
                </a:ln>
                <a:solidFill>
                  <a:srgbClr val="5C5855"/>
                </a:solidFill>
                <a:effectLst/>
                <a:uLnTx/>
                <a:uFillTx/>
                <a:latin typeface="微软雅黑" panose="020B0503020204020204" pitchFamily="34" charset="-122"/>
                <a:ea typeface="微软雅黑" panose="020B0503020204020204" pitchFamily="34" charset="-122"/>
                <a:cs typeface="+mn-cs"/>
                <a:sym typeface="Times"/>
              </a:rPr>
              <a:t>中国会计评论</a:t>
            </a:r>
            <a:r>
              <a:rPr kumimoji="0" lang="en-US" altLang="zh-CN" sz="1300" b="0" i="0" u="none" strike="noStrike" kern="1200" cap="none" spc="0" normalizeH="0" baseline="0" noProof="0" dirty="0">
                <a:ln>
                  <a:noFill/>
                </a:ln>
                <a:solidFill>
                  <a:srgbClr val="5C5855"/>
                </a:solidFill>
                <a:effectLst/>
                <a:uLnTx/>
                <a:uFillTx/>
                <a:latin typeface="微软雅黑" panose="020B0503020204020204" pitchFamily="34" charset="-122"/>
                <a:ea typeface="微软雅黑" panose="020B0503020204020204" pitchFamily="34" charset="-122"/>
                <a:cs typeface="+mn-cs"/>
                <a:sym typeface="Times"/>
              </a:rPr>
              <a:t>》</a:t>
            </a:r>
            <a:r>
              <a:rPr kumimoji="0" lang="zh-CN" altLang="en-US" sz="1300" b="0" i="0" u="none" strike="noStrike" kern="1200" cap="none" spc="0" normalizeH="0" baseline="0" noProof="0" dirty="0">
                <a:ln>
                  <a:noFill/>
                </a:ln>
                <a:solidFill>
                  <a:srgbClr val="5C5855"/>
                </a:solidFill>
                <a:effectLst/>
                <a:uLnTx/>
                <a:uFillTx/>
                <a:latin typeface="微软雅黑" panose="020B0503020204020204" pitchFamily="34" charset="-122"/>
                <a:ea typeface="微软雅黑" panose="020B0503020204020204" pitchFamily="34" charset="-122"/>
                <a:cs typeface="+mn-cs"/>
                <a:sym typeface="Times"/>
              </a:rPr>
              <a:t>联合主办“</a:t>
            </a:r>
            <a:r>
              <a:rPr kumimoji="0" lang="zh-CN" altLang="en-US" sz="1300" b="0" i="0" u="none" strike="noStrike" kern="1200" cap="none" spc="0" normalizeH="0" baseline="0" noProof="0" dirty="0">
                <a:ln>
                  <a:noFill/>
                </a:ln>
                <a:solidFill>
                  <a:srgbClr val="5C5855"/>
                </a:solidFill>
                <a:effectLst/>
                <a:uLnTx/>
                <a:uFillTx/>
                <a:latin typeface="微软雅黑" panose="020B0503020204020204" pitchFamily="34" charset="-122"/>
                <a:ea typeface="微软雅黑" panose="020B0503020204020204" pitchFamily="34" charset="-122"/>
                <a:cs typeface="+mn-cs"/>
              </a:rPr>
              <a:t>实证研究（财经）论文大赛</a:t>
            </a:r>
            <a:r>
              <a:rPr kumimoji="0" lang="zh-CN" altLang="en-US" sz="1300" b="0" i="0" u="none" strike="noStrike" kern="1200" cap="none" spc="0" normalizeH="0" baseline="0" noProof="0" dirty="0">
                <a:ln>
                  <a:noFill/>
                </a:ln>
                <a:solidFill>
                  <a:srgbClr val="5C5855"/>
                </a:solidFill>
                <a:effectLst/>
                <a:uLnTx/>
                <a:uFillTx/>
                <a:latin typeface="微软雅黑" panose="020B0503020204020204" pitchFamily="34" charset="-122"/>
                <a:ea typeface="微软雅黑" panose="020B0503020204020204" pitchFamily="34" charset="-122"/>
                <a:cs typeface="+mn-cs"/>
                <a:sym typeface="Times"/>
              </a:rPr>
              <a:t>”</a:t>
            </a:r>
            <a:endParaRPr kumimoji="0" lang="en-US" altLang="zh-CN" sz="1300" b="0" i="0" u="none" strike="noStrike" kern="1200" cap="none" spc="0" normalizeH="0" baseline="0" noProof="0" dirty="0">
              <a:ln>
                <a:noFill/>
              </a:ln>
              <a:solidFill>
                <a:srgbClr val="5C5855"/>
              </a:solidFill>
              <a:effectLst/>
              <a:uLnTx/>
              <a:uFillTx/>
              <a:latin typeface="微软雅黑" panose="020B0503020204020204" pitchFamily="34" charset="-122"/>
              <a:ea typeface="微软雅黑" panose="020B0503020204020204" pitchFamily="34" charset="-122"/>
              <a:cs typeface="+mn-cs"/>
              <a:sym typeface="Times"/>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zh-CN" altLang="en-US" sz="1300" b="0" i="0" u="none" strike="noStrike" kern="1200" cap="none" spc="0" normalizeH="0" baseline="0" noProof="0" dirty="0">
                <a:ln>
                  <a:noFill/>
                </a:ln>
                <a:solidFill>
                  <a:srgbClr val="5C5855"/>
                </a:solidFill>
                <a:effectLst/>
                <a:uLnTx/>
                <a:uFillTx/>
                <a:latin typeface="微软雅黑" panose="020B0503020204020204" pitchFamily="34" charset="-122"/>
                <a:ea typeface="微软雅黑" panose="020B0503020204020204" pitchFamily="34" charset="-122"/>
                <a:cs typeface="+mn-cs"/>
                <a:sym typeface="Times"/>
              </a:rPr>
              <a:t>与香港数据行者、智道金服达成数据合作</a:t>
            </a:r>
            <a:endParaRPr kumimoji="0" lang="en-US" altLang="zh-CN" sz="1300" b="0" i="0" u="none" strike="noStrike" kern="1200" cap="none" spc="0" normalizeH="0" baseline="0" noProof="0" dirty="0">
              <a:ln>
                <a:noFill/>
              </a:ln>
              <a:solidFill>
                <a:srgbClr val="5C5855"/>
              </a:solidFill>
              <a:effectLst/>
              <a:uLnTx/>
              <a:uFillTx/>
              <a:latin typeface="微软雅黑" panose="020B0503020204020204" pitchFamily="34" charset="-122"/>
              <a:ea typeface="微软雅黑" panose="020B0503020204020204" pitchFamily="34" charset="-122"/>
              <a:cs typeface="+mn-cs"/>
              <a:sym typeface="Times"/>
            </a:endParaRPr>
          </a:p>
        </p:txBody>
      </p:sp>
      <p:sp>
        <p:nvSpPr>
          <p:cNvPr id="38" name="Oval 25" descr="tile_paper_medgray.jpeg"/>
          <p:cNvSpPr/>
          <p:nvPr/>
        </p:nvSpPr>
        <p:spPr bwMode="auto">
          <a:xfrm>
            <a:off x="5901603" y="5820151"/>
            <a:ext cx="190129" cy="126978"/>
          </a:xfrm>
          <a:prstGeom prst="ellipse">
            <a:avLst/>
          </a:prstGeom>
          <a:blipFill dpi="0" rotWithShape="0">
            <a:blip r:embed="rId7" cstate="print"/>
            <a:srcRect/>
            <a:tile tx="0" ty="0" sx="100000" sy="100000" flip="none" algn="tl"/>
          </a:blipFill>
          <a:ln>
            <a:noFill/>
          </a:ln>
          <a:effectLst>
            <a:outerShdw blurRad="38100" dist="25400" dir="5400000" algn="ctr" rotWithShape="0">
              <a:srgbClr val="000000">
                <a:alpha val="50000"/>
              </a:srgbClr>
            </a:outerShdw>
          </a:effectLst>
        </p:spPr>
        <p:txBody>
          <a:bodyPr lIns="50800" tIns="50800" rIns="50800" bIns="5080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zh-CN" altLang="zh-CN" sz="1600" b="0" i="0" u="none" strike="noStrike" kern="1200" cap="none" spc="0" normalizeH="0" baseline="0" noProof="0">
              <a:ln>
                <a:noFill/>
              </a:ln>
              <a:solidFill>
                <a:srgbClr val="FFFFFF"/>
              </a:solidFill>
              <a:effectLst/>
              <a:uLnTx/>
              <a:uFillTx/>
              <a:latin typeface="Arial"/>
              <a:ea typeface="宋体" panose="02010600030101010101" pitchFamily="2" charset="-122"/>
              <a:cs typeface="+mn-cs"/>
            </a:endParaRPr>
          </a:p>
        </p:txBody>
      </p:sp>
      <p:sp>
        <p:nvSpPr>
          <p:cNvPr id="40" name="TextBox 12"/>
          <p:cNvSpPr txBox="1"/>
          <p:nvPr/>
        </p:nvSpPr>
        <p:spPr>
          <a:xfrm>
            <a:off x="1241946" y="240766"/>
            <a:ext cx="6482686" cy="480131"/>
          </a:xfrm>
          <a:prstGeom prst="rect">
            <a:avLst/>
          </a:prstGeom>
          <a:noFill/>
        </p:spPr>
        <p:txBody>
          <a:bodyPr wrap="square" rtlCol="0">
            <a:spAutoFit/>
          </a:bodyPr>
          <a:lstStyle/>
          <a:p>
            <a:pPr marR="0" lvl="0" indent="0" fontAlgn="auto">
              <a:lnSpc>
                <a:spcPct val="90000"/>
              </a:lnSpc>
              <a:spcBef>
                <a:spcPct val="0"/>
              </a:spcBef>
              <a:spcAft>
                <a:spcPts val="0"/>
              </a:spcAft>
              <a:buClrTx/>
              <a:buSzTx/>
              <a:tabLst/>
              <a:defRPr/>
            </a:pPr>
            <a:r>
              <a:rPr lang="en-US" altLang="zh-CN" sz="2800" dirty="0">
                <a:solidFill>
                  <a:schemeClr val="tx1">
                    <a:lumMod val="65000"/>
                    <a:lumOff val="35000"/>
                  </a:schemeClr>
                </a:solidFill>
                <a:latin typeface="微软雅黑" panose="020B0503020204020204" pitchFamily="34" charset="-122"/>
                <a:ea typeface="微软雅黑" panose="020B0503020204020204" pitchFamily="34" charset="-122"/>
                <a:cs typeface="+mj-cs"/>
              </a:rPr>
              <a:t>CSMAR</a:t>
            </a:r>
            <a:r>
              <a:rPr lang="zh-CN" altLang="en-US" sz="2800" dirty="0">
                <a:solidFill>
                  <a:schemeClr val="tx1">
                    <a:lumMod val="65000"/>
                    <a:lumOff val="35000"/>
                  </a:schemeClr>
                </a:solidFill>
                <a:latin typeface="微软雅黑" panose="020B0503020204020204" pitchFamily="34" charset="-122"/>
                <a:ea typeface="微软雅黑" panose="020B0503020204020204" pitchFamily="34" charset="-122"/>
                <a:cs typeface="+mj-cs"/>
              </a:rPr>
              <a:t>时间轴</a:t>
            </a:r>
          </a:p>
        </p:txBody>
      </p:sp>
    </p:spTree>
    <p:custDataLst>
      <p:tags r:id="rId2"/>
    </p:custDataLst>
    <p:extLst>
      <p:ext uri="{BB962C8B-B14F-4D97-AF65-F5344CB8AC3E}">
        <p14:creationId xmlns:p14="http://schemas.microsoft.com/office/powerpoint/2010/main" val="3153843204"/>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1000"/>
          </a:stretch>
        </a:blipFill>
        <a:effectLst/>
      </p:bgPr>
    </p:bg>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7DCB02C-11A5-4521-AEBB-65746EE9CB09}"/>
              </a:ext>
            </a:extLst>
          </p:cNvPr>
          <p:cNvSpPr>
            <a:spLocks noGrp="1"/>
          </p:cNvSpPr>
          <p:nvPr>
            <p:ph type="sldNum" sz="quarter" idx="12"/>
          </p:nvPr>
        </p:nvSpPr>
        <p:spPr/>
        <p:txBody>
          <a:bodyPr/>
          <a:lstStyle/>
          <a:p>
            <a:fld id="{D452BF20-362C-4294-AFD9-C5328724C70E}" type="slidenum">
              <a:rPr lang="zh-CN" altLang="en-US" smtClean="0"/>
              <a:t>6</a:t>
            </a:fld>
            <a:endParaRPr lang="zh-CN" altLang="en-US" dirty="0"/>
          </a:p>
        </p:txBody>
      </p:sp>
      <p:sp>
        <p:nvSpPr>
          <p:cNvPr id="4" name="TextBox 12">
            <a:extLst>
              <a:ext uri="{FF2B5EF4-FFF2-40B4-BE49-F238E27FC236}">
                <a16:creationId xmlns:a16="http://schemas.microsoft.com/office/drawing/2014/main" id="{997C0535-23AB-4C92-AADE-482B678404BB}"/>
              </a:ext>
            </a:extLst>
          </p:cNvPr>
          <p:cNvSpPr txBox="1"/>
          <p:nvPr/>
        </p:nvSpPr>
        <p:spPr>
          <a:xfrm>
            <a:off x="1241946" y="240766"/>
            <a:ext cx="6482686" cy="480131"/>
          </a:xfrm>
          <a:prstGeom prst="rect">
            <a:avLst/>
          </a:prstGeom>
          <a:noFill/>
        </p:spPr>
        <p:txBody>
          <a:bodyPr wrap="square" rtlCol="0">
            <a:spAutoFit/>
          </a:bodyPr>
          <a:lstStyle/>
          <a:p>
            <a:pPr marR="0" lvl="0" indent="0" fontAlgn="auto">
              <a:lnSpc>
                <a:spcPct val="90000"/>
              </a:lnSpc>
              <a:spcBef>
                <a:spcPct val="0"/>
              </a:spcBef>
              <a:spcAft>
                <a:spcPts val="0"/>
              </a:spcAft>
              <a:buClrTx/>
              <a:buSzTx/>
              <a:tabLst/>
              <a:defRPr/>
            </a:pPr>
            <a:r>
              <a:rPr lang="zh-CN" altLang="en-US" sz="2800" dirty="0">
                <a:solidFill>
                  <a:schemeClr val="tx1">
                    <a:lumMod val="65000"/>
                    <a:lumOff val="35000"/>
                  </a:schemeClr>
                </a:solidFill>
                <a:latin typeface="微软雅黑" panose="020B0503020204020204" pitchFamily="34" charset="-122"/>
                <a:ea typeface="微软雅黑" panose="020B0503020204020204" pitchFamily="34" charset="-122"/>
                <a:sym typeface="Times"/>
              </a:rPr>
              <a:t>签约</a:t>
            </a:r>
            <a:r>
              <a:rPr lang="zh-CN" altLang="zh-CN" sz="2800" dirty="0">
                <a:solidFill>
                  <a:schemeClr val="tx1">
                    <a:lumMod val="65000"/>
                    <a:lumOff val="35000"/>
                  </a:schemeClr>
                </a:solidFill>
                <a:latin typeface="微软雅黑" panose="020B0503020204020204" pitchFamily="34" charset="-122"/>
                <a:ea typeface="微软雅黑" panose="020B0503020204020204" pitchFamily="34" charset="-122"/>
                <a:sym typeface="Times"/>
              </a:rPr>
              <a:t>wrds</a:t>
            </a:r>
            <a:r>
              <a:rPr lang="zh-CN" altLang="en-US" sz="2800" dirty="0">
                <a:solidFill>
                  <a:schemeClr val="tx1">
                    <a:lumMod val="65000"/>
                    <a:lumOff val="35000"/>
                  </a:schemeClr>
                </a:solidFill>
                <a:latin typeface="微软雅黑" panose="020B0503020204020204" pitchFamily="34" charset="-122"/>
                <a:ea typeface="微软雅黑" panose="020B0503020204020204" pitchFamily="34" charset="-122"/>
                <a:sym typeface="Times"/>
              </a:rPr>
              <a:t>数据平台</a:t>
            </a:r>
          </a:p>
        </p:txBody>
      </p:sp>
      <p:pic>
        <p:nvPicPr>
          <p:cNvPr id="6" name="Picture 3" descr="\\psf\Home\Desktop\螢幕快照 2016-09-17 下午4.59.42.png">
            <a:extLst>
              <a:ext uri="{FF2B5EF4-FFF2-40B4-BE49-F238E27FC236}">
                <a16:creationId xmlns:a16="http://schemas.microsoft.com/office/drawing/2014/main" id="{53056537-539B-4D66-8D3B-9093FABFF8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2115" y="3231687"/>
            <a:ext cx="7475555" cy="12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psf\Home\Desktop\螢幕快照 2016-09-17 下午10.47.48.png">
            <a:extLst>
              <a:ext uri="{FF2B5EF4-FFF2-40B4-BE49-F238E27FC236}">
                <a16:creationId xmlns:a16="http://schemas.microsoft.com/office/drawing/2014/main" id="{6C8426E9-6C32-4793-8C78-8BB45DDFDD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2115" y="4320020"/>
            <a:ext cx="7475553" cy="1550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標題 1">
            <a:extLst>
              <a:ext uri="{FF2B5EF4-FFF2-40B4-BE49-F238E27FC236}">
                <a16:creationId xmlns:a16="http://schemas.microsoft.com/office/drawing/2014/main" id="{26C32D19-A987-4506-8850-F0A0E6F17DCE}"/>
              </a:ext>
            </a:extLst>
          </p:cNvPr>
          <p:cNvSpPr txBox="1"/>
          <p:nvPr/>
        </p:nvSpPr>
        <p:spPr bwMode="auto">
          <a:xfrm>
            <a:off x="964596" y="720897"/>
            <a:ext cx="8182611" cy="2362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3165" tIns="33165" rIns="33165" bIns="33165" anchor="ctr"/>
          <a:lstStyle>
            <a:lvl1pPr marL="1143000" indent="-431800" eaLnBrk="0" hangingPunct="0">
              <a:defRPr kumimoji="1" sz="2400">
                <a:solidFill>
                  <a:srgbClr val="000000"/>
                </a:solidFill>
                <a:latin typeface="Helvetica Light"/>
                <a:ea typeface="Helvetica Light"/>
                <a:cs typeface="Helvetica Light"/>
                <a:sym typeface="Helvetica Light"/>
              </a:defRPr>
            </a:lvl1pPr>
            <a:lvl2pPr marL="1143000" indent="-431800" eaLnBrk="0" hangingPunct="0">
              <a:defRPr kumimoji="1" sz="2400">
                <a:solidFill>
                  <a:srgbClr val="000000"/>
                </a:solidFill>
                <a:latin typeface="Helvetica Light"/>
                <a:ea typeface="Helvetica Light"/>
                <a:cs typeface="Helvetica Light"/>
                <a:sym typeface="Helvetica Light"/>
              </a:defRPr>
            </a:lvl2pPr>
            <a:lvl3pPr marL="1143000" indent="-228600" eaLnBrk="0" hangingPunct="0">
              <a:defRPr kumimoji="1" sz="2400">
                <a:solidFill>
                  <a:srgbClr val="000000"/>
                </a:solidFill>
                <a:latin typeface="Helvetica Light"/>
                <a:ea typeface="Helvetica Light"/>
                <a:cs typeface="Helvetica Light"/>
                <a:sym typeface="Helvetica Light"/>
              </a:defRPr>
            </a:lvl3pPr>
            <a:lvl4pPr marL="1600200" indent="-228600" eaLnBrk="0" hangingPunct="0">
              <a:defRPr kumimoji="1" sz="2400">
                <a:solidFill>
                  <a:srgbClr val="000000"/>
                </a:solidFill>
                <a:latin typeface="Helvetica Light"/>
                <a:ea typeface="Helvetica Light"/>
                <a:cs typeface="Helvetica Light"/>
                <a:sym typeface="Helvetica Light"/>
              </a:defRPr>
            </a:lvl4pPr>
            <a:lvl5pPr marL="2057400" indent="-228600" eaLnBrk="0" hangingPunct="0">
              <a:defRPr kumimoji="1" sz="2400">
                <a:solidFill>
                  <a:srgbClr val="000000"/>
                </a:solidFill>
                <a:latin typeface="Helvetica Light"/>
                <a:ea typeface="Helvetica Light"/>
                <a:cs typeface="Helvetica Light"/>
                <a:sym typeface="Helvetica Light"/>
              </a:defRPr>
            </a:lvl5pPr>
            <a:lvl6pPr marL="2514600" indent="-228600" defTabSz="381000" eaLnBrk="0" fontAlgn="base" hangingPunct="0">
              <a:spcBef>
                <a:spcPct val="0"/>
              </a:spcBef>
              <a:spcAft>
                <a:spcPct val="0"/>
              </a:spcAft>
              <a:defRPr kumimoji="1" sz="2400">
                <a:solidFill>
                  <a:srgbClr val="000000"/>
                </a:solidFill>
                <a:latin typeface="Helvetica Light"/>
                <a:ea typeface="Helvetica Light"/>
                <a:cs typeface="Helvetica Light"/>
                <a:sym typeface="Helvetica Light"/>
              </a:defRPr>
            </a:lvl6pPr>
            <a:lvl7pPr marL="2971800" indent="-228600" defTabSz="381000" eaLnBrk="0" fontAlgn="base" hangingPunct="0">
              <a:spcBef>
                <a:spcPct val="0"/>
              </a:spcBef>
              <a:spcAft>
                <a:spcPct val="0"/>
              </a:spcAft>
              <a:defRPr kumimoji="1" sz="2400">
                <a:solidFill>
                  <a:srgbClr val="000000"/>
                </a:solidFill>
                <a:latin typeface="Helvetica Light"/>
                <a:ea typeface="Helvetica Light"/>
                <a:cs typeface="Helvetica Light"/>
                <a:sym typeface="Helvetica Light"/>
              </a:defRPr>
            </a:lvl7pPr>
            <a:lvl8pPr marL="3429000" indent="-228600" defTabSz="381000" eaLnBrk="0" fontAlgn="base" hangingPunct="0">
              <a:spcBef>
                <a:spcPct val="0"/>
              </a:spcBef>
              <a:spcAft>
                <a:spcPct val="0"/>
              </a:spcAft>
              <a:defRPr kumimoji="1" sz="2400">
                <a:solidFill>
                  <a:srgbClr val="000000"/>
                </a:solidFill>
                <a:latin typeface="Helvetica Light"/>
                <a:ea typeface="Helvetica Light"/>
                <a:cs typeface="Helvetica Light"/>
                <a:sym typeface="Helvetica Light"/>
              </a:defRPr>
            </a:lvl8pPr>
            <a:lvl9pPr marL="3886200" indent="-228600" defTabSz="381000" eaLnBrk="0" fontAlgn="base" hangingPunct="0">
              <a:spcBef>
                <a:spcPct val="0"/>
              </a:spcBef>
              <a:spcAft>
                <a:spcPct val="0"/>
              </a:spcAft>
              <a:defRPr kumimoji="1" sz="2400">
                <a:solidFill>
                  <a:srgbClr val="000000"/>
                </a:solidFill>
                <a:latin typeface="Helvetica Light"/>
                <a:ea typeface="Helvetica Light"/>
                <a:cs typeface="Helvetica Light"/>
                <a:sym typeface="Helvetica Light"/>
              </a:defRPr>
            </a:lvl9pPr>
          </a:lstStyle>
          <a:p>
            <a:pPr lvl="1" eaLnBrk="1">
              <a:lnSpc>
                <a:spcPct val="150000"/>
              </a:lnSpc>
              <a:spcBef>
                <a:spcPts val="1200"/>
              </a:spcBef>
              <a:buClr>
                <a:schemeClr val="accent2">
                  <a:lumMod val="50000"/>
                </a:schemeClr>
              </a:buClr>
              <a:buSzPct val="80000"/>
              <a:buFont typeface="Wingdings" panose="05000000000000000000" pitchFamily="2" charset="2"/>
              <a:buChar char="Ø"/>
            </a:pPr>
            <a:r>
              <a:rPr lang="zh-CN" altLang="zh-CN" sz="1600" dirty="0">
                <a:latin typeface="微软雅黑" panose="020B0503020204020204" pitchFamily="34" charset="-122"/>
                <a:ea typeface="微软雅黑" panose="020B0503020204020204" pitchFamily="34" charset="-122"/>
              </a:rPr>
              <a:t>宾夕法尼亚大学沃顿商学院</a:t>
            </a:r>
            <a:r>
              <a:rPr lang="zh-CN" altLang="en-US" sz="1600" dirty="0">
                <a:latin typeface="微软雅黑" panose="020B0503020204020204" pitchFamily="34" charset="-122"/>
                <a:ea typeface="微软雅黑" panose="020B0503020204020204" pitchFamily="34" charset="-122"/>
              </a:rPr>
              <a:t>开发，</a:t>
            </a:r>
            <a:r>
              <a:rPr lang="zh-CN" altLang="zh-CN" sz="1600" dirty="0">
                <a:latin typeface="微软雅黑" panose="020B0503020204020204" pitchFamily="34" charset="-122"/>
                <a:ea typeface="微软雅黑" panose="020B0503020204020204" pitchFamily="34" charset="-122"/>
              </a:rPr>
              <a:t>业界</a:t>
            </a:r>
            <a:r>
              <a:rPr lang="zh-CN" altLang="en-US" sz="1600" dirty="0">
                <a:latin typeface="微软雅黑" panose="020B0503020204020204" pitchFamily="34" charset="-122"/>
                <a:ea typeface="微软雅黑" panose="020B0503020204020204" pitchFamily="34" charset="-122"/>
              </a:rPr>
              <a:t>被全球高校最广泛使用</a:t>
            </a:r>
            <a:r>
              <a:rPr lang="zh-CN" altLang="zh-CN" sz="1600" dirty="0">
                <a:latin typeface="微软雅黑" panose="020B0503020204020204" pitchFamily="34" charset="-122"/>
                <a:ea typeface="微软雅黑" panose="020B0503020204020204" pitchFamily="34" charset="-122"/>
              </a:rPr>
              <a:t>的数据研究平台和商业情报工具</a:t>
            </a:r>
            <a:r>
              <a:rPr lang="zh-CN" altLang="en-US" sz="1600" dirty="0">
                <a:latin typeface="微软雅黑" panose="020B0503020204020204" pitchFamily="34" charset="-122"/>
                <a:ea typeface="微软雅黑" panose="020B0503020204020204" pitchFamily="34" charset="-122"/>
              </a:rPr>
              <a:t>之一。</a:t>
            </a:r>
            <a:endParaRPr lang="en-US" altLang="zh-CN" sz="1600" dirty="0">
              <a:latin typeface="微软雅黑" panose="020B0503020204020204" pitchFamily="34" charset="-122"/>
              <a:ea typeface="微软雅黑" panose="020B0503020204020204" pitchFamily="34" charset="-122"/>
            </a:endParaRPr>
          </a:p>
          <a:p>
            <a:pPr lvl="1" eaLnBrk="1">
              <a:lnSpc>
                <a:spcPct val="150000"/>
              </a:lnSpc>
              <a:spcBef>
                <a:spcPts val="1200"/>
              </a:spcBef>
              <a:buClr>
                <a:schemeClr val="accent2">
                  <a:lumMod val="50000"/>
                </a:schemeClr>
              </a:buClr>
              <a:buSzPct val="80000"/>
              <a:buFont typeface="Wingdings" panose="05000000000000000000" pitchFamily="2" charset="2"/>
              <a:buChar char="Ø"/>
            </a:pPr>
            <a:r>
              <a:rPr lang="en-US" altLang="zh-CN" sz="1600" dirty="0">
                <a:latin typeface="微软雅黑" panose="020B0503020204020204" pitchFamily="34" charset="-122"/>
                <a:ea typeface="微软雅黑" panose="020B0503020204020204" pitchFamily="34" charset="-122"/>
              </a:rPr>
              <a:t>WRDS</a:t>
            </a:r>
            <a:r>
              <a:rPr lang="zh-CN" altLang="en-US" sz="1600" dirty="0">
                <a:latin typeface="微软雅黑" panose="020B0503020204020204" pitchFamily="34" charset="-122"/>
                <a:ea typeface="微软雅黑" panose="020B0503020204020204" pitchFamily="34" charset="-122"/>
              </a:rPr>
              <a:t>研究数据</a:t>
            </a:r>
            <a:r>
              <a:rPr lang="zh-TW" altLang="en-US" sz="1600" dirty="0">
                <a:latin typeface="微软雅黑" panose="020B0503020204020204" pitchFamily="34" charset="-122"/>
                <a:ea typeface="微软雅黑" panose="020B0503020204020204" pitchFamily="34" charset="-122"/>
              </a:rPr>
              <a:t>平台</a:t>
            </a:r>
            <a:r>
              <a:rPr lang="zh-CN" altLang="en-US" sz="1600" dirty="0">
                <a:latin typeface="微软雅黑" panose="020B0503020204020204" pitchFamily="34" charset="-122"/>
                <a:ea typeface="微软雅黑" panose="020B0503020204020204" pitchFamily="34" charset="-122"/>
              </a:rPr>
              <a:t>在大中华区</a:t>
            </a:r>
            <a:r>
              <a:rPr lang="zh-CN" altLang="en-US" sz="1600" dirty="0">
                <a:solidFill>
                  <a:srgbClr val="FF0000"/>
                </a:solidFill>
                <a:latin typeface="微软雅黑" panose="020B0503020204020204" pitchFamily="34" charset="-122"/>
                <a:ea typeface="微软雅黑" panose="020B0503020204020204" pitchFamily="34" charset="-122"/>
              </a:rPr>
              <a:t>唯一</a:t>
            </a:r>
            <a:r>
              <a:rPr lang="zh-TW" altLang="en-US" sz="1600" dirty="0">
                <a:latin typeface="微软雅黑" panose="020B0503020204020204" pitchFamily="34" charset="-122"/>
                <a:ea typeface="微软雅黑" panose="020B0503020204020204" pitchFamily="34" charset="-122"/>
              </a:rPr>
              <a:t>的数据提供商</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1054100" lvl="1" indent="-342900" eaLnBrk="1">
              <a:lnSpc>
                <a:spcPct val="150000"/>
              </a:lnSpc>
              <a:spcBef>
                <a:spcPts val="1200"/>
              </a:spcBef>
              <a:buClr>
                <a:schemeClr val="accent2">
                  <a:lumMod val="50000"/>
                </a:schemeClr>
              </a:buClr>
              <a:buSzPct val="80000"/>
              <a:buFont typeface="Wingdings" panose="05000000000000000000" pitchFamily="2" charset="2"/>
              <a:buChar char="Ø"/>
            </a:pPr>
            <a:r>
              <a:rPr lang="en-US" altLang="zh-CN" sz="1600" dirty="0">
                <a:latin typeface="微软雅黑" panose="020B0503020204020204" pitchFamily="34" charset="-122"/>
                <a:ea typeface="微软雅黑" panose="020B0503020204020204" pitchFamily="34" charset="-122"/>
              </a:rPr>
              <a:t> 2016</a:t>
            </a:r>
            <a:r>
              <a:rPr lang="zh-TW" altLang="en-US" sz="1600" dirty="0">
                <a:latin typeface="微软雅黑" panose="020B0503020204020204" pitchFamily="34" charset="-122"/>
                <a:ea typeface="微软雅黑" panose="020B0503020204020204" pitchFamily="34" charset="-122"/>
              </a:rPr>
              <a:t>年签订扩大合作协议，目前</a:t>
            </a:r>
            <a:r>
              <a:rPr lang="en-US" altLang="zh-TW" sz="1600" dirty="0">
                <a:latin typeface="微软雅黑" panose="020B0503020204020204" pitchFamily="34" charset="-122"/>
                <a:ea typeface="微软雅黑" panose="020B0503020204020204" pitchFamily="34" charset="-122"/>
              </a:rPr>
              <a:t>13</a:t>
            </a:r>
            <a:r>
              <a:rPr lang="zh-TW" altLang="en-US" sz="1600" dirty="0">
                <a:latin typeface="微软雅黑" panose="020B0503020204020204" pitchFamily="34" charset="-122"/>
                <a:ea typeface="微软雅黑" panose="020B0503020204020204" pitchFamily="34" charset="-122"/>
              </a:rPr>
              <a:t>个数据库纳入</a:t>
            </a:r>
            <a:r>
              <a:rPr lang="en-US" altLang="zh-TW" sz="1600" dirty="0">
                <a:latin typeface="微软雅黑" panose="020B0503020204020204" pitchFamily="34" charset="-122"/>
                <a:ea typeface="微软雅黑" panose="020B0503020204020204" pitchFamily="34" charset="-122"/>
              </a:rPr>
              <a:t>WRDS</a:t>
            </a:r>
            <a:r>
              <a:rPr lang="zh-TW" altLang="en-US" sz="1600" dirty="0">
                <a:latin typeface="微软雅黑" panose="020B0503020204020204" pitchFamily="34" charset="-122"/>
                <a:ea typeface="微软雅黑" panose="020B0503020204020204" pitchFamily="34" charset="-122"/>
              </a:rPr>
              <a:t>研究数据平台</a:t>
            </a:r>
            <a:r>
              <a:rPr lang="zh-CN" altLang="en-US" sz="1500" dirty="0">
                <a:latin typeface="微软雅黑" panose="020B0503020204020204" pitchFamily="34" charset="-122"/>
                <a:ea typeface="微软雅黑" panose="020B0503020204020204" pitchFamily="34" charset="-122"/>
              </a:rPr>
              <a:t>。</a:t>
            </a:r>
            <a:endParaRPr kumimoji="0" lang="en-US" altLang="zh-CN" sz="1500" b="1" dirty="0">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247400754"/>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F673C325-541A-49D1-857C-96062233E777}"/>
              </a:ext>
            </a:extLst>
          </p:cNvPr>
          <p:cNvSpPr>
            <a:spLocks noGrp="1"/>
          </p:cNvSpPr>
          <p:nvPr>
            <p:ph type="sldNum" sz="quarter" idx="12"/>
          </p:nvPr>
        </p:nvSpPr>
        <p:spPr/>
        <p:txBody>
          <a:bodyPr/>
          <a:lstStyle/>
          <a:p>
            <a:fld id="{D452BF20-362C-4294-AFD9-C5328724C70E}" type="slidenum">
              <a:rPr lang="zh-CN" altLang="en-US" smtClean="0"/>
              <a:t>7</a:t>
            </a:fld>
            <a:endParaRPr lang="zh-CN" altLang="en-US" dirty="0"/>
          </a:p>
        </p:txBody>
      </p:sp>
      <p:sp>
        <p:nvSpPr>
          <p:cNvPr id="4" name="TextBox 12">
            <a:extLst>
              <a:ext uri="{FF2B5EF4-FFF2-40B4-BE49-F238E27FC236}">
                <a16:creationId xmlns:a16="http://schemas.microsoft.com/office/drawing/2014/main" id="{B491F48B-DBFE-4820-ACA6-0F42A5ED32B3}"/>
              </a:ext>
            </a:extLst>
          </p:cNvPr>
          <p:cNvSpPr txBox="1"/>
          <p:nvPr/>
        </p:nvSpPr>
        <p:spPr>
          <a:xfrm>
            <a:off x="1352781" y="289262"/>
            <a:ext cx="6617045" cy="480131"/>
          </a:xfrm>
          <a:prstGeom prst="rect">
            <a:avLst/>
          </a:prstGeom>
          <a:noFill/>
        </p:spPr>
        <p:txBody>
          <a:bodyPr wrap="square" rtlCol="0">
            <a:spAutoFit/>
          </a:bodyPr>
          <a:lstStyle/>
          <a:p>
            <a:pPr>
              <a:lnSpc>
                <a:spcPct val="90000"/>
              </a:lnSpc>
              <a:spcBef>
                <a:spcPct val="0"/>
              </a:spcBef>
              <a:defRPr/>
            </a:pPr>
            <a:r>
              <a:rPr lang="zh-CN" altLang="en-US" sz="2800" dirty="0">
                <a:solidFill>
                  <a:schemeClr val="tx1">
                    <a:lumMod val="65000"/>
                    <a:lumOff val="35000"/>
                  </a:schemeClr>
                </a:solidFill>
                <a:latin typeface="微软雅黑" panose="020B0503020204020204" pitchFamily="34" charset="-122"/>
                <a:ea typeface="微软雅黑" panose="020B0503020204020204" pitchFamily="34" charset="-122"/>
              </a:rPr>
              <a:t>国际顶级期刊采用</a:t>
            </a:r>
            <a:r>
              <a:rPr lang="en-US" altLang="zh-CN" sz="2800" dirty="0">
                <a:solidFill>
                  <a:schemeClr val="tx1">
                    <a:lumMod val="65000"/>
                    <a:lumOff val="35000"/>
                  </a:schemeClr>
                </a:solidFill>
                <a:latin typeface="微软雅黑" panose="020B0503020204020204" pitchFamily="34" charset="-122"/>
                <a:ea typeface="微软雅黑" panose="020B0503020204020204" pitchFamily="34" charset="-122"/>
              </a:rPr>
              <a:t>CSMAR</a:t>
            </a:r>
            <a:r>
              <a:rPr lang="zh-CN" altLang="en-US" sz="2800" dirty="0">
                <a:solidFill>
                  <a:schemeClr val="tx1">
                    <a:lumMod val="65000"/>
                    <a:lumOff val="35000"/>
                  </a:schemeClr>
                </a:solidFill>
                <a:latin typeface="微软雅黑" panose="020B0503020204020204" pitchFamily="34" charset="-122"/>
                <a:ea typeface="微软雅黑" panose="020B0503020204020204" pitchFamily="34" charset="-122"/>
              </a:rPr>
              <a:t>情况</a:t>
            </a:r>
          </a:p>
        </p:txBody>
      </p:sp>
      <p:graphicFrame>
        <p:nvGraphicFramePr>
          <p:cNvPr id="5" name="表格 4">
            <a:extLst>
              <a:ext uri="{FF2B5EF4-FFF2-40B4-BE49-F238E27FC236}">
                <a16:creationId xmlns:a16="http://schemas.microsoft.com/office/drawing/2014/main" id="{BFE1870F-EEB3-405B-9628-BD692F6D75D6}"/>
              </a:ext>
            </a:extLst>
          </p:cNvPr>
          <p:cNvGraphicFramePr/>
          <p:nvPr>
            <p:extLst>
              <p:ext uri="{D42A27DB-BD31-4B8C-83A1-F6EECF244321}">
                <p14:modId xmlns:p14="http://schemas.microsoft.com/office/powerpoint/2010/main" val="1796624926"/>
              </p:ext>
            </p:extLst>
          </p:nvPr>
        </p:nvGraphicFramePr>
        <p:xfrm>
          <a:off x="1050118" y="1229360"/>
          <a:ext cx="9378314" cy="4791710"/>
        </p:xfrm>
        <a:graphic>
          <a:graphicData uri="http://schemas.openxmlformats.org/drawingml/2006/table">
            <a:tbl>
              <a:tblPr firstRow="1" bandRow="1">
                <a:tableStyleId>{5C22544A-7EE6-4342-B048-85BDC9FD1C3A}</a:tableStyleId>
              </a:tblPr>
              <a:tblGrid>
                <a:gridCol w="1410321">
                  <a:extLst>
                    <a:ext uri="{9D8B030D-6E8A-4147-A177-3AD203B41FA5}">
                      <a16:colId xmlns:a16="http://schemas.microsoft.com/office/drawing/2014/main" val="20000"/>
                    </a:ext>
                  </a:extLst>
                </a:gridCol>
                <a:gridCol w="4453030">
                  <a:extLst>
                    <a:ext uri="{9D8B030D-6E8A-4147-A177-3AD203B41FA5}">
                      <a16:colId xmlns:a16="http://schemas.microsoft.com/office/drawing/2014/main" val="20001"/>
                    </a:ext>
                  </a:extLst>
                </a:gridCol>
                <a:gridCol w="724789">
                  <a:extLst>
                    <a:ext uri="{9D8B030D-6E8A-4147-A177-3AD203B41FA5}">
                      <a16:colId xmlns:a16="http://schemas.microsoft.com/office/drawing/2014/main" val="1723316788"/>
                    </a:ext>
                  </a:extLst>
                </a:gridCol>
                <a:gridCol w="724789">
                  <a:extLst>
                    <a:ext uri="{9D8B030D-6E8A-4147-A177-3AD203B41FA5}">
                      <a16:colId xmlns:a16="http://schemas.microsoft.com/office/drawing/2014/main" val="20002"/>
                    </a:ext>
                  </a:extLst>
                </a:gridCol>
                <a:gridCol w="725375">
                  <a:extLst>
                    <a:ext uri="{9D8B030D-6E8A-4147-A177-3AD203B41FA5}">
                      <a16:colId xmlns:a16="http://schemas.microsoft.com/office/drawing/2014/main" val="20003"/>
                    </a:ext>
                  </a:extLst>
                </a:gridCol>
                <a:gridCol w="725961">
                  <a:extLst>
                    <a:ext uri="{9D8B030D-6E8A-4147-A177-3AD203B41FA5}">
                      <a16:colId xmlns:a16="http://schemas.microsoft.com/office/drawing/2014/main" val="20004"/>
                    </a:ext>
                  </a:extLst>
                </a:gridCol>
                <a:gridCol w="614049">
                  <a:extLst>
                    <a:ext uri="{9D8B030D-6E8A-4147-A177-3AD203B41FA5}">
                      <a16:colId xmlns:a16="http://schemas.microsoft.com/office/drawing/2014/main" val="20005"/>
                    </a:ext>
                  </a:extLst>
                </a:gridCol>
              </a:tblGrid>
              <a:tr h="342265">
                <a:tc>
                  <a:txBody>
                    <a:bodyPr/>
                    <a:lstStyle/>
                    <a:p>
                      <a:pPr indent="0" algn="ctr">
                        <a:buNone/>
                      </a:pPr>
                      <a:r>
                        <a:rPr lang="en-US" altLang="zh-CN" sz="1600" dirty="0">
                          <a:latin typeface="Times New Roman" panose="02020603050405020304" pitchFamily="18" charset="0"/>
                          <a:cs typeface="Times New Roman" panose="02020603050405020304" pitchFamily="18" charset="0"/>
                        </a:rPr>
                        <a:t>Field</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solidFill>
                      <a:srgbClr val="0070C0"/>
                    </a:solidFill>
                  </a:tcP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JournalName</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solidFill>
                      <a:srgbClr val="0070C0"/>
                    </a:solidFill>
                  </a:tcP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2014</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solidFill>
                      <a:srgbClr val="0070C0"/>
                    </a:solidFill>
                  </a:tcP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2015</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solidFill>
                      <a:srgbClr val="0070C0"/>
                    </a:solidFill>
                  </a:tcP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2016</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solidFill>
                      <a:srgbClr val="0070C0"/>
                    </a:solidFill>
                  </a:tcP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2017</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solidFill>
                      <a:srgbClr val="0070C0"/>
                    </a:solidFill>
                  </a:tcP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2018</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solidFill>
                      <a:srgbClr val="0070C0"/>
                    </a:solidFill>
                  </a:tcPr>
                </a:tc>
                <a:extLst>
                  <a:ext uri="{0D108BD9-81ED-4DB2-BD59-A6C34878D82A}">
                    <a16:rowId xmlns:a16="http://schemas.microsoft.com/office/drawing/2014/main" val="10000"/>
                  </a:ext>
                </a:extLst>
              </a:tr>
              <a:tr h="342265">
                <a:tc rowSpan="7">
                  <a:txBody>
                    <a:bodyPr/>
                    <a:lstStyle/>
                    <a:p>
                      <a:pPr indent="0" algn="ctr">
                        <a:buNone/>
                      </a:pPr>
                      <a:r>
                        <a:rPr lang="en-US" altLang="zh-CN" sz="1600" dirty="0">
                          <a:latin typeface="Times New Roman" panose="02020603050405020304" pitchFamily="18" charset="0"/>
                          <a:cs typeface="Times New Roman" panose="02020603050405020304" pitchFamily="18" charset="0"/>
                        </a:rPr>
                        <a:t>Finance</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Journal of Finance</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0</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1</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1</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algn="ctr" rtl="0" fontAlgn="ctr"/>
                      <a:r>
                        <a:rPr lang="en-US" altLang="zh-CN" sz="1600" u="none" strike="noStrike" dirty="0">
                          <a:effectLst/>
                          <a:latin typeface="Times New Roman" panose="02020603050405020304" pitchFamily="18" charset="0"/>
                          <a:cs typeface="Times New Roman" panose="02020603050405020304" pitchFamily="18" charset="0"/>
                        </a:rPr>
                        <a:t>1</a:t>
                      </a:r>
                      <a:endParaRPr lang="en-US" altLang="zh-CN" sz="16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algn="ctr" rtl="0" fontAlgn="ctr"/>
                      <a:r>
                        <a:rPr lang="en-US" altLang="zh-CN" sz="1600" u="none" strike="noStrike" dirty="0">
                          <a:effectLst/>
                          <a:latin typeface="Times New Roman" panose="02020603050405020304" pitchFamily="18" charset="0"/>
                          <a:cs typeface="Times New Roman" panose="02020603050405020304" pitchFamily="18" charset="0"/>
                        </a:rPr>
                        <a:t>1</a:t>
                      </a:r>
                      <a:endParaRPr lang="en-US" altLang="zh-CN" sz="16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10001"/>
                  </a:ext>
                </a:extLst>
              </a:tr>
              <a:tr h="342265">
                <a:tc vMerge="1">
                  <a:txBody>
                    <a:bodyPr/>
                    <a:lstStyle/>
                    <a:p>
                      <a:endParaRPr lang="zh-CN"/>
                    </a:p>
                  </a:txBody>
                  <a:tcP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Journal of Financial Economics</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2</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3</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3</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algn="ctr" rtl="0" fontAlgn="ctr"/>
                      <a:r>
                        <a:rPr lang="en-US" altLang="zh-CN" sz="1600" u="none" strike="noStrike" dirty="0">
                          <a:effectLst/>
                          <a:latin typeface="Times New Roman" panose="02020603050405020304" pitchFamily="18" charset="0"/>
                          <a:cs typeface="Times New Roman" panose="02020603050405020304" pitchFamily="18" charset="0"/>
                        </a:rPr>
                        <a:t>4</a:t>
                      </a:r>
                      <a:endParaRPr lang="en-US" altLang="zh-CN" sz="16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algn="ctr" rtl="0" fontAlgn="ctr"/>
                      <a:r>
                        <a:rPr lang="en-US" altLang="zh-CN" sz="1600" u="none" strike="noStrike" dirty="0">
                          <a:effectLst/>
                          <a:latin typeface="Times New Roman" panose="02020603050405020304" pitchFamily="18" charset="0"/>
                          <a:cs typeface="Times New Roman" panose="02020603050405020304" pitchFamily="18" charset="0"/>
                        </a:rPr>
                        <a:t>5</a:t>
                      </a:r>
                      <a:endParaRPr lang="en-US" altLang="zh-CN" sz="16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10002"/>
                  </a:ext>
                </a:extLst>
              </a:tr>
              <a:tr h="342265">
                <a:tc vMerge="1">
                  <a:txBody>
                    <a:bodyPr/>
                    <a:lstStyle/>
                    <a:p>
                      <a:endParaRPr lang="zh-CN"/>
                    </a:p>
                  </a:txBody>
                  <a:tcP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Review of Financial Studies</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1</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2</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2</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algn="ctr" rtl="0" fontAlgn="ctr"/>
                      <a:r>
                        <a:rPr lang="en-US" altLang="zh-CN" sz="1600" u="none" strike="noStrike" dirty="0">
                          <a:effectLst/>
                          <a:latin typeface="Times New Roman" panose="02020603050405020304" pitchFamily="18" charset="0"/>
                          <a:cs typeface="Times New Roman" panose="02020603050405020304" pitchFamily="18" charset="0"/>
                        </a:rPr>
                        <a:t>4</a:t>
                      </a:r>
                      <a:endParaRPr lang="en-US" altLang="zh-CN" sz="16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algn="ctr" rtl="0" fontAlgn="ctr"/>
                      <a:r>
                        <a:rPr lang="en-US" altLang="zh-CN" sz="1600" u="none" strike="noStrike" dirty="0">
                          <a:effectLst/>
                          <a:latin typeface="Times New Roman" panose="02020603050405020304" pitchFamily="18" charset="0"/>
                          <a:cs typeface="Times New Roman" panose="02020603050405020304" pitchFamily="18" charset="0"/>
                        </a:rPr>
                        <a:t>4</a:t>
                      </a:r>
                      <a:endParaRPr lang="en-US" altLang="zh-CN" sz="16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10003"/>
                  </a:ext>
                </a:extLst>
              </a:tr>
              <a:tr h="342265">
                <a:tc vMerge="1">
                  <a:txBody>
                    <a:bodyPr/>
                    <a:lstStyle/>
                    <a:p>
                      <a:endParaRPr lang="zh-CN"/>
                    </a:p>
                  </a:txBody>
                  <a:tcP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Journal of Corporate Finance</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4</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17</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25</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algn="ctr" rtl="0" fontAlgn="ctr"/>
                      <a:r>
                        <a:rPr lang="en-US" altLang="zh-CN" sz="1600" u="none" strike="noStrike" dirty="0">
                          <a:effectLst/>
                          <a:latin typeface="Times New Roman" panose="02020603050405020304" pitchFamily="18" charset="0"/>
                          <a:cs typeface="Times New Roman" panose="02020603050405020304" pitchFamily="18" charset="0"/>
                        </a:rPr>
                        <a:t>31</a:t>
                      </a:r>
                      <a:endParaRPr lang="en-US" altLang="zh-CN" sz="16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algn="ctr" rtl="0" fontAlgn="ctr"/>
                      <a:r>
                        <a:rPr lang="en-US" altLang="zh-CN" sz="1600" u="none" strike="noStrike" dirty="0">
                          <a:effectLst/>
                          <a:latin typeface="Times New Roman" panose="02020603050405020304" pitchFamily="18" charset="0"/>
                          <a:cs typeface="Times New Roman" panose="02020603050405020304" pitchFamily="18" charset="0"/>
                        </a:rPr>
                        <a:t>43</a:t>
                      </a:r>
                      <a:endParaRPr lang="en-US" altLang="zh-CN" sz="16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10004"/>
                  </a:ext>
                </a:extLst>
              </a:tr>
              <a:tr h="342265">
                <a:tc vMerge="1">
                  <a:txBody>
                    <a:bodyPr/>
                    <a:lstStyle/>
                    <a:p>
                      <a:endParaRPr lang="zh-CN"/>
                    </a:p>
                  </a:txBody>
                  <a:tcP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Journal of Empirical Finance</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0</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1</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1</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algn="ctr" rtl="0" fontAlgn="ctr"/>
                      <a:r>
                        <a:rPr lang="en-US" altLang="zh-CN" sz="1600" u="none" strike="noStrike" dirty="0">
                          <a:effectLst/>
                          <a:latin typeface="Times New Roman" panose="02020603050405020304" pitchFamily="18" charset="0"/>
                          <a:cs typeface="Times New Roman" panose="02020603050405020304" pitchFamily="18" charset="0"/>
                        </a:rPr>
                        <a:t>3</a:t>
                      </a:r>
                      <a:endParaRPr lang="en-US" altLang="zh-CN" sz="16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algn="ctr" rtl="0" fontAlgn="ctr"/>
                      <a:r>
                        <a:rPr lang="en-US" altLang="zh-CN" sz="1600" u="none" strike="noStrike" dirty="0">
                          <a:effectLst/>
                          <a:latin typeface="Times New Roman" panose="02020603050405020304" pitchFamily="18" charset="0"/>
                          <a:cs typeface="Times New Roman" panose="02020603050405020304" pitchFamily="18" charset="0"/>
                        </a:rPr>
                        <a:t>5</a:t>
                      </a:r>
                      <a:endParaRPr lang="en-US" altLang="zh-CN" sz="16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10005"/>
                  </a:ext>
                </a:extLst>
              </a:tr>
              <a:tr h="342265">
                <a:tc vMerge="1">
                  <a:txBody>
                    <a:bodyPr/>
                    <a:lstStyle/>
                    <a:p>
                      <a:endParaRPr lang="zh-CN"/>
                    </a:p>
                  </a:txBody>
                  <a:tcP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Journal of Banking &amp; Finance</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5</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10</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14</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algn="ctr" rtl="0" fontAlgn="ctr"/>
                      <a:r>
                        <a:rPr lang="en-US" altLang="zh-CN" sz="1600" u="none" strike="noStrike" dirty="0">
                          <a:effectLst/>
                          <a:latin typeface="Times New Roman" panose="02020603050405020304" pitchFamily="18" charset="0"/>
                          <a:cs typeface="Times New Roman" panose="02020603050405020304" pitchFamily="18" charset="0"/>
                        </a:rPr>
                        <a:t>21</a:t>
                      </a:r>
                      <a:endParaRPr lang="en-US" altLang="zh-CN" sz="16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algn="ctr" rtl="0" fontAlgn="ctr"/>
                      <a:r>
                        <a:rPr lang="en-US" altLang="zh-CN" sz="1600" u="none" strike="noStrike" dirty="0">
                          <a:effectLst/>
                          <a:latin typeface="Times New Roman" panose="02020603050405020304" pitchFamily="18" charset="0"/>
                          <a:cs typeface="Times New Roman" panose="02020603050405020304" pitchFamily="18" charset="0"/>
                        </a:rPr>
                        <a:t>32</a:t>
                      </a:r>
                      <a:endParaRPr lang="en-US" altLang="zh-CN" sz="16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10006"/>
                  </a:ext>
                </a:extLst>
              </a:tr>
              <a:tr h="342265">
                <a:tc vMerge="1">
                  <a:txBody>
                    <a:bodyPr/>
                    <a:lstStyle/>
                    <a:p>
                      <a:endParaRPr lang="zh-CN"/>
                    </a:p>
                  </a:txBody>
                  <a:tcP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Review of Finance</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0</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1</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2</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algn="ctr" rtl="0" fontAlgn="ctr"/>
                      <a:r>
                        <a:rPr lang="en-US" altLang="zh-CN" sz="1600" u="none" strike="noStrike" dirty="0">
                          <a:effectLst/>
                          <a:latin typeface="Times New Roman" panose="02020603050405020304" pitchFamily="18" charset="0"/>
                          <a:cs typeface="Times New Roman" panose="02020603050405020304" pitchFamily="18" charset="0"/>
                        </a:rPr>
                        <a:t>2</a:t>
                      </a:r>
                      <a:endParaRPr lang="en-US" altLang="zh-CN" sz="16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algn="ctr" rtl="0" fontAlgn="ctr"/>
                      <a:r>
                        <a:rPr lang="en-US" altLang="zh-CN" sz="1600" u="none" strike="noStrike" dirty="0">
                          <a:effectLst/>
                          <a:latin typeface="Times New Roman" panose="02020603050405020304" pitchFamily="18" charset="0"/>
                          <a:cs typeface="Times New Roman" panose="02020603050405020304" pitchFamily="18" charset="0"/>
                        </a:rPr>
                        <a:t>2</a:t>
                      </a:r>
                      <a:endParaRPr lang="en-US" altLang="zh-CN" sz="16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10007"/>
                  </a:ext>
                </a:extLst>
              </a:tr>
              <a:tr h="342265">
                <a:tc rowSpan="2">
                  <a:txBody>
                    <a:bodyPr/>
                    <a:lstStyle/>
                    <a:p>
                      <a:pPr indent="0" algn="ctr">
                        <a:buNone/>
                      </a:pPr>
                      <a:r>
                        <a:rPr lang="en-US" altLang="zh-CN" sz="1600" dirty="0">
                          <a:latin typeface="Times New Roman" panose="02020603050405020304" pitchFamily="18" charset="0"/>
                          <a:cs typeface="Times New Roman" panose="02020603050405020304" pitchFamily="18" charset="0"/>
                        </a:rPr>
                        <a:t>Accounting</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Journal of Accounting and Economics</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0</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0</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3</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algn="ctr" rtl="0" fontAlgn="ctr"/>
                      <a:r>
                        <a:rPr lang="en-US" altLang="zh-CN" sz="1600" u="none" strike="noStrike" dirty="0">
                          <a:effectLst/>
                          <a:latin typeface="Times New Roman" panose="02020603050405020304" pitchFamily="18" charset="0"/>
                          <a:cs typeface="Times New Roman" panose="02020603050405020304" pitchFamily="18" charset="0"/>
                        </a:rPr>
                        <a:t>3</a:t>
                      </a:r>
                      <a:endParaRPr lang="en-US" altLang="zh-CN" sz="16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algn="ctr" rtl="0" fontAlgn="ctr"/>
                      <a:r>
                        <a:rPr lang="en-US" altLang="zh-CN" sz="1600" u="none" strike="noStrike" dirty="0">
                          <a:effectLst/>
                          <a:latin typeface="Times New Roman" panose="02020603050405020304" pitchFamily="18" charset="0"/>
                          <a:cs typeface="Times New Roman" panose="02020603050405020304" pitchFamily="18" charset="0"/>
                        </a:rPr>
                        <a:t>6</a:t>
                      </a:r>
                      <a:endParaRPr lang="en-US" altLang="zh-CN" sz="16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10008"/>
                  </a:ext>
                </a:extLst>
              </a:tr>
              <a:tr h="342265">
                <a:tc vMerge="1">
                  <a:txBody>
                    <a:bodyPr/>
                    <a:lstStyle/>
                    <a:p>
                      <a:endParaRPr lang="zh-CN"/>
                    </a:p>
                  </a:txBody>
                  <a:tcP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Journal of Accounting Research</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0</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1</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1</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algn="ctr" rtl="0" fontAlgn="ctr"/>
                      <a:r>
                        <a:rPr lang="en-US" altLang="zh-CN" sz="1600" u="none" strike="noStrike" dirty="0">
                          <a:effectLst/>
                          <a:latin typeface="Times New Roman" panose="02020603050405020304" pitchFamily="18" charset="0"/>
                          <a:cs typeface="Times New Roman" panose="02020603050405020304" pitchFamily="18" charset="0"/>
                        </a:rPr>
                        <a:t>1</a:t>
                      </a:r>
                      <a:endParaRPr lang="en-US" altLang="zh-CN" sz="16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algn="ctr" rtl="0" fontAlgn="ctr"/>
                      <a:r>
                        <a:rPr lang="en-US" altLang="zh-CN" sz="1600" u="none" strike="noStrike" dirty="0">
                          <a:effectLst/>
                          <a:latin typeface="Times New Roman" panose="02020603050405020304" pitchFamily="18" charset="0"/>
                          <a:cs typeface="Times New Roman" panose="02020603050405020304" pitchFamily="18" charset="0"/>
                        </a:rPr>
                        <a:t>1</a:t>
                      </a:r>
                      <a:endParaRPr lang="en-US" altLang="zh-CN" sz="16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10009"/>
                  </a:ext>
                </a:extLst>
              </a:tr>
              <a:tr h="342265">
                <a:tc rowSpan="2">
                  <a:txBody>
                    <a:bodyPr/>
                    <a:lstStyle/>
                    <a:p>
                      <a:pPr indent="0" algn="ctr">
                        <a:buNone/>
                      </a:pPr>
                      <a:r>
                        <a:rPr lang="en-US" altLang="zh-CN" sz="1600" dirty="0">
                          <a:latin typeface="Times New Roman" panose="02020603050405020304" pitchFamily="18" charset="0"/>
                          <a:cs typeface="Times New Roman" panose="02020603050405020304" pitchFamily="18" charset="0"/>
                        </a:rPr>
                        <a:t>Economics</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The Review of Economic Studies</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0</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1</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1</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algn="ctr" rtl="0" fontAlgn="ctr"/>
                      <a:r>
                        <a:rPr lang="en-US" altLang="zh-CN" sz="1600" u="none" strike="noStrike" dirty="0">
                          <a:effectLst/>
                          <a:latin typeface="Times New Roman" panose="02020603050405020304" pitchFamily="18" charset="0"/>
                          <a:cs typeface="Times New Roman" panose="02020603050405020304" pitchFamily="18" charset="0"/>
                        </a:rPr>
                        <a:t>1</a:t>
                      </a:r>
                      <a:endParaRPr lang="en-US" altLang="zh-CN" sz="16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algn="ctr" rtl="0" fontAlgn="ctr"/>
                      <a:r>
                        <a:rPr lang="en-US" altLang="zh-CN" sz="1600" u="none" strike="noStrike" dirty="0">
                          <a:effectLst/>
                          <a:latin typeface="Times New Roman" panose="02020603050405020304" pitchFamily="18" charset="0"/>
                          <a:cs typeface="Times New Roman" panose="02020603050405020304" pitchFamily="18" charset="0"/>
                        </a:rPr>
                        <a:t>1</a:t>
                      </a:r>
                      <a:endParaRPr lang="en-US" altLang="zh-CN" sz="16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10010"/>
                  </a:ext>
                </a:extLst>
              </a:tr>
              <a:tr h="342265">
                <a:tc vMerge="1">
                  <a:txBody>
                    <a:bodyPr/>
                    <a:lstStyle/>
                    <a:p>
                      <a:endParaRPr lang="zh-CN"/>
                    </a:p>
                  </a:txBody>
                  <a:tcP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The Economic Journal</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1</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1</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1</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algn="ctr" rtl="0" fontAlgn="ctr"/>
                      <a:r>
                        <a:rPr lang="en-US" altLang="zh-CN" sz="1600" u="none" strike="noStrike" dirty="0">
                          <a:effectLst/>
                          <a:latin typeface="Times New Roman" panose="02020603050405020304" pitchFamily="18" charset="0"/>
                          <a:cs typeface="Times New Roman" panose="02020603050405020304" pitchFamily="18" charset="0"/>
                        </a:rPr>
                        <a:t>1</a:t>
                      </a:r>
                      <a:endParaRPr lang="en-US" altLang="zh-CN" sz="16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algn="ctr" rtl="0" fontAlgn="ctr"/>
                      <a:r>
                        <a:rPr lang="en-US" altLang="zh-CN" sz="1600" u="none" strike="noStrike" dirty="0">
                          <a:effectLst/>
                          <a:latin typeface="Times New Roman" panose="02020603050405020304" pitchFamily="18" charset="0"/>
                          <a:cs typeface="Times New Roman" panose="02020603050405020304" pitchFamily="18" charset="0"/>
                        </a:rPr>
                        <a:t>1</a:t>
                      </a:r>
                      <a:endParaRPr lang="en-US" altLang="zh-CN" sz="16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10011"/>
                  </a:ext>
                </a:extLst>
              </a:tr>
              <a:tr h="342265">
                <a:tc>
                  <a:txBody>
                    <a:bodyPr/>
                    <a:lstStyle/>
                    <a:p>
                      <a:pPr indent="0" algn="ctr">
                        <a:buNone/>
                      </a:pPr>
                      <a:r>
                        <a:rPr lang="en-US" altLang="zh-CN" sz="1600" dirty="0">
                          <a:latin typeface="Times New Roman" panose="02020603050405020304" pitchFamily="18" charset="0"/>
                          <a:cs typeface="Times New Roman" panose="02020603050405020304" pitchFamily="18" charset="0"/>
                        </a:rPr>
                        <a:t>Management</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 Financial Management</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0</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2</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3</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algn="ctr" rtl="0" fontAlgn="ctr"/>
                      <a:r>
                        <a:rPr lang="en-US" altLang="zh-CN" sz="1600" u="none" strike="noStrike" dirty="0">
                          <a:effectLst/>
                          <a:latin typeface="Times New Roman" panose="02020603050405020304" pitchFamily="18" charset="0"/>
                          <a:cs typeface="Times New Roman" panose="02020603050405020304" pitchFamily="18" charset="0"/>
                        </a:rPr>
                        <a:t>5</a:t>
                      </a:r>
                      <a:endParaRPr lang="en-US" altLang="zh-CN" sz="16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algn="ctr" rtl="0" fontAlgn="ctr"/>
                      <a:r>
                        <a:rPr lang="en-US" altLang="zh-CN" sz="1600" u="none" strike="noStrike" dirty="0">
                          <a:effectLst/>
                          <a:latin typeface="Times New Roman" panose="02020603050405020304" pitchFamily="18" charset="0"/>
                          <a:cs typeface="Times New Roman" panose="02020603050405020304" pitchFamily="18" charset="0"/>
                        </a:rPr>
                        <a:t>7</a:t>
                      </a:r>
                      <a:endParaRPr lang="en-US" altLang="zh-CN" sz="16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10012"/>
                  </a:ext>
                </a:extLst>
              </a:tr>
              <a:tr h="342265">
                <a:tc>
                  <a:txBody>
                    <a:bodyPr/>
                    <a:lstStyle/>
                    <a:p>
                      <a:pPr indent="0" algn="ctr">
                        <a:buNone/>
                      </a:pPr>
                      <a:r>
                        <a:rPr lang="en-US" altLang="zh-CN" sz="1600" dirty="0">
                          <a:latin typeface="Times New Roman" panose="02020603050405020304" pitchFamily="18" charset="0"/>
                          <a:cs typeface="Times New Roman" panose="02020603050405020304" pitchFamily="18" charset="0"/>
                        </a:rPr>
                        <a:t>TOTAL</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indent="0" algn="ctr">
                        <a:buNone/>
                      </a:pPr>
                      <a:endParaRPr lang="zh-CN" altLang="en-US"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13</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40</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indent="0" algn="ctr">
                        <a:buNone/>
                      </a:pPr>
                      <a:r>
                        <a:rPr lang="en-US" altLang="zh-CN" sz="1600" dirty="0">
                          <a:latin typeface="Times New Roman" panose="02020603050405020304" pitchFamily="18" charset="0"/>
                          <a:cs typeface="Times New Roman" panose="02020603050405020304" pitchFamily="18" charset="0"/>
                        </a:rPr>
                        <a:t>57</a:t>
                      </a:r>
                      <a:endParaRPr lang="en-US" altLang="zh-CN" sz="1600" dirty="0">
                        <a:latin typeface="Times New Roman" panose="02020603050405020304" pitchFamily="18" charset="0"/>
                        <a:ea typeface="方正黑体简体" panose="02010601030101010101" charset="-122"/>
                        <a:cs typeface="Times New Roman" panose="02020603050405020304" pitchFamily="18" charset="0"/>
                      </a:endParaRPr>
                    </a:p>
                  </a:txBody>
                  <a:tcPr marL="0" marR="0" marT="0" marB="0" anchor="ctr"/>
                </a:tc>
                <a:tc>
                  <a:txBody>
                    <a:bodyPr/>
                    <a:lstStyle/>
                    <a:p>
                      <a:pPr algn="ctr" rtl="0" fontAlgn="ctr"/>
                      <a:r>
                        <a:rPr lang="en-US" altLang="zh-CN" sz="1600" u="none" strike="noStrike" dirty="0">
                          <a:effectLst/>
                          <a:latin typeface="Times New Roman" panose="02020603050405020304" pitchFamily="18" charset="0"/>
                          <a:cs typeface="Times New Roman" panose="02020603050405020304" pitchFamily="18" charset="0"/>
                        </a:rPr>
                        <a:t>77</a:t>
                      </a:r>
                      <a:endParaRPr lang="en-US" altLang="zh-CN" sz="16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algn="ctr" rtl="0" fontAlgn="ctr"/>
                      <a:r>
                        <a:rPr lang="en-US" altLang="zh-CN" sz="1600" u="none" strike="noStrike" dirty="0">
                          <a:effectLst/>
                          <a:latin typeface="Times New Roman" panose="02020603050405020304" pitchFamily="18" charset="0"/>
                          <a:cs typeface="Times New Roman" panose="02020603050405020304" pitchFamily="18" charset="0"/>
                        </a:rPr>
                        <a:t>108</a:t>
                      </a:r>
                      <a:endParaRPr lang="en-US" altLang="zh-CN" sz="1600" b="1"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3220897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86594AD0-87F7-4B26-8FCD-9BB1AF25E916}"/>
              </a:ext>
            </a:extLst>
          </p:cNvPr>
          <p:cNvSpPr>
            <a:spLocks noGrp="1"/>
          </p:cNvSpPr>
          <p:nvPr>
            <p:ph type="sldNum" sz="quarter" idx="12"/>
          </p:nvPr>
        </p:nvSpPr>
        <p:spPr/>
        <p:txBody>
          <a:bodyPr/>
          <a:lstStyle/>
          <a:p>
            <a:fld id="{D452BF20-362C-4294-AFD9-C5328724C70E}" type="slidenum">
              <a:rPr lang="zh-CN" altLang="en-US" smtClean="0"/>
              <a:t>8</a:t>
            </a:fld>
            <a:endParaRPr lang="zh-CN" altLang="en-US" dirty="0"/>
          </a:p>
        </p:txBody>
      </p:sp>
      <p:sp>
        <p:nvSpPr>
          <p:cNvPr id="5" name="TextBox 12">
            <a:extLst>
              <a:ext uri="{FF2B5EF4-FFF2-40B4-BE49-F238E27FC236}">
                <a16:creationId xmlns:a16="http://schemas.microsoft.com/office/drawing/2014/main" id="{44C6DD58-35B7-4A0D-BE93-B74C53DA2F8F}"/>
              </a:ext>
            </a:extLst>
          </p:cNvPr>
          <p:cNvSpPr txBox="1"/>
          <p:nvPr/>
        </p:nvSpPr>
        <p:spPr>
          <a:xfrm>
            <a:off x="1090027" y="289262"/>
            <a:ext cx="6617045" cy="480131"/>
          </a:xfrm>
          <a:prstGeom prst="rect">
            <a:avLst/>
          </a:prstGeom>
          <a:noFill/>
        </p:spPr>
        <p:txBody>
          <a:bodyPr wrap="square" rtlCol="0">
            <a:spAutoFit/>
          </a:bodyPr>
          <a:lstStyle/>
          <a:p>
            <a:pPr>
              <a:lnSpc>
                <a:spcPct val="90000"/>
              </a:lnSpc>
              <a:spcBef>
                <a:spcPct val="0"/>
              </a:spcBef>
              <a:defRPr/>
            </a:pPr>
            <a:r>
              <a:rPr lang="zh-CN" altLang="en-US" sz="2800" dirty="0">
                <a:solidFill>
                  <a:schemeClr val="tx1">
                    <a:lumMod val="65000"/>
                    <a:lumOff val="35000"/>
                  </a:schemeClr>
                </a:solidFill>
                <a:latin typeface="微软雅黑" panose="020B0503020204020204" pitchFamily="34" charset="-122"/>
                <a:ea typeface="微软雅黑" panose="020B0503020204020204" pitchFamily="34" charset="-122"/>
              </a:rPr>
              <a:t>国内期刊采用</a:t>
            </a:r>
            <a:r>
              <a:rPr lang="en-US" altLang="zh-CN" sz="2800" dirty="0">
                <a:solidFill>
                  <a:schemeClr val="tx1">
                    <a:lumMod val="65000"/>
                    <a:lumOff val="35000"/>
                  </a:schemeClr>
                </a:solidFill>
                <a:latin typeface="微软雅黑" panose="020B0503020204020204" pitchFamily="34" charset="-122"/>
                <a:ea typeface="微软雅黑" panose="020B0503020204020204" pitchFamily="34" charset="-122"/>
              </a:rPr>
              <a:t>CSMAR</a:t>
            </a:r>
            <a:r>
              <a:rPr lang="zh-CN" altLang="en-US" sz="2800" dirty="0">
                <a:solidFill>
                  <a:schemeClr val="tx1">
                    <a:lumMod val="65000"/>
                    <a:lumOff val="35000"/>
                  </a:schemeClr>
                </a:solidFill>
                <a:latin typeface="微软雅黑" panose="020B0503020204020204" pitchFamily="34" charset="-122"/>
                <a:ea typeface="微软雅黑" panose="020B0503020204020204" pitchFamily="34" charset="-122"/>
              </a:rPr>
              <a:t>情况</a:t>
            </a:r>
          </a:p>
        </p:txBody>
      </p:sp>
      <p:sp>
        <p:nvSpPr>
          <p:cNvPr id="6" name="標題 1">
            <a:extLst>
              <a:ext uri="{FF2B5EF4-FFF2-40B4-BE49-F238E27FC236}">
                <a16:creationId xmlns:a16="http://schemas.microsoft.com/office/drawing/2014/main" id="{D3113F0B-1CBF-4032-8003-7C349A8E2AF3}"/>
              </a:ext>
            </a:extLst>
          </p:cNvPr>
          <p:cNvSpPr txBox="1"/>
          <p:nvPr/>
        </p:nvSpPr>
        <p:spPr bwMode="auto">
          <a:xfrm>
            <a:off x="562114" y="855980"/>
            <a:ext cx="10668870" cy="101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3165" tIns="33165" rIns="33165" bIns="33165" anchor="ctr"/>
          <a:lstStyle>
            <a:lvl1pPr marL="1143000" indent="-431800" eaLnBrk="0" hangingPunct="0">
              <a:defRPr kumimoji="1" sz="2400">
                <a:solidFill>
                  <a:srgbClr val="000000"/>
                </a:solidFill>
                <a:latin typeface="Helvetica Light"/>
                <a:ea typeface="Helvetica Light"/>
                <a:cs typeface="Helvetica Light"/>
                <a:sym typeface="Helvetica Light"/>
              </a:defRPr>
            </a:lvl1pPr>
            <a:lvl2pPr marL="1143000" indent="-431800" eaLnBrk="0" hangingPunct="0">
              <a:defRPr kumimoji="1" sz="2400">
                <a:solidFill>
                  <a:srgbClr val="000000"/>
                </a:solidFill>
                <a:latin typeface="Helvetica Light"/>
                <a:ea typeface="Helvetica Light"/>
                <a:cs typeface="Helvetica Light"/>
                <a:sym typeface="Helvetica Light"/>
              </a:defRPr>
            </a:lvl2pPr>
            <a:lvl3pPr marL="1143000" indent="-228600" eaLnBrk="0" hangingPunct="0">
              <a:defRPr kumimoji="1" sz="2400">
                <a:solidFill>
                  <a:srgbClr val="000000"/>
                </a:solidFill>
                <a:latin typeface="Helvetica Light"/>
                <a:ea typeface="Helvetica Light"/>
                <a:cs typeface="Helvetica Light"/>
                <a:sym typeface="Helvetica Light"/>
              </a:defRPr>
            </a:lvl3pPr>
            <a:lvl4pPr marL="1600200" indent="-228600" eaLnBrk="0" hangingPunct="0">
              <a:defRPr kumimoji="1" sz="2400">
                <a:solidFill>
                  <a:srgbClr val="000000"/>
                </a:solidFill>
                <a:latin typeface="Helvetica Light"/>
                <a:ea typeface="Helvetica Light"/>
                <a:cs typeface="Helvetica Light"/>
                <a:sym typeface="Helvetica Light"/>
              </a:defRPr>
            </a:lvl4pPr>
            <a:lvl5pPr marL="2057400" indent="-228600" eaLnBrk="0" hangingPunct="0">
              <a:defRPr kumimoji="1" sz="2400">
                <a:solidFill>
                  <a:srgbClr val="000000"/>
                </a:solidFill>
                <a:latin typeface="Helvetica Light"/>
                <a:ea typeface="Helvetica Light"/>
                <a:cs typeface="Helvetica Light"/>
                <a:sym typeface="Helvetica Light"/>
              </a:defRPr>
            </a:lvl5pPr>
            <a:lvl6pPr marL="2514600" indent="-228600" defTabSz="381000" eaLnBrk="0" fontAlgn="base" hangingPunct="0">
              <a:spcBef>
                <a:spcPct val="0"/>
              </a:spcBef>
              <a:spcAft>
                <a:spcPct val="0"/>
              </a:spcAft>
              <a:defRPr kumimoji="1" sz="2400">
                <a:solidFill>
                  <a:srgbClr val="000000"/>
                </a:solidFill>
                <a:latin typeface="Helvetica Light"/>
                <a:ea typeface="Helvetica Light"/>
                <a:cs typeface="Helvetica Light"/>
                <a:sym typeface="Helvetica Light"/>
              </a:defRPr>
            </a:lvl6pPr>
            <a:lvl7pPr marL="2971800" indent="-228600" defTabSz="381000" eaLnBrk="0" fontAlgn="base" hangingPunct="0">
              <a:spcBef>
                <a:spcPct val="0"/>
              </a:spcBef>
              <a:spcAft>
                <a:spcPct val="0"/>
              </a:spcAft>
              <a:defRPr kumimoji="1" sz="2400">
                <a:solidFill>
                  <a:srgbClr val="000000"/>
                </a:solidFill>
                <a:latin typeface="Helvetica Light"/>
                <a:ea typeface="Helvetica Light"/>
                <a:cs typeface="Helvetica Light"/>
                <a:sym typeface="Helvetica Light"/>
              </a:defRPr>
            </a:lvl7pPr>
            <a:lvl8pPr marL="3429000" indent="-228600" defTabSz="381000" eaLnBrk="0" fontAlgn="base" hangingPunct="0">
              <a:spcBef>
                <a:spcPct val="0"/>
              </a:spcBef>
              <a:spcAft>
                <a:spcPct val="0"/>
              </a:spcAft>
              <a:defRPr kumimoji="1" sz="2400">
                <a:solidFill>
                  <a:srgbClr val="000000"/>
                </a:solidFill>
                <a:latin typeface="Helvetica Light"/>
                <a:ea typeface="Helvetica Light"/>
                <a:cs typeface="Helvetica Light"/>
                <a:sym typeface="Helvetica Light"/>
              </a:defRPr>
            </a:lvl8pPr>
            <a:lvl9pPr marL="3886200" indent="-228600" defTabSz="381000" eaLnBrk="0" fontAlgn="base" hangingPunct="0">
              <a:spcBef>
                <a:spcPct val="0"/>
              </a:spcBef>
              <a:spcAft>
                <a:spcPct val="0"/>
              </a:spcAft>
              <a:defRPr kumimoji="1" sz="2400">
                <a:solidFill>
                  <a:srgbClr val="000000"/>
                </a:solidFill>
                <a:latin typeface="Helvetica Light"/>
                <a:ea typeface="Helvetica Light"/>
                <a:cs typeface="Helvetica Light"/>
                <a:sym typeface="Helvetica Light"/>
              </a:defRPr>
            </a:lvl9pPr>
          </a:lstStyle>
          <a:p>
            <a:pPr eaLnBrk="1">
              <a:lnSpc>
                <a:spcPct val="150000"/>
              </a:lnSpc>
              <a:spcBef>
                <a:spcPts val="790"/>
              </a:spcBef>
              <a:buClr>
                <a:schemeClr val="accent2">
                  <a:lumMod val="50000"/>
                </a:schemeClr>
              </a:buClr>
              <a:buSzPct val="80000"/>
              <a:buFont typeface="Wingdings" panose="05000000000000000000" pitchFamily="2" charset="2"/>
              <a:buChar char="Ø"/>
            </a:pPr>
            <a:r>
              <a:rPr kumimoji="0" lang="zh-CN" altLang="en-US" sz="1500" dirty="0">
                <a:latin typeface="微软雅黑" panose="020B0503020204020204" pitchFamily="34" charset="-122"/>
                <a:ea typeface="微软雅黑" panose="020B0503020204020204" pitchFamily="34" charset="-122"/>
                <a:cs typeface="Times New Roman" panose="02020603050405020304" pitchFamily="18" charset="0"/>
              </a:rPr>
              <a:t>截至</a:t>
            </a:r>
            <a:r>
              <a:rPr kumimoji="0" lang="en-US" altLang="zh-CN" sz="1500" dirty="0">
                <a:latin typeface="微软雅黑" panose="020B0503020204020204" pitchFamily="34" charset="-122"/>
                <a:ea typeface="微软雅黑" panose="020B0503020204020204" pitchFamily="34" charset="-122"/>
                <a:cs typeface="Times New Roman" panose="02020603050405020304" pitchFamily="18" charset="0"/>
              </a:rPr>
              <a:t>2018</a:t>
            </a:r>
            <a:r>
              <a:rPr kumimoji="0" lang="zh-CN" altLang="en-US" sz="1500" dirty="0">
                <a:latin typeface="微软雅黑" panose="020B0503020204020204" pitchFamily="34" charset="-122"/>
                <a:ea typeface="微软雅黑" panose="020B0503020204020204" pitchFamily="34" charset="-122"/>
                <a:cs typeface="Times New Roman" panose="02020603050405020304" pitchFamily="18" charset="0"/>
              </a:rPr>
              <a:t>年</a:t>
            </a:r>
            <a:r>
              <a:rPr kumimoji="0" lang="en-US" altLang="zh-CN" sz="1500" dirty="0">
                <a:latin typeface="微软雅黑" panose="020B0503020204020204" pitchFamily="34" charset="-122"/>
                <a:ea typeface="微软雅黑" panose="020B0503020204020204" pitchFamily="34" charset="-122"/>
                <a:cs typeface="Times New Roman" panose="02020603050405020304" pitchFamily="18" charset="0"/>
              </a:rPr>
              <a:t>11</a:t>
            </a:r>
            <a:r>
              <a:rPr kumimoji="0" lang="zh-CN" altLang="en-US" sz="1500" dirty="0">
                <a:latin typeface="微软雅黑" panose="020B0503020204020204" pitchFamily="34" charset="-122"/>
                <a:ea typeface="微软雅黑" panose="020B0503020204020204" pitchFamily="34" charset="-122"/>
                <a:cs typeface="Times New Roman" panose="02020603050405020304" pitchFamily="18" charset="0"/>
              </a:rPr>
              <a:t>月，</a:t>
            </a:r>
            <a:r>
              <a:rPr kumimoji="0" lang="en-US" altLang="zh-CN" sz="1500" dirty="0">
                <a:latin typeface="微软雅黑" panose="020B0503020204020204" pitchFamily="34" charset="-122"/>
                <a:ea typeface="微软雅黑" panose="020B0503020204020204" pitchFamily="34" charset="-122"/>
                <a:cs typeface="Times New Roman" panose="02020603050405020304" pitchFamily="18" charset="0"/>
              </a:rPr>
              <a:t>33000</a:t>
            </a:r>
            <a:r>
              <a:rPr kumimoji="0" lang="zh-CN" altLang="en-US" sz="1500" dirty="0">
                <a:latin typeface="微软雅黑" panose="020B0503020204020204" pitchFamily="34" charset="-122"/>
                <a:ea typeface="微软雅黑" panose="020B0503020204020204" pitchFamily="34" charset="-122"/>
                <a:cs typeface="Times New Roman" panose="02020603050405020304" pitchFamily="18" charset="0"/>
              </a:rPr>
              <a:t>多篇高质量的学术论文采</a:t>
            </a:r>
            <a:r>
              <a:rPr kumimoji="0" lang="en-US" altLang="zh-CN" sz="1500" dirty="0">
                <a:latin typeface="微软雅黑" panose="020B0503020204020204" pitchFamily="34" charset="-122"/>
                <a:ea typeface="微软雅黑" panose="020B0503020204020204" pitchFamily="34" charset="-122"/>
                <a:cs typeface="Times New Roman" panose="02020603050405020304" pitchFamily="18" charset="0"/>
              </a:rPr>
              <a:t>CSMAR </a:t>
            </a:r>
            <a:r>
              <a:rPr kumimoji="0" lang="zh-CN" altLang="en-US" sz="1500" dirty="0">
                <a:latin typeface="微软雅黑" panose="020B0503020204020204" pitchFamily="34" charset="-122"/>
                <a:ea typeface="微软雅黑" panose="020B0503020204020204" pitchFamily="34" charset="-122"/>
                <a:cs typeface="Times New Roman" panose="02020603050405020304" pitchFamily="18" charset="0"/>
              </a:rPr>
              <a:t>在国内外期刊发表，其中中国知网检索到使用国泰安数据库的论文多达</a:t>
            </a:r>
            <a:r>
              <a:rPr kumimoji="0" lang="en-US" altLang="zh-CN" sz="1500" b="1" dirty="0">
                <a:latin typeface="微软雅黑" panose="020B0503020204020204" pitchFamily="34" charset="-122"/>
                <a:ea typeface="微软雅黑" panose="020B0503020204020204" pitchFamily="34" charset="-122"/>
                <a:cs typeface="Times New Roman" panose="02020603050405020304" pitchFamily="18" charset="0"/>
              </a:rPr>
              <a:t>13490</a:t>
            </a:r>
            <a:r>
              <a:rPr kumimoji="0" lang="zh-CN" altLang="en-US" sz="1500" dirty="0">
                <a:latin typeface="微软雅黑" panose="020B0503020204020204" pitchFamily="34" charset="-122"/>
                <a:ea typeface="微软雅黑" panose="020B0503020204020204" pitchFamily="34" charset="-122"/>
                <a:cs typeface="Times New Roman" panose="02020603050405020304" pitchFamily="18" charset="0"/>
              </a:rPr>
              <a:t>篇。</a:t>
            </a:r>
            <a:r>
              <a:rPr kumimoji="0" lang="en-US" altLang="zh-CN" sz="2000" b="1" dirty="0">
                <a:latin typeface="华文细黑" panose="02010600040101010101" charset="-122"/>
                <a:ea typeface="华文细黑" panose="02010600040101010101" charset="-122"/>
                <a:cs typeface="Times New Roman" panose="02020603050405020304" pitchFamily="18" charset="0"/>
              </a:rPr>
              <a:t> </a:t>
            </a:r>
          </a:p>
        </p:txBody>
      </p:sp>
      <p:pic>
        <p:nvPicPr>
          <p:cNvPr id="9" name="图片 8">
            <a:extLst>
              <a:ext uri="{FF2B5EF4-FFF2-40B4-BE49-F238E27FC236}">
                <a16:creationId xmlns:a16="http://schemas.microsoft.com/office/drawing/2014/main" id="{05C985D9-8B2A-4701-9E8F-472B1DD1470A}"/>
              </a:ext>
            </a:extLst>
          </p:cNvPr>
          <p:cNvPicPr>
            <a:picLocks noChangeAspect="1"/>
          </p:cNvPicPr>
          <p:nvPr/>
        </p:nvPicPr>
        <p:blipFill>
          <a:blip r:embed="rId2"/>
          <a:stretch>
            <a:fillRect/>
          </a:stretch>
        </p:blipFill>
        <p:spPr>
          <a:xfrm>
            <a:off x="945570" y="1957387"/>
            <a:ext cx="10546419" cy="3492477"/>
          </a:xfrm>
          <a:prstGeom prst="rect">
            <a:avLst/>
          </a:prstGeom>
        </p:spPr>
      </p:pic>
    </p:spTree>
    <p:extLst>
      <p:ext uri="{BB962C8B-B14F-4D97-AF65-F5344CB8AC3E}">
        <p14:creationId xmlns:p14="http://schemas.microsoft.com/office/powerpoint/2010/main" val="4181852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2FC5C6CE-9B0E-4EA2-A2BF-EF9893F86B6F}"/>
              </a:ext>
            </a:extLst>
          </p:cNvPr>
          <p:cNvGrpSpPr/>
          <p:nvPr/>
        </p:nvGrpSpPr>
        <p:grpSpPr>
          <a:xfrm>
            <a:off x="1113788" y="1251023"/>
            <a:ext cx="8886795" cy="5480073"/>
            <a:chOff x="4917" y="1709"/>
            <a:chExt cx="13883" cy="8561"/>
          </a:xfrm>
        </p:grpSpPr>
        <p:grpSp>
          <p:nvGrpSpPr>
            <p:cNvPr id="6" name="组合 5">
              <a:extLst>
                <a:ext uri="{FF2B5EF4-FFF2-40B4-BE49-F238E27FC236}">
                  <a16:creationId xmlns:a16="http://schemas.microsoft.com/office/drawing/2014/main" id="{4315DBE6-EFEF-4220-A7AB-D263BDA874DE}"/>
                </a:ext>
              </a:extLst>
            </p:cNvPr>
            <p:cNvGrpSpPr/>
            <p:nvPr/>
          </p:nvGrpSpPr>
          <p:grpSpPr>
            <a:xfrm>
              <a:off x="4917" y="1709"/>
              <a:ext cx="13883" cy="8561"/>
              <a:chOff x="1946" y="1862"/>
              <a:chExt cx="15706" cy="8150"/>
            </a:xfrm>
          </p:grpSpPr>
          <p:sp>
            <p:nvSpPr>
              <p:cNvPr id="12" name="標題 1">
                <a:extLst>
                  <a:ext uri="{FF2B5EF4-FFF2-40B4-BE49-F238E27FC236}">
                    <a16:creationId xmlns:a16="http://schemas.microsoft.com/office/drawing/2014/main" id="{3C477F2D-AD28-4A89-82CE-CC2B80306756}"/>
                  </a:ext>
                </a:extLst>
              </p:cNvPr>
              <p:cNvSpPr txBox="1"/>
              <p:nvPr/>
            </p:nvSpPr>
            <p:spPr bwMode="auto">
              <a:xfrm>
                <a:off x="4103" y="2449"/>
                <a:ext cx="13291" cy="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3165" tIns="33165" rIns="33165" bIns="33165" anchor="ctr"/>
              <a:lstStyle>
                <a:lvl1pPr eaLnBrk="0" hangingPunct="0">
                  <a:defRPr kumimoji="1" sz="2400">
                    <a:solidFill>
                      <a:srgbClr val="000000"/>
                    </a:solidFill>
                    <a:latin typeface="Helvetica Light"/>
                    <a:ea typeface="Helvetica Light"/>
                    <a:cs typeface="Helvetica Light"/>
                    <a:sym typeface="Helvetica Light"/>
                  </a:defRPr>
                </a:lvl1pPr>
                <a:lvl2pPr marL="742950" indent="-285750" eaLnBrk="0" hangingPunct="0">
                  <a:defRPr kumimoji="1" sz="2400">
                    <a:solidFill>
                      <a:srgbClr val="000000"/>
                    </a:solidFill>
                    <a:latin typeface="Helvetica Light"/>
                    <a:ea typeface="Helvetica Light"/>
                    <a:cs typeface="Helvetica Light"/>
                    <a:sym typeface="Helvetica Light"/>
                  </a:defRPr>
                </a:lvl2pPr>
                <a:lvl3pPr marL="1143000" indent="-228600" eaLnBrk="0" hangingPunct="0">
                  <a:defRPr kumimoji="1" sz="2400">
                    <a:solidFill>
                      <a:srgbClr val="000000"/>
                    </a:solidFill>
                    <a:latin typeface="Helvetica Light"/>
                    <a:ea typeface="Helvetica Light"/>
                    <a:cs typeface="Helvetica Light"/>
                    <a:sym typeface="Helvetica Light"/>
                  </a:defRPr>
                </a:lvl3pPr>
                <a:lvl4pPr marL="1600200" indent="-228600" eaLnBrk="0" hangingPunct="0">
                  <a:defRPr kumimoji="1" sz="2400">
                    <a:solidFill>
                      <a:srgbClr val="000000"/>
                    </a:solidFill>
                    <a:latin typeface="Helvetica Light"/>
                    <a:ea typeface="Helvetica Light"/>
                    <a:cs typeface="Helvetica Light"/>
                    <a:sym typeface="Helvetica Light"/>
                  </a:defRPr>
                </a:lvl4pPr>
                <a:lvl5pPr marL="2057400" indent="-228600" eaLnBrk="0" hangingPunct="0">
                  <a:defRPr kumimoji="1" sz="2400">
                    <a:solidFill>
                      <a:srgbClr val="000000"/>
                    </a:solidFill>
                    <a:latin typeface="Helvetica Light"/>
                    <a:ea typeface="Helvetica Light"/>
                    <a:cs typeface="Helvetica Light"/>
                    <a:sym typeface="Helvetica Light"/>
                  </a:defRPr>
                </a:lvl5pPr>
                <a:lvl6pPr marL="2514600" indent="-228600" defTabSz="381000" eaLnBrk="0" fontAlgn="base" hangingPunct="0">
                  <a:spcBef>
                    <a:spcPct val="0"/>
                  </a:spcBef>
                  <a:spcAft>
                    <a:spcPct val="0"/>
                  </a:spcAft>
                  <a:defRPr kumimoji="1" sz="2400">
                    <a:solidFill>
                      <a:srgbClr val="000000"/>
                    </a:solidFill>
                    <a:latin typeface="Helvetica Light"/>
                    <a:ea typeface="Helvetica Light"/>
                    <a:cs typeface="Helvetica Light"/>
                    <a:sym typeface="Helvetica Light"/>
                  </a:defRPr>
                </a:lvl6pPr>
                <a:lvl7pPr marL="2971800" indent="-228600" defTabSz="381000" eaLnBrk="0" fontAlgn="base" hangingPunct="0">
                  <a:spcBef>
                    <a:spcPct val="0"/>
                  </a:spcBef>
                  <a:spcAft>
                    <a:spcPct val="0"/>
                  </a:spcAft>
                  <a:defRPr kumimoji="1" sz="2400">
                    <a:solidFill>
                      <a:srgbClr val="000000"/>
                    </a:solidFill>
                    <a:latin typeface="Helvetica Light"/>
                    <a:ea typeface="Helvetica Light"/>
                    <a:cs typeface="Helvetica Light"/>
                    <a:sym typeface="Helvetica Light"/>
                  </a:defRPr>
                </a:lvl7pPr>
                <a:lvl8pPr marL="3429000" indent="-228600" defTabSz="381000" eaLnBrk="0" fontAlgn="base" hangingPunct="0">
                  <a:spcBef>
                    <a:spcPct val="0"/>
                  </a:spcBef>
                  <a:spcAft>
                    <a:spcPct val="0"/>
                  </a:spcAft>
                  <a:defRPr kumimoji="1" sz="2400">
                    <a:solidFill>
                      <a:srgbClr val="000000"/>
                    </a:solidFill>
                    <a:latin typeface="Helvetica Light"/>
                    <a:ea typeface="Helvetica Light"/>
                    <a:cs typeface="Helvetica Light"/>
                    <a:sym typeface="Helvetica Light"/>
                  </a:defRPr>
                </a:lvl8pPr>
                <a:lvl9pPr marL="3886200" indent="-228600" defTabSz="381000" eaLnBrk="0" fontAlgn="base" hangingPunct="0">
                  <a:spcBef>
                    <a:spcPct val="0"/>
                  </a:spcBef>
                  <a:spcAft>
                    <a:spcPct val="0"/>
                  </a:spcAft>
                  <a:defRPr kumimoji="1" sz="2400">
                    <a:solidFill>
                      <a:srgbClr val="000000"/>
                    </a:solidFill>
                    <a:latin typeface="Helvetica Light"/>
                    <a:ea typeface="Helvetica Light"/>
                    <a:cs typeface="Helvetica Light"/>
                    <a:sym typeface="Helvetica Light"/>
                  </a:defRPr>
                </a:lvl9pPr>
              </a:lstStyle>
              <a:p>
                <a:pPr defTabSz="685165" eaLnBrk="1">
                  <a:lnSpc>
                    <a:spcPct val="90000"/>
                  </a:lnSpc>
                  <a:spcBef>
                    <a:spcPct val="20000"/>
                  </a:spcBef>
                  <a:buSzPct val="90000"/>
                </a:pPr>
                <a:endParaRPr lang="en-US" altLang="zh-CN" sz="3200" dirty="0">
                  <a:solidFill>
                    <a:schemeClr val="tx2">
                      <a:lumMod val="95000"/>
                      <a:lumOff val="5000"/>
                      <a:alpha val="99000"/>
                    </a:schemeClr>
                  </a:solidFill>
                  <a:latin typeface="微软雅黑" panose="020B0503020204020204" pitchFamily="34" charset="-122"/>
                  <a:ea typeface="微软雅黑" panose="020B0503020204020204" pitchFamily="34" charset="-122"/>
                  <a:cs typeface="+mn-cs"/>
                </a:endParaRPr>
              </a:p>
            </p:txBody>
          </p:sp>
          <p:grpSp>
            <p:nvGrpSpPr>
              <p:cNvPr id="13" name="组合 12">
                <a:extLst>
                  <a:ext uri="{FF2B5EF4-FFF2-40B4-BE49-F238E27FC236}">
                    <a16:creationId xmlns:a16="http://schemas.microsoft.com/office/drawing/2014/main" id="{71956E2D-09A4-446B-949D-83C642407634}"/>
                  </a:ext>
                </a:extLst>
              </p:cNvPr>
              <p:cNvGrpSpPr/>
              <p:nvPr/>
            </p:nvGrpSpPr>
            <p:grpSpPr>
              <a:xfrm>
                <a:off x="2374" y="2123"/>
                <a:ext cx="13743" cy="7146"/>
                <a:chOff x="928662" y="1675522"/>
                <a:chExt cx="6850085" cy="3506956"/>
              </a:xfrm>
            </p:grpSpPr>
            <p:sp>
              <p:nvSpPr>
                <p:cNvPr id="68" name="Freeform 250">
                  <a:extLst>
                    <a:ext uri="{FF2B5EF4-FFF2-40B4-BE49-F238E27FC236}">
                      <a16:creationId xmlns:a16="http://schemas.microsoft.com/office/drawing/2014/main" id="{892B0A20-D40A-412B-BA88-969350C9AD27}"/>
                    </a:ext>
                  </a:extLst>
                </p:cNvPr>
                <p:cNvSpPr/>
                <p:nvPr/>
              </p:nvSpPr>
              <p:spPr bwMode="auto">
                <a:xfrm>
                  <a:off x="6769598" y="3565841"/>
                  <a:ext cx="26956" cy="7956"/>
                </a:xfrm>
                <a:custGeom>
                  <a:avLst/>
                  <a:gdLst>
                    <a:gd name="T0" fmla="*/ 0 w 54"/>
                    <a:gd name="T1" fmla="*/ 0 h 19"/>
                    <a:gd name="T2" fmla="*/ 0 w 54"/>
                    <a:gd name="T3" fmla="*/ 0 h 19"/>
                    <a:gd name="T4" fmla="*/ 1 w 54"/>
                    <a:gd name="T5" fmla="*/ 0 h 19"/>
                    <a:gd name="T6" fmla="*/ 0 w 54"/>
                    <a:gd name="T7" fmla="*/ 0 h 19"/>
                    <a:gd name="T8" fmla="*/ 0 60000 65536"/>
                    <a:gd name="T9" fmla="*/ 0 60000 65536"/>
                    <a:gd name="T10" fmla="*/ 0 60000 65536"/>
                    <a:gd name="T11" fmla="*/ 0 60000 65536"/>
                    <a:gd name="T12" fmla="*/ 0 w 54"/>
                    <a:gd name="T13" fmla="*/ 0 h 19"/>
                    <a:gd name="T14" fmla="*/ 54 w 54"/>
                    <a:gd name="T15" fmla="*/ 19 h 19"/>
                  </a:gdLst>
                  <a:ahLst/>
                  <a:cxnLst>
                    <a:cxn ang="T8">
                      <a:pos x="T0" y="T1"/>
                    </a:cxn>
                    <a:cxn ang="T9">
                      <a:pos x="T2" y="T3"/>
                    </a:cxn>
                    <a:cxn ang="T10">
                      <a:pos x="T4" y="T5"/>
                    </a:cxn>
                    <a:cxn ang="T11">
                      <a:pos x="T6" y="T7"/>
                    </a:cxn>
                  </a:cxnLst>
                  <a:rect l="T12" t="T13" r="T14" b="T15"/>
                  <a:pathLst>
                    <a:path w="54" h="19">
                      <a:moveTo>
                        <a:pt x="0" y="0"/>
                      </a:moveTo>
                      <a:lnTo>
                        <a:pt x="3" y="19"/>
                      </a:lnTo>
                      <a:lnTo>
                        <a:pt x="54" y="10"/>
                      </a:lnTo>
                      <a:lnTo>
                        <a:pt x="0" y="0"/>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69" name="Freeform 251">
                  <a:extLst>
                    <a:ext uri="{FF2B5EF4-FFF2-40B4-BE49-F238E27FC236}">
                      <a16:creationId xmlns:a16="http://schemas.microsoft.com/office/drawing/2014/main" id="{76F91C4D-C19C-4394-A8E2-0E7862B1533D}"/>
                    </a:ext>
                  </a:extLst>
                </p:cNvPr>
                <p:cNvSpPr/>
                <p:nvPr/>
              </p:nvSpPr>
              <p:spPr bwMode="auto">
                <a:xfrm>
                  <a:off x="6656721" y="4380524"/>
                  <a:ext cx="360531" cy="709665"/>
                </a:xfrm>
                <a:custGeom>
                  <a:avLst/>
                  <a:gdLst>
                    <a:gd name="T0" fmla="*/ 0 w 750"/>
                    <a:gd name="T1" fmla="*/ 33 h 1564"/>
                    <a:gd name="T2" fmla="*/ 0 w 750"/>
                    <a:gd name="T3" fmla="*/ 34 h 1564"/>
                    <a:gd name="T4" fmla="*/ 1 w 750"/>
                    <a:gd name="T5" fmla="*/ 34 h 1564"/>
                    <a:gd name="T6" fmla="*/ 1 w 750"/>
                    <a:gd name="T7" fmla="*/ 36 h 1564"/>
                    <a:gd name="T8" fmla="*/ 4 w 750"/>
                    <a:gd name="T9" fmla="*/ 36 h 1564"/>
                    <a:gd name="T10" fmla="*/ 3 w 750"/>
                    <a:gd name="T11" fmla="*/ 35 h 1564"/>
                    <a:gd name="T12" fmla="*/ 4 w 750"/>
                    <a:gd name="T13" fmla="*/ 33 h 1564"/>
                    <a:gd name="T14" fmla="*/ 5 w 750"/>
                    <a:gd name="T15" fmla="*/ 33 h 1564"/>
                    <a:gd name="T16" fmla="*/ 7 w 750"/>
                    <a:gd name="T17" fmla="*/ 30 h 1564"/>
                    <a:gd name="T18" fmla="*/ 5 w 750"/>
                    <a:gd name="T19" fmla="*/ 28 h 1564"/>
                    <a:gd name="T20" fmla="*/ 7 w 750"/>
                    <a:gd name="T21" fmla="*/ 27 h 1564"/>
                    <a:gd name="T22" fmla="*/ 7 w 750"/>
                    <a:gd name="T23" fmla="*/ 25 h 1564"/>
                    <a:gd name="T24" fmla="*/ 8 w 750"/>
                    <a:gd name="T25" fmla="*/ 24 h 1564"/>
                    <a:gd name="T26" fmla="*/ 7 w 750"/>
                    <a:gd name="T27" fmla="*/ 24 h 1564"/>
                    <a:gd name="T28" fmla="*/ 9 w 750"/>
                    <a:gd name="T29" fmla="*/ 24 h 1564"/>
                    <a:gd name="T30" fmla="*/ 9 w 750"/>
                    <a:gd name="T31" fmla="*/ 23 h 1564"/>
                    <a:gd name="T32" fmla="*/ 8 w 750"/>
                    <a:gd name="T33" fmla="*/ 24 h 1564"/>
                    <a:gd name="T34" fmla="*/ 7 w 750"/>
                    <a:gd name="T35" fmla="*/ 23 h 1564"/>
                    <a:gd name="T36" fmla="*/ 7 w 750"/>
                    <a:gd name="T37" fmla="*/ 22 h 1564"/>
                    <a:gd name="T38" fmla="*/ 10 w 750"/>
                    <a:gd name="T39" fmla="*/ 22 h 1564"/>
                    <a:gd name="T40" fmla="*/ 10 w 750"/>
                    <a:gd name="T41" fmla="*/ 19 h 1564"/>
                    <a:gd name="T42" fmla="*/ 14 w 750"/>
                    <a:gd name="T43" fmla="*/ 19 h 1564"/>
                    <a:gd name="T44" fmla="*/ 15 w 750"/>
                    <a:gd name="T45" fmla="*/ 17 h 1564"/>
                    <a:gd name="T46" fmla="*/ 13 w 750"/>
                    <a:gd name="T47" fmla="*/ 13 h 1564"/>
                    <a:gd name="T48" fmla="*/ 14 w 750"/>
                    <a:gd name="T49" fmla="*/ 9 h 1564"/>
                    <a:gd name="T50" fmla="*/ 17 w 750"/>
                    <a:gd name="T51" fmla="*/ 6 h 1564"/>
                    <a:gd name="T52" fmla="*/ 17 w 750"/>
                    <a:gd name="T53" fmla="*/ 4 h 1564"/>
                    <a:gd name="T54" fmla="*/ 17 w 750"/>
                    <a:gd name="T55" fmla="*/ 4 h 1564"/>
                    <a:gd name="T56" fmla="*/ 16 w 750"/>
                    <a:gd name="T57" fmla="*/ 6 h 1564"/>
                    <a:gd name="T58" fmla="*/ 13 w 750"/>
                    <a:gd name="T59" fmla="*/ 6 h 1564"/>
                    <a:gd name="T60" fmla="*/ 14 w 750"/>
                    <a:gd name="T61" fmla="*/ 4 h 1564"/>
                    <a:gd name="T62" fmla="*/ 10 w 750"/>
                    <a:gd name="T63" fmla="*/ 1 h 1564"/>
                    <a:gd name="T64" fmla="*/ 8 w 750"/>
                    <a:gd name="T65" fmla="*/ 0 h 1564"/>
                    <a:gd name="T66" fmla="*/ 8 w 750"/>
                    <a:gd name="T67" fmla="*/ 1 h 1564"/>
                    <a:gd name="T68" fmla="*/ 7 w 750"/>
                    <a:gd name="T69" fmla="*/ 0 h 1564"/>
                    <a:gd name="T70" fmla="*/ 5 w 750"/>
                    <a:gd name="T71" fmla="*/ 1 h 1564"/>
                    <a:gd name="T72" fmla="*/ 5 w 750"/>
                    <a:gd name="T73" fmla="*/ 3 h 1564"/>
                    <a:gd name="T74" fmla="*/ 4 w 750"/>
                    <a:gd name="T75" fmla="*/ 3 h 1564"/>
                    <a:gd name="T76" fmla="*/ 4 w 750"/>
                    <a:gd name="T77" fmla="*/ 5 h 1564"/>
                    <a:gd name="T78" fmla="*/ 3 w 750"/>
                    <a:gd name="T79" fmla="*/ 7 h 1564"/>
                    <a:gd name="T80" fmla="*/ 3 w 750"/>
                    <a:gd name="T81" fmla="*/ 11 h 1564"/>
                    <a:gd name="T82" fmla="*/ 3 w 750"/>
                    <a:gd name="T83" fmla="*/ 14 h 1564"/>
                    <a:gd name="T84" fmla="*/ 2 w 750"/>
                    <a:gd name="T85" fmla="*/ 17 h 1564"/>
                    <a:gd name="T86" fmla="*/ 1 w 750"/>
                    <a:gd name="T87" fmla="*/ 24 h 1564"/>
                    <a:gd name="T88" fmla="*/ 2 w 750"/>
                    <a:gd name="T89" fmla="*/ 26 h 1564"/>
                    <a:gd name="T90" fmla="*/ 1 w 750"/>
                    <a:gd name="T91" fmla="*/ 27 h 1564"/>
                    <a:gd name="T92" fmla="*/ 1 w 750"/>
                    <a:gd name="T93" fmla="*/ 29 h 1564"/>
                    <a:gd name="T94" fmla="*/ 0 w 750"/>
                    <a:gd name="T95" fmla="*/ 33 h 156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50"/>
                    <a:gd name="T145" fmla="*/ 0 h 1564"/>
                    <a:gd name="T146" fmla="*/ 750 w 750"/>
                    <a:gd name="T147" fmla="*/ 1564 h 156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50" h="1564">
                      <a:moveTo>
                        <a:pt x="0" y="1446"/>
                      </a:moveTo>
                      <a:lnTo>
                        <a:pt x="7" y="1480"/>
                      </a:lnTo>
                      <a:lnTo>
                        <a:pt x="38" y="1467"/>
                      </a:lnTo>
                      <a:lnTo>
                        <a:pt x="52" y="1546"/>
                      </a:lnTo>
                      <a:lnTo>
                        <a:pt x="188" y="1564"/>
                      </a:lnTo>
                      <a:lnTo>
                        <a:pt x="152" y="1523"/>
                      </a:lnTo>
                      <a:lnTo>
                        <a:pt x="181" y="1418"/>
                      </a:lnTo>
                      <a:lnTo>
                        <a:pt x="206" y="1438"/>
                      </a:lnTo>
                      <a:lnTo>
                        <a:pt x="290" y="1288"/>
                      </a:lnTo>
                      <a:lnTo>
                        <a:pt x="226" y="1205"/>
                      </a:lnTo>
                      <a:lnTo>
                        <a:pt x="299" y="1154"/>
                      </a:lnTo>
                      <a:lnTo>
                        <a:pt x="311" y="1077"/>
                      </a:lnTo>
                      <a:lnTo>
                        <a:pt x="345" y="1044"/>
                      </a:lnTo>
                      <a:lnTo>
                        <a:pt x="317" y="1030"/>
                      </a:lnTo>
                      <a:lnTo>
                        <a:pt x="374" y="1030"/>
                      </a:lnTo>
                      <a:lnTo>
                        <a:pt x="368" y="992"/>
                      </a:lnTo>
                      <a:lnTo>
                        <a:pt x="341" y="1019"/>
                      </a:lnTo>
                      <a:lnTo>
                        <a:pt x="317" y="990"/>
                      </a:lnTo>
                      <a:lnTo>
                        <a:pt x="313" y="932"/>
                      </a:lnTo>
                      <a:lnTo>
                        <a:pt x="415" y="939"/>
                      </a:lnTo>
                      <a:lnTo>
                        <a:pt x="425" y="824"/>
                      </a:lnTo>
                      <a:lnTo>
                        <a:pt x="587" y="806"/>
                      </a:lnTo>
                      <a:lnTo>
                        <a:pt x="634" y="725"/>
                      </a:lnTo>
                      <a:lnTo>
                        <a:pt x="570" y="582"/>
                      </a:lnTo>
                      <a:lnTo>
                        <a:pt x="601" y="398"/>
                      </a:lnTo>
                      <a:lnTo>
                        <a:pt x="750" y="249"/>
                      </a:lnTo>
                      <a:lnTo>
                        <a:pt x="744" y="181"/>
                      </a:lnTo>
                      <a:lnTo>
                        <a:pt x="718" y="179"/>
                      </a:lnTo>
                      <a:lnTo>
                        <a:pt x="676" y="261"/>
                      </a:lnTo>
                      <a:lnTo>
                        <a:pt x="572" y="255"/>
                      </a:lnTo>
                      <a:lnTo>
                        <a:pt x="593" y="165"/>
                      </a:lnTo>
                      <a:lnTo>
                        <a:pt x="413" y="25"/>
                      </a:lnTo>
                      <a:lnTo>
                        <a:pt x="350" y="14"/>
                      </a:lnTo>
                      <a:lnTo>
                        <a:pt x="344" y="42"/>
                      </a:lnTo>
                      <a:lnTo>
                        <a:pt x="276" y="0"/>
                      </a:lnTo>
                      <a:lnTo>
                        <a:pt x="234" y="52"/>
                      </a:lnTo>
                      <a:lnTo>
                        <a:pt x="229" y="107"/>
                      </a:lnTo>
                      <a:lnTo>
                        <a:pt x="187" y="130"/>
                      </a:lnTo>
                      <a:lnTo>
                        <a:pt x="188" y="238"/>
                      </a:lnTo>
                      <a:lnTo>
                        <a:pt x="143" y="299"/>
                      </a:lnTo>
                      <a:lnTo>
                        <a:pt x="109" y="451"/>
                      </a:lnTo>
                      <a:lnTo>
                        <a:pt x="135" y="594"/>
                      </a:lnTo>
                      <a:lnTo>
                        <a:pt x="85" y="716"/>
                      </a:lnTo>
                      <a:lnTo>
                        <a:pt x="52" y="1021"/>
                      </a:lnTo>
                      <a:lnTo>
                        <a:pt x="79" y="1132"/>
                      </a:lnTo>
                      <a:lnTo>
                        <a:pt x="54" y="1142"/>
                      </a:lnTo>
                      <a:lnTo>
                        <a:pt x="65" y="1241"/>
                      </a:lnTo>
                      <a:lnTo>
                        <a:pt x="0" y="1446"/>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70" name="Freeform 252">
                  <a:extLst>
                    <a:ext uri="{FF2B5EF4-FFF2-40B4-BE49-F238E27FC236}">
                      <a16:creationId xmlns:a16="http://schemas.microsoft.com/office/drawing/2014/main" id="{4D2B4754-B139-4F72-87FC-B091BFE61C14}"/>
                    </a:ext>
                  </a:extLst>
                </p:cNvPr>
                <p:cNvSpPr/>
                <p:nvPr/>
              </p:nvSpPr>
              <p:spPr bwMode="auto">
                <a:xfrm>
                  <a:off x="6744327" y="5101328"/>
                  <a:ext cx="62335" cy="58874"/>
                </a:xfrm>
                <a:custGeom>
                  <a:avLst/>
                  <a:gdLst>
                    <a:gd name="T0" fmla="*/ 0 w 132"/>
                    <a:gd name="T1" fmla="*/ 0 h 134"/>
                    <a:gd name="T2" fmla="*/ 0 w 132"/>
                    <a:gd name="T3" fmla="*/ 3 h 134"/>
                    <a:gd name="T4" fmla="*/ 3 w 132"/>
                    <a:gd name="T5" fmla="*/ 2 h 134"/>
                    <a:gd name="T6" fmla="*/ 1 w 132"/>
                    <a:gd name="T7" fmla="*/ 1 h 134"/>
                    <a:gd name="T8" fmla="*/ 0 w 132"/>
                    <a:gd name="T9" fmla="*/ 0 h 134"/>
                    <a:gd name="T10" fmla="*/ 0 60000 65536"/>
                    <a:gd name="T11" fmla="*/ 0 60000 65536"/>
                    <a:gd name="T12" fmla="*/ 0 60000 65536"/>
                    <a:gd name="T13" fmla="*/ 0 60000 65536"/>
                    <a:gd name="T14" fmla="*/ 0 60000 65536"/>
                    <a:gd name="T15" fmla="*/ 0 w 132"/>
                    <a:gd name="T16" fmla="*/ 0 h 134"/>
                    <a:gd name="T17" fmla="*/ 132 w 132"/>
                    <a:gd name="T18" fmla="*/ 134 h 134"/>
                  </a:gdLst>
                  <a:ahLst/>
                  <a:cxnLst>
                    <a:cxn ang="T10">
                      <a:pos x="T0" y="T1"/>
                    </a:cxn>
                    <a:cxn ang="T11">
                      <a:pos x="T2" y="T3"/>
                    </a:cxn>
                    <a:cxn ang="T12">
                      <a:pos x="T4" y="T5"/>
                    </a:cxn>
                    <a:cxn ang="T13">
                      <a:pos x="T6" y="T7"/>
                    </a:cxn>
                    <a:cxn ang="T14">
                      <a:pos x="T8" y="T9"/>
                    </a:cxn>
                  </a:cxnLst>
                  <a:rect l="T15" t="T16" r="T17" b="T18"/>
                  <a:pathLst>
                    <a:path w="132" h="134">
                      <a:moveTo>
                        <a:pt x="0" y="0"/>
                      </a:moveTo>
                      <a:lnTo>
                        <a:pt x="2" y="134"/>
                      </a:lnTo>
                      <a:lnTo>
                        <a:pt x="132" y="119"/>
                      </a:lnTo>
                      <a:lnTo>
                        <a:pt x="29" y="64"/>
                      </a:lnTo>
                      <a:lnTo>
                        <a:pt x="0" y="0"/>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71" name="Freeform 253">
                  <a:extLst>
                    <a:ext uri="{FF2B5EF4-FFF2-40B4-BE49-F238E27FC236}">
                      <a16:creationId xmlns:a16="http://schemas.microsoft.com/office/drawing/2014/main" id="{4AD6C76D-531C-4102-962E-7AC21A6289A1}"/>
                    </a:ext>
                  </a:extLst>
                </p:cNvPr>
                <p:cNvSpPr/>
                <p:nvPr/>
              </p:nvSpPr>
              <p:spPr bwMode="auto">
                <a:xfrm>
                  <a:off x="6725795" y="4130709"/>
                  <a:ext cx="217329" cy="273683"/>
                </a:xfrm>
                <a:custGeom>
                  <a:avLst/>
                  <a:gdLst>
                    <a:gd name="T0" fmla="*/ 0 w 454"/>
                    <a:gd name="T1" fmla="*/ 1 h 601"/>
                    <a:gd name="T2" fmla="*/ 1 w 454"/>
                    <a:gd name="T3" fmla="*/ 3 h 601"/>
                    <a:gd name="T4" fmla="*/ 0 w 454"/>
                    <a:gd name="T5" fmla="*/ 6 h 601"/>
                    <a:gd name="T6" fmla="*/ 1 w 454"/>
                    <a:gd name="T7" fmla="*/ 7 h 601"/>
                    <a:gd name="T8" fmla="*/ 1 w 454"/>
                    <a:gd name="T9" fmla="*/ 7 h 601"/>
                    <a:gd name="T10" fmla="*/ 0 w 454"/>
                    <a:gd name="T11" fmla="*/ 8 h 601"/>
                    <a:gd name="T12" fmla="*/ 1 w 454"/>
                    <a:gd name="T13" fmla="*/ 10 h 601"/>
                    <a:gd name="T14" fmla="*/ 1 w 454"/>
                    <a:gd name="T15" fmla="*/ 14 h 601"/>
                    <a:gd name="T16" fmla="*/ 2 w 454"/>
                    <a:gd name="T17" fmla="*/ 14 h 601"/>
                    <a:gd name="T18" fmla="*/ 3 w 454"/>
                    <a:gd name="T19" fmla="*/ 13 h 601"/>
                    <a:gd name="T20" fmla="*/ 5 w 454"/>
                    <a:gd name="T21" fmla="*/ 14 h 601"/>
                    <a:gd name="T22" fmla="*/ 5 w 454"/>
                    <a:gd name="T23" fmla="*/ 13 h 601"/>
                    <a:gd name="T24" fmla="*/ 6 w 454"/>
                    <a:gd name="T25" fmla="*/ 13 h 601"/>
                    <a:gd name="T26" fmla="*/ 7 w 454"/>
                    <a:gd name="T27" fmla="*/ 11 h 601"/>
                    <a:gd name="T28" fmla="*/ 9 w 454"/>
                    <a:gd name="T29" fmla="*/ 10 h 601"/>
                    <a:gd name="T30" fmla="*/ 10 w 454"/>
                    <a:gd name="T31" fmla="*/ 11 h 601"/>
                    <a:gd name="T32" fmla="*/ 11 w 454"/>
                    <a:gd name="T33" fmla="*/ 9 h 601"/>
                    <a:gd name="T34" fmla="*/ 10 w 454"/>
                    <a:gd name="T35" fmla="*/ 7 h 601"/>
                    <a:gd name="T36" fmla="*/ 9 w 454"/>
                    <a:gd name="T37" fmla="*/ 7 h 601"/>
                    <a:gd name="T38" fmla="*/ 8 w 454"/>
                    <a:gd name="T39" fmla="*/ 4 h 601"/>
                    <a:gd name="T40" fmla="*/ 4 w 454"/>
                    <a:gd name="T41" fmla="*/ 2 h 601"/>
                    <a:gd name="T42" fmla="*/ 4 w 454"/>
                    <a:gd name="T43" fmla="*/ 0 h 601"/>
                    <a:gd name="T44" fmla="*/ 1 w 454"/>
                    <a:gd name="T45" fmla="*/ 1 h 601"/>
                    <a:gd name="T46" fmla="*/ 0 w 454"/>
                    <a:gd name="T47" fmla="*/ 1 h 60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54"/>
                    <a:gd name="T73" fmla="*/ 0 h 601"/>
                    <a:gd name="T74" fmla="*/ 454 w 454"/>
                    <a:gd name="T75" fmla="*/ 601 h 60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54" h="601">
                      <a:moveTo>
                        <a:pt x="0" y="61"/>
                      </a:moveTo>
                      <a:lnTo>
                        <a:pt x="32" y="123"/>
                      </a:lnTo>
                      <a:lnTo>
                        <a:pt x="11" y="262"/>
                      </a:lnTo>
                      <a:lnTo>
                        <a:pt x="32" y="277"/>
                      </a:lnTo>
                      <a:lnTo>
                        <a:pt x="24" y="295"/>
                      </a:lnTo>
                      <a:lnTo>
                        <a:pt x="2" y="352"/>
                      </a:lnTo>
                      <a:lnTo>
                        <a:pt x="42" y="433"/>
                      </a:lnTo>
                      <a:lnTo>
                        <a:pt x="65" y="598"/>
                      </a:lnTo>
                      <a:lnTo>
                        <a:pt x="93" y="601"/>
                      </a:lnTo>
                      <a:lnTo>
                        <a:pt x="135" y="549"/>
                      </a:lnTo>
                      <a:lnTo>
                        <a:pt x="203" y="591"/>
                      </a:lnTo>
                      <a:lnTo>
                        <a:pt x="209" y="563"/>
                      </a:lnTo>
                      <a:lnTo>
                        <a:pt x="272" y="574"/>
                      </a:lnTo>
                      <a:lnTo>
                        <a:pt x="293" y="456"/>
                      </a:lnTo>
                      <a:lnTo>
                        <a:pt x="406" y="433"/>
                      </a:lnTo>
                      <a:lnTo>
                        <a:pt x="441" y="472"/>
                      </a:lnTo>
                      <a:lnTo>
                        <a:pt x="454" y="381"/>
                      </a:lnTo>
                      <a:lnTo>
                        <a:pt x="431" y="302"/>
                      </a:lnTo>
                      <a:lnTo>
                        <a:pt x="366" y="298"/>
                      </a:lnTo>
                      <a:lnTo>
                        <a:pt x="342" y="180"/>
                      </a:lnTo>
                      <a:lnTo>
                        <a:pt x="170" y="100"/>
                      </a:lnTo>
                      <a:lnTo>
                        <a:pt x="159" y="0"/>
                      </a:lnTo>
                      <a:lnTo>
                        <a:pt x="46" y="65"/>
                      </a:lnTo>
                      <a:lnTo>
                        <a:pt x="0" y="61"/>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72" name="Freeform 254">
                  <a:extLst>
                    <a:ext uri="{FF2B5EF4-FFF2-40B4-BE49-F238E27FC236}">
                      <a16:creationId xmlns:a16="http://schemas.microsoft.com/office/drawing/2014/main" id="{E8ADB860-540E-4F72-9FE3-D0C882CB9D1C}"/>
                    </a:ext>
                  </a:extLst>
                </p:cNvPr>
                <p:cNvSpPr/>
                <p:nvPr/>
              </p:nvSpPr>
              <p:spPr bwMode="auto">
                <a:xfrm>
                  <a:off x="6648298" y="3836342"/>
                  <a:ext cx="714323" cy="801954"/>
                </a:xfrm>
                <a:custGeom>
                  <a:avLst/>
                  <a:gdLst>
                    <a:gd name="T0" fmla="*/ 1 w 1487"/>
                    <a:gd name="T1" fmla="*/ 15 h 1768"/>
                    <a:gd name="T2" fmla="*/ 3 w 1487"/>
                    <a:gd name="T3" fmla="*/ 15 h 1768"/>
                    <a:gd name="T4" fmla="*/ 4 w 1487"/>
                    <a:gd name="T5" fmla="*/ 17 h 1768"/>
                    <a:gd name="T6" fmla="*/ 7 w 1487"/>
                    <a:gd name="T7" fmla="*/ 15 h 1768"/>
                    <a:gd name="T8" fmla="*/ 11 w 1487"/>
                    <a:gd name="T9" fmla="*/ 19 h 1768"/>
                    <a:gd name="T10" fmla="*/ 14 w 1487"/>
                    <a:gd name="T11" fmla="*/ 22 h 1768"/>
                    <a:gd name="T12" fmla="*/ 14 w 1487"/>
                    <a:gd name="T13" fmla="*/ 26 h 1768"/>
                    <a:gd name="T14" fmla="*/ 16 w 1487"/>
                    <a:gd name="T15" fmla="*/ 29 h 1768"/>
                    <a:gd name="T16" fmla="*/ 17 w 1487"/>
                    <a:gd name="T17" fmla="*/ 30 h 1768"/>
                    <a:gd name="T18" fmla="*/ 18 w 1487"/>
                    <a:gd name="T19" fmla="*/ 32 h 1768"/>
                    <a:gd name="T20" fmla="*/ 14 w 1487"/>
                    <a:gd name="T21" fmla="*/ 37 h 1768"/>
                    <a:gd name="T22" fmla="*/ 18 w 1487"/>
                    <a:gd name="T23" fmla="*/ 39 h 1768"/>
                    <a:gd name="T24" fmla="*/ 18 w 1487"/>
                    <a:gd name="T25" fmla="*/ 41 h 1768"/>
                    <a:gd name="T26" fmla="*/ 23 w 1487"/>
                    <a:gd name="T27" fmla="*/ 32 h 1768"/>
                    <a:gd name="T28" fmla="*/ 28 w 1487"/>
                    <a:gd name="T29" fmla="*/ 29 h 1768"/>
                    <a:gd name="T30" fmla="*/ 31 w 1487"/>
                    <a:gd name="T31" fmla="*/ 23 h 1768"/>
                    <a:gd name="T32" fmla="*/ 34 w 1487"/>
                    <a:gd name="T33" fmla="*/ 15 h 1768"/>
                    <a:gd name="T34" fmla="*/ 34 w 1487"/>
                    <a:gd name="T35" fmla="*/ 11 h 1768"/>
                    <a:gd name="T36" fmla="*/ 30 w 1487"/>
                    <a:gd name="T37" fmla="*/ 8 h 1768"/>
                    <a:gd name="T38" fmla="*/ 26 w 1487"/>
                    <a:gd name="T39" fmla="*/ 7 h 1768"/>
                    <a:gd name="T40" fmla="*/ 23 w 1487"/>
                    <a:gd name="T41" fmla="*/ 6 h 1768"/>
                    <a:gd name="T42" fmla="*/ 22 w 1487"/>
                    <a:gd name="T43" fmla="*/ 7 h 1768"/>
                    <a:gd name="T44" fmla="*/ 21 w 1487"/>
                    <a:gd name="T45" fmla="*/ 7 h 1768"/>
                    <a:gd name="T46" fmla="*/ 21 w 1487"/>
                    <a:gd name="T47" fmla="*/ 4 h 1768"/>
                    <a:gd name="T48" fmla="*/ 19 w 1487"/>
                    <a:gd name="T49" fmla="*/ 3 h 1768"/>
                    <a:gd name="T50" fmla="*/ 15 w 1487"/>
                    <a:gd name="T51" fmla="*/ 3 h 1768"/>
                    <a:gd name="T52" fmla="*/ 12 w 1487"/>
                    <a:gd name="T53" fmla="*/ 3 h 1768"/>
                    <a:gd name="T54" fmla="*/ 12 w 1487"/>
                    <a:gd name="T55" fmla="*/ 0 h 1768"/>
                    <a:gd name="T56" fmla="*/ 8 w 1487"/>
                    <a:gd name="T57" fmla="*/ 1 h 1768"/>
                    <a:gd name="T58" fmla="*/ 9 w 1487"/>
                    <a:gd name="T59" fmla="*/ 3 h 1768"/>
                    <a:gd name="T60" fmla="*/ 6 w 1487"/>
                    <a:gd name="T61" fmla="*/ 4 h 1768"/>
                    <a:gd name="T62" fmla="*/ 4 w 1487"/>
                    <a:gd name="T63" fmla="*/ 4 h 1768"/>
                    <a:gd name="T64" fmla="*/ 3 w 1487"/>
                    <a:gd name="T65" fmla="*/ 5 h 1768"/>
                    <a:gd name="T66" fmla="*/ 3 w 1487"/>
                    <a:gd name="T67" fmla="*/ 9 h 1768"/>
                    <a:gd name="T68" fmla="*/ 0 w 1487"/>
                    <a:gd name="T69" fmla="*/ 13 h 17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87"/>
                    <a:gd name="T106" fmla="*/ 0 h 1768"/>
                    <a:gd name="T107" fmla="*/ 1487 w 1487"/>
                    <a:gd name="T108" fmla="*/ 1768 h 17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87" h="1768">
                      <a:moveTo>
                        <a:pt x="0" y="559"/>
                      </a:moveTo>
                      <a:lnTo>
                        <a:pt x="31" y="642"/>
                      </a:lnTo>
                      <a:lnTo>
                        <a:pt x="82" y="670"/>
                      </a:lnTo>
                      <a:lnTo>
                        <a:pt x="125" y="637"/>
                      </a:lnTo>
                      <a:lnTo>
                        <a:pt x="125" y="712"/>
                      </a:lnTo>
                      <a:lnTo>
                        <a:pt x="157" y="712"/>
                      </a:lnTo>
                      <a:lnTo>
                        <a:pt x="203" y="716"/>
                      </a:lnTo>
                      <a:lnTo>
                        <a:pt x="316" y="651"/>
                      </a:lnTo>
                      <a:lnTo>
                        <a:pt x="327" y="751"/>
                      </a:lnTo>
                      <a:lnTo>
                        <a:pt x="499" y="831"/>
                      </a:lnTo>
                      <a:lnTo>
                        <a:pt x="523" y="949"/>
                      </a:lnTo>
                      <a:lnTo>
                        <a:pt x="588" y="953"/>
                      </a:lnTo>
                      <a:lnTo>
                        <a:pt x="611" y="1032"/>
                      </a:lnTo>
                      <a:lnTo>
                        <a:pt x="598" y="1123"/>
                      </a:lnTo>
                      <a:lnTo>
                        <a:pt x="606" y="1214"/>
                      </a:lnTo>
                      <a:lnTo>
                        <a:pt x="689" y="1227"/>
                      </a:lnTo>
                      <a:lnTo>
                        <a:pt x="699" y="1289"/>
                      </a:lnTo>
                      <a:lnTo>
                        <a:pt x="740" y="1302"/>
                      </a:lnTo>
                      <a:lnTo>
                        <a:pt x="734" y="1379"/>
                      </a:lnTo>
                      <a:lnTo>
                        <a:pt x="760" y="1381"/>
                      </a:lnTo>
                      <a:lnTo>
                        <a:pt x="766" y="1449"/>
                      </a:lnTo>
                      <a:lnTo>
                        <a:pt x="617" y="1598"/>
                      </a:lnTo>
                      <a:lnTo>
                        <a:pt x="648" y="1590"/>
                      </a:lnTo>
                      <a:lnTo>
                        <a:pt x="760" y="1684"/>
                      </a:lnTo>
                      <a:lnTo>
                        <a:pt x="785" y="1721"/>
                      </a:lnTo>
                      <a:lnTo>
                        <a:pt x="775" y="1768"/>
                      </a:lnTo>
                      <a:lnTo>
                        <a:pt x="959" y="1503"/>
                      </a:lnTo>
                      <a:lnTo>
                        <a:pt x="969" y="1372"/>
                      </a:lnTo>
                      <a:lnTo>
                        <a:pt x="1112" y="1252"/>
                      </a:lnTo>
                      <a:lnTo>
                        <a:pt x="1205" y="1252"/>
                      </a:lnTo>
                      <a:lnTo>
                        <a:pt x="1245" y="1210"/>
                      </a:lnTo>
                      <a:lnTo>
                        <a:pt x="1320" y="1009"/>
                      </a:lnTo>
                      <a:lnTo>
                        <a:pt x="1330" y="811"/>
                      </a:lnTo>
                      <a:lnTo>
                        <a:pt x="1473" y="623"/>
                      </a:lnTo>
                      <a:lnTo>
                        <a:pt x="1487" y="541"/>
                      </a:lnTo>
                      <a:lnTo>
                        <a:pt x="1465" y="459"/>
                      </a:lnTo>
                      <a:lnTo>
                        <a:pt x="1406" y="449"/>
                      </a:lnTo>
                      <a:lnTo>
                        <a:pt x="1309" y="363"/>
                      </a:lnTo>
                      <a:lnTo>
                        <a:pt x="1120" y="347"/>
                      </a:lnTo>
                      <a:lnTo>
                        <a:pt x="1105" y="295"/>
                      </a:lnTo>
                      <a:lnTo>
                        <a:pt x="1019" y="256"/>
                      </a:lnTo>
                      <a:lnTo>
                        <a:pt x="983" y="257"/>
                      </a:lnTo>
                      <a:lnTo>
                        <a:pt x="932" y="336"/>
                      </a:lnTo>
                      <a:lnTo>
                        <a:pt x="931" y="309"/>
                      </a:lnTo>
                      <a:lnTo>
                        <a:pt x="852" y="321"/>
                      </a:lnTo>
                      <a:lnTo>
                        <a:pt x="886" y="307"/>
                      </a:lnTo>
                      <a:lnTo>
                        <a:pt x="854" y="245"/>
                      </a:lnTo>
                      <a:lnTo>
                        <a:pt x="914" y="160"/>
                      </a:lnTo>
                      <a:lnTo>
                        <a:pt x="851" y="50"/>
                      </a:lnTo>
                      <a:lnTo>
                        <a:pt x="796" y="137"/>
                      </a:lnTo>
                      <a:lnTo>
                        <a:pt x="744" y="132"/>
                      </a:lnTo>
                      <a:lnTo>
                        <a:pt x="660" y="144"/>
                      </a:lnTo>
                      <a:lnTo>
                        <a:pt x="554" y="161"/>
                      </a:lnTo>
                      <a:lnTo>
                        <a:pt x="531" y="115"/>
                      </a:lnTo>
                      <a:lnTo>
                        <a:pt x="538" y="31"/>
                      </a:lnTo>
                      <a:lnTo>
                        <a:pt x="509" y="0"/>
                      </a:lnTo>
                      <a:lnTo>
                        <a:pt x="409" y="53"/>
                      </a:lnTo>
                      <a:lnTo>
                        <a:pt x="347" y="37"/>
                      </a:lnTo>
                      <a:lnTo>
                        <a:pt x="363" y="122"/>
                      </a:lnTo>
                      <a:lnTo>
                        <a:pt x="401" y="133"/>
                      </a:lnTo>
                      <a:lnTo>
                        <a:pt x="306" y="192"/>
                      </a:lnTo>
                      <a:lnTo>
                        <a:pt x="265" y="171"/>
                      </a:lnTo>
                      <a:lnTo>
                        <a:pt x="243" y="141"/>
                      </a:lnTo>
                      <a:lnTo>
                        <a:pt x="155" y="157"/>
                      </a:lnTo>
                      <a:lnTo>
                        <a:pt x="181" y="202"/>
                      </a:lnTo>
                      <a:lnTo>
                        <a:pt x="144" y="205"/>
                      </a:lnTo>
                      <a:lnTo>
                        <a:pt x="165" y="284"/>
                      </a:lnTo>
                      <a:lnTo>
                        <a:pt x="148" y="410"/>
                      </a:lnTo>
                      <a:lnTo>
                        <a:pt x="51" y="458"/>
                      </a:lnTo>
                      <a:lnTo>
                        <a:pt x="0" y="559"/>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73" name="Freeform 255">
                  <a:extLst>
                    <a:ext uri="{FF2B5EF4-FFF2-40B4-BE49-F238E27FC236}">
                      <a16:creationId xmlns:a16="http://schemas.microsoft.com/office/drawing/2014/main" id="{2F14921F-54CF-41E1-9C30-43595FA2D846}"/>
                    </a:ext>
                  </a:extLst>
                </p:cNvPr>
                <p:cNvSpPr/>
                <p:nvPr/>
              </p:nvSpPr>
              <p:spPr bwMode="auto">
                <a:xfrm>
                  <a:off x="6368633" y="3565841"/>
                  <a:ext cx="13478" cy="52509"/>
                </a:xfrm>
                <a:custGeom>
                  <a:avLst/>
                  <a:gdLst>
                    <a:gd name="T0" fmla="*/ 0 w 31"/>
                    <a:gd name="T1" fmla="*/ 1 h 115"/>
                    <a:gd name="T2" fmla="*/ 0 w 31"/>
                    <a:gd name="T3" fmla="*/ 3 h 115"/>
                    <a:gd name="T4" fmla="*/ 1 w 31"/>
                    <a:gd name="T5" fmla="*/ 0 h 115"/>
                    <a:gd name="T6" fmla="*/ 0 w 31"/>
                    <a:gd name="T7" fmla="*/ 1 h 115"/>
                    <a:gd name="T8" fmla="*/ 0 60000 65536"/>
                    <a:gd name="T9" fmla="*/ 0 60000 65536"/>
                    <a:gd name="T10" fmla="*/ 0 60000 65536"/>
                    <a:gd name="T11" fmla="*/ 0 60000 65536"/>
                    <a:gd name="T12" fmla="*/ 0 w 31"/>
                    <a:gd name="T13" fmla="*/ 0 h 115"/>
                    <a:gd name="T14" fmla="*/ 31 w 31"/>
                    <a:gd name="T15" fmla="*/ 115 h 115"/>
                  </a:gdLst>
                  <a:ahLst/>
                  <a:cxnLst>
                    <a:cxn ang="T8">
                      <a:pos x="T0" y="T1"/>
                    </a:cxn>
                    <a:cxn ang="T9">
                      <a:pos x="T2" y="T3"/>
                    </a:cxn>
                    <a:cxn ang="T10">
                      <a:pos x="T4" y="T5"/>
                    </a:cxn>
                    <a:cxn ang="T11">
                      <a:pos x="T6" y="T7"/>
                    </a:cxn>
                  </a:cxnLst>
                  <a:rect l="T12" t="T13" r="T14" b="T15"/>
                  <a:pathLst>
                    <a:path w="31" h="115">
                      <a:moveTo>
                        <a:pt x="0" y="25"/>
                      </a:moveTo>
                      <a:lnTo>
                        <a:pt x="11" y="115"/>
                      </a:lnTo>
                      <a:lnTo>
                        <a:pt x="31" y="0"/>
                      </a:lnTo>
                      <a:lnTo>
                        <a:pt x="0" y="25"/>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74" name="Freeform 256">
                  <a:extLst>
                    <a:ext uri="{FF2B5EF4-FFF2-40B4-BE49-F238E27FC236}">
                      <a16:creationId xmlns:a16="http://schemas.microsoft.com/office/drawing/2014/main" id="{5FB00A32-110B-4963-B56A-744B37043272}"/>
                    </a:ext>
                  </a:extLst>
                </p:cNvPr>
                <p:cNvSpPr/>
                <p:nvPr/>
              </p:nvSpPr>
              <p:spPr bwMode="auto">
                <a:xfrm>
                  <a:off x="5416765" y="2175152"/>
                  <a:ext cx="1565108" cy="873557"/>
                </a:xfrm>
                <a:custGeom>
                  <a:avLst/>
                  <a:gdLst>
                    <a:gd name="T0" fmla="*/ 6 w 3259"/>
                    <a:gd name="T1" fmla="*/ 5 h 1930"/>
                    <a:gd name="T2" fmla="*/ 9 w 3259"/>
                    <a:gd name="T3" fmla="*/ 5 h 1930"/>
                    <a:gd name="T4" fmla="*/ 13 w 3259"/>
                    <a:gd name="T5" fmla="*/ 5 h 1930"/>
                    <a:gd name="T6" fmla="*/ 21 w 3259"/>
                    <a:gd name="T7" fmla="*/ 5 h 1930"/>
                    <a:gd name="T8" fmla="*/ 23 w 3259"/>
                    <a:gd name="T9" fmla="*/ 7 h 1930"/>
                    <a:gd name="T10" fmla="*/ 30 w 3259"/>
                    <a:gd name="T11" fmla="*/ 9 h 1930"/>
                    <a:gd name="T12" fmla="*/ 29 w 3259"/>
                    <a:gd name="T13" fmla="*/ 7 h 1930"/>
                    <a:gd name="T14" fmla="*/ 34 w 3259"/>
                    <a:gd name="T15" fmla="*/ 8 h 1930"/>
                    <a:gd name="T16" fmla="*/ 39 w 3259"/>
                    <a:gd name="T17" fmla="*/ 7 h 1930"/>
                    <a:gd name="T18" fmla="*/ 39 w 3259"/>
                    <a:gd name="T19" fmla="*/ 7 h 1930"/>
                    <a:gd name="T20" fmla="*/ 40 w 3259"/>
                    <a:gd name="T21" fmla="*/ 7 h 1930"/>
                    <a:gd name="T22" fmla="*/ 42 w 3259"/>
                    <a:gd name="T23" fmla="*/ 5 h 1930"/>
                    <a:gd name="T24" fmla="*/ 40 w 3259"/>
                    <a:gd name="T25" fmla="*/ 0 h 1930"/>
                    <a:gd name="T26" fmla="*/ 43 w 3259"/>
                    <a:gd name="T27" fmla="*/ 3 h 1930"/>
                    <a:gd name="T28" fmla="*/ 44 w 3259"/>
                    <a:gd name="T29" fmla="*/ 5 h 1930"/>
                    <a:gd name="T30" fmla="*/ 47 w 3259"/>
                    <a:gd name="T31" fmla="*/ 7 h 1930"/>
                    <a:gd name="T32" fmla="*/ 49 w 3259"/>
                    <a:gd name="T33" fmla="*/ 6 h 1930"/>
                    <a:gd name="T34" fmla="*/ 53 w 3259"/>
                    <a:gd name="T35" fmla="*/ 5 h 1930"/>
                    <a:gd name="T36" fmla="*/ 53 w 3259"/>
                    <a:gd name="T37" fmla="*/ 9 h 1930"/>
                    <a:gd name="T38" fmla="*/ 48 w 3259"/>
                    <a:gd name="T39" fmla="*/ 10 h 1930"/>
                    <a:gd name="T40" fmla="*/ 46 w 3259"/>
                    <a:gd name="T41" fmla="*/ 12 h 1930"/>
                    <a:gd name="T42" fmla="*/ 44 w 3259"/>
                    <a:gd name="T43" fmla="*/ 15 h 1930"/>
                    <a:gd name="T44" fmla="*/ 43 w 3259"/>
                    <a:gd name="T45" fmla="*/ 16 h 1930"/>
                    <a:gd name="T46" fmla="*/ 41 w 3259"/>
                    <a:gd name="T47" fmla="*/ 18 h 1930"/>
                    <a:gd name="T48" fmla="*/ 43 w 3259"/>
                    <a:gd name="T49" fmla="*/ 24 h 1930"/>
                    <a:gd name="T50" fmla="*/ 49 w 3259"/>
                    <a:gd name="T51" fmla="*/ 28 h 1930"/>
                    <a:gd name="T52" fmla="*/ 52 w 3259"/>
                    <a:gd name="T53" fmla="*/ 31 h 1930"/>
                    <a:gd name="T54" fmla="*/ 54 w 3259"/>
                    <a:gd name="T55" fmla="*/ 33 h 1930"/>
                    <a:gd name="T56" fmla="*/ 57 w 3259"/>
                    <a:gd name="T57" fmla="*/ 26 h 1930"/>
                    <a:gd name="T58" fmla="*/ 56 w 3259"/>
                    <a:gd name="T59" fmla="*/ 21 h 1930"/>
                    <a:gd name="T60" fmla="*/ 56 w 3259"/>
                    <a:gd name="T61" fmla="*/ 18 h 1930"/>
                    <a:gd name="T62" fmla="*/ 59 w 3259"/>
                    <a:gd name="T63" fmla="*/ 16 h 1930"/>
                    <a:gd name="T64" fmla="*/ 63 w 3259"/>
                    <a:gd name="T65" fmla="*/ 20 h 1930"/>
                    <a:gd name="T66" fmla="*/ 62 w 3259"/>
                    <a:gd name="T67" fmla="*/ 22 h 1930"/>
                    <a:gd name="T68" fmla="*/ 65 w 3259"/>
                    <a:gd name="T69" fmla="*/ 22 h 1930"/>
                    <a:gd name="T70" fmla="*/ 67 w 3259"/>
                    <a:gd name="T71" fmla="*/ 21 h 1930"/>
                    <a:gd name="T72" fmla="*/ 68 w 3259"/>
                    <a:gd name="T73" fmla="*/ 22 h 1930"/>
                    <a:gd name="T74" fmla="*/ 69 w 3259"/>
                    <a:gd name="T75" fmla="*/ 22 h 1930"/>
                    <a:gd name="T76" fmla="*/ 70 w 3259"/>
                    <a:gd name="T77" fmla="*/ 24 h 1930"/>
                    <a:gd name="T78" fmla="*/ 70 w 3259"/>
                    <a:gd name="T79" fmla="*/ 26 h 1930"/>
                    <a:gd name="T80" fmla="*/ 74 w 3259"/>
                    <a:gd name="T81" fmla="*/ 28 h 1930"/>
                    <a:gd name="T82" fmla="*/ 74 w 3259"/>
                    <a:gd name="T83" fmla="*/ 30 h 1930"/>
                    <a:gd name="T84" fmla="*/ 76 w 3259"/>
                    <a:gd name="T85" fmla="*/ 31 h 1930"/>
                    <a:gd name="T86" fmla="*/ 62 w 3259"/>
                    <a:gd name="T87" fmla="*/ 38 h 1930"/>
                    <a:gd name="T88" fmla="*/ 66 w 3259"/>
                    <a:gd name="T89" fmla="*/ 37 h 1930"/>
                    <a:gd name="T90" fmla="*/ 70 w 3259"/>
                    <a:gd name="T91" fmla="*/ 40 h 1930"/>
                    <a:gd name="T92" fmla="*/ 71 w 3259"/>
                    <a:gd name="T93" fmla="*/ 40 h 1930"/>
                    <a:gd name="T94" fmla="*/ 69 w 3259"/>
                    <a:gd name="T95" fmla="*/ 40 h 1930"/>
                    <a:gd name="T96" fmla="*/ 65 w 3259"/>
                    <a:gd name="T97" fmla="*/ 40 h 1930"/>
                    <a:gd name="T98" fmla="*/ 58 w 3259"/>
                    <a:gd name="T99" fmla="*/ 41 h 1930"/>
                    <a:gd name="T100" fmla="*/ 55 w 3259"/>
                    <a:gd name="T101" fmla="*/ 43 h 1930"/>
                    <a:gd name="T102" fmla="*/ 52 w 3259"/>
                    <a:gd name="T103" fmla="*/ 43 h 1930"/>
                    <a:gd name="T104" fmla="*/ 54 w 3259"/>
                    <a:gd name="T105" fmla="*/ 41 h 1930"/>
                    <a:gd name="T106" fmla="*/ 50 w 3259"/>
                    <a:gd name="T107" fmla="*/ 37 h 1930"/>
                    <a:gd name="T108" fmla="*/ 48 w 3259"/>
                    <a:gd name="T109" fmla="*/ 36 h 1930"/>
                    <a:gd name="T110" fmla="*/ 41 w 3259"/>
                    <a:gd name="T111" fmla="*/ 35 h 1930"/>
                    <a:gd name="T112" fmla="*/ 15 w 3259"/>
                    <a:gd name="T113" fmla="*/ 34 h 1930"/>
                    <a:gd name="T114" fmla="*/ 11 w 3259"/>
                    <a:gd name="T115" fmla="*/ 31 h 1930"/>
                    <a:gd name="T116" fmla="*/ 10 w 3259"/>
                    <a:gd name="T117" fmla="*/ 26 h 1930"/>
                    <a:gd name="T118" fmla="*/ 3 w 3259"/>
                    <a:gd name="T119" fmla="*/ 21 h 19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259"/>
                    <a:gd name="T181" fmla="*/ 0 h 1930"/>
                    <a:gd name="T182" fmla="*/ 3259 w 3259"/>
                    <a:gd name="T183" fmla="*/ 1930 h 19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259" h="1930">
                      <a:moveTo>
                        <a:pt x="0" y="855"/>
                      </a:moveTo>
                      <a:lnTo>
                        <a:pt x="0" y="178"/>
                      </a:lnTo>
                      <a:lnTo>
                        <a:pt x="260" y="266"/>
                      </a:lnTo>
                      <a:lnTo>
                        <a:pt x="243" y="231"/>
                      </a:lnTo>
                      <a:lnTo>
                        <a:pt x="271" y="210"/>
                      </a:lnTo>
                      <a:lnTo>
                        <a:pt x="432" y="135"/>
                      </a:lnTo>
                      <a:lnTo>
                        <a:pt x="308" y="226"/>
                      </a:lnTo>
                      <a:lnTo>
                        <a:pt x="377" y="200"/>
                      </a:lnTo>
                      <a:lnTo>
                        <a:pt x="377" y="218"/>
                      </a:lnTo>
                      <a:lnTo>
                        <a:pt x="511" y="137"/>
                      </a:lnTo>
                      <a:lnTo>
                        <a:pt x="493" y="111"/>
                      </a:lnTo>
                      <a:lnTo>
                        <a:pt x="580" y="207"/>
                      </a:lnTo>
                      <a:lnTo>
                        <a:pt x="636" y="151"/>
                      </a:lnTo>
                      <a:lnTo>
                        <a:pt x="630" y="207"/>
                      </a:lnTo>
                      <a:lnTo>
                        <a:pt x="699" y="168"/>
                      </a:lnTo>
                      <a:lnTo>
                        <a:pt x="891" y="235"/>
                      </a:lnTo>
                      <a:lnTo>
                        <a:pt x="981" y="234"/>
                      </a:lnTo>
                      <a:lnTo>
                        <a:pt x="1029" y="275"/>
                      </a:lnTo>
                      <a:lnTo>
                        <a:pt x="972" y="310"/>
                      </a:lnTo>
                      <a:lnTo>
                        <a:pt x="1006" y="323"/>
                      </a:lnTo>
                      <a:lnTo>
                        <a:pt x="1181" y="306"/>
                      </a:lnTo>
                      <a:lnTo>
                        <a:pt x="1255" y="364"/>
                      </a:lnTo>
                      <a:lnTo>
                        <a:pt x="1268" y="402"/>
                      </a:lnTo>
                      <a:lnTo>
                        <a:pt x="1286" y="376"/>
                      </a:lnTo>
                      <a:lnTo>
                        <a:pt x="1255" y="323"/>
                      </a:lnTo>
                      <a:lnTo>
                        <a:pt x="1339" y="260"/>
                      </a:lnTo>
                      <a:lnTo>
                        <a:pt x="1256" y="300"/>
                      </a:lnTo>
                      <a:lnTo>
                        <a:pt x="1231" y="281"/>
                      </a:lnTo>
                      <a:lnTo>
                        <a:pt x="1330" y="234"/>
                      </a:lnTo>
                      <a:lnTo>
                        <a:pt x="1383" y="302"/>
                      </a:lnTo>
                      <a:lnTo>
                        <a:pt x="1441" y="300"/>
                      </a:lnTo>
                      <a:lnTo>
                        <a:pt x="1474" y="331"/>
                      </a:lnTo>
                      <a:lnTo>
                        <a:pt x="1628" y="323"/>
                      </a:lnTo>
                      <a:lnTo>
                        <a:pt x="1622" y="302"/>
                      </a:lnTo>
                      <a:lnTo>
                        <a:pt x="1668" y="342"/>
                      </a:lnTo>
                      <a:lnTo>
                        <a:pt x="1674" y="310"/>
                      </a:lnTo>
                      <a:lnTo>
                        <a:pt x="1639" y="321"/>
                      </a:lnTo>
                      <a:lnTo>
                        <a:pt x="1614" y="279"/>
                      </a:lnTo>
                      <a:lnTo>
                        <a:pt x="1672" y="275"/>
                      </a:lnTo>
                      <a:lnTo>
                        <a:pt x="1691" y="306"/>
                      </a:lnTo>
                      <a:lnTo>
                        <a:pt x="1714" y="296"/>
                      </a:lnTo>
                      <a:lnTo>
                        <a:pt x="1706" y="345"/>
                      </a:lnTo>
                      <a:lnTo>
                        <a:pt x="1746" y="369"/>
                      </a:lnTo>
                      <a:lnTo>
                        <a:pt x="1734" y="302"/>
                      </a:lnTo>
                      <a:lnTo>
                        <a:pt x="1810" y="262"/>
                      </a:lnTo>
                      <a:lnTo>
                        <a:pt x="1790" y="231"/>
                      </a:lnTo>
                      <a:lnTo>
                        <a:pt x="1768" y="253"/>
                      </a:lnTo>
                      <a:lnTo>
                        <a:pt x="1808" y="196"/>
                      </a:lnTo>
                      <a:lnTo>
                        <a:pt x="1696" y="154"/>
                      </a:lnTo>
                      <a:lnTo>
                        <a:pt x="1707" y="55"/>
                      </a:lnTo>
                      <a:lnTo>
                        <a:pt x="1734" y="57"/>
                      </a:lnTo>
                      <a:lnTo>
                        <a:pt x="1752" y="0"/>
                      </a:lnTo>
                      <a:lnTo>
                        <a:pt x="1832" y="55"/>
                      </a:lnTo>
                      <a:lnTo>
                        <a:pt x="1834" y="92"/>
                      </a:lnTo>
                      <a:lnTo>
                        <a:pt x="1891" y="143"/>
                      </a:lnTo>
                      <a:lnTo>
                        <a:pt x="1853" y="142"/>
                      </a:lnTo>
                      <a:lnTo>
                        <a:pt x="1869" y="160"/>
                      </a:lnTo>
                      <a:lnTo>
                        <a:pt x="1847" y="181"/>
                      </a:lnTo>
                      <a:lnTo>
                        <a:pt x="1913" y="196"/>
                      </a:lnTo>
                      <a:lnTo>
                        <a:pt x="1896" y="207"/>
                      </a:lnTo>
                      <a:lnTo>
                        <a:pt x="1935" y="291"/>
                      </a:lnTo>
                      <a:lnTo>
                        <a:pt x="1971" y="216"/>
                      </a:lnTo>
                      <a:lnTo>
                        <a:pt x="2017" y="243"/>
                      </a:lnTo>
                      <a:lnTo>
                        <a:pt x="2029" y="295"/>
                      </a:lnTo>
                      <a:lnTo>
                        <a:pt x="2007" y="310"/>
                      </a:lnTo>
                      <a:lnTo>
                        <a:pt x="2051" y="369"/>
                      </a:lnTo>
                      <a:lnTo>
                        <a:pt x="2077" y="356"/>
                      </a:lnTo>
                      <a:lnTo>
                        <a:pt x="2112" y="261"/>
                      </a:lnTo>
                      <a:lnTo>
                        <a:pt x="2152" y="252"/>
                      </a:lnTo>
                      <a:lnTo>
                        <a:pt x="2122" y="172"/>
                      </a:lnTo>
                      <a:lnTo>
                        <a:pt x="2229" y="180"/>
                      </a:lnTo>
                      <a:lnTo>
                        <a:pt x="2276" y="226"/>
                      </a:lnTo>
                      <a:lnTo>
                        <a:pt x="2258" y="249"/>
                      </a:lnTo>
                      <a:lnTo>
                        <a:pt x="2280" y="261"/>
                      </a:lnTo>
                      <a:lnTo>
                        <a:pt x="2230" y="276"/>
                      </a:lnTo>
                      <a:lnTo>
                        <a:pt x="2274" y="379"/>
                      </a:lnTo>
                      <a:lnTo>
                        <a:pt x="2203" y="431"/>
                      </a:lnTo>
                      <a:lnTo>
                        <a:pt x="2176" y="408"/>
                      </a:lnTo>
                      <a:lnTo>
                        <a:pt x="2186" y="444"/>
                      </a:lnTo>
                      <a:lnTo>
                        <a:pt x="2078" y="419"/>
                      </a:lnTo>
                      <a:lnTo>
                        <a:pt x="2101" y="453"/>
                      </a:lnTo>
                      <a:lnTo>
                        <a:pt x="2060" y="504"/>
                      </a:lnTo>
                      <a:lnTo>
                        <a:pt x="1945" y="464"/>
                      </a:lnTo>
                      <a:lnTo>
                        <a:pt x="1987" y="507"/>
                      </a:lnTo>
                      <a:lnTo>
                        <a:pt x="2067" y="515"/>
                      </a:lnTo>
                      <a:lnTo>
                        <a:pt x="2012" y="599"/>
                      </a:lnTo>
                      <a:lnTo>
                        <a:pt x="1953" y="595"/>
                      </a:lnTo>
                      <a:lnTo>
                        <a:pt x="1924" y="640"/>
                      </a:lnTo>
                      <a:lnTo>
                        <a:pt x="1818" y="603"/>
                      </a:lnTo>
                      <a:lnTo>
                        <a:pt x="1913" y="640"/>
                      </a:lnTo>
                      <a:lnTo>
                        <a:pt x="1928" y="675"/>
                      </a:lnTo>
                      <a:lnTo>
                        <a:pt x="1853" y="688"/>
                      </a:lnTo>
                      <a:lnTo>
                        <a:pt x="1869" y="698"/>
                      </a:lnTo>
                      <a:lnTo>
                        <a:pt x="1848" y="701"/>
                      </a:lnTo>
                      <a:lnTo>
                        <a:pt x="1848" y="736"/>
                      </a:lnTo>
                      <a:lnTo>
                        <a:pt x="1769" y="783"/>
                      </a:lnTo>
                      <a:lnTo>
                        <a:pt x="1757" y="937"/>
                      </a:lnTo>
                      <a:lnTo>
                        <a:pt x="1785" y="973"/>
                      </a:lnTo>
                      <a:lnTo>
                        <a:pt x="1826" y="952"/>
                      </a:lnTo>
                      <a:lnTo>
                        <a:pt x="1846" y="1070"/>
                      </a:lnTo>
                      <a:lnTo>
                        <a:pt x="1905" y="1047"/>
                      </a:lnTo>
                      <a:lnTo>
                        <a:pt x="1978" y="1079"/>
                      </a:lnTo>
                      <a:lnTo>
                        <a:pt x="2123" y="1166"/>
                      </a:lnTo>
                      <a:lnTo>
                        <a:pt x="2112" y="1200"/>
                      </a:lnTo>
                      <a:lnTo>
                        <a:pt x="2128" y="1175"/>
                      </a:lnTo>
                      <a:lnTo>
                        <a:pt x="2238" y="1184"/>
                      </a:lnTo>
                      <a:lnTo>
                        <a:pt x="2238" y="1311"/>
                      </a:lnTo>
                      <a:lnTo>
                        <a:pt x="2271" y="1355"/>
                      </a:lnTo>
                      <a:lnTo>
                        <a:pt x="2248" y="1365"/>
                      </a:lnTo>
                      <a:lnTo>
                        <a:pt x="2302" y="1388"/>
                      </a:lnTo>
                      <a:lnTo>
                        <a:pt x="2287" y="1428"/>
                      </a:lnTo>
                      <a:lnTo>
                        <a:pt x="2341" y="1426"/>
                      </a:lnTo>
                      <a:lnTo>
                        <a:pt x="2412" y="1358"/>
                      </a:lnTo>
                      <a:lnTo>
                        <a:pt x="2379" y="1342"/>
                      </a:lnTo>
                      <a:lnTo>
                        <a:pt x="2341" y="1219"/>
                      </a:lnTo>
                      <a:lnTo>
                        <a:pt x="2474" y="1112"/>
                      </a:lnTo>
                      <a:lnTo>
                        <a:pt x="2456" y="1112"/>
                      </a:lnTo>
                      <a:lnTo>
                        <a:pt x="2424" y="985"/>
                      </a:lnTo>
                      <a:lnTo>
                        <a:pt x="2375" y="952"/>
                      </a:lnTo>
                      <a:lnTo>
                        <a:pt x="2440" y="899"/>
                      </a:lnTo>
                      <a:lnTo>
                        <a:pt x="2418" y="871"/>
                      </a:lnTo>
                      <a:lnTo>
                        <a:pt x="2426" y="825"/>
                      </a:lnTo>
                      <a:lnTo>
                        <a:pt x="2401" y="818"/>
                      </a:lnTo>
                      <a:lnTo>
                        <a:pt x="2426" y="772"/>
                      </a:lnTo>
                      <a:lnTo>
                        <a:pt x="2397" y="741"/>
                      </a:lnTo>
                      <a:lnTo>
                        <a:pt x="2416" y="702"/>
                      </a:lnTo>
                      <a:lnTo>
                        <a:pt x="2516" y="729"/>
                      </a:lnTo>
                      <a:lnTo>
                        <a:pt x="2563" y="706"/>
                      </a:lnTo>
                      <a:lnTo>
                        <a:pt x="2652" y="772"/>
                      </a:lnTo>
                      <a:lnTo>
                        <a:pt x="2652" y="799"/>
                      </a:lnTo>
                      <a:lnTo>
                        <a:pt x="2726" y="803"/>
                      </a:lnTo>
                      <a:lnTo>
                        <a:pt x="2733" y="867"/>
                      </a:lnTo>
                      <a:lnTo>
                        <a:pt x="2666" y="870"/>
                      </a:lnTo>
                      <a:lnTo>
                        <a:pt x="2724" y="881"/>
                      </a:lnTo>
                      <a:lnTo>
                        <a:pt x="2743" y="918"/>
                      </a:lnTo>
                      <a:lnTo>
                        <a:pt x="2681" y="974"/>
                      </a:lnTo>
                      <a:lnTo>
                        <a:pt x="2770" y="947"/>
                      </a:lnTo>
                      <a:lnTo>
                        <a:pt x="2775" y="994"/>
                      </a:lnTo>
                      <a:lnTo>
                        <a:pt x="2736" y="1013"/>
                      </a:lnTo>
                      <a:lnTo>
                        <a:pt x="2792" y="964"/>
                      </a:lnTo>
                      <a:lnTo>
                        <a:pt x="2797" y="996"/>
                      </a:lnTo>
                      <a:lnTo>
                        <a:pt x="2849" y="950"/>
                      </a:lnTo>
                      <a:lnTo>
                        <a:pt x="2860" y="974"/>
                      </a:lnTo>
                      <a:lnTo>
                        <a:pt x="2894" y="906"/>
                      </a:lnTo>
                      <a:lnTo>
                        <a:pt x="2880" y="893"/>
                      </a:lnTo>
                      <a:lnTo>
                        <a:pt x="2922" y="855"/>
                      </a:lnTo>
                      <a:lnTo>
                        <a:pt x="2969" y="927"/>
                      </a:lnTo>
                      <a:lnTo>
                        <a:pt x="2928" y="943"/>
                      </a:lnTo>
                      <a:lnTo>
                        <a:pt x="2974" y="935"/>
                      </a:lnTo>
                      <a:lnTo>
                        <a:pt x="2989" y="963"/>
                      </a:lnTo>
                      <a:lnTo>
                        <a:pt x="2959" y="973"/>
                      </a:lnTo>
                      <a:lnTo>
                        <a:pt x="2997" y="978"/>
                      </a:lnTo>
                      <a:lnTo>
                        <a:pt x="2974" y="998"/>
                      </a:lnTo>
                      <a:lnTo>
                        <a:pt x="2998" y="994"/>
                      </a:lnTo>
                      <a:lnTo>
                        <a:pt x="3019" y="1024"/>
                      </a:lnTo>
                      <a:lnTo>
                        <a:pt x="3006" y="1040"/>
                      </a:lnTo>
                      <a:lnTo>
                        <a:pt x="3042" y="1066"/>
                      </a:lnTo>
                      <a:lnTo>
                        <a:pt x="2983" y="1092"/>
                      </a:lnTo>
                      <a:lnTo>
                        <a:pt x="3025" y="1092"/>
                      </a:lnTo>
                      <a:lnTo>
                        <a:pt x="3017" y="1116"/>
                      </a:lnTo>
                      <a:lnTo>
                        <a:pt x="3082" y="1140"/>
                      </a:lnTo>
                      <a:lnTo>
                        <a:pt x="3104" y="1198"/>
                      </a:lnTo>
                      <a:lnTo>
                        <a:pt x="3130" y="1177"/>
                      </a:lnTo>
                      <a:lnTo>
                        <a:pt x="3193" y="1216"/>
                      </a:lnTo>
                      <a:lnTo>
                        <a:pt x="3053" y="1267"/>
                      </a:lnTo>
                      <a:lnTo>
                        <a:pt x="3082" y="1296"/>
                      </a:lnTo>
                      <a:lnTo>
                        <a:pt x="3199" y="1238"/>
                      </a:lnTo>
                      <a:lnTo>
                        <a:pt x="3199" y="1286"/>
                      </a:lnTo>
                      <a:lnTo>
                        <a:pt x="3255" y="1278"/>
                      </a:lnTo>
                      <a:lnTo>
                        <a:pt x="3259" y="1301"/>
                      </a:lnTo>
                      <a:lnTo>
                        <a:pt x="3235" y="1301"/>
                      </a:lnTo>
                      <a:lnTo>
                        <a:pt x="3259" y="1361"/>
                      </a:lnTo>
                      <a:lnTo>
                        <a:pt x="3092" y="1473"/>
                      </a:lnTo>
                      <a:lnTo>
                        <a:pt x="2857" y="1473"/>
                      </a:lnTo>
                      <a:lnTo>
                        <a:pt x="2754" y="1551"/>
                      </a:lnTo>
                      <a:lnTo>
                        <a:pt x="2671" y="1665"/>
                      </a:lnTo>
                      <a:lnTo>
                        <a:pt x="2754" y="1577"/>
                      </a:lnTo>
                      <a:lnTo>
                        <a:pt x="2882" y="1528"/>
                      </a:lnTo>
                      <a:lnTo>
                        <a:pt x="2928" y="1566"/>
                      </a:lnTo>
                      <a:lnTo>
                        <a:pt x="2844" y="1599"/>
                      </a:lnTo>
                      <a:lnTo>
                        <a:pt x="2914" y="1614"/>
                      </a:lnTo>
                      <a:lnTo>
                        <a:pt x="2894" y="1649"/>
                      </a:lnTo>
                      <a:lnTo>
                        <a:pt x="2945" y="1714"/>
                      </a:lnTo>
                      <a:lnTo>
                        <a:pt x="3046" y="1737"/>
                      </a:lnTo>
                      <a:lnTo>
                        <a:pt x="3076" y="1656"/>
                      </a:lnTo>
                      <a:lnTo>
                        <a:pt x="3076" y="1707"/>
                      </a:lnTo>
                      <a:lnTo>
                        <a:pt x="3098" y="1700"/>
                      </a:lnTo>
                      <a:lnTo>
                        <a:pt x="3052" y="1750"/>
                      </a:lnTo>
                      <a:lnTo>
                        <a:pt x="2934" y="1785"/>
                      </a:lnTo>
                      <a:lnTo>
                        <a:pt x="2890" y="1848"/>
                      </a:lnTo>
                      <a:lnTo>
                        <a:pt x="2860" y="1794"/>
                      </a:lnTo>
                      <a:lnTo>
                        <a:pt x="2973" y="1746"/>
                      </a:lnTo>
                      <a:lnTo>
                        <a:pt x="2914" y="1749"/>
                      </a:lnTo>
                      <a:lnTo>
                        <a:pt x="2922" y="1714"/>
                      </a:lnTo>
                      <a:lnTo>
                        <a:pt x="2826" y="1753"/>
                      </a:lnTo>
                      <a:lnTo>
                        <a:pt x="2797" y="1729"/>
                      </a:lnTo>
                      <a:lnTo>
                        <a:pt x="2797" y="1656"/>
                      </a:lnTo>
                      <a:lnTo>
                        <a:pt x="2735" y="1634"/>
                      </a:lnTo>
                      <a:lnTo>
                        <a:pt x="2687" y="1750"/>
                      </a:lnTo>
                      <a:lnTo>
                        <a:pt x="2493" y="1794"/>
                      </a:lnTo>
                      <a:lnTo>
                        <a:pt x="2358" y="1838"/>
                      </a:lnTo>
                      <a:lnTo>
                        <a:pt x="2339" y="1860"/>
                      </a:lnTo>
                      <a:lnTo>
                        <a:pt x="2366" y="1865"/>
                      </a:lnTo>
                      <a:lnTo>
                        <a:pt x="2373" y="1883"/>
                      </a:lnTo>
                      <a:lnTo>
                        <a:pt x="2210" y="1930"/>
                      </a:lnTo>
                      <a:lnTo>
                        <a:pt x="2218" y="1907"/>
                      </a:lnTo>
                      <a:lnTo>
                        <a:pt x="2230" y="1892"/>
                      </a:lnTo>
                      <a:lnTo>
                        <a:pt x="2237" y="1871"/>
                      </a:lnTo>
                      <a:lnTo>
                        <a:pt x="2263" y="1853"/>
                      </a:lnTo>
                      <a:lnTo>
                        <a:pt x="2265" y="1750"/>
                      </a:lnTo>
                      <a:lnTo>
                        <a:pt x="2296" y="1785"/>
                      </a:lnTo>
                      <a:lnTo>
                        <a:pt x="2342" y="1772"/>
                      </a:lnTo>
                      <a:lnTo>
                        <a:pt x="2300" y="1714"/>
                      </a:lnTo>
                      <a:lnTo>
                        <a:pt x="2162" y="1684"/>
                      </a:lnTo>
                      <a:lnTo>
                        <a:pt x="2155" y="1684"/>
                      </a:lnTo>
                      <a:lnTo>
                        <a:pt x="2139" y="1602"/>
                      </a:lnTo>
                      <a:lnTo>
                        <a:pt x="2112" y="1607"/>
                      </a:lnTo>
                      <a:lnTo>
                        <a:pt x="2088" y="1560"/>
                      </a:lnTo>
                      <a:lnTo>
                        <a:pt x="2060" y="1557"/>
                      </a:lnTo>
                      <a:lnTo>
                        <a:pt x="2060" y="1584"/>
                      </a:lnTo>
                      <a:lnTo>
                        <a:pt x="2020" y="1545"/>
                      </a:lnTo>
                      <a:lnTo>
                        <a:pt x="1956" y="1602"/>
                      </a:lnTo>
                      <a:lnTo>
                        <a:pt x="1773" y="1560"/>
                      </a:lnTo>
                      <a:lnTo>
                        <a:pt x="1753" y="1520"/>
                      </a:lnTo>
                      <a:lnTo>
                        <a:pt x="1752" y="1546"/>
                      </a:lnTo>
                      <a:lnTo>
                        <a:pt x="698" y="1546"/>
                      </a:lnTo>
                      <a:lnTo>
                        <a:pt x="682" y="1501"/>
                      </a:lnTo>
                      <a:lnTo>
                        <a:pt x="626" y="1488"/>
                      </a:lnTo>
                      <a:lnTo>
                        <a:pt x="629" y="1459"/>
                      </a:lnTo>
                      <a:lnTo>
                        <a:pt x="511" y="1422"/>
                      </a:lnTo>
                      <a:lnTo>
                        <a:pt x="525" y="1400"/>
                      </a:lnTo>
                      <a:lnTo>
                        <a:pt x="496" y="1346"/>
                      </a:lnTo>
                      <a:lnTo>
                        <a:pt x="466" y="1342"/>
                      </a:lnTo>
                      <a:lnTo>
                        <a:pt x="403" y="1225"/>
                      </a:lnTo>
                      <a:lnTo>
                        <a:pt x="415" y="1189"/>
                      </a:lnTo>
                      <a:lnTo>
                        <a:pt x="418" y="1127"/>
                      </a:lnTo>
                      <a:lnTo>
                        <a:pt x="347" y="1092"/>
                      </a:lnTo>
                      <a:lnTo>
                        <a:pt x="210" y="887"/>
                      </a:lnTo>
                      <a:lnTo>
                        <a:pt x="135" y="945"/>
                      </a:lnTo>
                      <a:lnTo>
                        <a:pt x="112" y="917"/>
                      </a:lnTo>
                      <a:lnTo>
                        <a:pt x="107" y="912"/>
                      </a:lnTo>
                      <a:lnTo>
                        <a:pt x="72" y="855"/>
                      </a:lnTo>
                      <a:lnTo>
                        <a:pt x="0" y="855"/>
                      </a:lnTo>
                      <a:close/>
                    </a:path>
                  </a:pathLst>
                </a:custGeom>
                <a:solidFill>
                  <a:srgbClr val="4BACC6"/>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75" name="Freeform 257">
                  <a:extLst>
                    <a:ext uri="{FF2B5EF4-FFF2-40B4-BE49-F238E27FC236}">
                      <a16:creationId xmlns:a16="http://schemas.microsoft.com/office/drawing/2014/main" id="{7E4D2139-44D4-4F38-82F0-3CD5A9502702}"/>
                    </a:ext>
                  </a:extLst>
                </p:cNvPr>
                <p:cNvSpPr/>
                <p:nvPr/>
              </p:nvSpPr>
              <p:spPr bwMode="auto">
                <a:xfrm>
                  <a:off x="5650941" y="2829126"/>
                  <a:ext cx="90975" cy="57282"/>
                </a:xfrm>
                <a:custGeom>
                  <a:avLst/>
                  <a:gdLst>
                    <a:gd name="T0" fmla="*/ 0 w 191"/>
                    <a:gd name="T1" fmla="*/ 0 h 128"/>
                    <a:gd name="T2" fmla="*/ 2 w 191"/>
                    <a:gd name="T3" fmla="*/ 1 h 128"/>
                    <a:gd name="T4" fmla="*/ 4 w 191"/>
                    <a:gd name="T5" fmla="*/ 3 h 128"/>
                    <a:gd name="T6" fmla="*/ 3 w 191"/>
                    <a:gd name="T7" fmla="*/ 3 h 128"/>
                    <a:gd name="T8" fmla="*/ 0 w 191"/>
                    <a:gd name="T9" fmla="*/ 0 h 128"/>
                    <a:gd name="T10" fmla="*/ 0 60000 65536"/>
                    <a:gd name="T11" fmla="*/ 0 60000 65536"/>
                    <a:gd name="T12" fmla="*/ 0 60000 65536"/>
                    <a:gd name="T13" fmla="*/ 0 60000 65536"/>
                    <a:gd name="T14" fmla="*/ 0 60000 65536"/>
                    <a:gd name="T15" fmla="*/ 0 w 191"/>
                    <a:gd name="T16" fmla="*/ 0 h 128"/>
                    <a:gd name="T17" fmla="*/ 191 w 191"/>
                    <a:gd name="T18" fmla="*/ 128 h 128"/>
                  </a:gdLst>
                  <a:ahLst/>
                  <a:cxnLst>
                    <a:cxn ang="T10">
                      <a:pos x="T0" y="T1"/>
                    </a:cxn>
                    <a:cxn ang="T11">
                      <a:pos x="T2" y="T3"/>
                    </a:cxn>
                    <a:cxn ang="T12">
                      <a:pos x="T4" y="T5"/>
                    </a:cxn>
                    <a:cxn ang="T13">
                      <a:pos x="T6" y="T7"/>
                    </a:cxn>
                    <a:cxn ang="T14">
                      <a:pos x="T8" y="T9"/>
                    </a:cxn>
                  </a:cxnLst>
                  <a:rect l="T15" t="T16" r="T17" b="T18"/>
                  <a:pathLst>
                    <a:path w="191" h="128">
                      <a:moveTo>
                        <a:pt x="0" y="0"/>
                      </a:moveTo>
                      <a:lnTo>
                        <a:pt x="103" y="27"/>
                      </a:lnTo>
                      <a:lnTo>
                        <a:pt x="191" y="128"/>
                      </a:lnTo>
                      <a:lnTo>
                        <a:pt x="140" y="109"/>
                      </a:lnTo>
                      <a:lnTo>
                        <a:pt x="0" y="0"/>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76" name="Freeform 258">
                  <a:extLst>
                    <a:ext uri="{FF2B5EF4-FFF2-40B4-BE49-F238E27FC236}">
                      <a16:creationId xmlns:a16="http://schemas.microsoft.com/office/drawing/2014/main" id="{F8268136-67CC-4FC8-AADF-F706E34EACCA}"/>
                    </a:ext>
                  </a:extLst>
                </p:cNvPr>
                <p:cNvSpPr/>
                <p:nvPr/>
              </p:nvSpPr>
              <p:spPr bwMode="auto">
                <a:xfrm>
                  <a:off x="5693059" y="2073316"/>
                  <a:ext cx="192058" cy="132068"/>
                </a:xfrm>
                <a:custGeom>
                  <a:avLst/>
                  <a:gdLst>
                    <a:gd name="T0" fmla="*/ 0 w 399"/>
                    <a:gd name="T1" fmla="*/ 5 h 289"/>
                    <a:gd name="T2" fmla="*/ 0 w 399"/>
                    <a:gd name="T3" fmla="*/ 4 h 289"/>
                    <a:gd name="T4" fmla="*/ 2 w 399"/>
                    <a:gd name="T5" fmla="*/ 1 h 289"/>
                    <a:gd name="T6" fmla="*/ 1 w 399"/>
                    <a:gd name="T7" fmla="*/ 0 h 289"/>
                    <a:gd name="T8" fmla="*/ 4 w 399"/>
                    <a:gd name="T9" fmla="*/ 0 h 289"/>
                    <a:gd name="T10" fmla="*/ 6 w 399"/>
                    <a:gd name="T11" fmla="*/ 1 h 289"/>
                    <a:gd name="T12" fmla="*/ 7 w 399"/>
                    <a:gd name="T13" fmla="*/ 1 h 289"/>
                    <a:gd name="T14" fmla="*/ 9 w 399"/>
                    <a:gd name="T15" fmla="*/ 2 h 289"/>
                    <a:gd name="T16" fmla="*/ 5 w 399"/>
                    <a:gd name="T17" fmla="*/ 5 h 289"/>
                    <a:gd name="T18" fmla="*/ 5 w 399"/>
                    <a:gd name="T19" fmla="*/ 6 h 289"/>
                    <a:gd name="T20" fmla="*/ 3 w 399"/>
                    <a:gd name="T21" fmla="*/ 7 h 289"/>
                    <a:gd name="T22" fmla="*/ 2 w 399"/>
                    <a:gd name="T23" fmla="*/ 6 h 289"/>
                    <a:gd name="T24" fmla="*/ 0 w 399"/>
                    <a:gd name="T25" fmla="*/ 5 h 2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9"/>
                    <a:gd name="T40" fmla="*/ 0 h 289"/>
                    <a:gd name="T41" fmla="*/ 399 w 399"/>
                    <a:gd name="T42" fmla="*/ 289 h 28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9" h="289">
                      <a:moveTo>
                        <a:pt x="0" y="220"/>
                      </a:moveTo>
                      <a:lnTo>
                        <a:pt x="15" y="182"/>
                      </a:lnTo>
                      <a:lnTo>
                        <a:pt x="76" y="63"/>
                      </a:lnTo>
                      <a:lnTo>
                        <a:pt x="47" y="11"/>
                      </a:lnTo>
                      <a:lnTo>
                        <a:pt x="171" y="0"/>
                      </a:lnTo>
                      <a:lnTo>
                        <a:pt x="257" y="48"/>
                      </a:lnTo>
                      <a:lnTo>
                        <a:pt x="312" y="21"/>
                      </a:lnTo>
                      <a:lnTo>
                        <a:pt x="399" y="88"/>
                      </a:lnTo>
                      <a:lnTo>
                        <a:pt x="217" y="195"/>
                      </a:lnTo>
                      <a:lnTo>
                        <a:pt x="200" y="259"/>
                      </a:lnTo>
                      <a:lnTo>
                        <a:pt x="112" y="289"/>
                      </a:lnTo>
                      <a:lnTo>
                        <a:pt x="70" y="239"/>
                      </a:lnTo>
                      <a:lnTo>
                        <a:pt x="0" y="220"/>
                      </a:lnTo>
                      <a:close/>
                    </a:path>
                  </a:pathLst>
                </a:custGeom>
                <a:solidFill>
                  <a:srgbClr val="4BACC6"/>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77" name="Freeform 259">
                  <a:extLst>
                    <a:ext uri="{FF2B5EF4-FFF2-40B4-BE49-F238E27FC236}">
                      <a16:creationId xmlns:a16="http://schemas.microsoft.com/office/drawing/2014/main" id="{4A55F658-0AD7-4043-A92F-FE5EAEB09814}"/>
                    </a:ext>
                  </a:extLst>
                </p:cNvPr>
                <p:cNvSpPr/>
                <p:nvPr/>
              </p:nvSpPr>
              <p:spPr bwMode="auto">
                <a:xfrm>
                  <a:off x="5750340" y="1952387"/>
                  <a:ext cx="133093" cy="73194"/>
                </a:xfrm>
                <a:custGeom>
                  <a:avLst/>
                  <a:gdLst>
                    <a:gd name="T0" fmla="*/ 0 w 279"/>
                    <a:gd name="T1" fmla="*/ 3 h 161"/>
                    <a:gd name="T2" fmla="*/ 1 w 279"/>
                    <a:gd name="T3" fmla="*/ 3 h 161"/>
                    <a:gd name="T4" fmla="*/ 2 w 279"/>
                    <a:gd name="T5" fmla="*/ 3 h 161"/>
                    <a:gd name="T6" fmla="*/ 2 w 279"/>
                    <a:gd name="T7" fmla="*/ 4 h 161"/>
                    <a:gd name="T8" fmla="*/ 3 w 279"/>
                    <a:gd name="T9" fmla="*/ 3 h 161"/>
                    <a:gd name="T10" fmla="*/ 3 w 279"/>
                    <a:gd name="T11" fmla="*/ 3 h 161"/>
                    <a:gd name="T12" fmla="*/ 3 w 279"/>
                    <a:gd name="T13" fmla="*/ 3 h 161"/>
                    <a:gd name="T14" fmla="*/ 4 w 279"/>
                    <a:gd name="T15" fmla="*/ 2 h 161"/>
                    <a:gd name="T16" fmla="*/ 4 w 279"/>
                    <a:gd name="T17" fmla="*/ 1 h 161"/>
                    <a:gd name="T18" fmla="*/ 5 w 279"/>
                    <a:gd name="T19" fmla="*/ 3 h 161"/>
                    <a:gd name="T20" fmla="*/ 6 w 279"/>
                    <a:gd name="T21" fmla="*/ 2 h 161"/>
                    <a:gd name="T22" fmla="*/ 5 w 279"/>
                    <a:gd name="T23" fmla="*/ 1 h 161"/>
                    <a:gd name="T24" fmla="*/ 6 w 279"/>
                    <a:gd name="T25" fmla="*/ 1 h 161"/>
                    <a:gd name="T26" fmla="*/ 5 w 279"/>
                    <a:gd name="T27" fmla="*/ 0 h 161"/>
                    <a:gd name="T28" fmla="*/ 3 w 279"/>
                    <a:gd name="T29" fmla="*/ 1 h 161"/>
                    <a:gd name="T30" fmla="*/ 0 w 279"/>
                    <a:gd name="T31" fmla="*/ 3 h 1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9"/>
                    <a:gd name="T49" fmla="*/ 0 h 161"/>
                    <a:gd name="T50" fmla="*/ 279 w 279"/>
                    <a:gd name="T51" fmla="*/ 161 h 1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9" h="161">
                      <a:moveTo>
                        <a:pt x="0" y="125"/>
                      </a:moveTo>
                      <a:lnTo>
                        <a:pt x="62" y="148"/>
                      </a:lnTo>
                      <a:lnTo>
                        <a:pt x="78" y="122"/>
                      </a:lnTo>
                      <a:lnTo>
                        <a:pt x="93" y="161"/>
                      </a:lnTo>
                      <a:lnTo>
                        <a:pt x="122" y="146"/>
                      </a:lnTo>
                      <a:lnTo>
                        <a:pt x="116" y="108"/>
                      </a:lnTo>
                      <a:lnTo>
                        <a:pt x="147" y="130"/>
                      </a:lnTo>
                      <a:lnTo>
                        <a:pt x="164" y="72"/>
                      </a:lnTo>
                      <a:lnTo>
                        <a:pt x="189" y="67"/>
                      </a:lnTo>
                      <a:lnTo>
                        <a:pt x="198" y="121"/>
                      </a:lnTo>
                      <a:lnTo>
                        <a:pt x="258" y="80"/>
                      </a:lnTo>
                      <a:lnTo>
                        <a:pt x="241" y="33"/>
                      </a:lnTo>
                      <a:lnTo>
                        <a:pt x="279" y="23"/>
                      </a:lnTo>
                      <a:lnTo>
                        <a:pt x="240" y="0"/>
                      </a:lnTo>
                      <a:lnTo>
                        <a:pt x="136" y="23"/>
                      </a:lnTo>
                      <a:lnTo>
                        <a:pt x="0" y="125"/>
                      </a:lnTo>
                      <a:close/>
                    </a:path>
                  </a:pathLst>
                </a:custGeom>
                <a:solidFill>
                  <a:srgbClr val="4BACC6"/>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78" name="Freeform 260">
                  <a:extLst>
                    <a:ext uri="{FF2B5EF4-FFF2-40B4-BE49-F238E27FC236}">
                      <a16:creationId xmlns:a16="http://schemas.microsoft.com/office/drawing/2014/main" id="{AFBF3803-140B-4600-BBD4-59B9E9521CC6}"/>
                    </a:ext>
                  </a:extLst>
                </p:cNvPr>
                <p:cNvSpPr/>
                <p:nvPr/>
              </p:nvSpPr>
              <p:spPr bwMode="auto">
                <a:xfrm>
                  <a:off x="5821098" y="2121052"/>
                  <a:ext cx="328521" cy="178212"/>
                </a:xfrm>
                <a:custGeom>
                  <a:avLst/>
                  <a:gdLst>
                    <a:gd name="T0" fmla="*/ 0 w 688"/>
                    <a:gd name="T1" fmla="*/ 3 h 394"/>
                    <a:gd name="T2" fmla="*/ 1 w 688"/>
                    <a:gd name="T3" fmla="*/ 2 h 394"/>
                    <a:gd name="T4" fmla="*/ 0 w 688"/>
                    <a:gd name="T5" fmla="*/ 2 h 394"/>
                    <a:gd name="T6" fmla="*/ 2 w 688"/>
                    <a:gd name="T7" fmla="*/ 1 h 394"/>
                    <a:gd name="T8" fmla="*/ 4 w 688"/>
                    <a:gd name="T9" fmla="*/ 0 h 394"/>
                    <a:gd name="T10" fmla="*/ 4 w 688"/>
                    <a:gd name="T11" fmla="*/ 1 h 394"/>
                    <a:gd name="T12" fmla="*/ 4 w 688"/>
                    <a:gd name="T13" fmla="*/ 1 h 394"/>
                    <a:gd name="T14" fmla="*/ 5 w 688"/>
                    <a:gd name="T15" fmla="*/ 1 h 394"/>
                    <a:gd name="T16" fmla="*/ 7 w 688"/>
                    <a:gd name="T17" fmla="*/ 1 h 394"/>
                    <a:gd name="T18" fmla="*/ 6 w 688"/>
                    <a:gd name="T19" fmla="*/ 2 h 394"/>
                    <a:gd name="T20" fmla="*/ 8 w 688"/>
                    <a:gd name="T21" fmla="*/ 2 h 394"/>
                    <a:gd name="T22" fmla="*/ 7 w 688"/>
                    <a:gd name="T23" fmla="*/ 1 h 394"/>
                    <a:gd name="T24" fmla="*/ 8 w 688"/>
                    <a:gd name="T25" fmla="*/ 1 h 394"/>
                    <a:gd name="T26" fmla="*/ 9 w 688"/>
                    <a:gd name="T27" fmla="*/ 3 h 394"/>
                    <a:gd name="T28" fmla="*/ 10 w 688"/>
                    <a:gd name="T29" fmla="*/ 3 h 394"/>
                    <a:gd name="T30" fmla="*/ 9 w 688"/>
                    <a:gd name="T31" fmla="*/ 0 h 394"/>
                    <a:gd name="T32" fmla="*/ 10 w 688"/>
                    <a:gd name="T33" fmla="*/ 0 h 394"/>
                    <a:gd name="T34" fmla="*/ 12 w 688"/>
                    <a:gd name="T35" fmla="*/ 1 h 394"/>
                    <a:gd name="T36" fmla="*/ 12 w 688"/>
                    <a:gd name="T37" fmla="*/ 4 h 394"/>
                    <a:gd name="T38" fmla="*/ 16 w 688"/>
                    <a:gd name="T39" fmla="*/ 6 h 394"/>
                    <a:gd name="T40" fmla="*/ 16 w 688"/>
                    <a:gd name="T41" fmla="*/ 7 h 394"/>
                    <a:gd name="T42" fmla="*/ 15 w 688"/>
                    <a:gd name="T43" fmla="*/ 7 h 394"/>
                    <a:gd name="T44" fmla="*/ 14 w 688"/>
                    <a:gd name="T45" fmla="*/ 7 h 394"/>
                    <a:gd name="T46" fmla="*/ 15 w 688"/>
                    <a:gd name="T47" fmla="*/ 8 h 394"/>
                    <a:gd name="T48" fmla="*/ 14 w 688"/>
                    <a:gd name="T49" fmla="*/ 9 h 394"/>
                    <a:gd name="T50" fmla="*/ 12 w 688"/>
                    <a:gd name="T51" fmla="*/ 8 h 394"/>
                    <a:gd name="T52" fmla="*/ 11 w 688"/>
                    <a:gd name="T53" fmla="*/ 7 h 394"/>
                    <a:gd name="T54" fmla="*/ 8 w 688"/>
                    <a:gd name="T55" fmla="*/ 9 h 394"/>
                    <a:gd name="T56" fmla="*/ 5 w 688"/>
                    <a:gd name="T57" fmla="*/ 9 h 394"/>
                    <a:gd name="T58" fmla="*/ 4 w 688"/>
                    <a:gd name="T59" fmla="*/ 8 h 394"/>
                    <a:gd name="T60" fmla="*/ 3 w 688"/>
                    <a:gd name="T61" fmla="*/ 8 h 394"/>
                    <a:gd name="T62" fmla="*/ 1 w 688"/>
                    <a:gd name="T63" fmla="*/ 6 h 394"/>
                    <a:gd name="T64" fmla="*/ 6 w 688"/>
                    <a:gd name="T65" fmla="*/ 6 h 394"/>
                    <a:gd name="T66" fmla="*/ 1 w 688"/>
                    <a:gd name="T67" fmla="*/ 5 h 394"/>
                    <a:gd name="T68" fmla="*/ 1 w 688"/>
                    <a:gd name="T69" fmla="*/ 5 h 394"/>
                    <a:gd name="T70" fmla="*/ 3 w 688"/>
                    <a:gd name="T71" fmla="*/ 4 h 394"/>
                    <a:gd name="T72" fmla="*/ 1 w 688"/>
                    <a:gd name="T73" fmla="*/ 4 h 394"/>
                    <a:gd name="T74" fmla="*/ 1 w 688"/>
                    <a:gd name="T75" fmla="*/ 3 h 394"/>
                    <a:gd name="T76" fmla="*/ 0 w 688"/>
                    <a:gd name="T77" fmla="*/ 3 h 3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88"/>
                    <a:gd name="T118" fmla="*/ 0 h 394"/>
                    <a:gd name="T119" fmla="*/ 688 w 688"/>
                    <a:gd name="T120" fmla="*/ 394 h 3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88" h="394">
                      <a:moveTo>
                        <a:pt x="0" y="128"/>
                      </a:moveTo>
                      <a:lnTo>
                        <a:pt x="37" y="96"/>
                      </a:lnTo>
                      <a:lnTo>
                        <a:pt x="17" y="80"/>
                      </a:lnTo>
                      <a:lnTo>
                        <a:pt x="101" y="23"/>
                      </a:lnTo>
                      <a:lnTo>
                        <a:pt x="168" y="0"/>
                      </a:lnTo>
                      <a:lnTo>
                        <a:pt x="189" y="40"/>
                      </a:lnTo>
                      <a:lnTo>
                        <a:pt x="166" y="65"/>
                      </a:lnTo>
                      <a:lnTo>
                        <a:pt x="226" y="32"/>
                      </a:lnTo>
                      <a:lnTo>
                        <a:pt x="296" y="59"/>
                      </a:lnTo>
                      <a:lnTo>
                        <a:pt x="268" y="88"/>
                      </a:lnTo>
                      <a:lnTo>
                        <a:pt x="349" y="69"/>
                      </a:lnTo>
                      <a:lnTo>
                        <a:pt x="326" y="35"/>
                      </a:lnTo>
                      <a:lnTo>
                        <a:pt x="356" y="39"/>
                      </a:lnTo>
                      <a:lnTo>
                        <a:pt x="416" y="146"/>
                      </a:lnTo>
                      <a:lnTo>
                        <a:pt x="439" y="120"/>
                      </a:lnTo>
                      <a:lnTo>
                        <a:pt x="414" y="4"/>
                      </a:lnTo>
                      <a:lnTo>
                        <a:pt x="466" y="5"/>
                      </a:lnTo>
                      <a:lnTo>
                        <a:pt x="521" y="47"/>
                      </a:lnTo>
                      <a:lnTo>
                        <a:pt x="552" y="191"/>
                      </a:lnTo>
                      <a:lnTo>
                        <a:pt x="688" y="261"/>
                      </a:lnTo>
                      <a:lnTo>
                        <a:pt x="686" y="299"/>
                      </a:lnTo>
                      <a:lnTo>
                        <a:pt x="651" y="283"/>
                      </a:lnTo>
                      <a:lnTo>
                        <a:pt x="609" y="308"/>
                      </a:lnTo>
                      <a:lnTo>
                        <a:pt x="665" y="341"/>
                      </a:lnTo>
                      <a:lnTo>
                        <a:pt x="612" y="371"/>
                      </a:lnTo>
                      <a:lnTo>
                        <a:pt x="525" y="354"/>
                      </a:lnTo>
                      <a:lnTo>
                        <a:pt x="476" y="315"/>
                      </a:lnTo>
                      <a:lnTo>
                        <a:pt x="359" y="380"/>
                      </a:lnTo>
                      <a:lnTo>
                        <a:pt x="218" y="394"/>
                      </a:lnTo>
                      <a:lnTo>
                        <a:pt x="189" y="333"/>
                      </a:lnTo>
                      <a:lnTo>
                        <a:pt x="111" y="329"/>
                      </a:lnTo>
                      <a:lnTo>
                        <a:pt x="60" y="274"/>
                      </a:lnTo>
                      <a:lnTo>
                        <a:pt x="263" y="242"/>
                      </a:lnTo>
                      <a:lnTo>
                        <a:pt x="53" y="226"/>
                      </a:lnTo>
                      <a:lnTo>
                        <a:pt x="28" y="192"/>
                      </a:lnTo>
                      <a:lnTo>
                        <a:pt x="134" y="157"/>
                      </a:lnTo>
                      <a:lnTo>
                        <a:pt x="37" y="164"/>
                      </a:lnTo>
                      <a:lnTo>
                        <a:pt x="42" y="146"/>
                      </a:lnTo>
                      <a:lnTo>
                        <a:pt x="0" y="128"/>
                      </a:lnTo>
                      <a:close/>
                    </a:path>
                  </a:pathLst>
                </a:custGeom>
                <a:solidFill>
                  <a:srgbClr val="4BACC6"/>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79" name="Freeform 261">
                  <a:extLst>
                    <a:ext uri="{FF2B5EF4-FFF2-40B4-BE49-F238E27FC236}">
                      <a16:creationId xmlns:a16="http://schemas.microsoft.com/office/drawing/2014/main" id="{F90B5400-6416-463D-8B5F-379F9CC70BBC}"/>
                    </a:ext>
                  </a:extLst>
                </p:cNvPr>
                <p:cNvSpPr/>
                <p:nvPr/>
              </p:nvSpPr>
              <p:spPr bwMode="auto">
                <a:xfrm>
                  <a:off x="5843000" y="1981028"/>
                  <a:ext cx="225753" cy="98653"/>
                </a:xfrm>
                <a:custGeom>
                  <a:avLst/>
                  <a:gdLst>
                    <a:gd name="T0" fmla="*/ 0 w 468"/>
                    <a:gd name="T1" fmla="*/ 3 h 217"/>
                    <a:gd name="T2" fmla="*/ 0 w 468"/>
                    <a:gd name="T3" fmla="*/ 3 h 217"/>
                    <a:gd name="T4" fmla="*/ 2 w 468"/>
                    <a:gd name="T5" fmla="*/ 3 h 217"/>
                    <a:gd name="T6" fmla="*/ 0 w 468"/>
                    <a:gd name="T7" fmla="*/ 3 h 217"/>
                    <a:gd name="T8" fmla="*/ 3 w 468"/>
                    <a:gd name="T9" fmla="*/ 2 h 217"/>
                    <a:gd name="T10" fmla="*/ 1 w 468"/>
                    <a:gd name="T11" fmla="*/ 2 h 217"/>
                    <a:gd name="T12" fmla="*/ 1 w 468"/>
                    <a:gd name="T13" fmla="*/ 1 h 217"/>
                    <a:gd name="T14" fmla="*/ 3 w 468"/>
                    <a:gd name="T15" fmla="*/ 1 h 217"/>
                    <a:gd name="T16" fmla="*/ 1 w 468"/>
                    <a:gd name="T17" fmla="*/ 1 h 217"/>
                    <a:gd name="T18" fmla="*/ 3 w 468"/>
                    <a:gd name="T19" fmla="*/ 1 h 217"/>
                    <a:gd name="T20" fmla="*/ 5 w 468"/>
                    <a:gd name="T21" fmla="*/ 1 h 217"/>
                    <a:gd name="T22" fmla="*/ 6 w 468"/>
                    <a:gd name="T23" fmla="*/ 3 h 217"/>
                    <a:gd name="T24" fmla="*/ 8 w 468"/>
                    <a:gd name="T25" fmla="*/ 3 h 217"/>
                    <a:gd name="T26" fmla="*/ 7 w 468"/>
                    <a:gd name="T27" fmla="*/ 2 h 217"/>
                    <a:gd name="T28" fmla="*/ 7 w 468"/>
                    <a:gd name="T29" fmla="*/ 1 h 217"/>
                    <a:gd name="T30" fmla="*/ 7 w 468"/>
                    <a:gd name="T31" fmla="*/ 1 h 217"/>
                    <a:gd name="T32" fmla="*/ 8 w 468"/>
                    <a:gd name="T33" fmla="*/ 0 h 217"/>
                    <a:gd name="T34" fmla="*/ 9 w 468"/>
                    <a:gd name="T35" fmla="*/ 1 h 217"/>
                    <a:gd name="T36" fmla="*/ 8 w 468"/>
                    <a:gd name="T37" fmla="*/ 2 h 217"/>
                    <a:gd name="T38" fmla="*/ 9 w 468"/>
                    <a:gd name="T39" fmla="*/ 2 h 217"/>
                    <a:gd name="T40" fmla="*/ 9 w 468"/>
                    <a:gd name="T41" fmla="*/ 2 h 217"/>
                    <a:gd name="T42" fmla="*/ 10 w 468"/>
                    <a:gd name="T43" fmla="*/ 3 h 217"/>
                    <a:gd name="T44" fmla="*/ 10 w 468"/>
                    <a:gd name="T45" fmla="*/ 2 h 217"/>
                    <a:gd name="T46" fmla="*/ 11 w 468"/>
                    <a:gd name="T47" fmla="*/ 3 h 217"/>
                    <a:gd name="T48" fmla="*/ 11 w 468"/>
                    <a:gd name="T49" fmla="*/ 4 h 217"/>
                    <a:gd name="T50" fmla="*/ 8 w 468"/>
                    <a:gd name="T51" fmla="*/ 4 h 217"/>
                    <a:gd name="T52" fmla="*/ 5 w 468"/>
                    <a:gd name="T53" fmla="*/ 5 h 217"/>
                    <a:gd name="T54" fmla="*/ 3 w 468"/>
                    <a:gd name="T55" fmla="*/ 4 h 217"/>
                    <a:gd name="T56" fmla="*/ 6 w 468"/>
                    <a:gd name="T57" fmla="*/ 3 h 217"/>
                    <a:gd name="T58" fmla="*/ 3 w 468"/>
                    <a:gd name="T59" fmla="*/ 4 h 217"/>
                    <a:gd name="T60" fmla="*/ 4 w 468"/>
                    <a:gd name="T61" fmla="*/ 3 h 217"/>
                    <a:gd name="T62" fmla="*/ 3 w 468"/>
                    <a:gd name="T63" fmla="*/ 4 h 217"/>
                    <a:gd name="T64" fmla="*/ 1 w 468"/>
                    <a:gd name="T65" fmla="*/ 4 h 217"/>
                    <a:gd name="T66" fmla="*/ 0 w 468"/>
                    <a:gd name="T67" fmla="*/ 3 h 2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8"/>
                    <a:gd name="T103" fmla="*/ 0 h 217"/>
                    <a:gd name="T104" fmla="*/ 468 w 468"/>
                    <a:gd name="T105" fmla="*/ 217 h 21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8" h="217">
                      <a:moveTo>
                        <a:pt x="0" y="143"/>
                      </a:moveTo>
                      <a:lnTo>
                        <a:pt x="18" y="125"/>
                      </a:lnTo>
                      <a:lnTo>
                        <a:pt x="100" y="105"/>
                      </a:lnTo>
                      <a:lnTo>
                        <a:pt x="18" y="109"/>
                      </a:lnTo>
                      <a:lnTo>
                        <a:pt x="113" y="88"/>
                      </a:lnTo>
                      <a:lnTo>
                        <a:pt x="36" y="88"/>
                      </a:lnTo>
                      <a:lnTo>
                        <a:pt x="44" y="64"/>
                      </a:lnTo>
                      <a:lnTo>
                        <a:pt x="115" y="63"/>
                      </a:lnTo>
                      <a:lnTo>
                        <a:pt x="64" y="57"/>
                      </a:lnTo>
                      <a:lnTo>
                        <a:pt x="106" y="36"/>
                      </a:lnTo>
                      <a:lnTo>
                        <a:pt x="200" y="63"/>
                      </a:lnTo>
                      <a:lnTo>
                        <a:pt x="247" y="117"/>
                      </a:lnTo>
                      <a:lnTo>
                        <a:pt x="334" y="120"/>
                      </a:lnTo>
                      <a:lnTo>
                        <a:pt x="300" y="88"/>
                      </a:lnTo>
                      <a:lnTo>
                        <a:pt x="317" y="65"/>
                      </a:lnTo>
                      <a:lnTo>
                        <a:pt x="280" y="40"/>
                      </a:lnTo>
                      <a:lnTo>
                        <a:pt x="342" y="0"/>
                      </a:lnTo>
                      <a:lnTo>
                        <a:pt x="366" y="48"/>
                      </a:lnTo>
                      <a:lnTo>
                        <a:pt x="349" y="69"/>
                      </a:lnTo>
                      <a:lnTo>
                        <a:pt x="384" y="76"/>
                      </a:lnTo>
                      <a:lnTo>
                        <a:pt x="369" y="99"/>
                      </a:lnTo>
                      <a:lnTo>
                        <a:pt x="414" y="107"/>
                      </a:lnTo>
                      <a:lnTo>
                        <a:pt x="439" y="75"/>
                      </a:lnTo>
                      <a:lnTo>
                        <a:pt x="468" y="111"/>
                      </a:lnTo>
                      <a:lnTo>
                        <a:pt x="446" y="161"/>
                      </a:lnTo>
                      <a:lnTo>
                        <a:pt x="344" y="157"/>
                      </a:lnTo>
                      <a:lnTo>
                        <a:pt x="191" y="217"/>
                      </a:lnTo>
                      <a:lnTo>
                        <a:pt x="129" y="187"/>
                      </a:lnTo>
                      <a:lnTo>
                        <a:pt x="259" y="137"/>
                      </a:lnTo>
                      <a:lnTo>
                        <a:pt x="146" y="167"/>
                      </a:lnTo>
                      <a:lnTo>
                        <a:pt x="165" y="128"/>
                      </a:lnTo>
                      <a:lnTo>
                        <a:pt x="108" y="170"/>
                      </a:lnTo>
                      <a:lnTo>
                        <a:pt x="44" y="157"/>
                      </a:lnTo>
                      <a:lnTo>
                        <a:pt x="0" y="143"/>
                      </a:lnTo>
                      <a:close/>
                    </a:path>
                  </a:pathLst>
                </a:custGeom>
                <a:solidFill>
                  <a:srgbClr val="4BACC6"/>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80" name="Freeform 262">
                  <a:extLst>
                    <a:ext uri="{FF2B5EF4-FFF2-40B4-BE49-F238E27FC236}">
                      <a16:creationId xmlns:a16="http://schemas.microsoft.com/office/drawing/2014/main" id="{98F4A7D1-9595-4113-89A2-9B6AB9A053E6}"/>
                    </a:ext>
                  </a:extLst>
                </p:cNvPr>
                <p:cNvSpPr/>
                <p:nvPr/>
              </p:nvSpPr>
              <p:spPr bwMode="auto">
                <a:xfrm>
                  <a:off x="6068753" y="1877602"/>
                  <a:ext cx="116246" cy="60465"/>
                </a:xfrm>
                <a:custGeom>
                  <a:avLst/>
                  <a:gdLst>
                    <a:gd name="T0" fmla="*/ 0 w 244"/>
                    <a:gd name="T1" fmla="*/ 0 h 134"/>
                    <a:gd name="T2" fmla="*/ 1 w 244"/>
                    <a:gd name="T3" fmla="*/ 1 h 134"/>
                    <a:gd name="T4" fmla="*/ 2 w 244"/>
                    <a:gd name="T5" fmla="*/ 1 h 134"/>
                    <a:gd name="T6" fmla="*/ 1 w 244"/>
                    <a:gd name="T7" fmla="*/ 1 h 134"/>
                    <a:gd name="T8" fmla="*/ 2 w 244"/>
                    <a:gd name="T9" fmla="*/ 2 h 134"/>
                    <a:gd name="T10" fmla="*/ 1 w 244"/>
                    <a:gd name="T11" fmla="*/ 2 h 134"/>
                    <a:gd name="T12" fmla="*/ 2 w 244"/>
                    <a:gd name="T13" fmla="*/ 2 h 134"/>
                    <a:gd name="T14" fmla="*/ 6 w 244"/>
                    <a:gd name="T15" fmla="*/ 3 h 134"/>
                    <a:gd name="T16" fmla="*/ 5 w 244"/>
                    <a:gd name="T17" fmla="*/ 1 h 134"/>
                    <a:gd name="T18" fmla="*/ 3 w 244"/>
                    <a:gd name="T19" fmla="*/ 0 h 134"/>
                    <a:gd name="T20" fmla="*/ 2 w 244"/>
                    <a:gd name="T21" fmla="*/ 1 h 134"/>
                    <a:gd name="T22" fmla="*/ 2 w 244"/>
                    <a:gd name="T23" fmla="*/ 0 h 134"/>
                    <a:gd name="T24" fmla="*/ 0 w 244"/>
                    <a:gd name="T25" fmla="*/ 0 h 1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4"/>
                    <a:gd name="T40" fmla="*/ 0 h 134"/>
                    <a:gd name="T41" fmla="*/ 244 w 244"/>
                    <a:gd name="T42" fmla="*/ 134 h 1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4" h="134">
                      <a:moveTo>
                        <a:pt x="0" y="0"/>
                      </a:moveTo>
                      <a:lnTo>
                        <a:pt x="22" y="48"/>
                      </a:lnTo>
                      <a:lnTo>
                        <a:pt x="79" y="48"/>
                      </a:lnTo>
                      <a:lnTo>
                        <a:pt x="59" y="60"/>
                      </a:lnTo>
                      <a:lnTo>
                        <a:pt x="75" y="76"/>
                      </a:lnTo>
                      <a:lnTo>
                        <a:pt x="23" y="83"/>
                      </a:lnTo>
                      <a:lnTo>
                        <a:pt x="107" y="100"/>
                      </a:lnTo>
                      <a:lnTo>
                        <a:pt x="244" y="134"/>
                      </a:lnTo>
                      <a:lnTo>
                        <a:pt x="221" y="58"/>
                      </a:lnTo>
                      <a:lnTo>
                        <a:pt x="123" y="11"/>
                      </a:lnTo>
                      <a:lnTo>
                        <a:pt x="93" y="31"/>
                      </a:lnTo>
                      <a:lnTo>
                        <a:pt x="85" y="0"/>
                      </a:lnTo>
                      <a:lnTo>
                        <a:pt x="0" y="0"/>
                      </a:lnTo>
                      <a:close/>
                    </a:path>
                  </a:pathLst>
                </a:custGeom>
                <a:solidFill>
                  <a:srgbClr val="4BACC6"/>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81" name="Freeform 263">
                  <a:extLst>
                    <a:ext uri="{FF2B5EF4-FFF2-40B4-BE49-F238E27FC236}">
                      <a16:creationId xmlns:a16="http://schemas.microsoft.com/office/drawing/2014/main" id="{E0264CC0-9FB4-40FE-8CC1-4A584F2BFAA8}"/>
                    </a:ext>
                  </a:extLst>
                </p:cNvPr>
                <p:cNvSpPr/>
                <p:nvPr/>
              </p:nvSpPr>
              <p:spPr bwMode="auto">
                <a:xfrm>
                  <a:off x="6120979" y="1993758"/>
                  <a:ext cx="94345" cy="62056"/>
                </a:xfrm>
                <a:custGeom>
                  <a:avLst/>
                  <a:gdLst>
                    <a:gd name="T0" fmla="*/ 0 w 195"/>
                    <a:gd name="T1" fmla="*/ 2 h 137"/>
                    <a:gd name="T2" fmla="*/ 1 w 195"/>
                    <a:gd name="T3" fmla="*/ 1 h 137"/>
                    <a:gd name="T4" fmla="*/ 1 w 195"/>
                    <a:gd name="T5" fmla="*/ 1 h 137"/>
                    <a:gd name="T6" fmla="*/ 0 w 195"/>
                    <a:gd name="T7" fmla="*/ 1 h 137"/>
                    <a:gd name="T8" fmla="*/ 1 w 195"/>
                    <a:gd name="T9" fmla="*/ 0 h 137"/>
                    <a:gd name="T10" fmla="*/ 2 w 195"/>
                    <a:gd name="T11" fmla="*/ 1 h 137"/>
                    <a:gd name="T12" fmla="*/ 1 w 195"/>
                    <a:gd name="T13" fmla="*/ 0 h 137"/>
                    <a:gd name="T14" fmla="*/ 4 w 195"/>
                    <a:gd name="T15" fmla="*/ 0 h 137"/>
                    <a:gd name="T16" fmla="*/ 5 w 195"/>
                    <a:gd name="T17" fmla="*/ 2 h 137"/>
                    <a:gd name="T18" fmla="*/ 4 w 195"/>
                    <a:gd name="T19" fmla="*/ 2 h 137"/>
                    <a:gd name="T20" fmla="*/ 4 w 195"/>
                    <a:gd name="T21" fmla="*/ 3 h 137"/>
                    <a:gd name="T22" fmla="*/ 2 w 195"/>
                    <a:gd name="T23" fmla="*/ 3 h 137"/>
                    <a:gd name="T24" fmla="*/ 2 w 195"/>
                    <a:gd name="T25" fmla="*/ 3 h 137"/>
                    <a:gd name="T26" fmla="*/ 2 w 195"/>
                    <a:gd name="T27" fmla="*/ 2 h 137"/>
                    <a:gd name="T28" fmla="*/ 3 w 195"/>
                    <a:gd name="T29" fmla="*/ 2 h 137"/>
                    <a:gd name="T30" fmla="*/ 0 w 195"/>
                    <a:gd name="T31" fmla="*/ 2 h 13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5"/>
                    <a:gd name="T49" fmla="*/ 0 h 137"/>
                    <a:gd name="T50" fmla="*/ 195 w 195"/>
                    <a:gd name="T51" fmla="*/ 137 h 13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5" h="137">
                      <a:moveTo>
                        <a:pt x="0" y="90"/>
                      </a:moveTo>
                      <a:lnTo>
                        <a:pt x="23" y="58"/>
                      </a:lnTo>
                      <a:lnTo>
                        <a:pt x="58" y="64"/>
                      </a:lnTo>
                      <a:lnTo>
                        <a:pt x="11" y="30"/>
                      </a:lnTo>
                      <a:lnTo>
                        <a:pt x="24" y="10"/>
                      </a:lnTo>
                      <a:lnTo>
                        <a:pt x="99" y="54"/>
                      </a:lnTo>
                      <a:lnTo>
                        <a:pt x="57" y="7"/>
                      </a:lnTo>
                      <a:lnTo>
                        <a:pt x="175" y="0"/>
                      </a:lnTo>
                      <a:lnTo>
                        <a:pt x="195" y="100"/>
                      </a:lnTo>
                      <a:lnTo>
                        <a:pt x="171" y="83"/>
                      </a:lnTo>
                      <a:lnTo>
                        <a:pt x="170" y="137"/>
                      </a:lnTo>
                      <a:lnTo>
                        <a:pt x="76" y="131"/>
                      </a:lnTo>
                      <a:lnTo>
                        <a:pt x="92" y="117"/>
                      </a:lnTo>
                      <a:lnTo>
                        <a:pt x="69" y="98"/>
                      </a:lnTo>
                      <a:lnTo>
                        <a:pt x="138" y="69"/>
                      </a:lnTo>
                      <a:lnTo>
                        <a:pt x="0" y="90"/>
                      </a:lnTo>
                      <a:close/>
                    </a:path>
                  </a:pathLst>
                </a:custGeom>
                <a:solidFill>
                  <a:srgbClr val="4BACC6"/>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82" name="Freeform 264">
                  <a:extLst>
                    <a:ext uri="{FF2B5EF4-FFF2-40B4-BE49-F238E27FC236}">
                      <a16:creationId xmlns:a16="http://schemas.microsoft.com/office/drawing/2014/main" id="{AF49BD7A-5DF4-423B-8BFC-8BBCEFDA462B}"/>
                    </a:ext>
                  </a:extLst>
                </p:cNvPr>
                <p:cNvSpPr/>
                <p:nvPr/>
              </p:nvSpPr>
              <p:spPr bwMode="auto">
                <a:xfrm>
                  <a:off x="6122664" y="2101958"/>
                  <a:ext cx="109507" cy="97062"/>
                </a:xfrm>
                <a:custGeom>
                  <a:avLst/>
                  <a:gdLst>
                    <a:gd name="T0" fmla="*/ 0 w 228"/>
                    <a:gd name="T1" fmla="*/ 3 h 214"/>
                    <a:gd name="T2" fmla="*/ 0 w 228"/>
                    <a:gd name="T3" fmla="*/ 2 h 214"/>
                    <a:gd name="T4" fmla="*/ 2 w 228"/>
                    <a:gd name="T5" fmla="*/ 2 h 214"/>
                    <a:gd name="T6" fmla="*/ 2 w 228"/>
                    <a:gd name="T7" fmla="*/ 1 h 214"/>
                    <a:gd name="T8" fmla="*/ 2 w 228"/>
                    <a:gd name="T9" fmla="*/ 1 h 214"/>
                    <a:gd name="T10" fmla="*/ 1 w 228"/>
                    <a:gd name="T11" fmla="*/ 1 h 214"/>
                    <a:gd name="T12" fmla="*/ 2 w 228"/>
                    <a:gd name="T13" fmla="*/ 1 h 214"/>
                    <a:gd name="T14" fmla="*/ 1 w 228"/>
                    <a:gd name="T15" fmla="*/ 0 h 214"/>
                    <a:gd name="T16" fmla="*/ 5 w 228"/>
                    <a:gd name="T17" fmla="*/ 0 h 214"/>
                    <a:gd name="T18" fmla="*/ 5 w 228"/>
                    <a:gd name="T19" fmla="*/ 1 h 214"/>
                    <a:gd name="T20" fmla="*/ 4 w 228"/>
                    <a:gd name="T21" fmla="*/ 2 h 214"/>
                    <a:gd name="T22" fmla="*/ 5 w 228"/>
                    <a:gd name="T23" fmla="*/ 2 h 214"/>
                    <a:gd name="T24" fmla="*/ 5 w 228"/>
                    <a:gd name="T25" fmla="*/ 4 h 214"/>
                    <a:gd name="T26" fmla="*/ 3 w 228"/>
                    <a:gd name="T27" fmla="*/ 5 h 214"/>
                    <a:gd name="T28" fmla="*/ 2 w 228"/>
                    <a:gd name="T29" fmla="*/ 4 h 214"/>
                    <a:gd name="T30" fmla="*/ 0 w 228"/>
                    <a:gd name="T31" fmla="*/ 3 h 2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8"/>
                    <a:gd name="T49" fmla="*/ 0 h 214"/>
                    <a:gd name="T50" fmla="*/ 228 w 228"/>
                    <a:gd name="T51" fmla="*/ 214 h 2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8" h="214">
                      <a:moveTo>
                        <a:pt x="0" y="107"/>
                      </a:moveTo>
                      <a:lnTo>
                        <a:pt x="14" y="80"/>
                      </a:lnTo>
                      <a:lnTo>
                        <a:pt x="87" y="95"/>
                      </a:lnTo>
                      <a:lnTo>
                        <a:pt x="77" y="62"/>
                      </a:lnTo>
                      <a:lnTo>
                        <a:pt x="95" y="64"/>
                      </a:lnTo>
                      <a:lnTo>
                        <a:pt x="45" y="45"/>
                      </a:lnTo>
                      <a:lnTo>
                        <a:pt x="72" y="35"/>
                      </a:lnTo>
                      <a:lnTo>
                        <a:pt x="47" y="18"/>
                      </a:lnTo>
                      <a:lnTo>
                        <a:pt x="196" y="0"/>
                      </a:lnTo>
                      <a:lnTo>
                        <a:pt x="200" y="46"/>
                      </a:lnTo>
                      <a:lnTo>
                        <a:pt x="155" y="84"/>
                      </a:lnTo>
                      <a:lnTo>
                        <a:pt x="219" y="95"/>
                      </a:lnTo>
                      <a:lnTo>
                        <a:pt x="228" y="173"/>
                      </a:lnTo>
                      <a:lnTo>
                        <a:pt x="132" y="214"/>
                      </a:lnTo>
                      <a:lnTo>
                        <a:pt x="87" y="154"/>
                      </a:lnTo>
                      <a:lnTo>
                        <a:pt x="0" y="107"/>
                      </a:lnTo>
                      <a:close/>
                    </a:path>
                  </a:pathLst>
                </a:custGeom>
                <a:solidFill>
                  <a:srgbClr val="4BACC6"/>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83" name="Freeform 265">
                  <a:extLst>
                    <a:ext uri="{FF2B5EF4-FFF2-40B4-BE49-F238E27FC236}">
                      <a16:creationId xmlns:a16="http://schemas.microsoft.com/office/drawing/2014/main" id="{9EF72AE2-0AC5-4C4D-BA21-B27A7B2D58D9}"/>
                    </a:ext>
                  </a:extLst>
                </p:cNvPr>
                <p:cNvSpPr/>
                <p:nvPr/>
              </p:nvSpPr>
              <p:spPr bwMode="auto">
                <a:xfrm>
                  <a:off x="6200161" y="1893513"/>
                  <a:ext cx="65704" cy="49327"/>
                </a:xfrm>
                <a:custGeom>
                  <a:avLst/>
                  <a:gdLst>
                    <a:gd name="T0" fmla="*/ 0 w 136"/>
                    <a:gd name="T1" fmla="*/ 0 h 109"/>
                    <a:gd name="T2" fmla="*/ 0 w 136"/>
                    <a:gd name="T3" fmla="*/ 1 h 109"/>
                    <a:gd name="T4" fmla="*/ 1 w 136"/>
                    <a:gd name="T5" fmla="*/ 2 h 109"/>
                    <a:gd name="T6" fmla="*/ 1 w 136"/>
                    <a:gd name="T7" fmla="*/ 2 h 109"/>
                    <a:gd name="T8" fmla="*/ 1 w 136"/>
                    <a:gd name="T9" fmla="*/ 3 h 109"/>
                    <a:gd name="T10" fmla="*/ 3 w 136"/>
                    <a:gd name="T11" fmla="*/ 2 h 109"/>
                    <a:gd name="T12" fmla="*/ 3 w 136"/>
                    <a:gd name="T13" fmla="*/ 1 h 109"/>
                    <a:gd name="T14" fmla="*/ 0 w 136"/>
                    <a:gd name="T15" fmla="*/ 0 h 109"/>
                    <a:gd name="T16" fmla="*/ 0 60000 65536"/>
                    <a:gd name="T17" fmla="*/ 0 60000 65536"/>
                    <a:gd name="T18" fmla="*/ 0 60000 65536"/>
                    <a:gd name="T19" fmla="*/ 0 60000 65536"/>
                    <a:gd name="T20" fmla="*/ 0 60000 65536"/>
                    <a:gd name="T21" fmla="*/ 0 60000 65536"/>
                    <a:gd name="T22" fmla="*/ 0 60000 65536"/>
                    <a:gd name="T23" fmla="*/ 0 60000 65536"/>
                    <a:gd name="T24" fmla="*/ 0 w 136"/>
                    <a:gd name="T25" fmla="*/ 0 h 109"/>
                    <a:gd name="T26" fmla="*/ 136 w 136"/>
                    <a:gd name="T27" fmla="*/ 109 h 1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 h="109">
                      <a:moveTo>
                        <a:pt x="0" y="0"/>
                      </a:moveTo>
                      <a:lnTo>
                        <a:pt x="18" y="65"/>
                      </a:lnTo>
                      <a:lnTo>
                        <a:pt x="59" y="71"/>
                      </a:lnTo>
                      <a:lnTo>
                        <a:pt x="23" y="79"/>
                      </a:lnTo>
                      <a:lnTo>
                        <a:pt x="42" y="109"/>
                      </a:lnTo>
                      <a:lnTo>
                        <a:pt x="127" y="91"/>
                      </a:lnTo>
                      <a:lnTo>
                        <a:pt x="136" y="54"/>
                      </a:lnTo>
                      <a:lnTo>
                        <a:pt x="0" y="0"/>
                      </a:lnTo>
                      <a:close/>
                    </a:path>
                  </a:pathLst>
                </a:custGeom>
                <a:solidFill>
                  <a:srgbClr val="4BACC6"/>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84" name="Freeform 266">
                  <a:extLst>
                    <a:ext uri="{FF2B5EF4-FFF2-40B4-BE49-F238E27FC236}">
                      <a16:creationId xmlns:a16="http://schemas.microsoft.com/office/drawing/2014/main" id="{DE1BF6C3-8EF1-43C5-A2D6-2ADE44F97D3E}"/>
                    </a:ext>
                  </a:extLst>
                </p:cNvPr>
                <p:cNvSpPr/>
                <p:nvPr/>
              </p:nvSpPr>
              <p:spPr bwMode="auto">
                <a:xfrm>
                  <a:off x="6223747" y="1969890"/>
                  <a:ext cx="316728" cy="109791"/>
                </a:xfrm>
                <a:custGeom>
                  <a:avLst/>
                  <a:gdLst>
                    <a:gd name="T0" fmla="*/ 0 w 659"/>
                    <a:gd name="T1" fmla="*/ 1 h 241"/>
                    <a:gd name="T2" fmla="*/ 1 w 659"/>
                    <a:gd name="T3" fmla="*/ 0 h 241"/>
                    <a:gd name="T4" fmla="*/ 2 w 659"/>
                    <a:gd name="T5" fmla="*/ 0 h 241"/>
                    <a:gd name="T6" fmla="*/ 3 w 659"/>
                    <a:gd name="T7" fmla="*/ 1 h 241"/>
                    <a:gd name="T8" fmla="*/ 3 w 659"/>
                    <a:gd name="T9" fmla="*/ 1 h 241"/>
                    <a:gd name="T10" fmla="*/ 5 w 659"/>
                    <a:gd name="T11" fmla="*/ 1 h 241"/>
                    <a:gd name="T12" fmla="*/ 6 w 659"/>
                    <a:gd name="T13" fmla="*/ 1 h 241"/>
                    <a:gd name="T14" fmla="*/ 5 w 659"/>
                    <a:gd name="T15" fmla="*/ 1 h 241"/>
                    <a:gd name="T16" fmla="*/ 7 w 659"/>
                    <a:gd name="T17" fmla="*/ 2 h 241"/>
                    <a:gd name="T18" fmla="*/ 5 w 659"/>
                    <a:gd name="T19" fmla="*/ 2 h 241"/>
                    <a:gd name="T20" fmla="*/ 6 w 659"/>
                    <a:gd name="T21" fmla="*/ 3 h 241"/>
                    <a:gd name="T22" fmla="*/ 5 w 659"/>
                    <a:gd name="T23" fmla="*/ 3 h 241"/>
                    <a:gd name="T24" fmla="*/ 6 w 659"/>
                    <a:gd name="T25" fmla="*/ 3 h 241"/>
                    <a:gd name="T26" fmla="*/ 7 w 659"/>
                    <a:gd name="T27" fmla="*/ 4 h 241"/>
                    <a:gd name="T28" fmla="*/ 7 w 659"/>
                    <a:gd name="T29" fmla="*/ 3 h 241"/>
                    <a:gd name="T30" fmla="*/ 10 w 659"/>
                    <a:gd name="T31" fmla="*/ 4 h 241"/>
                    <a:gd name="T32" fmla="*/ 13 w 659"/>
                    <a:gd name="T33" fmla="*/ 3 h 241"/>
                    <a:gd name="T34" fmla="*/ 15 w 659"/>
                    <a:gd name="T35" fmla="*/ 4 h 241"/>
                    <a:gd name="T36" fmla="*/ 15 w 659"/>
                    <a:gd name="T37" fmla="*/ 5 h 241"/>
                    <a:gd name="T38" fmla="*/ 15 w 659"/>
                    <a:gd name="T39" fmla="*/ 5 h 241"/>
                    <a:gd name="T40" fmla="*/ 13 w 659"/>
                    <a:gd name="T41" fmla="*/ 6 h 241"/>
                    <a:gd name="T42" fmla="*/ 12 w 659"/>
                    <a:gd name="T43" fmla="*/ 5 h 241"/>
                    <a:gd name="T44" fmla="*/ 12 w 659"/>
                    <a:gd name="T45" fmla="*/ 5 h 241"/>
                    <a:gd name="T46" fmla="*/ 11 w 659"/>
                    <a:gd name="T47" fmla="*/ 5 h 241"/>
                    <a:gd name="T48" fmla="*/ 8 w 659"/>
                    <a:gd name="T49" fmla="*/ 6 h 241"/>
                    <a:gd name="T50" fmla="*/ 7 w 659"/>
                    <a:gd name="T51" fmla="*/ 5 h 241"/>
                    <a:gd name="T52" fmla="*/ 6 w 659"/>
                    <a:gd name="T53" fmla="*/ 5 h 241"/>
                    <a:gd name="T54" fmla="*/ 5 w 659"/>
                    <a:gd name="T55" fmla="*/ 5 h 241"/>
                    <a:gd name="T56" fmla="*/ 5 w 659"/>
                    <a:gd name="T57" fmla="*/ 5 h 241"/>
                    <a:gd name="T58" fmla="*/ 3 w 659"/>
                    <a:gd name="T59" fmla="*/ 2 h 241"/>
                    <a:gd name="T60" fmla="*/ 2 w 659"/>
                    <a:gd name="T61" fmla="*/ 2 h 241"/>
                    <a:gd name="T62" fmla="*/ 0 w 659"/>
                    <a:gd name="T63" fmla="*/ 1 h 2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59"/>
                    <a:gd name="T97" fmla="*/ 0 h 241"/>
                    <a:gd name="T98" fmla="*/ 659 w 659"/>
                    <a:gd name="T99" fmla="*/ 241 h 2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59" h="241">
                      <a:moveTo>
                        <a:pt x="0" y="38"/>
                      </a:moveTo>
                      <a:lnTo>
                        <a:pt x="41" y="0"/>
                      </a:lnTo>
                      <a:lnTo>
                        <a:pt x="97" y="19"/>
                      </a:lnTo>
                      <a:lnTo>
                        <a:pt x="137" y="38"/>
                      </a:lnTo>
                      <a:lnTo>
                        <a:pt x="126" y="65"/>
                      </a:lnTo>
                      <a:lnTo>
                        <a:pt x="200" y="42"/>
                      </a:lnTo>
                      <a:lnTo>
                        <a:pt x="250" y="65"/>
                      </a:lnTo>
                      <a:lnTo>
                        <a:pt x="209" y="65"/>
                      </a:lnTo>
                      <a:lnTo>
                        <a:pt x="293" y="84"/>
                      </a:lnTo>
                      <a:lnTo>
                        <a:pt x="200" y="92"/>
                      </a:lnTo>
                      <a:lnTo>
                        <a:pt x="250" y="108"/>
                      </a:lnTo>
                      <a:lnTo>
                        <a:pt x="214" y="126"/>
                      </a:lnTo>
                      <a:lnTo>
                        <a:pt x="260" y="112"/>
                      </a:lnTo>
                      <a:lnTo>
                        <a:pt x="301" y="158"/>
                      </a:lnTo>
                      <a:lnTo>
                        <a:pt x="310" y="135"/>
                      </a:lnTo>
                      <a:lnTo>
                        <a:pt x="430" y="158"/>
                      </a:lnTo>
                      <a:lnTo>
                        <a:pt x="555" y="114"/>
                      </a:lnTo>
                      <a:lnTo>
                        <a:pt x="659" y="167"/>
                      </a:lnTo>
                      <a:lnTo>
                        <a:pt x="626" y="191"/>
                      </a:lnTo>
                      <a:lnTo>
                        <a:pt x="635" y="231"/>
                      </a:lnTo>
                      <a:lnTo>
                        <a:pt x="576" y="241"/>
                      </a:lnTo>
                      <a:lnTo>
                        <a:pt x="509" y="203"/>
                      </a:lnTo>
                      <a:lnTo>
                        <a:pt x="509" y="231"/>
                      </a:lnTo>
                      <a:lnTo>
                        <a:pt x="473" y="238"/>
                      </a:lnTo>
                      <a:lnTo>
                        <a:pt x="325" y="241"/>
                      </a:lnTo>
                      <a:lnTo>
                        <a:pt x="310" y="207"/>
                      </a:lnTo>
                      <a:lnTo>
                        <a:pt x="274" y="238"/>
                      </a:lnTo>
                      <a:lnTo>
                        <a:pt x="227" y="207"/>
                      </a:lnTo>
                      <a:lnTo>
                        <a:pt x="197" y="229"/>
                      </a:lnTo>
                      <a:lnTo>
                        <a:pt x="141" y="72"/>
                      </a:lnTo>
                      <a:lnTo>
                        <a:pt x="75" y="87"/>
                      </a:lnTo>
                      <a:lnTo>
                        <a:pt x="0" y="38"/>
                      </a:lnTo>
                      <a:close/>
                    </a:path>
                  </a:pathLst>
                </a:custGeom>
                <a:solidFill>
                  <a:srgbClr val="4BACC6"/>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85" name="Freeform 267">
                  <a:extLst>
                    <a:ext uri="{FF2B5EF4-FFF2-40B4-BE49-F238E27FC236}">
                      <a16:creationId xmlns:a16="http://schemas.microsoft.com/office/drawing/2014/main" id="{98DCB154-A400-461C-824C-A5218B7604F3}"/>
                    </a:ext>
                  </a:extLst>
                </p:cNvPr>
                <p:cNvSpPr/>
                <p:nvPr/>
              </p:nvSpPr>
              <p:spPr bwMode="auto">
                <a:xfrm>
                  <a:off x="6237225" y="1782131"/>
                  <a:ext cx="203852" cy="146388"/>
                </a:xfrm>
                <a:custGeom>
                  <a:avLst/>
                  <a:gdLst>
                    <a:gd name="T0" fmla="*/ 0 w 428"/>
                    <a:gd name="T1" fmla="*/ 2 h 323"/>
                    <a:gd name="T2" fmla="*/ 2 w 428"/>
                    <a:gd name="T3" fmla="*/ 2 h 323"/>
                    <a:gd name="T4" fmla="*/ 1 w 428"/>
                    <a:gd name="T5" fmla="*/ 1 h 323"/>
                    <a:gd name="T6" fmla="*/ 3 w 428"/>
                    <a:gd name="T7" fmla="*/ 1 h 323"/>
                    <a:gd name="T8" fmla="*/ 1 w 428"/>
                    <a:gd name="T9" fmla="*/ 0 h 323"/>
                    <a:gd name="T10" fmla="*/ 4 w 428"/>
                    <a:gd name="T11" fmla="*/ 1 h 323"/>
                    <a:gd name="T12" fmla="*/ 5 w 428"/>
                    <a:gd name="T13" fmla="*/ 2 h 323"/>
                    <a:gd name="T14" fmla="*/ 6 w 428"/>
                    <a:gd name="T15" fmla="*/ 2 h 323"/>
                    <a:gd name="T16" fmla="*/ 7 w 428"/>
                    <a:gd name="T17" fmla="*/ 3 h 323"/>
                    <a:gd name="T18" fmla="*/ 7 w 428"/>
                    <a:gd name="T19" fmla="*/ 2 h 323"/>
                    <a:gd name="T20" fmla="*/ 8 w 428"/>
                    <a:gd name="T21" fmla="*/ 2 h 323"/>
                    <a:gd name="T22" fmla="*/ 7 w 428"/>
                    <a:gd name="T23" fmla="*/ 3 h 323"/>
                    <a:gd name="T24" fmla="*/ 8 w 428"/>
                    <a:gd name="T25" fmla="*/ 3 h 323"/>
                    <a:gd name="T26" fmla="*/ 8 w 428"/>
                    <a:gd name="T27" fmla="*/ 4 h 323"/>
                    <a:gd name="T28" fmla="*/ 9 w 428"/>
                    <a:gd name="T29" fmla="*/ 4 h 323"/>
                    <a:gd name="T30" fmla="*/ 10 w 428"/>
                    <a:gd name="T31" fmla="*/ 5 h 323"/>
                    <a:gd name="T32" fmla="*/ 8 w 428"/>
                    <a:gd name="T33" fmla="*/ 5 h 323"/>
                    <a:gd name="T34" fmla="*/ 7 w 428"/>
                    <a:gd name="T35" fmla="*/ 6 h 323"/>
                    <a:gd name="T36" fmla="*/ 7 w 428"/>
                    <a:gd name="T37" fmla="*/ 5 h 323"/>
                    <a:gd name="T38" fmla="*/ 7 w 428"/>
                    <a:gd name="T39" fmla="*/ 7 h 323"/>
                    <a:gd name="T40" fmla="*/ 5 w 428"/>
                    <a:gd name="T41" fmla="*/ 6 h 323"/>
                    <a:gd name="T42" fmla="*/ 6 w 428"/>
                    <a:gd name="T43" fmla="*/ 7 h 323"/>
                    <a:gd name="T44" fmla="*/ 4 w 428"/>
                    <a:gd name="T45" fmla="*/ 7 h 323"/>
                    <a:gd name="T46" fmla="*/ 3 w 428"/>
                    <a:gd name="T47" fmla="*/ 7 h 323"/>
                    <a:gd name="T48" fmla="*/ 4 w 428"/>
                    <a:gd name="T49" fmla="*/ 7 h 323"/>
                    <a:gd name="T50" fmla="*/ 3 w 428"/>
                    <a:gd name="T51" fmla="*/ 7 h 323"/>
                    <a:gd name="T52" fmla="*/ 3 w 428"/>
                    <a:gd name="T53" fmla="*/ 6 h 323"/>
                    <a:gd name="T54" fmla="*/ 3 w 428"/>
                    <a:gd name="T55" fmla="*/ 6 h 323"/>
                    <a:gd name="T56" fmla="*/ 2 w 428"/>
                    <a:gd name="T57" fmla="*/ 5 h 323"/>
                    <a:gd name="T58" fmla="*/ 5 w 428"/>
                    <a:gd name="T59" fmla="*/ 5 h 323"/>
                    <a:gd name="T60" fmla="*/ 1 w 428"/>
                    <a:gd name="T61" fmla="*/ 5 h 323"/>
                    <a:gd name="T62" fmla="*/ 1 w 428"/>
                    <a:gd name="T63" fmla="*/ 4 h 323"/>
                    <a:gd name="T64" fmla="*/ 2 w 428"/>
                    <a:gd name="T65" fmla="*/ 4 h 323"/>
                    <a:gd name="T66" fmla="*/ 0 w 428"/>
                    <a:gd name="T67" fmla="*/ 3 h 323"/>
                    <a:gd name="T68" fmla="*/ 1 w 428"/>
                    <a:gd name="T69" fmla="*/ 3 h 323"/>
                    <a:gd name="T70" fmla="*/ 0 w 428"/>
                    <a:gd name="T71" fmla="*/ 3 h 323"/>
                    <a:gd name="T72" fmla="*/ 2 w 428"/>
                    <a:gd name="T73" fmla="*/ 3 h 323"/>
                    <a:gd name="T74" fmla="*/ 0 w 428"/>
                    <a:gd name="T75" fmla="*/ 2 h 3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8"/>
                    <a:gd name="T115" fmla="*/ 0 h 323"/>
                    <a:gd name="T116" fmla="*/ 428 w 428"/>
                    <a:gd name="T117" fmla="*/ 323 h 3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8" h="323">
                      <a:moveTo>
                        <a:pt x="0" y="103"/>
                      </a:moveTo>
                      <a:lnTo>
                        <a:pt x="103" y="84"/>
                      </a:lnTo>
                      <a:lnTo>
                        <a:pt x="52" y="39"/>
                      </a:lnTo>
                      <a:lnTo>
                        <a:pt x="140" y="20"/>
                      </a:lnTo>
                      <a:lnTo>
                        <a:pt x="67" y="0"/>
                      </a:lnTo>
                      <a:lnTo>
                        <a:pt x="184" y="25"/>
                      </a:lnTo>
                      <a:lnTo>
                        <a:pt x="217" y="85"/>
                      </a:lnTo>
                      <a:lnTo>
                        <a:pt x="277" y="87"/>
                      </a:lnTo>
                      <a:lnTo>
                        <a:pt x="299" y="130"/>
                      </a:lnTo>
                      <a:lnTo>
                        <a:pt x="305" y="100"/>
                      </a:lnTo>
                      <a:lnTo>
                        <a:pt x="332" y="103"/>
                      </a:lnTo>
                      <a:lnTo>
                        <a:pt x="320" y="130"/>
                      </a:lnTo>
                      <a:lnTo>
                        <a:pt x="354" y="150"/>
                      </a:lnTo>
                      <a:lnTo>
                        <a:pt x="332" y="177"/>
                      </a:lnTo>
                      <a:lnTo>
                        <a:pt x="401" y="175"/>
                      </a:lnTo>
                      <a:lnTo>
                        <a:pt x="428" y="217"/>
                      </a:lnTo>
                      <a:lnTo>
                        <a:pt x="350" y="230"/>
                      </a:lnTo>
                      <a:lnTo>
                        <a:pt x="327" y="271"/>
                      </a:lnTo>
                      <a:lnTo>
                        <a:pt x="310" y="229"/>
                      </a:lnTo>
                      <a:lnTo>
                        <a:pt x="290" y="322"/>
                      </a:lnTo>
                      <a:lnTo>
                        <a:pt x="237" y="273"/>
                      </a:lnTo>
                      <a:lnTo>
                        <a:pt x="265" y="323"/>
                      </a:lnTo>
                      <a:lnTo>
                        <a:pt x="162" y="317"/>
                      </a:lnTo>
                      <a:lnTo>
                        <a:pt x="133" y="290"/>
                      </a:lnTo>
                      <a:lnTo>
                        <a:pt x="180" y="287"/>
                      </a:lnTo>
                      <a:lnTo>
                        <a:pt x="129" y="277"/>
                      </a:lnTo>
                      <a:lnTo>
                        <a:pt x="113" y="263"/>
                      </a:lnTo>
                      <a:lnTo>
                        <a:pt x="140" y="261"/>
                      </a:lnTo>
                      <a:lnTo>
                        <a:pt x="100" y="240"/>
                      </a:lnTo>
                      <a:lnTo>
                        <a:pt x="235" y="211"/>
                      </a:lnTo>
                      <a:lnTo>
                        <a:pt x="67" y="217"/>
                      </a:lnTo>
                      <a:lnTo>
                        <a:pt x="39" y="184"/>
                      </a:lnTo>
                      <a:lnTo>
                        <a:pt x="100" y="171"/>
                      </a:lnTo>
                      <a:lnTo>
                        <a:pt x="7" y="150"/>
                      </a:lnTo>
                      <a:lnTo>
                        <a:pt x="27" y="148"/>
                      </a:lnTo>
                      <a:lnTo>
                        <a:pt x="3" y="127"/>
                      </a:lnTo>
                      <a:lnTo>
                        <a:pt x="103" y="127"/>
                      </a:lnTo>
                      <a:lnTo>
                        <a:pt x="0" y="103"/>
                      </a:lnTo>
                      <a:close/>
                    </a:path>
                  </a:pathLst>
                </a:custGeom>
                <a:solidFill>
                  <a:srgbClr val="4BACC6"/>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86" name="Freeform 268">
                  <a:extLst>
                    <a:ext uri="{FF2B5EF4-FFF2-40B4-BE49-F238E27FC236}">
                      <a16:creationId xmlns:a16="http://schemas.microsoft.com/office/drawing/2014/main" id="{2F1A4990-41F4-475C-B4B3-0930904A0D08}"/>
                    </a:ext>
                  </a:extLst>
                </p:cNvPr>
                <p:cNvSpPr/>
                <p:nvPr/>
              </p:nvSpPr>
              <p:spPr bwMode="auto">
                <a:xfrm>
                  <a:off x="6237225" y="2033537"/>
                  <a:ext cx="48857" cy="38188"/>
                </a:xfrm>
                <a:custGeom>
                  <a:avLst/>
                  <a:gdLst>
                    <a:gd name="T0" fmla="*/ 0 w 103"/>
                    <a:gd name="T1" fmla="*/ 1 h 82"/>
                    <a:gd name="T2" fmla="*/ 0 w 103"/>
                    <a:gd name="T3" fmla="*/ 0 h 82"/>
                    <a:gd name="T4" fmla="*/ 2 w 103"/>
                    <a:gd name="T5" fmla="*/ 0 h 82"/>
                    <a:gd name="T6" fmla="*/ 2 w 103"/>
                    <a:gd name="T7" fmla="*/ 2 h 82"/>
                    <a:gd name="T8" fmla="*/ 0 w 103"/>
                    <a:gd name="T9" fmla="*/ 1 h 82"/>
                    <a:gd name="T10" fmla="*/ 0 60000 65536"/>
                    <a:gd name="T11" fmla="*/ 0 60000 65536"/>
                    <a:gd name="T12" fmla="*/ 0 60000 65536"/>
                    <a:gd name="T13" fmla="*/ 0 60000 65536"/>
                    <a:gd name="T14" fmla="*/ 0 60000 65536"/>
                    <a:gd name="T15" fmla="*/ 0 w 103"/>
                    <a:gd name="T16" fmla="*/ 0 h 82"/>
                    <a:gd name="T17" fmla="*/ 103 w 103"/>
                    <a:gd name="T18" fmla="*/ 82 h 82"/>
                  </a:gdLst>
                  <a:ahLst/>
                  <a:cxnLst>
                    <a:cxn ang="T10">
                      <a:pos x="T0" y="T1"/>
                    </a:cxn>
                    <a:cxn ang="T11">
                      <a:pos x="T2" y="T3"/>
                    </a:cxn>
                    <a:cxn ang="T12">
                      <a:pos x="T4" y="T5"/>
                    </a:cxn>
                    <a:cxn ang="T13">
                      <a:pos x="T6" y="T7"/>
                    </a:cxn>
                    <a:cxn ang="T14">
                      <a:pos x="T8" y="T9"/>
                    </a:cxn>
                  </a:cxnLst>
                  <a:rect l="T15" t="T16" r="T17" b="T18"/>
                  <a:pathLst>
                    <a:path w="103" h="82">
                      <a:moveTo>
                        <a:pt x="0" y="55"/>
                      </a:moveTo>
                      <a:lnTo>
                        <a:pt x="18" y="0"/>
                      </a:lnTo>
                      <a:lnTo>
                        <a:pt x="86" y="16"/>
                      </a:lnTo>
                      <a:lnTo>
                        <a:pt x="103" y="82"/>
                      </a:lnTo>
                      <a:lnTo>
                        <a:pt x="0" y="55"/>
                      </a:lnTo>
                      <a:close/>
                    </a:path>
                  </a:pathLst>
                </a:custGeom>
                <a:solidFill>
                  <a:srgbClr val="4BACC6"/>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87" name="Freeform 269">
                  <a:extLst>
                    <a:ext uri="{FF2B5EF4-FFF2-40B4-BE49-F238E27FC236}">
                      <a16:creationId xmlns:a16="http://schemas.microsoft.com/office/drawing/2014/main" id="{97A66B42-E0D0-458A-B1E8-7FA4D1944111}"/>
                    </a:ext>
                  </a:extLst>
                </p:cNvPr>
                <p:cNvSpPr/>
                <p:nvPr/>
              </p:nvSpPr>
              <p:spPr bwMode="auto">
                <a:xfrm>
                  <a:off x="6238910" y="1942840"/>
                  <a:ext cx="53911" cy="12729"/>
                </a:xfrm>
                <a:custGeom>
                  <a:avLst/>
                  <a:gdLst>
                    <a:gd name="T0" fmla="*/ 0 w 116"/>
                    <a:gd name="T1" fmla="*/ 0 h 29"/>
                    <a:gd name="T2" fmla="*/ 1 w 116"/>
                    <a:gd name="T3" fmla="*/ 1 h 29"/>
                    <a:gd name="T4" fmla="*/ 2 w 116"/>
                    <a:gd name="T5" fmla="*/ 0 h 29"/>
                    <a:gd name="T6" fmla="*/ 1 w 116"/>
                    <a:gd name="T7" fmla="*/ 0 h 29"/>
                    <a:gd name="T8" fmla="*/ 0 w 116"/>
                    <a:gd name="T9" fmla="*/ 0 h 29"/>
                    <a:gd name="T10" fmla="*/ 0 60000 65536"/>
                    <a:gd name="T11" fmla="*/ 0 60000 65536"/>
                    <a:gd name="T12" fmla="*/ 0 60000 65536"/>
                    <a:gd name="T13" fmla="*/ 0 60000 65536"/>
                    <a:gd name="T14" fmla="*/ 0 60000 65536"/>
                    <a:gd name="T15" fmla="*/ 0 w 116"/>
                    <a:gd name="T16" fmla="*/ 0 h 29"/>
                    <a:gd name="T17" fmla="*/ 116 w 116"/>
                    <a:gd name="T18" fmla="*/ 29 h 29"/>
                  </a:gdLst>
                  <a:ahLst/>
                  <a:cxnLst>
                    <a:cxn ang="T10">
                      <a:pos x="T0" y="T1"/>
                    </a:cxn>
                    <a:cxn ang="T11">
                      <a:pos x="T2" y="T3"/>
                    </a:cxn>
                    <a:cxn ang="T12">
                      <a:pos x="T4" y="T5"/>
                    </a:cxn>
                    <a:cxn ang="T13">
                      <a:pos x="T6" y="T7"/>
                    </a:cxn>
                    <a:cxn ang="T14">
                      <a:pos x="T8" y="T9"/>
                    </a:cxn>
                  </a:cxnLst>
                  <a:rect l="T15" t="T16" r="T17" b="T18"/>
                  <a:pathLst>
                    <a:path w="116" h="29">
                      <a:moveTo>
                        <a:pt x="0" y="12"/>
                      </a:moveTo>
                      <a:lnTo>
                        <a:pt x="26" y="29"/>
                      </a:lnTo>
                      <a:lnTo>
                        <a:pt x="116" y="12"/>
                      </a:lnTo>
                      <a:lnTo>
                        <a:pt x="31" y="0"/>
                      </a:lnTo>
                      <a:lnTo>
                        <a:pt x="0" y="12"/>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88" name="Freeform 270">
                  <a:extLst>
                    <a:ext uri="{FF2B5EF4-FFF2-40B4-BE49-F238E27FC236}">
                      <a16:creationId xmlns:a16="http://schemas.microsoft.com/office/drawing/2014/main" id="{BE982B47-EEEC-48E8-8FB0-F3B186D5A856}"/>
                    </a:ext>
                  </a:extLst>
                </p:cNvPr>
                <p:cNvSpPr/>
                <p:nvPr/>
              </p:nvSpPr>
              <p:spPr bwMode="auto">
                <a:xfrm>
                  <a:off x="6249018" y="2095593"/>
                  <a:ext cx="97714" cy="79559"/>
                </a:xfrm>
                <a:custGeom>
                  <a:avLst/>
                  <a:gdLst>
                    <a:gd name="T0" fmla="*/ 0 w 204"/>
                    <a:gd name="T1" fmla="*/ 1 h 172"/>
                    <a:gd name="T2" fmla="*/ 0 w 204"/>
                    <a:gd name="T3" fmla="*/ 3 h 172"/>
                    <a:gd name="T4" fmla="*/ 1 w 204"/>
                    <a:gd name="T5" fmla="*/ 3 h 172"/>
                    <a:gd name="T6" fmla="*/ 1 w 204"/>
                    <a:gd name="T7" fmla="*/ 4 h 172"/>
                    <a:gd name="T8" fmla="*/ 1 w 204"/>
                    <a:gd name="T9" fmla="*/ 4 h 172"/>
                    <a:gd name="T10" fmla="*/ 2 w 204"/>
                    <a:gd name="T11" fmla="*/ 3 h 172"/>
                    <a:gd name="T12" fmla="*/ 1 w 204"/>
                    <a:gd name="T13" fmla="*/ 3 h 172"/>
                    <a:gd name="T14" fmla="*/ 3 w 204"/>
                    <a:gd name="T15" fmla="*/ 3 h 172"/>
                    <a:gd name="T16" fmla="*/ 5 w 204"/>
                    <a:gd name="T17" fmla="*/ 0 h 172"/>
                    <a:gd name="T18" fmla="*/ 0 w 204"/>
                    <a:gd name="T19" fmla="*/ 0 h 172"/>
                    <a:gd name="T20" fmla="*/ 1 w 204"/>
                    <a:gd name="T21" fmla="*/ 1 h 172"/>
                    <a:gd name="T22" fmla="*/ 0 w 204"/>
                    <a:gd name="T23" fmla="*/ 1 h 1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4"/>
                    <a:gd name="T37" fmla="*/ 0 h 172"/>
                    <a:gd name="T38" fmla="*/ 204 w 204"/>
                    <a:gd name="T39" fmla="*/ 172 h 1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4" h="172">
                      <a:moveTo>
                        <a:pt x="0" y="30"/>
                      </a:moveTo>
                      <a:lnTo>
                        <a:pt x="3" y="107"/>
                      </a:lnTo>
                      <a:lnTo>
                        <a:pt x="28" y="123"/>
                      </a:lnTo>
                      <a:lnTo>
                        <a:pt x="21" y="168"/>
                      </a:lnTo>
                      <a:lnTo>
                        <a:pt x="48" y="172"/>
                      </a:lnTo>
                      <a:lnTo>
                        <a:pt x="81" y="134"/>
                      </a:lnTo>
                      <a:lnTo>
                        <a:pt x="48" y="107"/>
                      </a:lnTo>
                      <a:lnTo>
                        <a:pt x="131" y="107"/>
                      </a:lnTo>
                      <a:lnTo>
                        <a:pt x="204" y="12"/>
                      </a:lnTo>
                      <a:lnTo>
                        <a:pt x="15" y="0"/>
                      </a:lnTo>
                      <a:lnTo>
                        <a:pt x="38" y="31"/>
                      </a:lnTo>
                      <a:lnTo>
                        <a:pt x="0" y="30"/>
                      </a:lnTo>
                      <a:close/>
                    </a:path>
                  </a:pathLst>
                </a:custGeom>
                <a:solidFill>
                  <a:srgbClr val="4BACC6"/>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89" name="Freeform 271">
                  <a:extLst>
                    <a:ext uri="{FF2B5EF4-FFF2-40B4-BE49-F238E27FC236}">
                      <a16:creationId xmlns:a16="http://schemas.microsoft.com/office/drawing/2014/main" id="{E2CE53EC-B4C5-4E1B-8F0F-D91398894225}"/>
                    </a:ext>
                  </a:extLst>
                </p:cNvPr>
                <p:cNvSpPr/>
                <p:nvPr/>
              </p:nvSpPr>
              <p:spPr bwMode="auto">
                <a:xfrm>
                  <a:off x="6314722" y="1696207"/>
                  <a:ext cx="562698" cy="315053"/>
                </a:xfrm>
                <a:custGeom>
                  <a:avLst/>
                  <a:gdLst>
                    <a:gd name="T0" fmla="*/ 1 w 1173"/>
                    <a:gd name="T1" fmla="*/ 4 h 695"/>
                    <a:gd name="T2" fmla="*/ 3 w 1173"/>
                    <a:gd name="T3" fmla="*/ 5 h 695"/>
                    <a:gd name="T4" fmla="*/ 7 w 1173"/>
                    <a:gd name="T5" fmla="*/ 5 h 695"/>
                    <a:gd name="T6" fmla="*/ 6 w 1173"/>
                    <a:gd name="T7" fmla="*/ 5 h 695"/>
                    <a:gd name="T8" fmla="*/ 5 w 1173"/>
                    <a:gd name="T9" fmla="*/ 6 h 695"/>
                    <a:gd name="T10" fmla="*/ 7 w 1173"/>
                    <a:gd name="T11" fmla="*/ 6 h 695"/>
                    <a:gd name="T12" fmla="*/ 11 w 1173"/>
                    <a:gd name="T13" fmla="*/ 5 h 695"/>
                    <a:gd name="T14" fmla="*/ 15 w 1173"/>
                    <a:gd name="T15" fmla="*/ 5 h 695"/>
                    <a:gd name="T16" fmla="*/ 11 w 1173"/>
                    <a:gd name="T17" fmla="*/ 8 h 695"/>
                    <a:gd name="T18" fmla="*/ 5 w 1173"/>
                    <a:gd name="T19" fmla="*/ 7 h 695"/>
                    <a:gd name="T20" fmla="*/ 5 w 1173"/>
                    <a:gd name="T21" fmla="*/ 8 h 695"/>
                    <a:gd name="T22" fmla="*/ 9 w 1173"/>
                    <a:gd name="T23" fmla="*/ 10 h 695"/>
                    <a:gd name="T24" fmla="*/ 6 w 1173"/>
                    <a:gd name="T25" fmla="*/ 10 h 695"/>
                    <a:gd name="T26" fmla="*/ 5 w 1173"/>
                    <a:gd name="T27" fmla="*/ 11 h 695"/>
                    <a:gd name="T28" fmla="*/ 7 w 1173"/>
                    <a:gd name="T29" fmla="*/ 11 h 695"/>
                    <a:gd name="T30" fmla="*/ 5 w 1173"/>
                    <a:gd name="T31" fmla="*/ 12 h 695"/>
                    <a:gd name="T32" fmla="*/ 6 w 1173"/>
                    <a:gd name="T33" fmla="*/ 13 h 695"/>
                    <a:gd name="T34" fmla="*/ 7 w 1173"/>
                    <a:gd name="T35" fmla="*/ 14 h 695"/>
                    <a:gd name="T36" fmla="*/ 5 w 1173"/>
                    <a:gd name="T37" fmla="*/ 14 h 695"/>
                    <a:gd name="T38" fmla="*/ 3 w 1173"/>
                    <a:gd name="T39" fmla="*/ 15 h 695"/>
                    <a:gd name="T40" fmla="*/ 6 w 1173"/>
                    <a:gd name="T41" fmla="*/ 16 h 695"/>
                    <a:gd name="T42" fmla="*/ 7 w 1173"/>
                    <a:gd name="T43" fmla="*/ 15 h 695"/>
                    <a:gd name="T44" fmla="*/ 9 w 1173"/>
                    <a:gd name="T45" fmla="*/ 15 h 695"/>
                    <a:gd name="T46" fmla="*/ 10 w 1173"/>
                    <a:gd name="T47" fmla="*/ 16 h 695"/>
                    <a:gd name="T48" fmla="*/ 11 w 1173"/>
                    <a:gd name="T49" fmla="*/ 15 h 695"/>
                    <a:gd name="T50" fmla="*/ 12 w 1173"/>
                    <a:gd name="T51" fmla="*/ 14 h 695"/>
                    <a:gd name="T52" fmla="*/ 14 w 1173"/>
                    <a:gd name="T53" fmla="*/ 12 h 695"/>
                    <a:gd name="T54" fmla="*/ 15 w 1173"/>
                    <a:gd name="T55" fmla="*/ 11 h 695"/>
                    <a:gd name="T56" fmla="*/ 15 w 1173"/>
                    <a:gd name="T57" fmla="*/ 10 h 695"/>
                    <a:gd name="T58" fmla="*/ 13 w 1173"/>
                    <a:gd name="T59" fmla="*/ 10 h 695"/>
                    <a:gd name="T60" fmla="*/ 13 w 1173"/>
                    <a:gd name="T61" fmla="*/ 9 h 695"/>
                    <a:gd name="T62" fmla="*/ 18 w 1173"/>
                    <a:gd name="T63" fmla="*/ 8 h 695"/>
                    <a:gd name="T64" fmla="*/ 19 w 1173"/>
                    <a:gd name="T65" fmla="*/ 7 h 695"/>
                    <a:gd name="T66" fmla="*/ 24 w 1173"/>
                    <a:gd name="T67" fmla="*/ 4 h 695"/>
                    <a:gd name="T68" fmla="*/ 20 w 1173"/>
                    <a:gd name="T69" fmla="*/ 4 h 695"/>
                    <a:gd name="T70" fmla="*/ 27 w 1173"/>
                    <a:gd name="T71" fmla="*/ 3 h 695"/>
                    <a:gd name="T72" fmla="*/ 25 w 1173"/>
                    <a:gd name="T73" fmla="*/ 1 h 695"/>
                    <a:gd name="T74" fmla="*/ 16 w 1173"/>
                    <a:gd name="T75" fmla="*/ 0 h 695"/>
                    <a:gd name="T76" fmla="*/ 15 w 1173"/>
                    <a:gd name="T77" fmla="*/ 0 h 695"/>
                    <a:gd name="T78" fmla="*/ 13 w 1173"/>
                    <a:gd name="T79" fmla="*/ 2 h 695"/>
                    <a:gd name="T80" fmla="*/ 10 w 1173"/>
                    <a:gd name="T81" fmla="*/ 1 h 695"/>
                    <a:gd name="T82" fmla="*/ 8 w 1173"/>
                    <a:gd name="T83" fmla="*/ 1 h 695"/>
                    <a:gd name="T84" fmla="*/ 9 w 1173"/>
                    <a:gd name="T85" fmla="*/ 3 h 695"/>
                    <a:gd name="T86" fmla="*/ 6 w 1173"/>
                    <a:gd name="T87" fmla="*/ 3 h 6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73"/>
                    <a:gd name="T133" fmla="*/ 0 h 695"/>
                    <a:gd name="T134" fmla="*/ 1173 w 1173"/>
                    <a:gd name="T135" fmla="*/ 695 h 69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73" h="695">
                      <a:moveTo>
                        <a:pt x="0" y="165"/>
                      </a:moveTo>
                      <a:lnTo>
                        <a:pt x="104" y="165"/>
                      </a:lnTo>
                      <a:lnTo>
                        <a:pt x="67" y="189"/>
                      </a:lnTo>
                      <a:lnTo>
                        <a:pt x="211" y="170"/>
                      </a:lnTo>
                      <a:lnTo>
                        <a:pt x="87" y="189"/>
                      </a:lnTo>
                      <a:lnTo>
                        <a:pt x="126" y="201"/>
                      </a:lnTo>
                      <a:lnTo>
                        <a:pt x="84" y="204"/>
                      </a:lnTo>
                      <a:lnTo>
                        <a:pt x="102" y="223"/>
                      </a:lnTo>
                      <a:lnTo>
                        <a:pt x="287" y="195"/>
                      </a:lnTo>
                      <a:lnTo>
                        <a:pt x="104" y="238"/>
                      </a:lnTo>
                      <a:lnTo>
                        <a:pt x="183" y="272"/>
                      </a:lnTo>
                      <a:lnTo>
                        <a:pt x="255" y="222"/>
                      </a:lnTo>
                      <a:lnTo>
                        <a:pt x="379" y="214"/>
                      </a:lnTo>
                      <a:lnTo>
                        <a:pt x="249" y="232"/>
                      </a:lnTo>
                      <a:lnTo>
                        <a:pt x="219" y="272"/>
                      </a:lnTo>
                      <a:lnTo>
                        <a:pt x="294" y="276"/>
                      </a:lnTo>
                      <a:lnTo>
                        <a:pt x="379" y="237"/>
                      </a:lnTo>
                      <a:lnTo>
                        <a:pt x="322" y="273"/>
                      </a:lnTo>
                      <a:lnTo>
                        <a:pt x="379" y="273"/>
                      </a:lnTo>
                      <a:lnTo>
                        <a:pt x="467" y="246"/>
                      </a:lnTo>
                      <a:lnTo>
                        <a:pt x="456" y="205"/>
                      </a:lnTo>
                      <a:lnTo>
                        <a:pt x="551" y="176"/>
                      </a:lnTo>
                      <a:lnTo>
                        <a:pt x="481" y="241"/>
                      </a:lnTo>
                      <a:lnTo>
                        <a:pt x="631" y="228"/>
                      </a:lnTo>
                      <a:lnTo>
                        <a:pt x="328" y="293"/>
                      </a:lnTo>
                      <a:lnTo>
                        <a:pt x="396" y="360"/>
                      </a:lnTo>
                      <a:lnTo>
                        <a:pt x="458" y="360"/>
                      </a:lnTo>
                      <a:lnTo>
                        <a:pt x="427" y="373"/>
                      </a:lnTo>
                      <a:lnTo>
                        <a:pt x="307" y="304"/>
                      </a:lnTo>
                      <a:lnTo>
                        <a:pt x="209" y="293"/>
                      </a:lnTo>
                      <a:lnTo>
                        <a:pt x="207" y="322"/>
                      </a:lnTo>
                      <a:lnTo>
                        <a:pt x="253" y="337"/>
                      </a:lnTo>
                      <a:lnTo>
                        <a:pt x="208" y="346"/>
                      </a:lnTo>
                      <a:lnTo>
                        <a:pt x="328" y="423"/>
                      </a:lnTo>
                      <a:lnTo>
                        <a:pt x="279" y="426"/>
                      </a:lnTo>
                      <a:lnTo>
                        <a:pt x="399" y="431"/>
                      </a:lnTo>
                      <a:lnTo>
                        <a:pt x="332" y="448"/>
                      </a:lnTo>
                      <a:lnTo>
                        <a:pt x="368" y="473"/>
                      </a:lnTo>
                      <a:lnTo>
                        <a:pt x="260" y="434"/>
                      </a:lnTo>
                      <a:lnTo>
                        <a:pt x="198" y="450"/>
                      </a:lnTo>
                      <a:lnTo>
                        <a:pt x="172" y="512"/>
                      </a:lnTo>
                      <a:lnTo>
                        <a:pt x="235" y="491"/>
                      </a:lnTo>
                      <a:lnTo>
                        <a:pt x="222" y="514"/>
                      </a:lnTo>
                      <a:lnTo>
                        <a:pt x="245" y="514"/>
                      </a:lnTo>
                      <a:lnTo>
                        <a:pt x="283" y="466"/>
                      </a:lnTo>
                      <a:lnTo>
                        <a:pt x="269" y="506"/>
                      </a:lnTo>
                      <a:lnTo>
                        <a:pt x="304" y="511"/>
                      </a:lnTo>
                      <a:lnTo>
                        <a:pt x="239" y="530"/>
                      </a:lnTo>
                      <a:lnTo>
                        <a:pt x="279" y="531"/>
                      </a:lnTo>
                      <a:lnTo>
                        <a:pt x="245" y="542"/>
                      </a:lnTo>
                      <a:lnTo>
                        <a:pt x="273" y="568"/>
                      </a:lnTo>
                      <a:lnTo>
                        <a:pt x="322" y="568"/>
                      </a:lnTo>
                      <a:lnTo>
                        <a:pt x="368" y="521"/>
                      </a:lnTo>
                      <a:lnTo>
                        <a:pt x="287" y="590"/>
                      </a:lnTo>
                      <a:lnTo>
                        <a:pt x="208" y="535"/>
                      </a:lnTo>
                      <a:lnTo>
                        <a:pt x="143" y="545"/>
                      </a:lnTo>
                      <a:lnTo>
                        <a:pt x="199" y="602"/>
                      </a:lnTo>
                      <a:lnTo>
                        <a:pt x="102" y="632"/>
                      </a:lnTo>
                      <a:lnTo>
                        <a:pt x="112" y="673"/>
                      </a:lnTo>
                      <a:lnTo>
                        <a:pt x="129" y="637"/>
                      </a:lnTo>
                      <a:lnTo>
                        <a:pt x="134" y="673"/>
                      </a:lnTo>
                      <a:lnTo>
                        <a:pt x="200" y="656"/>
                      </a:lnTo>
                      <a:lnTo>
                        <a:pt x="249" y="690"/>
                      </a:lnTo>
                      <a:lnTo>
                        <a:pt x="284" y="687"/>
                      </a:lnTo>
                      <a:lnTo>
                        <a:pt x="259" y="660"/>
                      </a:lnTo>
                      <a:lnTo>
                        <a:pt x="328" y="668"/>
                      </a:lnTo>
                      <a:lnTo>
                        <a:pt x="322" y="642"/>
                      </a:lnTo>
                      <a:lnTo>
                        <a:pt x="352" y="673"/>
                      </a:lnTo>
                      <a:lnTo>
                        <a:pt x="371" y="667"/>
                      </a:lnTo>
                      <a:lnTo>
                        <a:pt x="360" y="648"/>
                      </a:lnTo>
                      <a:lnTo>
                        <a:pt x="417" y="667"/>
                      </a:lnTo>
                      <a:lnTo>
                        <a:pt x="418" y="695"/>
                      </a:lnTo>
                      <a:lnTo>
                        <a:pt x="517" y="667"/>
                      </a:lnTo>
                      <a:lnTo>
                        <a:pt x="536" y="627"/>
                      </a:lnTo>
                      <a:lnTo>
                        <a:pt x="489" y="637"/>
                      </a:lnTo>
                      <a:lnTo>
                        <a:pt x="489" y="598"/>
                      </a:lnTo>
                      <a:lnTo>
                        <a:pt x="379" y="596"/>
                      </a:lnTo>
                      <a:lnTo>
                        <a:pt x="526" y="588"/>
                      </a:lnTo>
                      <a:lnTo>
                        <a:pt x="549" y="560"/>
                      </a:lnTo>
                      <a:lnTo>
                        <a:pt x="526" y="526"/>
                      </a:lnTo>
                      <a:lnTo>
                        <a:pt x="610" y="530"/>
                      </a:lnTo>
                      <a:lnTo>
                        <a:pt x="628" y="514"/>
                      </a:lnTo>
                      <a:lnTo>
                        <a:pt x="571" y="506"/>
                      </a:lnTo>
                      <a:lnTo>
                        <a:pt x="647" y="500"/>
                      </a:lnTo>
                      <a:lnTo>
                        <a:pt x="597" y="477"/>
                      </a:lnTo>
                      <a:lnTo>
                        <a:pt x="656" y="462"/>
                      </a:lnTo>
                      <a:lnTo>
                        <a:pt x="653" y="444"/>
                      </a:lnTo>
                      <a:lnTo>
                        <a:pt x="543" y="434"/>
                      </a:lnTo>
                      <a:lnTo>
                        <a:pt x="605" y="418"/>
                      </a:lnTo>
                      <a:lnTo>
                        <a:pt x="541" y="414"/>
                      </a:lnTo>
                      <a:lnTo>
                        <a:pt x="656" y="426"/>
                      </a:lnTo>
                      <a:lnTo>
                        <a:pt x="660" y="407"/>
                      </a:lnTo>
                      <a:lnTo>
                        <a:pt x="541" y="400"/>
                      </a:lnTo>
                      <a:lnTo>
                        <a:pt x="700" y="373"/>
                      </a:lnTo>
                      <a:lnTo>
                        <a:pt x="654" y="349"/>
                      </a:lnTo>
                      <a:lnTo>
                        <a:pt x="774" y="360"/>
                      </a:lnTo>
                      <a:lnTo>
                        <a:pt x="808" y="322"/>
                      </a:lnTo>
                      <a:lnTo>
                        <a:pt x="751" y="319"/>
                      </a:lnTo>
                      <a:lnTo>
                        <a:pt x="825" y="316"/>
                      </a:lnTo>
                      <a:lnTo>
                        <a:pt x="817" y="287"/>
                      </a:lnTo>
                      <a:lnTo>
                        <a:pt x="853" y="293"/>
                      </a:lnTo>
                      <a:lnTo>
                        <a:pt x="1050" y="178"/>
                      </a:lnTo>
                      <a:lnTo>
                        <a:pt x="833" y="220"/>
                      </a:lnTo>
                      <a:lnTo>
                        <a:pt x="952" y="170"/>
                      </a:lnTo>
                      <a:lnTo>
                        <a:pt x="879" y="176"/>
                      </a:lnTo>
                      <a:lnTo>
                        <a:pt x="863" y="153"/>
                      </a:lnTo>
                      <a:lnTo>
                        <a:pt x="998" y="165"/>
                      </a:lnTo>
                      <a:lnTo>
                        <a:pt x="1173" y="107"/>
                      </a:lnTo>
                      <a:lnTo>
                        <a:pt x="1171" y="78"/>
                      </a:lnTo>
                      <a:lnTo>
                        <a:pt x="1099" y="78"/>
                      </a:lnTo>
                      <a:lnTo>
                        <a:pt x="1082" y="28"/>
                      </a:lnTo>
                      <a:lnTo>
                        <a:pt x="879" y="51"/>
                      </a:lnTo>
                      <a:lnTo>
                        <a:pt x="964" y="19"/>
                      </a:lnTo>
                      <a:lnTo>
                        <a:pt x="699" y="0"/>
                      </a:lnTo>
                      <a:lnTo>
                        <a:pt x="677" y="24"/>
                      </a:lnTo>
                      <a:lnTo>
                        <a:pt x="698" y="36"/>
                      </a:lnTo>
                      <a:lnTo>
                        <a:pt x="647" y="13"/>
                      </a:lnTo>
                      <a:lnTo>
                        <a:pt x="528" y="15"/>
                      </a:lnTo>
                      <a:lnTo>
                        <a:pt x="613" y="62"/>
                      </a:lnTo>
                      <a:lnTo>
                        <a:pt x="582" y="78"/>
                      </a:lnTo>
                      <a:lnTo>
                        <a:pt x="541" y="27"/>
                      </a:lnTo>
                      <a:lnTo>
                        <a:pt x="430" y="23"/>
                      </a:lnTo>
                      <a:lnTo>
                        <a:pt x="451" y="44"/>
                      </a:lnTo>
                      <a:lnTo>
                        <a:pt x="369" y="36"/>
                      </a:lnTo>
                      <a:lnTo>
                        <a:pt x="411" y="70"/>
                      </a:lnTo>
                      <a:lnTo>
                        <a:pt x="343" y="50"/>
                      </a:lnTo>
                      <a:lnTo>
                        <a:pt x="366" y="70"/>
                      </a:lnTo>
                      <a:lnTo>
                        <a:pt x="326" y="78"/>
                      </a:lnTo>
                      <a:lnTo>
                        <a:pt x="411" y="123"/>
                      </a:lnTo>
                      <a:lnTo>
                        <a:pt x="227" y="72"/>
                      </a:lnTo>
                      <a:lnTo>
                        <a:pt x="182" y="108"/>
                      </a:lnTo>
                      <a:lnTo>
                        <a:pt x="254" y="126"/>
                      </a:lnTo>
                      <a:lnTo>
                        <a:pt x="134" y="112"/>
                      </a:lnTo>
                      <a:lnTo>
                        <a:pt x="0" y="165"/>
                      </a:lnTo>
                      <a:close/>
                    </a:path>
                  </a:pathLst>
                </a:custGeom>
                <a:solidFill>
                  <a:srgbClr val="4BACC6"/>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90" name="Freeform 272">
                  <a:extLst>
                    <a:ext uri="{FF2B5EF4-FFF2-40B4-BE49-F238E27FC236}">
                      <a16:creationId xmlns:a16="http://schemas.microsoft.com/office/drawing/2014/main" id="{99D3452D-DABA-4C68-A9A5-17C163CE2ADE}"/>
                    </a:ext>
                  </a:extLst>
                </p:cNvPr>
                <p:cNvSpPr/>
                <p:nvPr/>
              </p:nvSpPr>
              <p:spPr bwMode="auto">
                <a:xfrm>
                  <a:off x="6350102" y="2103549"/>
                  <a:ext cx="525634" cy="408933"/>
                </a:xfrm>
                <a:custGeom>
                  <a:avLst/>
                  <a:gdLst>
                    <a:gd name="T0" fmla="*/ 0 w 1094"/>
                    <a:gd name="T1" fmla="*/ 2 h 902"/>
                    <a:gd name="T2" fmla="*/ 3 w 1094"/>
                    <a:gd name="T3" fmla="*/ 0 h 902"/>
                    <a:gd name="T4" fmla="*/ 3 w 1094"/>
                    <a:gd name="T5" fmla="*/ 2 h 902"/>
                    <a:gd name="T6" fmla="*/ 4 w 1094"/>
                    <a:gd name="T7" fmla="*/ 5 h 902"/>
                    <a:gd name="T8" fmla="*/ 5 w 1094"/>
                    <a:gd name="T9" fmla="*/ 5 h 902"/>
                    <a:gd name="T10" fmla="*/ 4 w 1094"/>
                    <a:gd name="T11" fmla="*/ 4 h 902"/>
                    <a:gd name="T12" fmla="*/ 4 w 1094"/>
                    <a:gd name="T13" fmla="*/ 2 h 902"/>
                    <a:gd name="T14" fmla="*/ 4 w 1094"/>
                    <a:gd name="T15" fmla="*/ 1 h 902"/>
                    <a:gd name="T16" fmla="*/ 4 w 1094"/>
                    <a:gd name="T17" fmla="*/ 1 h 902"/>
                    <a:gd name="T18" fmla="*/ 7 w 1094"/>
                    <a:gd name="T19" fmla="*/ 0 h 902"/>
                    <a:gd name="T20" fmla="*/ 8 w 1094"/>
                    <a:gd name="T21" fmla="*/ 1 h 902"/>
                    <a:gd name="T22" fmla="*/ 8 w 1094"/>
                    <a:gd name="T23" fmla="*/ 4 h 902"/>
                    <a:gd name="T24" fmla="*/ 10 w 1094"/>
                    <a:gd name="T25" fmla="*/ 3 h 902"/>
                    <a:gd name="T26" fmla="*/ 13 w 1094"/>
                    <a:gd name="T27" fmla="*/ 3 h 902"/>
                    <a:gd name="T28" fmla="*/ 13 w 1094"/>
                    <a:gd name="T29" fmla="*/ 4 h 902"/>
                    <a:gd name="T30" fmla="*/ 14 w 1094"/>
                    <a:gd name="T31" fmla="*/ 5 h 902"/>
                    <a:gd name="T32" fmla="*/ 15 w 1094"/>
                    <a:gd name="T33" fmla="*/ 4 h 902"/>
                    <a:gd name="T34" fmla="*/ 17 w 1094"/>
                    <a:gd name="T35" fmla="*/ 5 h 902"/>
                    <a:gd name="T36" fmla="*/ 17 w 1094"/>
                    <a:gd name="T37" fmla="*/ 5 h 902"/>
                    <a:gd name="T38" fmla="*/ 18 w 1094"/>
                    <a:gd name="T39" fmla="*/ 6 h 902"/>
                    <a:gd name="T40" fmla="*/ 19 w 1094"/>
                    <a:gd name="T41" fmla="*/ 6 h 902"/>
                    <a:gd name="T42" fmla="*/ 19 w 1094"/>
                    <a:gd name="T43" fmla="*/ 7 h 902"/>
                    <a:gd name="T44" fmla="*/ 19 w 1094"/>
                    <a:gd name="T45" fmla="*/ 7 h 902"/>
                    <a:gd name="T46" fmla="*/ 19 w 1094"/>
                    <a:gd name="T47" fmla="*/ 8 h 902"/>
                    <a:gd name="T48" fmla="*/ 19 w 1094"/>
                    <a:gd name="T49" fmla="*/ 9 h 902"/>
                    <a:gd name="T50" fmla="*/ 19 w 1094"/>
                    <a:gd name="T51" fmla="*/ 10 h 902"/>
                    <a:gd name="T52" fmla="*/ 23 w 1094"/>
                    <a:gd name="T53" fmla="*/ 11 h 902"/>
                    <a:gd name="T54" fmla="*/ 24 w 1094"/>
                    <a:gd name="T55" fmla="*/ 12 h 902"/>
                    <a:gd name="T56" fmla="*/ 25 w 1094"/>
                    <a:gd name="T57" fmla="*/ 13 h 902"/>
                    <a:gd name="T58" fmla="*/ 25 w 1094"/>
                    <a:gd name="T59" fmla="*/ 14 h 902"/>
                    <a:gd name="T60" fmla="*/ 25 w 1094"/>
                    <a:gd name="T61" fmla="*/ 15 h 902"/>
                    <a:gd name="T62" fmla="*/ 23 w 1094"/>
                    <a:gd name="T63" fmla="*/ 16 h 902"/>
                    <a:gd name="T64" fmla="*/ 19 w 1094"/>
                    <a:gd name="T65" fmla="*/ 14 h 902"/>
                    <a:gd name="T66" fmla="*/ 20 w 1094"/>
                    <a:gd name="T67" fmla="*/ 15 h 902"/>
                    <a:gd name="T68" fmla="*/ 21 w 1094"/>
                    <a:gd name="T69" fmla="*/ 16 h 902"/>
                    <a:gd name="T70" fmla="*/ 22 w 1094"/>
                    <a:gd name="T71" fmla="*/ 17 h 902"/>
                    <a:gd name="T72" fmla="*/ 23 w 1094"/>
                    <a:gd name="T73" fmla="*/ 20 h 902"/>
                    <a:gd name="T74" fmla="*/ 21 w 1094"/>
                    <a:gd name="T75" fmla="*/ 21 h 902"/>
                    <a:gd name="T76" fmla="*/ 16 w 1094"/>
                    <a:gd name="T77" fmla="*/ 18 h 902"/>
                    <a:gd name="T78" fmla="*/ 15 w 1094"/>
                    <a:gd name="T79" fmla="*/ 18 h 902"/>
                    <a:gd name="T80" fmla="*/ 14 w 1094"/>
                    <a:gd name="T81" fmla="*/ 16 h 902"/>
                    <a:gd name="T82" fmla="*/ 13 w 1094"/>
                    <a:gd name="T83" fmla="*/ 17 h 902"/>
                    <a:gd name="T84" fmla="*/ 11 w 1094"/>
                    <a:gd name="T85" fmla="*/ 17 h 902"/>
                    <a:gd name="T86" fmla="*/ 15 w 1094"/>
                    <a:gd name="T87" fmla="*/ 15 h 902"/>
                    <a:gd name="T88" fmla="*/ 16 w 1094"/>
                    <a:gd name="T89" fmla="*/ 12 h 902"/>
                    <a:gd name="T90" fmla="*/ 13 w 1094"/>
                    <a:gd name="T91" fmla="*/ 9 h 902"/>
                    <a:gd name="T92" fmla="*/ 12 w 1094"/>
                    <a:gd name="T93" fmla="*/ 10 h 902"/>
                    <a:gd name="T94" fmla="*/ 13 w 1094"/>
                    <a:gd name="T95" fmla="*/ 9 h 902"/>
                    <a:gd name="T96" fmla="*/ 11 w 1094"/>
                    <a:gd name="T97" fmla="*/ 7 h 902"/>
                    <a:gd name="T98" fmla="*/ 10 w 1094"/>
                    <a:gd name="T99" fmla="*/ 7 h 902"/>
                    <a:gd name="T100" fmla="*/ 8 w 1094"/>
                    <a:gd name="T101" fmla="*/ 8 h 902"/>
                    <a:gd name="T102" fmla="*/ 1 w 1094"/>
                    <a:gd name="T103" fmla="*/ 5 h 902"/>
                    <a:gd name="T104" fmla="*/ 0 w 1094"/>
                    <a:gd name="T105" fmla="*/ 5 h 9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94"/>
                    <a:gd name="T160" fmla="*/ 0 h 902"/>
                    <a:gd name="T161" fmla="*/ 1094 w 1094"/>
                    <a:gd name="T162" fmla="*/ 902 h 90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94" h="902">
                      <a:moveTo>
                        <a:pt x="0" y="202"/>
                      </a:moveTo>
                      <a:lnTo>
                        <a:pt x="9" y="103"/>
                      </a:lnTo>
                      <a:lnTo>
                        <a:pt x="54" y="31"/>
                      </a:lnTo>
                      <a:lnTo>
                        <a:pt x="130" y="0"/>
                      </a:lnTo>
                      <a:lnTo>
                        <a:pt x="191" y="14"/>
                      </a:lnTo>
                      <a:lnTo>
                        <a:pt x="125" y="103"/>
                      </a:lnTo>
                      <a:lnTo>
                        <a:pt x="144" y="158"/>
                      </a:lnTo>
                      <a:lnTo>
                        <a:pt x="191" y="212"/>
                      </a:lnTo>
                      <a:lnTo>
                        <a:pt x="130" y="231"/>
                      </a:lnTo>
                      <a:lnTo>
                        <a:pt x="195" y="230"/>
                      </a:lnTo>
                      <a:lnTo>
                        <a:pt x="204" y="184"/>
                      </a:lnTo>
                      <a:lnTo>
                        <a:pt x="155" y="156"/>
                      </a:lnTo>
                      <a:lnTo>
                        <a:pt x="195" y="123"/>
                      </a:lnTo>
                      <a:lnTo>
                        <a:pt x="166" y="78"/>
                      </a:lnTo>
                      <a:lnTo>
                        <a:pt x="229" y="89"/>
                      </a:lnTo>
                      <a:lnTo>
                        <a:pt x="170" y="68"/>
                      </a:lnTo>
                      <a:lnTo>
                        <a:pt x="236" y="73"/>
                      </a:lnTo>
                      <a:lnTo>
                        <a:pt x="190" y="42"/>
                      </a:lnTo>
                      <a:lnTo>
                        <a:pt x="242" y="43"/>
                      </a:lnTo>
                      <a:lnTo>
                        <a:pt x="279" y="14"/>
                      </a:lnTo>
                      <a:lnTo>
                        <a:pt x="324" y="11"/>
                      </a:lnTo>
                      <a:lnTo>
                        <a:pt x="326" y="51"/>
                      </a:lnTo>
                      <a:lnTo>
                        <a:pt x="358" y="68"/>
                      </a:lnTo>
                      <a:lnTo>
                        <a:pt x="348" y="158"/>
                      </a:lnTo>
                      <a:lnTo>
                        <a:pt x="392" y="115"/>
                      </a:lnTo>
                      <a:lnTo>
                        <a:pt x="414" y="134"/>
                      </a:lnTo>
                      <a:lnTo>
                        <a:pt x="476" y="91"/>
                      </a:lnTo>
                      <a:lnTo>
                        <a:pt x="564" y="115"/>
                      </a:lnTo>
                      <a:lnTo>
                        <a:pt x="603" y="158"/>
                      </a:lnTo>
                      <a:lnTo>
                        <a:pt x="575" y="184"/>
                      </a:lnTo>
                      <a:lnTo>
                        <a:pt x="630" y="173"/>
                      </a:lnTo>
                      <a:lnTo>
                        <a:pt x="614" y="199"/>
                      </a:lnTo>
                      <a:lnTo>
                        <a:pt x="646" y="212"/>
                      </a:lnTo>
                      <a:lnTo>
                        <a:pt x="671" y="180"/>
                      </a:lnTo>
                      <a:lnTo>
                        <a:pt x="711" y="196"/>
                      </a:lnTo>
                      <a:lnTo>
                        <a:pt x="724" y="222"/>
                      </a:lnTo>
                      <a:lnTo>
                        <a:pt x="690" y="230"/>
                      </a:lnTo>
                      <a:lnTo>
                        <a:pt x="742" y="230"/>
                      </a:lnTo>
                      <a:lnTo>
                        <a:pt x="733" y="265"/>
                      </a:lnTo>
                      <a:lnTo>
                        <a:pt x="772" y="246"/>
                      </a:lnTo>
                      <a:lnTo>
                        <a:pt x="748" y="276"/>
                      </a:lnTo>
                      <a:lnTo>
                        <a:pt x="826" y="268"/>
                      </a:lnTo>
                      <a:lnTo>
                        <a:pt x="782" y="299"/>
                      </a:lnTo>
                      <a:lnTo>
                        <a:pt x="820" y="299"/>
                      </a:lnTo>
                      <a:lnTo>
                        <a:pt x="804" y="321"/>
                      </a:lnTo>
                      <a:lnTo>
                        <a:pt x="838" y="291"/>
                      </a:lnTo>
                      <a:lnTo>
                        <a:pt x="874" y="322"/>
                      </a:lnTo>
                      <a:lnTo>
                        <a:pt x="810" y="348"/>
                      </a:lnTo>
                      <a:lnTo>
                        <a:pt x="900" y="371"/>
                      </a:lnTo>
                      <a:lnTo>
                        <a:pt x="825" y="379"/>
                      </a:lnTo>
                      <a:lnTo>
                        <a:pt x="853" y="391"/>
                      </a:lnTo>
                      <a:lnTo>
                        <a:pt x="829" y="419"/>
                      </a:lnTo>
                      <a:lnTo>
                        <a:pt x="921" y="473"/>
                      </a:lnTo>
                      <a:lnTo>
                        <a:pt x="968" y="464"/>
                      </a:lnTo>
                      <a:lnTo>
                        <a:pt x="986" y="529"/>
                      </a:lnTo>
                      <a:lnTo>
                        <a:pt x="1031" y="523"/>
                      </a:lnTo>
                      <a:lnTo>
                        <a:pt x="1029" y="551"/>
                      </a:lnTo>
                      <a:lnTo>
                        <a:pt x="1094" y="565"/>
                      </a:lnTo>
                      <a:lnTo>
                        <a:pt x="1086" y="599"/>
                      </a:lnTo>
                      <a:lnTo>
                        <a:pt x="1053" y="594"/>
                      </a:lnTo>
                      <a:lnTo>
                        <a:pt x="1068" y="614"/>
                      </a:lnTo>
                      <a:lnTo>
                        <a:pt x="1052" y="647"/>
                      </a:lnTo>
                      <a:lnTo>
                        <a:pt x="1020" y="632"/>
                      </a:lnTo>
                      <a:lnTo>
                        <a:pt x="1013" y="697"/>
                      </a:lnTo>
                      <a:lnTo>
                        <a:pt x="888" y="578"/>
                      </a:lnTo>
                      <a:lnTo>
                        <a:pt x="842" y="588"/>
                      </a:lnTo>
                      <a:lnTo>
                        <a:pt x="874" y="618"/>
                      </a:lnTo>
                      <a:lnTo>
                        <a:pt x="849" y="647"/>
                      </a:lnTo>
                      <a:lnTo>
                        <a:pt x="868" y="645"/>
                      </a:lnTo>
                      <a:lnTo>
                        <a:pt x="895" y="703"/>
                      </a:lnTo>
                      <a:lnTo>
                        <a:pt x="956" y="717"/>
                      </a:lnTo>
                      <a:lnTo>
                        <a:pt x="950" y="751"/>
                      </a:lnTo>
                      <a:lnTo>
                        <a:pt x="983" y="778"/>
                      </a:lnTo>
                      <a:lnTo>
                        <a:pt x="969" y="858"/>
                      </a:lnTo>
                      <a:lnTo>
                        <a:pt x="810" y="775"/>
                      </a:lnTo>
                      <a:lnTo>
                        <a:pt x="916" y="902"/>
                      </a:lnTo>
                      <a:lnTo>
                        <a:pt x="719" y="832"/>
                      </a:lnTo>
                      <a:lnTo>
                        <a:pt x="691" y="789"/>
                      </a:lnTo>
                      <a:lnTo>
                        <a:pt x="718" y="785"/>
                      </a:lnTo>
                      <a:lnTo>
                        <a:pt x="654" y="762"/>
                      </a:lnTo>
                      <a:lnTo>
                        <a:pt x="635" y="713"/>
                      </a:lnTo>
                      <a:lnTo>
                        <a:pt x="584" y="697"/>
                      </a:lnTo>
                      <a:lnTo>
                        <a:pt x="581" y="729"/>
                      </a:lnTo>
                      <a:lnTo>
                        <a:pt x="553" y="713"/>
                      </a:lnTo>
                      <a:lnTo>
                        <a:pt x="512" y="744"/>
                      </a:lnTo>
                      <a:lnTo>
                        <a:pt x="457" y="713"/>
                      </a:lnTo>
                      <a:lnTo>
                        <a:pt x="483" y="657"/>
                      </a:lnTo>
                      <a:lnTo>
                        <a:pt x="630" y="657"/>
                      </a:lnTo>
                      <a:lnTo>
                        <a:pt x="594" y="602"/>
                      </a:lnTo>
                      <a:lnTo>
                        <a:pt x="677" y="523"/>
                      </a:lnTo>
                      <a:lnTo>
                        <a:pt x="619" y="417"/>
                      </a:lnTo>
                      <a:lnTo>
                        <a:pt x="578" y="407"/>
                      </a:lnTo>
                      <a:lnTo>
                        <a:pt x="602" y="391"/>
                      </a:lnTo>
                      <a:lnTo>
                        <a:pt x="513" y="418"/>
                      </a:lnTo>
                      <a:lnTo>
                        <a:pt x="512" y="388"/>
                      </a:lnTo>
                      <a:lnTo>
                        <a:pt x="544" y="371"/>
                      </a:lnTo>
                      <a:lnTo>
                        <a:pt x="477" y="329"/>
                      </a:lnTo>
                      <a:lnTo>
                        <a:pt x="476" y="298"/>
                      </a:lnTo>
                      <a:lnTo>
                        <a:pt x="412" y="280"/>
                      </a:lnTo>
                      <a:lnTo>
                        <a:pt x="428" y="325"/>
                      </a:lnTo>
                      <a:lnTo>
                        <a:pt x="321" y="308"/>
                      </a:lnTo>
                      <a:lnTo>
                        <a:pt x="350" y="334"/>
                      </a:lnTo>
                      <a:lnTo>
                        <a:pt x="71" y="289"/>
                      </a:lnTo>
                      <a:lnTo>
                        <a:pt x="22" y="230"/>
                      </a:lnTo>
                      <a:lnTo>
                        <a:pt x="111" y="233"/>
                      </a:lnTo>
                      <a:lnTo>
                        <a:pt x="0" y="202"/>
                      </a:lnTo>
                      <a:close/>
                    </a:path>
                  </a:pathLst>
                </a:custGeom>
                <a:solidFill>
                  <a:srgbClr val="4BACC6"/>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91" name="Freeform 273">
                  <a:extLst>
                    <a:ext uri="{FF2B5EF4-FFF2-40B4-BE49-F238E27FC236}">
                      <a16:creationId xmlns:a16="http://schemas.microsoft.com/office/drawing/2014/main" id="{4E3FC6F5-48C4-414C-A5D0-300FDFB81CD6}"/>
                    </a:ext>
                  </a:extLst>
                </p:cNvPr>
                <p:cNvSpPr/>
                <p:nvPr/>
              </p:nvSpPr>
              <p:spPr bwMode="auto">
                <a:xfrm>
                  <a:off x="6404013" y="2385187"/>
                  <a:ext cx="121300" cy="89106"/>
                </a:xfrm>
                <a:custGeom>
                  <a:avLst/>
                  <a:gdLst>
                    <a:gd name="T0" fmla="*/ 0 w 254"/>
                    <a:gd name="T1" fmla="*/ 4 h 197"/>
                    <a:gd name="T2" fmla="*/ 1 w 254"/>
                    <a:gd name="T3" fmla="*/ 3 h 197"/>
                    <a:gd name="T4" fmla="*/ 1 w 254"/>
                    <a:gd name="T5" fmla="*/ 0 h 197"/>
                    <a:gd name="T6" fmla="*/ 2 w 254"/>
                    <a:gd name="T7" fmla="*/ 1 h 197"/>
                    <a:gd name="T8" fmla="*/ 3 w 254"/>
                    <a:gd name="T9" fmla="*/ 1 h 197"/>
                    <a:gd name="T10" fmla="*/ 6 w 254"/>
                    <a:gd name="T11" fmla="*/ 3 h 197"/>
                    <a:gd name="T12" fmla="*/ 5 w 254"/>
                    <a:gd name="T13" fmla="*/ 4 h 197"/>
                    <a:gd name="T14" fmla="*/ 3 w 254"/>
                    <a:gd name="T15" fmla="*/ 3 h 197"/>
                    <a:gd name="T16" fmla="*/ 2 w 254"/>
                    <a:gd name="T17" fmla="*/ 5 h 197"/>
                    <a:gd name="T18" fmla="*/ 1 w 254"/>
                    <a:gd name="T19" fmla="*/ 3 h 197"/>
                    <a:gd name="T20" fmla="*/ 0 w 254"/>
                    <a:gd name="T21" fmla="*/ 4 h 1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4"/>
                    <a:gd name="T34" fmla="*/ 0 h 197"/>
                    <a:gd name="T35" fmla="*/ 254 w 254"/>
                    <a:gd name="T36" fmla="*/ 197 h 1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4" h="197">
                      <a:moveTo>
                        <a:pt x="0" y="161"/>
                      </a:moveTo>
                      <a:lnTo>
                        <a:pt x="36" y="123"/>
                      </a:lnTo>
                      <a:lnTo>
                        <a:pt x="59" y="0"/>
                      </a:lnTo>
                      <a:lnTo>
                        <a:pt x="80" y="45"/>
                      </a:lnTo>
                      <a:lnTo>
                        <a:pt x="140" y="55"/>
                      </a:lnTo>
                      <a:lnTo>
                        <a:pt x="254" y="145"/>
                      </a:lnTo>
                      <a:lnTo>
                        <a:pt x="239" y="176"/>
                      </a:lnTo>
                      <a:lnTo>
                        <a:pt x="136" y="134"/>
                      </a:lnTo>
                      <a:lnTo>
                        <a:pt x="73" y="197"/>
                      </a:lnTo>
                      <a:lnTo>
                        <a:pt x="57" y="145"/>
                      </a:lnTo>
                      <a:lnTo>
                        <a:pt x="0" y="161"/>
                      </a:lnTo>
                      <a:close/>
                    </a:path>
                  </a:pathLst>
                </a:custGeom>
                <a:solidFill>
                  <a:srgbClr val="4BACC6"/>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92" name="Freeform 274">
                  <a:extLst>
                    <a:ext uri="{FF2B5EF4-FFF2-40B4-BE49-F238E27FC236}">
                      <a16:creationId xmlns:a16="http://schemas.microsoft.com/office/drawing/2014/main" id="{EEE7A819-36CD-42E5-AB77-2E04A7CC07AF}"/>
                    </a:ext>
                  </a:extLst>
                </p:cNvPr>
                <p:cNvSpPr/>
                <p:nvPr/>
              </p:nvSpPr>
              <p:spPr bwMode="auto">
                <a:xfrm>
                  <a:off x="6914484" y="2805258"/>
                  <a:ext cx="121300" cy="132068"/>
                </a:xfrm>
                <a:custGeom>
                  <a:avLst/>
                  <a:gdLst>
                    <a:gd name="T0" fmla="*/ 0 w 255"/>
                    <a:gd name="T1" fmla="*/ 6 h 286"/>
                    <a:gd name="T2" fmla="*/ 2 w 255"/>
                    <a:gd name="T3" fmla="*/ 0 h 286"/>
                    <a:gd name="T4" fmla="*/ 3 w 255"/>
                    <a:gd name="T5" fmla="*/ 0 h 286"/>
                    <a:gd name="T6" fmla="*/ 2 w 255"/>
                    <a:gd name="T7" fmla="*/ 3 h 286"/>
                    <a:gd name="T8" fmla="*/ 3 w 255"/>
                    <a:gd name="T9" fmla="*/ 2 h 286"/>
                    <a:gd name="T10" fmla="*/ 3 w 255"/>
                    <a:gd name="T11" fmla="*/ 3 h 286"/>
                    <a:gd name="T12" fmla="*/ 5 w 255"/>
                    <a:gd name="T13" fmla="*/ 3 h 286"/>
                    <a:gd name="T14" fmla="*/ 5 w 255"/>
                    <a:gd name="T15" fmla="*/ 4 h 286"/>
                    <a:gd name="T16" fmla="*/ 5 w 255"/>
                    <a:gd name="T17" fmla="*/ 4 h 286"/>
                    <a:gd name="T18" fmla="*/ 5 w 255"/>
                    <a:gd name="T19" fmla="*/ 6 h 286"/>
                    <a:gd name="T20" fmla="*/ 6 w 255"/>
                    <a:gd name="T21" fmla="*/ 5 h 286"/>
                    <a:gd name="T22" fmla="*/ 6 w 255"/>
                    <a:gd name="T23" fmla="*/ 6 h 286"/>
                    <a:gd name="T24" fmla="*/ 5 w 255"/>
                    <a:gd name="T25" fmla="*/ 7 h 286"/>
                    <a:gd name="T26" fmla="*/ 5 w 255"/>
                    <a:gd name="T27" fmla="*/ 6 h 286"/>
                    <a:gd name="T28" fmla="*/ 5 w 255"/>
                    <a:gd name="T29" fmla="*/ 7 h 286"/>
                    <a:gd name="T30" fmla="*/ 5 w 255"/>
                    <a:gd name="T31" fmla="*/ 5 h 286"/>
                    <a:gd name="T32" fmla="*/ 3 w 255"/>
                    <a:gd name="T33" fmla="*/ 7 h 286"/>
                    <a:gd name="T34" fmla="*/ 4 w 255"/>
                    <a:gd name="T35" fmla="*/ 6 h 286"/>
                    <a:gd name="T36" fmla="*/ 3 w 255"/>
                    <a:gd name="T37" fmla="*/ 6 h 286"/>
                    <a:gd name="T38" fmla="*/ 3 w 255"/>
                    <a:gd name="T39" fmla="*/ 5 h 286"/>
                    <a:gd name="T40" fmla="*/ 0 w 255"/>
                    <a:gd name="T41" fmla="*/ 6 h 2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5"/>
                    <a:gd name="T64" fmla="*/ 0 h 286"/>
                    <a:gd name="T65" fmla="*/ 255 w 255"/>
                    <a:gd name="T66" fmla="*/ 286 h 2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5" h="286">
                      <a:moveTo>
                        <a:pt x="0" y="223"/>
                      </a:moveTo>
                      <a:lnTo>
                        <a:pt x="106" y="15"/>
                      </a:lnTo>
                      <a:lnTo>
                        <a:pt x="146" y="0"/>
                      </a:lnTo>
                      <a:lnTo>
                        <a:pt x="97" y="112"/>
                      </a:lnTo>
                      <a:lnTo>
                        <a:pt x="130" y="87"/>
                      </a:lnTo>
                      <a:lnTo>
                        <a:pt x="152" y="135"/>
                      </a:lnTo>
                      <a:lnTo>
                        <a:pt x="219" y="135"/>
                      </a:lnTo>
                      <a:lnTo>
                        <a:pt x="205" y="177"/>
                      </a:lnTo>
                      <a:lnTo>
                        <a:pt x="240" y="173"/>
                      </a:lnTo>
                      <a:lnTo>
                        <a:pt x="214" y="219"/>
                      </a:lnTo>
                      <a:lnTo>
                        <a:pt x="248" y="194"/>
                      </a:lnTo>
                      <a:lnTo>
                        <a:pt x="255" y="237"/>
                      </a:lnTo>
                      <a:lnTo>
                        <a:pt x="222" y="286"/>
                      </a:lnTo>
                      <a:lnTo>
                        <a:pt x="219" y="250"/>
                      </a:lnTo>
                      <a:lnTo>
                        <a:pt x="204" y="269"/>
                      </a:lnTo>
                      <a:lnTo>
                        <a:pt x="204" y="214"/>
                      </a:lnTo>
                      <a:lnTo>
                        <a:pt x="140" y="269"/>
                      </a:lnTo>
                      <a:lnTo>
                        <a:pt x="178" y="233"/>
                      </a:lnTo>
                      <a:lnTo>
                        <a:pt x="123" y="237"/>
                      </a:lnTo>
                      <a:lnTo>
                        <a:pt x="138" y="217"/>
                      </a:lnTo>
                      <a:lnTo>
                        <a:pt x="0" y="223"/>
                      </a:lnTo>
                      <a:close/>
                    </a:path>
                  </a:pathLst>
                </a:custGeom>
                <a:solidFill>
                  <a:srgbClr val="4BACC6"/>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93" name="Freeform 275">
                  <a:extLst>
                    <a:ext uri="{FF2B5EF4-FFF2-40B4-BE49-F238E27FC236}">
                      <a16:creationId xmlns:a16="http://schemas.microsoft.com/office/drawing/2014/main" id="{15264CBE-672F-4DDB-B6CA-9628AE7325F4}"/>
                    </a:ext>
                  </a:extLst>
                </p:cNvPr>
                <p:cNvSpPr/>
                <p:nvPr/>
              </p:nvSpPr>
              <p:spPr bwMode="auto">
                <a:xfrm>
                  <a:off x="6617973" y="4291418"/>
                  <a:ext cx="151625" cy="838551"/>
                </a:xfrm>
                <a:custGeom>
                  <a:avLst/>
                  <a:gdLst>
                    <a:gd name="T0" fmla="*/ 0 w 317"/>
                    <a:gd name="T1" fmla="*/ 33 h 1850"/>
                    <a:gd name="T2" fmla="*/ 1 w 317"/>
                    <a:gd name="T3" fmla="*/ 32 h 1850"/>
                    <a:gd name="T4" fmla="*/ 1 w 317"/>
                    <a:gd name="T5" fmla="*/ 33 h 1850"/>
                    <a:gd name="T6" fmla="*/ 3 w 317"/>
                    <a:gd name="T7" fmla="*/ 31 h 1850"/>
                    <a:gd name="T8" fmla="*/ 2 w 317"/>
                    <a:gd name="T9" fmla="*/ 30 h 1850"/>
                    <a:gd name="T10" fmla="*/ 3 w 317"/>
                    <a:gd name="T11" fmla="*/ 27 h 1850"/>
                    <a:gd name="T12" fmla="*/ 1 w 317"/>
                    <a:gd name="T13" fmla="*/ 27 h 1850"/>
                    <a:gd name="T14" fmla="*/ 2 w 317"/>
                    <a:gd name="T15" fmla="*/ 22 h 1850"/>
                    <a:gd name="T16" fmla="*/ 3 w 317"/>
                    <a:gd name="T17" fmla="*/ 17 h 1850"/>
                    <a:gd name="T18" fmla="*/ 3 w 317"/>
                    <a:gd name="T19" fmla="*/ 13 h 1850"/>
                    <a:gd name="T20" fmla="*/ 5 w 317"/>
                    <a:gd name="T21" fmla="*/ 4 h 1850"/>
                    <a:gd name="T22" fmla="*/ 4 w 317"/>
                    <a:gd name="T23" fmla="*/ 1 h 1850"/>
                    <a:gd name="T24" fmla="*/ 5 w 317"/>
                    <a:gd name="T25" fmla="*/ 0 h 1850"/>
                    <a:gd name="T26" fmla="*/ 6 w 317"/>
                    <a:gd name="T27" fmla="*/ 2 h 1850"/>
                    <a:gd name="T28" fmla="*/ 7 w 317"/>
                    <a:gd name="T29" fmla="*/ 6 h 1850"/>
                    <a:gd name="T30" fmla="*/ 7 w 317"/>
                    <a:gd name="T31" fmla="*/ 6 h 1850"/>
                    <a:gd name="T32" fmla="*/ 7 w 317"/>
                    <a:gd name="T33" fmla="*/ 7 h 1850"/>
                    <a:gd name="T34" fmla="*/ 6 w 317"/>
                    <a:gd name="T35" fmla="*/ 7 h 1850"/>
                    <a:gd name="T36" fmla="*/ 6 w 317"/>
                    <a:gd name="T37" fmla="*/ 10 h 1850"/>
                    <a:gd name="T38" fmla="*/ 5 w 317"/>
                    <a:gd name="T39" fmla="*/ 11 h 1850"/>
                    <a:gd name="T40" fmla="*/ 5 w 317"/>
                    <a:gd name="T41" fmla="*/ 15 h 1850"/>
                    <a:gd name="T42" fmla="*/ 5 w 317"/>
                    <a:gd name="T43" fmla="*/ 18 h 1850"/>
                    <a:gd name="T44" fmla="*/ 4 w 317"/>
                    <a:gd name="T45" fmla="*/ 21 h 1850"/>
                    <a:gd name="T46" fmla="*/ 3 w 317"/>
                    <a:gd name="T47" fmla="*/ 28 h 1850"/>
                    <a:gd name="T48" fmla="*/ 4 w 317"/>
                    <a:gd name="T49" fmla="*/ 31 h 1850"/>
                    <a:gd name="T50" fmla="*/ 3 w 317"/>
                    <a:gd name="T51" fmla="*/ 31 h 1850"/>
                    <a:gd name="T52" fmla="*/ 3 w 317"/>
                    <a:gd name="T53" fmla="*/ 33 h 1850"/>
                    <a:gd name="T54" fmla="*/ 2 w 317"/>
                    <a:gd name="T55" fmla="*/ 38 h 1850"/>
                    <a:gd name="T56" fmla="*/ 2 w 317"/>
                    <a:gd name="T57" fmla="*/ 39 h 1850"/>
                    <a:gd name="T58" fmla="*/ 3 w 317"/>
                    <a:gd name="T59" fmla="*/ 38 h 1850"/>
                    <a:gd name="T60" fmla="*/ 3 w 317"/>
                    <a:gd name="T61" fmla="*/ 40 h 1850"/>
                    <a:gd name="T62" fmla="*/ 6 w 317"/>
                    <a:gd name="T63" fmla="*/ 41 h 1850"/>
                    <a:gd name="T64" fmla="*/ 4 w 317"/>
                    <a:gd name="T65" fmla="*/ 41 h 1850"/>
                    <a:gd name="T66" fmla="*/ 4 w 317"/>
                    <a:gd name="T67" fmla="*/ 43 h 1850"/>
                    <a:gd name="T68" fmla="*/ 3 w 317"/>
                    <a:gd name="T69" fmla="*/ 42 h 1850"/>
                    <a:gd name="T70" fmla="*/ 4 w 317"/>
                    <a:gd name="T71" fmla="*/ 42 h 1850"/>
                    <a:gd name="T72" fmla="*/ 3 w 317"/>
                    <a:gd name="T73" fmla="*/ 41 h 1850"/>
                    <a:gd name="T74" fmla="*/ 2 w 317"/>
                    <a:gd name="T75" fmla="*/ 40 h 1850"/>
                    <a:gd name="T76" fmla="*/ 2 w 317"/>
                    <a:gd name="T77" fmla="*/ 40 h 1850"/>
                    <a:gd name="T78" fmla="*/ 1 w 317"/>
                    <a:gd name="T79" fmla="*/ 39 h 1850"/>
                    <a:gd name="T80" fmla="*/ 1 w 317"/>
                    <a:gd name="T81" fmla="*/ 38 h 1850"/>
                    <a:gd name="T82" fmla="*/ 1 w 317"/>
                    <a:gd name="T83" fmla="*/ 38 h 1850"/>
                    <a:gd name="T84" fmla="*/ 1 w 317"/>
                    <a:gd name="T85" fmla="*/ 37 h 1850"/>
                    <a:gd name="T86" fmla="*/ 1 w 317"/>
                    <a:gd name="T87" fmla="*/ 35 h 1850"/>
                    <a:gd name="T88" fmla="*/ 2 w 317"/>
                    <a:gd name="T89" fmla="*/ 35 h 1850"/>
                    <a:gd name="T90" fmla="*/ 1 w 317"/>
                    <a:gd name="T91" fmla="*/ 34 h 1850"/>
                    <a:gd name="T92" fmla="*/ 1 w 317"/>
                    <a:gd name="T93" fmla="*/ 33 h 1850"/>
                    <a:gd name="T94" fmla="*/ 0 w 317"/>
                    <a:gd name="T95" fmla="*/ 33 h 18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17"/>
                    <a:gd name="T145" fmla="*/ 0 h 1850"/>
                    <a:gd name="T146" fmla="*/ 317 w 317"/>
                    <a:gd name="T147" fmla="*/ 1850 h 185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17" h="1850">
                      <a:moveTo>
                        <a:pt x="0" y="1447"/>
                      </a:moveTo>
                      <a:lnTo>
                        <a:pt x="22" y="1397"/>
                      </a:lnTo>
                      <a:lnTo>
                        <a:pt x="68" y="1434"/>
                      </a:lnTo>
                      <a:lnTo>
                        <a:pt x="108" y="1339"/>
                      </a:lnTo>
                      <a:lnTo>
                        <a:pt x="91" y="1302"/>
                      </a:lnTo>
                      <a:lnTo>
                        <a:pt x="124" y="1171"/>
                      </a:lnTo>
                      <a:lnTo>
                        <a:pt x="67" y="1160"/>
                      </a:lnTo>
                      <a:lnTo>
                        <a:pt x="74" y="948"/>
                      </a:lnTo>
                      <a:lnTo>
                        <a:pt x="153" y="726"/>
                      </a:lnTo>
                      <a:lnTo>
                        <a:pt x="152" y="541"/>
                      </a:lnTo>
                      <a:lnTo>
                        <a:pt x="207" y="188"/>
                      </a:lnTo>
                      <a:lnTo>
                        <a:pt x="188" y="32"/>
                      </a:lnTo>
                      <a:lnTo>
                        <a:pt x="226" y="0"/>
                      </a:lnTo>
                      <a:lnTo>
                        <a:pt x="266" y="81"/>
                      </a:lnTo>
                      <a:lnTo>
                        <a:pt x="289" y="246"/>
                      </a:lnTo>
                      <a:lnTo>
                        <a:pt x="317" y="249"/>
                      </a:lnTo>
                      <a:lnTo>
                        <a:pt x="312" y="304"/>
                      </a:lnTo>
                      <a:lnTo>
                        <a:pt x="270" y="327"/>
                      </a:lnTo>
                      <a:lnTo>
                        <a:pt x="271" y="435"/>
                      </a:lnTo>
                      <a:lnTo>
                        <a:pt x="226" y="496"/>
                      </a:lnTo>
                      <a:lnTo>
                        <a:pt x="192" y="648"/>
                      </a:lnTo>
                      <a:lnTo>
                        <a:pt x="218" y="791"/>
                      </a:lnTo>
                      <a:lnTo>
                        <a:pt x="168" y="913"/>
                      </a:lnTo>
                      <a:lnTo>
                        <a:pt x="135" y="1218"/>
                      </a:lnTo>
                      <a:lnTo>
                        <a:pt x="162" y="1329"/>
                      </a:lnTo>
                      <a:lnTo>
                        <a:pt x="137" y="1339"/>
                      </a:lnTo>
                      <a:lnTo>
                        <a:pt x="148" y="1438"/>
                      </a:lnTo>
                      <a:lnTo>
                        <a:pt x="83" y="1643"/>
                      </a:lnTo>
                      <a:lnTo>
                        <a:pt x="90" y="1677"/>
                      </a:lnTo>
                      <a:lnTo>
                        <a:pt x="121" y="1664"/>
                      </a:lnTo>
                      <a:lnTo>
                        <a:pt x="135" y="1743"/>
                      </a:lnTo>
                      <a:lnTo>
                        <a:pt x="271" y="1761"/>
                      </a:lnTo>
                      <a:lnTo>
                        <a:pt x="180" y="1792"/>
                      </a:lnTo>
                      <a:lnTo>
                        <a:pt x="168" y="1850"/>
                      </a:lnTo>
                      <a:lnTo>
                        <a:pt x="129" y="1834"/>
                      </a:lnTo>
                      <a:lnTo>
                        <a:pt x="171" y="1797"/>
                      </a:lnTo>
                      <a:lnTo>
                        <a:pt x="107" y="1780"/>
                      </a:lnTo>
                      <a:lnTo>
                        <a:pt x="98" y="1715"/>
                      </a:lnTo>
                      <a:lnTo>
                        <a:pt x="80" y="1746"/>
                      </a:lnTo>
                      <a:lnTo>
                        <a:pt x="56" y="1685"/>
                      </a:lnTo>
                      <a:lnTo>
                        <a:pt x="68" y="1668"/>
                      </a:lnTo>
                      <a:lnTo>
                        <a:pt x="36" y="1638"/>
                      </a:lnTo>
                      <a:lnTo>
                        <a:pt x="67" y="1607"/>
                      </a:lnTo>
                      <a:lnTo>
                        <a:pt x="38" y="1516"/>
                      </a:lnTo>
                      <a:lnTo>
                        <a:pt x="89" y="1526"/>
                      </a:lnTo>
                      <a:lnTo>
                        <a:pt x="38" y="1478"/>
                      </a:lnTo>
                      <a:lnTo>
                        <a:pt x="51" y="1446"/>
                      </a:lnTo>
                      <a:lnTo>
                        <a:pt x="0" y="1447"/>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94" name="Freeform 276">
                  <a:extLst>
                    <a:ext uri="{FF2B5EF4-FFF2-40B4-BE49-F238E27FC236}">
                      <a16:creationId xmlns:a16="http://schemas.microsoft.com/office/drawing/2014/main" id="{8BC21FF7-851F-4B60-8AA9-825921A35FD6}"/>
                    </a:ext>
                  </a:extLst>
                </p:cNvPr>
                <p:cNvSpPr/>
                <p:nvPr/>
              </p:nvSpPr>
              <p:spPr bwMode="auto">
                <a:xfrm>
                  <a:off x="6624711" y="4996310"/>
                  <a:ext cx="11793" cy="31824"/>
                </a:xfrm>
                <a:custGeom>
                  <a:avLst/>
                  <a:gdLst>
                    <a:gd name="T0" fmla="*/ 0 w 23"/>
                    <a:gd name="T1" fmla="*/ 1 h 69"/>
                    <a:gd name="T2" fmla="*/ 0 w 23"/>
                    <a:gd name="T3" fmla="*/ 0 h 69"/>
                    <a:gd name="T4" fmla="*/ 1 w 23"/>
                    <a:gd name="T5" fmla="*/ 2 h 69"/>
                    <a:gd name="T6" fmla="*/ 0 w 23"/>
                    <a:gd name="T7" fmla="*/ 1 h 69"/>
                    <a:gd name="T8" fmla="*/ 0 60000 65536"/>
                    <a:gd name="T9" fmla="*/ 0 60000 65536"/>
                    <a:gd name="T10" fmla="*/ 0 60000 65536"/>
                    <a:gd name="T11" fmla="*/ 0 60000 65536"/>
                    <a:gd name="T12" fmla="*/ 0 w 23"/>
                    <a:gd name="T13" fmla="*/ 0 h 69"/>
                    <a:gd name="T14" fmla="*/ 23 w 23"/>
                    <a:gd name="T15" fmla="*/ 69 h 69"/>
                  </a:gdLst>
                  <a:ahLst/>
                  <a:cxnLst>
                    <a:cxn ang="T8">
                      <a:pos x="T0" y="T1"/>
                    </a:cxn>
                    <a:cxn ang="T9">
                      <a:pos x="T2" y="T3"/>
                    </a:cxn>
                    <a:cxn ang="T10">
                      <a:pos x="T4" y="T5"/>
                    </a:cxn>
                    <a:cxn ang="T11">
                      <a:pos x="T6" y="T7"/>
                    </a:cxn>
                  </a:cxnLst>
                  <a:rect l="T12" t="T13" r="T14" b="T15"/>
                  <a:pathLst>
                    <a:path w="23" h="69">
                      <a:moveTo>
                        <a:pt x="0" y="31"/>
                      </a:moveTo>
                      <a:lnTo>
                        <a:pt x="7" y="0"/>
                      </a:lnTo>
                      <a:lnTo>
                        <a:pt x="23" y="69"/>
                      </a:lnTo>
                      <a:lnTo>
                        <a:pt x="0" y="31"/>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95" name="Freeform 277">
                  <a:extLst>
                    <a:ext uri="{FF2B5EF4-FFF2-40B4-BE49-F238E27FC236}">
                      <a16:creationId xmlns:a16="http://schemas.microsoft.com/office/drawing/2014/main" id="{CC96DCE6-3069-4246-9C3A-2C0671D13276}"/>
                    </a:ext>
                  </a:extLst>
                </p:cNvPr>
                <p:cNvSpPr/>
                <p:nvPr/>
              </p:nvSpPr>
              <p:spPr bwMode="auto">
                <a:xfrm>
                  <a:off x="6638189" y="4826054"/>
                  <a:ext cx="10108" cy="38188"/>
                </a:xfrm>
                <a:custGeom>
                  <a:avLst/>
                  <a:gdLst>
                    <a:gd name="T0" fmla="*/ 0 w 23"/>
                    <a:gd name="T1" fmla="*/ 2 h 85"/>
                    <a:gd name="T2" fmla="*/ 1 w 23"/>
                    <a:gd name="T3" fmla="*/ 0 h 85"/>
                    <a:gd name="T4" fmla="*/ 1 w 23"/>
                    <a:gd name="T5" fmla="*/ 2 h 85"/>
                    <a:gd name="T6" fmla="*/ 0 w 23"/>
                    <a:gd name="T7" fmla="*/ 2 h 85"/>
                    <a:gd name="T8" fmla="*/ 0 60000 65536"/>
                    <a:gd name="T9" fmla="*/ 0 60000 65536"/>
                    <a:gd name="T10" fmla="*/ 0 60000 65536"/>
                    <a:gd name="T11" fmla="*/ 0 60000 65536"/>
                    <a:gd name="T12" fmla="*/ 0 w 23"/>
                    <a:gd name="T13" fmla="*/ 0 h 85"/>
                    <a:gd name="T14" fmla="*/ 23 w 23"/>
                    <a:gd name="T15" fmla="*/ 85 h 85"/>
                  </a:gdLst>
                  <a:ahLst/>
                  <a:cxnLst>
                    <a:cxn ang="T8">
                      <a:pos x="T0" y="T1"/>
                    </a:cxn>
                    <a:cxn ang="T9">
                      <a:pos x="T2" y="T3"/>
                    </a:cxn>
                    <a:cxn ang="T10">
                      <a:pos x="T4" y="T5"/>
                    </a:cxn>
                    <a:cxn ang="T11">
                      <a:pos x="T6" y="T7"/>
                    </a:cxn>
                  </a:cxnLst>
                  <a:rect l="T12" t="T13" r="T14" b="T15"/>
                  <a:pathLst>
                    <a:path w="23" h="85">
                      <a:moveTo>
                        <a:pt x="0" y="75"/>
                      </a:moveTo>
                      <a:lnTo>
                        <a:pt x="23" y="0"/>
                      </a:lnTo>
                      <a:lnTo>
                        <a:pt x="23" y="85"/>
                      </a:lnTo>
                      <a:lnTo>
                        <a:pt x="0" y="75"/>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96" name="Freeform 278">
                  <a:extLst>
                    <a:ext uri="{FF2B5EF4-FFF2-40B4-BE49-F238E27FC236}">
                      <a16:creationId xmlns:a16="http://schemas.microsoft.com/office/drawing/2014/main" id="{87C7B514-5CE8-46B5-B936-723EA4DE67FC}"/>
                    </a:ext>
                  </a:extLst>
                </p:cNvPr>
                <p:cNvSpPr/>
                <p:nvPr/>
              </p:nvSpPr>
              <p:spPr bwMode="auto">
                <a:xfrm>
                  <a:off x="6649982" y="5120422"/>
                  <a:ext cx="25271" cy="17503"/>
                </a:xfrm>
                <a:custGeom>
                  <a:avLst/>
                  <a:gdLst>
                    <a:gd name="T0" fmla="*/ 0 w 51"/>
                    <a:gd name="T1" fmla="*/ 0 h 39"/>
                    <a:gd name="T2" fmla="*/ 1 w 51"/>
                    <a:gd name="T3" fmla="*/ 0 h 39"/>
                    <a:gd name="T4" fmla="*/ 1 w 51"/>
                    <a:gd name="T5" fmla="*/ 1 h 39"/>
                    <a:gd name="T6" fmla="*/ 0 w 51"/>
                    <a:gd name="T7" fmla="*/ 0 h 39"/>
                    <a:gd name="T8" fmla="*/ 0 60000 65536"/>
                    <a:gd name="T9" fmla="*/ 0 60000 65536"/>
                    <a:gd name="T10" fmla="*/ 0 60000 65536"/>
                    <a:gd name="T11" fmla="*/ 0 60000 65536"/>
                    <a:gd name="T12" fmla="*/ 0 w 51"/>
                    <a:gd name="T13" fmla="*/ 0 h 39"/>
                    <a:gd name="T14" fmla="*/ 51 w 51"/>
                    <a:gd name="T15" fmla="*/ 39 h 39"/>
                  </a:gdLst>
                  <a:ahLst/>
                  <a:cxnLst>
                    <a:cxn ang="T8">
                      <a:pos x="T0" y="T1"/>
                    </a:cxn>
                    <a:cxn ang="T9">
                      <a:pos x="T2" y="T3"/>
                    </a:cxn>
                    <a:cxn ang="T10">
                      <a:pos x="T4" y="T5"/>
                    </a:cxn>
                    <a:cxn ang="T11">
                      <a:pos x="T6" y="T7"/>
                    </a:cxn>
                  </a:cxnLst>
                  <a:rect l="T12" t="T13" r="T14" b="T15"/>
                  <a:pathLst>
                    <a:path w="51" h="39">
                      <a:moveTo>
                        <a:pt x="0" y="0"/>
                      </a:moveTo>
                      <a:lnTo>
                        <a:pt x="49" y="9"/>
                      </a:lnTo>
                      <a:lnTo>
                        <a:pt x="51" y="39"/>
                      </a:lnTo>
                      <a:lnTo>
                        <a:pt x="0" y="0"/>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97" name="Freeform 279">
                  <a:extLst>
                    <a:ext uri="{FF2B5EF4-FFF2-40B4-BE49-F238E27FC236}">
                      <a16:creationId xmlns:a16="http://schemas.microsoft.com/office/drawing/2014/main" id="{067C4004-BD24-4900-8434-7D2FB35C7469}"/>
                    </a:ext>
                  </a:extLst>
                </p:cNvPr>
                <p:cNvSpPr/>
                <p:nvPr/>
              </p:nvSpPr>
              <p:spPr bwMode="auto">
                <a:xfrm>
                  <a:off x="6655036" y="5082234"/>
                  <a:ext cx="35379" cy="39779"/>
                </a:xfrm>
                <a:custGeom>
                  <a:avLst/>
                  <a:gdLst>
                    <a:gd name="T0" fmla="*/ 0 w 75"/>
                    <a:gd name="T1" fmla="*/ 0 h 88"/>
                    <a:gd name="T2" fmla="*/ 1 w 75"/>
                    <a:gd name="T3" fmla="*/ 0 h 88"/>
                    <a:gd name="T4" fmla="*/ 0 w 75"/>
                    <a:gd name="T5" fmla="*/ 1 h 88"/>
                    <a:gd name="T6" fmla="*/ 2 w 75"/>
                    <a:gd name="T7" fmla="*/ 1 h 88"/>
                    <a:gd name="T8" fmla="*/ 1 w 75"/>
                    <a:gd name="T9" fmla="*/ 2 h 88"/>
                    <a:gd name="T10" fmla="*/ 0 w 75"/>
                    <a:gd name="T11" fmla="*/ 0 h 88"/>
                    <a:gd name="T12" fmla="*/ 0 60000 65536"/>
                    <a:gd name="T13" fmla="*/ 0 60000 65536"/>
                    <a:gd name="T14" fmla="*/ 0 60000 65536"/>
                    <a:gd name="T15" fmla="*/ 0 60000 65536"/>
                    <a:gd name="T16" fmla="*/ 0 60000 65536"/>
                    <a:gd name="T17" fmla="*/ 0 60000 65536"/>
                    <a:gd name="T18" fmla="*/ 0 w 75"/>
                    <a:gd name="T19" fmla="*/ 0 h 88"/>
                    <a:gd name="T20" fmla="*/ 75 w 75"/>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75" h="88">
                      <a:moveTo>
                        <a:pt x="0" y="15"/>
                      </a:moveTo>
                      <a:lnTo>
                        <a:pt x="21" y="0"/>
                      </a:lnTo>
                      <a:lnTo>
                        <a:pt x="19" y="42"/>
                      </a:lnTo>
                      <a:lnTo>
                        <a:pt x="75" y="57"/>
                      </a:lnTo>
                      <a:lnTo>
                        <a:pt x="39" y="88"/>
                      </a:lnTo>
                      <a:lnTo>
                        <a:pt x="0" y="15"/>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98" name="Freeform 280">
                  <a:extLst>
                    <a:ext uri="{FF2B5EF4-FFF2-40B4-BE49-F238E27FC236}">
                      <a16:creationId xmlns:a16="http://schemas.microsoft.com/office/drawing/2014/main" id="{1263DC22-813A-48DB-B1E6-287D1ACF9CAE}"/>
                    </a:ext>
                  </a:extLst>
                </p:cNvPr>
                <p:cNvSpPr/>
                <p:nvPr/>
              </p:nvSpPr>
              <p:spPr bwMode="auto">
                <a:xfrm>
                  <a:off x="6681992" y="5133151"/>
                  <a:ext cx="18532" cy="11138"/>
                </a:xfrm>
                <a:custGeom>
                  <a:avLst/>
                  <a:gdLst>
                    <a:gd name="T0" fmla="*/ 0 w 40"/>
                    <a:gd name="T1" fmla="*/ 1 h 23"/>
                    <a:gd name="T2" fmla="*/ 0 w 40"/>
                    <a:gd name="T3" fmla="*/ 0 h 23"/>
                    <a:gd name="T4" fmla="*/ 1 w 40"/>
                    <a:gd name="T5" fmla="*/ 1 h 23"/>
                    <a:gd name="T6" fmla="*/ 0 w 40"/>
                    <a:gd name="T7" fmla="*/ 1 h 23"/>
                    <a:gd name="T8" fmla="*/ 0 60000 65536"/>
                    <a:gd name="T9" fmla="*/ 0 60000 65536"/>
                    <a:gd name="T10" fmla="*/ 0 60000 65536"/>
                    <a:gd name="T11" fmla="*/ 0 60000 65536"/>
                    <a:gd name="T12" fmla="*/ 0 w 40"/>
                    <a:gd name="T13" fmla="*/ 0 h 23"/>
                    <a:gd name="T14" fmla="*/ 40 w 40"/>
                    <a:gd name="T15" fmla="*/ 23 h 23"/>
                  </a:gdLst>
                  <a:ahLst/>
                  <a:cxnLst>
                    <a:cxn ang="T8">
                      <a:pos x="T0" y="T1"/>
                    </a:cxn>
                    <a:cxn ang="T9">
                      <a:pos x="T2" y="T3"/>
                    </a:cxn>
                    <a:cxn ang="T10">
                      <a:pos x="T4" y="T5"/>
                    </a:cxn>
                    <a:cxn ang="T11">
                      <a:pos x="T6" y="T7"/>
                    </a:cxn>
                  </a:cxnLst>
                  <a:rect l="T12" t="T13" r="T14" b="T15"/>
                  <a:pathLst>
                    <a:path w="40" h="23">
                      <a:moveTo>
                        <a:pt x="0" y="17"/>
                      </a:moveTo>
                      <a:lnTo>
                        <a:pt x="11" y="0"/>
                      </a:lnTo>
                      <a:lnTo>
                        <a:pt x="40" y="23"/>
                      </a:lnTo>
                      <a:lnTo>
                        <a:pt x="0" y="17"/>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99" name="Freeform 281">
                  <a:extLst>
                    <a:ext uri="{FF2B5EF4-FFF2-40B4-BE49-F238E27FC236}">
                      <a16:creationId xmlns:a16="http://schemas.microsoft.com/office/drawing/2014/main" id="{3DD36CC4-F2EE-4AC0-B95A-F0616D727AAB}"/>
                    </a:ext>
                  </a:extLst>
                </p:cNvPr>
                <p:cNvSpPr/>
                <p:nvPr/>
              </p:nvSpPr>
              <p:spPr bwMode="auto">
                <a:xfrm>
                  <a:off x="6695470" y="5101328"/>
                  <a:ext cx="50542" cy="58874"/>
                </a:xfrm>
                <a:custGeom>
                  <a:avLst/>
                  <a:gdLst>
                    <a:gd name="T0" fmla="*/ 0 w 104"/>
                    <a:gd name="T1" fmla="*/ 2 h 134"/>
                    <a:gd name="T2" fmla="*/ 0 w 104"/>
                    <a:gd name="T3" fmla="*/ 2 h 134"/>
                    <a:gd name="T4" fmla="*/ 2 w 104"/>
                    <a:gd name="T5" fmla="*/ 2 h 134"/>
                    <a:gd name="T6" fmla="*/ 1 w 104"/>
                    <a:gd name="T7" fmla="*/ 1 h 134"/>
                    <a:gd name="T8" fmla="*/ 2 w 104"/>
                    <a:gd name="T9" fmla="*/ 1 h 134"/>
                    <a:gd name="T10" fmla="*/ 1 w 104"/>
                    <a:gd name="T11" fmla="*/ 1 h 134"/>
                    <a:gd name="T12" fmla="*/ 1 w 104"/>
                    <a:gd name="T13" fmla="*/ 0 h 134"/>
                    <a:gd name="T14" fmla="*/ 2 w 104"/>
                    <a:gd name="T15" fmla="*/ 0 h 134"/>
                    <a:gd name="T16" fmla="*/ 3 w 104"/>
                    <a:gd name="T17" fmla="*/ 3 h 134"/>
                    <a:gd name="T18" fmla="*/ 0 w 104"/>
                    <a:gd name="T19" fmla="*/ 2 h 1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4"/>
                    <a:gd name="T31" fmla="*/ 0 h 134"/>
                    <a:gd name="T32" fmla="*/ 104 w 104"/>
                    <a:gd name="T33" fmla="*/ 134 h 1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4" h="134">
                      <a:moveTo>
                        <a:pt x="0" y="108"/>
                      </a:moveTo>
                      <a:lnTo>
                        <a:pt x="15" y="88"/>
                      </a:lnTo>
                      <a:lnTo>
                        <a:pt x="73" y="100"/>
                      </a:lnTo>
                      <a:lnTo>
                        <a:pt x="47" y="65"/>
                      </a:lnTo>
                      <a:lnTo>
                        <a:pt x="74" y="44"/>
                      </a:lnTo>
                      <a:lnTo>
                        <a:pt x="32" y="40"/>
                      </a:lnTo>
                      <a:lnTo>
                        <a:pt x="32" y="7"/>
                      </a:lnTo>
                      <a:lnTo>
                        <a:pt x="102" y="0"/>
                      </a:lnTo>
                      <a:lnTo>
                        <a:pt x="104" y="134"/>
                      </a:lnTo>
                      <a:lnTo>
                        <a:pt x="0" y="108"/>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00" name="Freeform 282">
                  <a:extLst>
                    <a:ext uri="{FF2B5EF4-FFF2-40B4-BE49-F238E27FC236}">
                      <a16:creationId xmlns:a16="http://schemas.microsoft.com/office/drawing/2014/main" id="{A63746CE-1CE5-45F9-82A5-3EF8442E26FC}"/>
                    </a:ext>
                  </a:extLst>
                </p:cNvPr>
                <p:cNvSpPr/>
                <p:nvPr/>
              </p:nvSpPr>
              <p:spPr bwMode="auto">
                <a:xfrm>
                  <a:off x="6720741" y="5169749"/>
                  <a:ext cx="37064" cy="12729"/>
                </a:xfrm>
                <a:custGeom>
                  <a:avLst/>
                  <a:gdLst>
                    <a:gd name="T0" fmla="*/ 0 w 78"/>
                    <a:gd name="T1" fmla="*/ 0 h 28"/>
                    <a:gd name="T2" fmla="*/ 2 w 78"/>
                    <a:gd name="T3" fmla="*/ 0 h 28"/>
                    <a:gd name="T4" fmla="*/ 2 w 78"/>
                    <a:gd name="T5" fmla="*/ 1 h 28"/>
                    <a:gd name="T6" fmla="*/ 0 w 78"/>
                    <a:gd name="T7" fmla="*/ 0 h 28"/>
                    <a:gd name="T8" fmla="*/ 0 60000 65536"/>
                    <a:gd name="T9" fmla="*/ 0 60000 65536"/>
                    <a:gd name="T10" fmla="*/ 0 60000 65536"/>
                    <a:gd name="T11" fmla="*/ 0 60000 65536"/>
                    <a:gd name="T12" fmla="*/ 0 w 78"/>
                    <a:gd name="T13" fmla="*/ 0 h 28"/>
                    <a:gd name="T14" fmla="*/ 78 w 78"/>
                    <a:gd name="T15" fmla="*/ 28 h 28"/>
                  </a:gdLst>
                  <a:ahLst/>
                  <a:cxnLst>
                    <a:cxn ang="T8">
                      <a:pos x="T0" y="T1"/>
                    </a:cxn>
                    <a:cxn ang="T9">
                      <a:pos x="T2" y="T3"/>
                    </a:cxn>
                    <a:cxn ang="T10">
                      <a:pos x="T4" y="T5"/>
                    </a:cxn>
                    <a:cxn ang="T11">
                      <a:pos x="T6" y="T7"/>
                    </a:cxn>
                  </a:cxnLst>
                  <a:rect l="T12" t="T13" r="T14" b="T15"/>
                  <a:pathLst>
                    <a:path w="78" h="28">
                      <a:moveTo>
                        <a:pt x="0" y="0"/>
                      </a:moveTo>
                      <a:lnTo>
                        <a:pt x="71" y="7"/>
                      </a:lnTo>
                      <a:lnTo>
                        <a:pt x="78" y="28"/>
                      </a:lnTo>
                      <a:lnTo>
                        <a:pt x="0" y="0"/>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01" name="Freeform 283">
                  <a:extLst>
                    <a:ext uri="{FF2B5EF4-FFF2-40B4-BE49-F238E27FC236}">
                      <a16:creationId xmlns:a16="http://schemas.microsoft.com/office/drawing/2014/main" id="{5593880C-8A02-4E9F-9211-E641BF0627A3}"/>
                    </a:ext>
                  </a:extLst>
                </p:cNvPr>
                <p:cNvSpPr/>
                <p:nvPr/>
              </p:nvSpPr>
              <p:spPr bwMode="auto">
                <a:xfrm>
                  <a:off x="6756120" y="5161793"/>
                  <a:ext cx="18532" cy="7956"/>
                </a:xfrm>
                <a:custGeom>
                  <a:avLst/>
                  <a:gdLst>
                    <a:gd name="T0" fmla="*/ 0 w 37"/>
                    <a:gd name="T1" fmla="*/ 0 h 18"/>
                    <a:gd name="T2" fmla="*/ 0 w 37"/>
                    <a:gd name="T3" fmla="*/ 0 h 18"/>
                    <a:gd name="T4" fmla="*/ 1 w 37"/>
                    <a:gd name="T5" fmla="*/ 0 h 18"/>
                    <a:gd name="T6" fmla="*/ 0 w 37"/>
                    <a:gd name="T7" fmla="*/ 0 h 18"/>
                    <a:gd name="T8" fmla="*/ 0 60000 65536"/>
                    <a:gd name="T9" fmla="*/ 0 60000 65536"/>
                    <a:gd name="T10" fmla="*/ 0 60000 65536"/>
                    <a:gd name="T11" fmla="*/ 0 60000 65536"/>
                    <a:gd name="T12" fmla="*/ 0 w 37"/>
                    <a:gd name="T13" fmla="*/ 0 h 18"/>
                    <a:gd name="T14" fmla="*/ 37 w 37"/>
                    <a:gd name="T15" fmla="*/ 18 h 18"/>
                  </a:gdLst>
                  <a:ahLst/>
                  <a:cxnLst>
                    <a:cxn ang="T8">
                      <a:pos x="T0" y="T1"/>
                    </a:cxn>
                    <a:cxn ang="T9">
                      <a:pos x="T2" y="T3"/>
                    </a:cxn>
                    <a:cxn ang="T10">
                      <a:pos x="T4" y="T5"/>
                    </a:cxn>
                    <a:cxn ang="T11">
                      <a:pos x="T6" y="T7"/>
                    </a:cxn>
                  </a:cxnLst>
                  <a:rect l="T12" t="T13" r="T14" b="T15"/>
                  <a:pathLst>
                    <a:path w="37" h="18">
                      <a:moveTo>
                        <a:pt x="0" y="18"/>
                      </a:moveTo>
                      <a:lnTo>
                        <a:pt x="8" y="0"/>
                      </a:lnTo>
                      <a:lnTo>
                        <a:pt x="37" y="18"/>
                      </a:lnTo>
                      <a:lnTo>
                        <a:pt x="0" y="18"/>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02" name="Freeform 284">
                  <a:extLst>
                    <a:ext uri="{FF2B5EF4-FFF2-40B4-BE49-F238E27FC236}">
                      <a16:creationId xmlns:a16="http://schemas.microsoft.com/office/drawing/2014/main" id="{AD04B88F-4E6C-482F-973D-BCF158B646FC}"/>
                    </a:ext>
                  </a:extLst>
                </p:cNvPr>
                <p:cNvSpPr/>
                <p:nvPr/>
              </p:nvSpPr>
              <p:spPr bwMode="auto">
                <a:xfrm>
                  <a:off x="6557322" y="3691544"/>
                  <a:ext cx="219014" cy="330965"/>
                </a:xfrm>
                <a:custGeom>
                  <a:avLst/>
                  <a:gdLst>
                    <a:gd name="T0" fmla="*/ 0 w 459"/>
                    <a:gd name="T1" fmla="*/ 11 h 730"/>
                    <a:gd name="T2" fmla="*/ 1 w 459"/>
                    <a:gd name="T3" fmla="*/ 13 h 730"/>
                    <a:gd name="T4" fmla="*/ 3 w 459"/>
                    <a:gd name="T5" fmla="*/ 13 h 730"/>
                    <a:gd name="T6" fmla="*/ 5 w 459"/>
                    <a:gd name="T7" fmla="*/ 15 h 730"/>
                    <a:gd name="T8" fmla="*/ 7 w 459"/>
                    <a:gd name="T9" fmla="*/ 15 h 730"/>
                    <a:gd name="T10" fmla="*/ 7 w 459"/>
                    <a:gd name="T11" fmla="*/ 17 h 730"/>
                    <a:gd name="T12" fmla="*/ 8 w 459"/>
                    <a:gd name="T13" fmla="*/ 17 h 730"/>
                    <a:gd name="T14" fmla="*/ 8 w 459"/>
                    <a:gd name="T15" fmla="*/ 14 h 730"/>
                    <a:gd name="T16" fmla="*/ 8 w 459"/>
                    <a:gd name="T17" fmla="*/ 12 h 730"/>
                    <a:gd name="T18" fmla="*/ 8 w 459"/>
                    <a:gd name="T19" fmla="*/ 12 h 730"/>
                    <a:gd name="T20" fmla="*/ 8 w 459"/>
                    <a:gd name="T21" fmla="*/ 11 h 730"/>
                    <a:gd name="T22" fmla="*/ 10 w 459"/>
                    <a:gd name="T23" fmla="*/ 11 h 730"/>
                    <a:gd name="T24" fmla="*/ 10 w 459"/>
                    <a:gd name="T25" fmla="*/ 11 h 730"/>
                    <a:gd name="T26" fmla="*/ 10 w 459"/>
                    <a:gd name="T27" fmla="*/ 10 h 730"/>
                    <a:gd name="T28" fmla="*/ 10 w 459"/>
                    <a:gd name="T29" fmla="*/ 6 h 730"/>
                    <a:gd name="T30" fmla="*/ 8 w 459"/>
                    <a:gd name="T31" fmla="*/ 7 h 730"/>
                    <a:gd name="T32" fmla="*/ 8 w 459"/>
                    <a:gd name="T33" fmla="*/ 6 h 730"/>
                    <a:gd name="T34" fmla="*/ 6 w 459"/>
                    <a:gd name="T35" fmla="*/ 5 h 730"/>
                    <a:gd name="T36" fmla="*/ 5 w 459"/>
                    <a:gd name="T37" fmla="*/ 3 h 730"/>
                    <a:gd name="T38" fmla="*/ 7 w 459"/>
                    <a:gd name="T39" fmla="*/ 1 h 730"/>
                    <a:gd name="T40" fmla="*/ 6 w 459"/>
                    <a:gd name="T41" fmla="*/ 0 h 730"/>
                    <a:gd name="T42" fmla="*/ 3 w 459"/>
                    <a:gd name="T43" fmla="*/ 1 h 730"/>
                    <a:gd name="T44" fmla="*/ 2 w 459"/>
                    <a:gd name="T45" fmla="*/ 5 h 730"/>
                    <a:gd name="T46" fmla="*/ 1 w 459"/>
                    <a:gd name="T47" fmla="*/ 4 h 730"/>
                    <a:gd name="T48" fmla="*/ 1 w 459"/>
                    <a:gd name="T49" fmla="*/ 5 h 730"/>
                    <a:gd name="T50" fmla="*/ 1 w 459"/>
                    <a:gd name="T51" fmla="*/ 9 h 730"/>
                    <a:gd name="T52" fmla="*/ 2 w 459"/>
                    <a:gd name="T53" fmla="*/ 9 h 730"/>
                    <a:gd name="T54" fmla="*/ 0 w 459"/>
                    <a:gd name="T55" fmla="*/ 11 h 73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59"/>
                    <a:gd name="T85" fmla="*/ 0 h 730"/>
                    <a:gd name="T86" fmla="*/ 459 w 459"/>
                    <a:gd name="T87" fmla="*/ 730 h 73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59" h="730">
                      <a:moveTo>
                        <a:pt x="0" y="488"/>
                      </a:moveTo>
                      <a:lnTo>
                        <a:pt x="56" y="540"/>
                      </a:lnTo>
                      <a:lnTo>
                        <a:pt x="138" y="552"/>
                      </a:lnTo>
                      <a:lnTo>
                        <a:pt x="220" y="653"/>
                      </a:lnTo>
                      <a:lnTo>
                        <a:pt x="330" y="663"/>
                      </a:lnTo>
                      <a:lnTo>
                        <a:pt x="314" y="713"/>
                      </a:lnTo>
                      <a:lnTo>
                        <a:pt x="342" y="730"/>
                      </a:lnTo>
                      <a:lnTo>
                        <a:pt x="359" y="604"/>
                      </a:lnTo>
                      <a:lnTo>
                        <a:pt x="338" y="525"/>
                      </a:lnTo>
                      <a:lnTo>
                        <a:pt x="375" y="522"/>
                      </a:lnTo>
                      <a:lnTo>
                        <a:pt x="349" y="477"/>
                      </a:lnTo>
                      <a:lnTo>
                        <a:pt x="437" y="461"/>
                      </a:lnTo>
                      <a:lnTo>
                        <a:pt x="459" y="491"/>
                      </a:lnTo>
                      <a:lnTo>
                        <a:pt x="424" y="427"/>
                      </a:lnTo>
                      <a:lnTo>
                        <a:pt x="436" y="274"/>
                      </a:lnTo>
                      <a:lnTo>
                        <a:pt x="362" y="280"/>
                      </a:lnTo>
                      <a:lnTo>
                        <a:pt x="338" y="242"/>
                      </a:lnTo>
                      <a:lnTo>
                        <a:pt x="264" y="231"/>
                      </a:lnTo>
                      <a:lnTo>
                        <a:pt x="216" y="143"/>
                      </a:lnTo>
                      <a:lnTo>
                        <a:pt x="289" y="27"/>
                      </a:lnTo>
                      <a:lnTo>
                        <a:pt x="279" y="0"/>
                      </a:lnTo>
                      <a:lnTo>
                        <a:pt x="148" y="63"/>
                      </a:lnTo>
                      <a:lnTo>
                        <a:pt x="78" y="195"/>
                      </a:lnTo>
                      <a:lnTo>
                        <a:pt x="54" y="165"/>
                      </a:lnTo>
                      <a:lnTo>
                        <a:pt x="39" y="228"/>
                      </a:lnTo>
                      <a:lnTo>
                        <a:pt x="54" y="373"/>
                      </a:lnTo>
                      <a:lnTo>
                        <a:pt x="71" y="373"/>
                      </a:lnTo>
                      <a:lnTo>
                        <a:pt x="0" y="488"/>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03" name="Freeform 285">
                  <a:extLst>
                    <a:ext uri="{FF2B5EF4-FFF2-40B4-BE49-F238E27FC236}">
                      <a16:creationId xmlns:a16="http://schemas.microsoft.com/office/drawing/2014/main" id="{CEE94CA6-0316-4CD5-A60A-AA4B8ABFEC47}"/>
                    </a:ext>
                  </a:extLst>
                </p:cNvPr>
                <p:cNvSpPr/>
                <p:nvPr/>
              </p:nvSpPr>
              <p:spPr bwMode="auto">
                <a:xfrm>
                  <a:off x="6430968" y="3718594"/>
                  <a:ext cx="57281" cy="54100"/>
                </a:xfrm>
                <a:custGeom>
                  <a:avLst/>
                  <a:gdLst>
                    <a:gd name="T0" fmla="*/ 0 w 118"/>
                    <a:gd name="T1" fmla="*/ 0 h 118"/>
                    <a:gd name="T2" fmla="*/ 0 w 118"/>
                    <a:gd name="T3" fmla="*/ 1 h 118"/>
                    <a:gd name="T4" fmla="*/ 1 w 118"/>
                    <a:gd name="T5" fmla="*/ 1 h 118"/>
                    <a:gd name="T6" fmla="*/ 2 w 118"/>
                    <a:gd name="T7" fmla="*/ 3 h 118"/>
                    <a:gd name="T8" fmla="*/ 3 w 118"/>
                    <a:gd name="T9" fmla="*/ 1 h 118"/>
                    <a:gd name="T10" fmla="*/ 2 w 118"/>
                    <a:gd name="T11" fmla="*/ 0 h 118"/>
                    <a:gd name="T12" fmla="*/ 0 w 118"/>
                    <a:gd name="T13" fmla="*/ 0 h 118"/>
                    <a:gd name="T14" fmla="*/ 0 60000 65536"/>
                    <a:gd name="T15" fmla="*/ 0 60000 65536"/>
                    <a:gd name="T16" fmla="*/ 0 60000 65536"/>
                    <a:gd name="T17" fmla="*/ 0 60000 65536"/>
                    <a:gd name="T18" fmla="*/ 0 60000 65536"/>
                    <a:gd name="T19" fmla="*/ 0 60000 65536"/>
                    <a:gd name="T20" fmla="*/ 0 60000 65536"/>
                    <a:gd name="T21" fmla="*/ 0 w 118"/>
                    <a:gd name="T22" fmla="*/ 0 h 118"/>
                    <a:gd name="T23" fmla="*/ 118 w 118"/>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8" h="118">
                      <a:moveTo>
                        <a:pt x="0" y="0"/>
                      </a:moveTo>
                      <a:lnTo>
                        <a:pt x="1" y="46"/>
                      </a:lnTo>
                      <a:lnTo>
                        <a:pt x="26" y="39"/>
                      </a:lnTo>
                      <a:lnTo>
                        <a:pt x="100" y="118"/>
                      </a:lnTo>
                      <a:lnTo>
                        <a:pt x="118" y="58"/>
                      </a:lnTo>
                      <a:lnTo>
                        <a:pt x="79" y="4"/>
                      </a:lnTo>
                      <a:lnTo>
                        <a:pt x="0" y="0"/>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04" name="Freeform 286">
                  <a:extLst>
                    <a:ext uri="{FF2B5EF4-FFF2-40B4-BE49-F238E27FC236}">
                      <a16:creationId xmlns:a16="http://schemas.microsoft.com/office/drawing/2014/main" id="{9A8729A2-FB41-4F09-8633-32915E60015F}"/>
                    </a:ext>
                  </a:extLst>
                </p:cNvPr>
                <p:cNvSpPr/>
                <p:nvPr/>
              </p:nvSpPr>
              <p:spPr bwMode="auto">
                <a:xfrm>
                  <a:off x="6444446" y="3470371"/>
                  <a:ext cx="197113" cy="66829"/>
                </a:xfrm>
                <a:custGeom>
                  <a:avLst/>
                  <a:gdLst>
                    <a:gd name="T0" fmla="*/ 0 w 412"/>
                    <a:gd name="T1" fmla="*/ 1 h 149"/>
                    <a:gd name="T2" fmla="*/ 1 w 412"/>
                    <a:gd name="T3" fmla="*/ 0 h 149"/>
                    <a:gd name="T4" fmla="*/ 4 w 412"/>
                    <a:gd name="T5" fmla="*/ 0 h 149"/>
                    <a:gd name="T6" fmla="*/ 9 w 412"/>
                    <a:gd name="T7" fmla="*/ 3 h 149"/>
                    <a:gd name="T8" fmla="*/ 6 w 412"/>
                    <a:gd name="T9" fmla="*/ 3 h 149"/>
                    <a:gd name="T10" fmla="*/ 7 w 412"/>
                    <a:gd name="T11" fmla="*/ 3 h 149"/>
                    <a:gd name="T12" fmla="*/ 5 w 412"/>
                    <a:gd name="T13" fmla="*/ 2 h 149"/>
                    <a:gd name="T14" fmla="*/ 3 w 412"/>
                    <a:gd name="T15" fmla="*/ 1 h 149"/>
                    <a:gd name="T16" fmla="*/ 3 w 412"/>
                    <a:gd name="T17" fmla="*/ 1 h 149"/>
                    <a:gd name="T18" fmla="*/ 0 w 412"/>
                    <a:gd name="T19" fmla="*/ 1 h 1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2"/>
                    <a:gd name="T31" fmla="*/ 0 h 149"/>
                    <a:gd name="T32" fmla="*/ 412 w 412"/>
                    <a:gd name="T33" fmla="*/ 149 h 1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2" h="149">
                      <a:moveTo>
                        <a:pt x="0" y="58"/>
                      </a:moveTo>
                      <a:lnTo>
                        <a:pt x="56" y="7"/>
                      </a:lnTo>
                      <a:lnTo>
                        <a:pt x="161" y="0"/>
                      </a:lnTo>
                      <a:lnTo>
                        <a:pt x="412" y="127"/>
                      </a:lnTo>
                      <a:lnTo>
                        <a:pt x="279" y="149"/>
                      </a:lnTo>
                      <a:lnTo>
                        <a:pt x="301" y="120"/>
                      </a:lnTo>
                      <a:lnTo>
                        <a:pt x="236" y="72"/>
                      </a:lnTo>
                      <a:lnTo>
                        <a:pt x="115" y="43"/>
                      </a:lnTo>
                      <a:lnTo>
                        <a:pt x="119" y="24"/>
                      </a:lnTo>
                      <a:lnTo>
                        <a:pt x="0" y="58"/>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05" name="Freeform 287">
                  <a:extLst>
                    <a:ext uri="{FF2B5EF4-FFF2-40B4-BE49-F238E27FC236}">
                      <a16:creationId xmlns:a16="http://schemas.microsoft.com/office/drawing/2014/main" id="{EB7BB274-C6CE-439D-B2F4-DF2B27B2019D}"/>
                    </a:ext>
                  </a:extLst>
                </p:cNvPr>
                <p:cNvSpPr/>
                <p:nvPr/>
              </p:nvSpPr>
              <p:spPr bwMode="auto">
                <a:xfrm>
                  <a:off x="6687046" y="3537200"/>
                  <a:ext cx="58965" cy="36597"/>
                </a:xfrm>
                <a:custGeom>
                  <a:avLst/>
                  <a:gdLst>
                    <a:gd name="T0" fmla="*/ 0 w 127"/>
                    <a:gd name="T1" fmla="*/ 0 h 82"/>
                    <a:gd name="T2" fmla="*/ 0 w 127"/>
                    <a:gd name="T3" fmla="*/ 2 h 82"/>
                    <a:gd name="T4" fmla="*/ 3 w 127"/>
                    <a:gd name="T5" fmla="*/ 1 h 82"/>
                    <a:gd name="T6" fmla="*/ 2 w 127"/>
                    <a:gd name="T7" fmla="*/ 0 h 82"/>
                    <a:gd name="T8" fmla="*/ 0 w 127"/>
                    <a:gd name="T9" fmla="*/ 0 h 82"/>
                    <a:gd name="T10" fmla="*/ 0 60000 65536"/>
                    <a:gd name="T11" fmla="*/ 0 60000 65536"/>
                    <a:gd name="T12" fmla="*/ 0 60000 65536"/>
                    <a:gd name="T13" fmla="*/ 0 60000 65536"/>
                    <a:gd name="T14" fmla="*/ 0 60000 65536"/>
                    <a:gd name="T15" fmla="*/ 0 w 127"/>
                    <a:gd name="T16" fmla="*/ 0 h 82"/>
                    <a:gd name="T17" fmla="*/ 127 w 127"/>
                    <a:gd name="T18" fmla="*/ 82 h 82"/>
                  </a:gdLst>
                  <a:ahLst/>
                  <a:cxnLst>
                    <a:cxn ang="T10">
                      <a:pos x="T0" y="T1"/>
                    </a:cxn>
                    <a:cxn ang="T11">
                      <a:pos x="T2" y="T3"/>
                    </a:cxn>
                    <a:cxn ang="T12">
                      <a:pos x="T4" y="T5"/>
                    </a:cxn>
                    <a:cxn ang="T13">
                      <a:pos x="T6" y="T7"/>
                    </a:cxn>
                    <a:cxn ang="T14">
                      <a:pos x="T8" y="T9"/>
                    </a:cxn>
                  </a:cxnLst>
                  <a:rect l="T15" t="T16" r="T17" b="T18"/>
                  <a:pathLst>
                    <a:path w="127" h="82">
                      <a:moveTo>
                        <a:pt x="0" y="0"/>
                      </a:moveTo>
                      <a:lnTo>
                        <a:pt x="0" y="82"/>
                      </a:lnTo>
                      <a:lnTo>
                        <a:pt x="127" y="58"/>
                      </a:lnTo>
                      <a:lnTo>
                        <a:pt x="72" y="9"/>
                      </a:lnTo>
                      <a:lnTo>
                        <a:pt x="0" y="0"/>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06" name="Freeform 288">
                  <a:extLst>
                    <a:ext uri="{FF2B5EF4-FFF2-40B4-BE49-F238E27FC236}">
                      <a16:creationId xmlns:a16="http://schemas.microsoft.com/office/drawing/2014/main" id="{C57DB39A-7499-4B3D-996B-EEC63DFB05E8}"/>
                    </a:ext>
                  </a:extLst>
                </p:cNvPr>
                <p:cNvSpPr/>
                <p:nvPr/>
              </p:nvSpPr>
              <p:spPr bwMode="auto">
                <a:xfrm>
                  <a:off x="6520259" y="3911127"/>
                  <a:ext cx="102768" cy="125703"/>
                </a:xfrm>
                <a:custGeom>
                  <a:avLst/>
                  <a:gdLst>
                    <a:gd name="T0" fmla="*/ 0 w 212"/>
                    <a:gd name="T1" fmla="*/ 3 h 275"/>
                    <a:gd name="T2" fmla="*/ 0 w 212"/>
                    <a:gd name="T3" fmla="*/ 4 h 275"/>
                    <a:gd name="T4" fmla="*/ 1 w 212"/>
                    <a:gd name="T5" fmla="*/ 4 h 275"/>
                    <a:gd name="T6" fmla="*/ 0 w 212"/>
                    <a:gd name="T7" fmla="*/ 5 h 275"/>
                    <a:gd name="T8" fmla="*/ 0 w 212"/>
                    <a:gd name="T9" fmla="*/ 6 h 275"/>
                    <a:gd name="T10" fmla="*/ 1 w 212"/>
                    <a:gd name="T11" fmla="*/ 7 h 275"/>
                    <a:gd name="T12" fmla="*/ 3 w 212"/>
                    <a:gd name="T13" fmla="*/ 5 h 275"/>
                    <a:gd name="T14" fmla="*/ 5 w 212"/>
                    <a:gd name="T15" fmla="*/ 3 h 275"/>
                    <a:gd name="T16" fmla="*/ 5 w 212"/>
                    <a:gd name="T17" fmla="*/ 1 h 275"/>
                    <a:gd name="T18" fmla="*/ 3 w 212"/>
                    <a:gd name="T19" fmla="*/ 1 h 275"/>
                    <a:gd name="T20" fmla="*/ 2 w 212"/>
                    <a:gd name="T21" fmla="*/ 0 h 275"/>
                    <a:gd name="T22" fmla="*/ 1 w 212"/>
                    <a:gd name="T23" fmla="*/ 1 h 275"/>
                    <a:gd name="T24" fmla="*/ 0 w 212"/>
                    <a:gd name="T25" fmla="*/ 3 h 2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2"/>
                    <a:gd name="T40" fmla="*/ 0 h 275"/>
                    <a:gd name="T41" fmla="*/ 212 w 212"/>
                    <a:gd name="T42" fmla="*/ 275 h 2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2" h="275">
                      <a:moveTo>
                        <a:pt x="0" y="106"/>
                      </a:moveTo>
                      <a:lnTo>
                        <a:pt x="1" y="160"/>
                      </a:lnTo>
                      <a:lnTo>
                        <a:pt x="42" y="175"/>
                      </a:lnTo>
                      <a:lnTo>
                        <a:pt x="18" y="215"/>
                      </a:lnTo>
                      <a:lnTo>
                        <a:pt x="12" y="263"/>
                      </a:lnTo>
                      <a:lnTo>
                        <a:pt x="62" y="275"/>
                      </a:lnTo>
                      <a:lnTo>
                        <a:pt x="107" y="196"/>
                      </a:lnTo>
                      <a:lnTo>
                        <a:pt x="194" y="139"/>
                      </a:lnTo>
                      <a:lnTo>
                        <a:pt x="212" y="64"/>
                      </a:lnTo>
                      <a:lnTo>
                        <a:pt x="130" y="52"/>
                      </a:lnTo>
                      <a:lnTo>
                        <a:pt x="74" y="0"/>
                      </a:lnTo>
                      <a:lnTo>
                        <a:pt x="28" y="26"/>
                      </a:lnTo>
                      <a:lnTo>
                        <a:pt x="0" y="106"/>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07" name="Freeform 289">
                  <a:extLst>
                    <a:ext uri="{FF2B5EF4-FFF2-40B4-BE49-F238E27FC236}">
                      <a16:creationId xmlns:a16="http://schemas.microsoft.com/office/drawing/2014/main" id="{28A12DEA-6150-4EBC-9B47-F2369C15F151}"/>
                    </a:ext>
                  </a:extLst>
                </p:cNvPr>
                <p:cNvSpPr/>
                <p:nvPr/>
              </p:nvSpPr>
              <p:spPr bwMode="auto">
                <a:xfrm>
                  <a:off x="6350102" y="3648583"/>
                  <a:ext cx="43803" cy="20685"/>
                </a:xfrm>
                <a:custGeom>
                  <a:avLst/>
                  <a:gdLst>
                    <a:gd name="T0" fmla="*/ 0 w 89"/>
                    <a:gd name="T1" fmla="*/ 1 h 44"/>
                    <a:gd name="T2" fmla="*/ 1 w 89"/>
                    <a:gd name="T3" fmla="*/ 0 h 44"/>
                    <a:gd name="T4" fmla="*/ 2 w 89"/>
                    <a:gd name="T5" fmla="*/ 1 h 44"/>
                    <a:gd name="T6" fmla="*/ 0 w 89"/>
                    <a:gd name="T7" fmla="*/ 1 h 44"/>
                    <a:gd name="T8" fmla="*/ 0 60000 65536"/>
                    <a:gd name="T9" fmla="*/ 0 60000 65536"/>
                    <a:gd name="T10" fmla="*/ 0 60000 65536"/>
                    <a:gd name="T11" fmla="*/ 0 60000 65536"/>
                    <a:gd name="T12" fmla="*/ 0 w 89"/>
                    <a:gd name="T13" fmla="*/ 0 h 44"/>
                    <a:gd name="T14" fmla="*/ 89 w 89"/>
                    <a:gd name="T15" fmla="*/ 44 h 44"/>
                  </a:gdLst>
                  <a:ahLst/>
                  <a:cxnLst>
                    <a:cxn ang="T8">
                      <a:pos x="T0" y="T1"/>
                    </a:cxn>
                    <a:cxn ang="T9">
                      <a:pos x="T2" y="T3"/>
                    </a:cxn>
                    <a:cxn ang="T10">
                      <a:pos x="T4" y="T5"/>
                    </a:cxn>
                    <a:cxn ang="T11">
                      <a:pos x="T6" y="T7"/>
                    </a:cxn>
                  </a:cxnLst>
                  <a:rect l="T12" t="T13" r="T14" b="T15"/>
                  <a:pathLst>
                    <a:path w="89" h="44">
                      <a:moveTo>
                        <a:pt x="0" y="32"/>
                      </a:moveTo>
                      <a:lnTo>
                        <a:pt x="27" y="0"/>
                      </a:lnTo>
                      <a:lnTo>
                        <a:pt x="89" y="44"/>
                      </a:lnTo>
                      <a:lnTo>
                        <a:pt x="0" y="32"/>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08" name="Freeform 290">
                  <a:extLst>
                    <a:ext uri="{FF2B5EF4-FFF2-40B4-BE49-F238E27FC236}">
                      <a16:creationId xmlns:a16="http://schemas.microsoft.com/office/drawing/2014/main" id="{ED3AD345-48D2-4107-B7B4-1C6477F22245}"/>
                    </a:ext>
                  </a:extLst>
                </p:cNvPr>
                <p:cNvSpPr/>
                <p:nvPr/>
              </p:nvSpPr>
              <p:spPr bwMode="auto">
                <a:xfrm>
                  <a:off x="6885844" y="5064731"/>
                  <a:ext cx="28640" cy="19094"/>
                </a:xfrm>
                <a:custGeom>
                  <a:avLst/>
                  <a:gdLst>
                    <a:gd name="T0" fmla="*/ 0 w 59"/>
                    <a:gd name="T1" fmla="*/ 1 h 41"/>
                    <a:gd name="T2" fmla="*/ 1 w 59"/>
                    <a:gd name="T3" fmla="*/ 1 h 41"/>
                    <a:gd name="T4" fmla="*/ 0 w 59"/>
                    <a:gd name="T5" fmla="*/ 0 h 41"/>
                    <a:gd name="T6" fmla="*/ 1 w 59"/>
                    <a:gd name="T7" fmla="*/ 0 h 41"/>
                    <a:gd name="T8" fmla="*/ 0 w 59"/>
                    <a:gd name="T9" fmla="*/ 1 h 41"/>
                    <a:gd name="T10" fmla="*/ 0 60000 65536"/>
                    <a:gd name="T11" fmla="*/ 0 60000 65536"/>
                    <a:gd name="T12" fmla="*/ 0 60000 65536"/>
                    <a:gd name="T13" fmla="*/ 0 60000 65536"/>
                    <a:gd name="T14" fmla="*/ 0 60000 65536"/>
                    <a:gd name="T15" fmla="*/ 0 w 59"/>
                    <a:gd name="T16" fmla="*/ 0 h 41"/>
                    <a:gd name="T17" fmla="*/ 59 w 59"/>
                    <a:gd name="T18" fmla="*/ 41 h 41"/>
                  </a:gdLst>
                  <a:ahLst/>
                  <a:cxnLst>
                    <a:cxn ang="T10">
                      <a:pos x="T0" y="T1"/>
                    </a:cxn>
                    <a:cxn ang="T11">
                      <a:pos x="T2" y="T3"/>
                    </a:cxn>
                    <a:cxn ang="T12">
                      <a:pos x="T4" y="T5"/>
                    </a:cxn>
                    <a:cxn ang="T13">
                      <a:pos x="T6" y="T7"/>
                    </a:cxn>
                    <a:cxn ang="T14">
                      <a:pos x="T8" y="T9"/>
                    </a:cxn>
                  </a:cxnLst>
                  <a:rect l="T15" t="T16" r="T17" b="T18"/>
                  <a:pathLst>
                    <a:path w="59" h="41">
                      <a:moveTo>
                        <a:pt x="0" y="41"/>
                      </a:moveTo>
                      <a:lnTo>
                        <a:pt x="32" y="19"/>
                      </a:lnTo>
                      <a:lnTo>
                        <a:pt x="19" y="0"/>
                      </a:lnTo>
                      <a:lnTo>
                        <a:pt x="59" y="6"/>
                      </a:lnTo>
                      <a:lnTo>
                        <a:pt x="0" y="41"/>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09" name="Freeform 291">
                  <a:extLst>
                    <a:ext uri="{FF2B5EF4-FFF2-40B4-BE49-F238E27FC236}">
                      <a16:creationId xmlns:a16="http://schemas.microsoft.com/office/drawing/2014/main" id="{E687CF74-D944-4CD6-B3F4-272238AF7D94}"/>
                    </a:ext>
                  </a:extLst>
                </p:cNvPr>
                <p:cNvSpPr/>
                <p:nvPr/>
              </p:nvSpPr>
              <p:spPr bwMode="auto">
                <a:xfrm>
                  <a:off x="6907745" y="5064731"/>
                  <a:ext cx="32010" cy="19094"/>
                </a:xfrm>
                <a:custGeom>
                  <a:avLst/>
                  <a:gdLst>
                    <a:gd name="T0" fmla="*/ 0 w 68"/>
                    <a:gd name="T1" fmla="*/ 1 h 47"/>
                    <a:gd name="T2" fmla="*/ 1 w 68"/>
                    <a:gd name="T3" fmla="*/ 0 h 47"/>
                    <a:gd name="T4" fmla="*/ 1 w 68"/>
                    <a:gd name="T5" fmla="*/ 0 h 47"/>
                    <a:gd name="T6" fmla="*/ 0 w 68"/>
                    <a:gd name="T7" fmla="*/ 1 h 47"/>
                    <a:gd name="T8" fmla="*/ 0 60000 65536"/>
                    <a:gd name="T9" fmla="*/ 0 60000 65536"/>
                    <a:gd name="T10" fmla="*/ 0 60000 65536"/>
                    <a:gd name="T11" fmla="*/ 0 60000 65536"/>
                    <a:gd name="T12" fmla="*/ 0 w 68"/>
                    <a:gd name="T13" fmla="*/ 0 h 47"/>
                    <a:gd name="T14" fmla="*/ 68 w 68"/>
                    <a:gd name="T15" fmla="*/ 47 h 47"/>
                  </a:gdLst>
                  <a:ahLst/>
                  <a:cxnLst>
                    <a:cxn ang="T8">
                      <a:pos x="T0" y="T1"/>
                    </a:cxn>
                    <a:cxn ang="T9">
                      <a:pos x="T2" y="T3"/>
                    </a:cxn>
                    <a:cxn ang="T10">
                      <a:pos x="T4" y="T5"/>
                    </a:cxn>
                    <a:cxn ang="T11">
                      <a:pos x="T6" y="T7"/>
                    </a:cxn>
                  </a:cxnLst>
                  <a:rect l="T12" t="T13" r="T14" b="T15"/>
                  <a:pathLst>
                    <a:path w="68" h="47">
                      <a:moveTo>
                        <a:pt x="0" y="47"/>
                      </a:moveTo>
                      <a:lnTo>
                        <a:pt x="34" y="0"/>
                      </a:lnTo>
                      <a:lnTo>
                        <a:pt x="68" y="16"/>
                      </a:lnTo>
                      <a:lnTo>
                        <a:pt x="0" y="47"/>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10" name="Freeform 292">
                  <a:extLst>
                    <a:ext uri="{FF2B5EF4-FFF2-40B4-BE49-F238E27FC236}">
                      <a16:creationId xmlns:a16="http://schemas.microsoft.com/office/drawing/2014/main" id="{A9920BE3-BE08-4EA3-AD9F-53D952DDD592}"/>
                    </a:ext>
                  </a:extLst>
                </p:cNvPr>
                <p:cNvSpPr/>
                <p:nvPr/>
              </p:nvSpPr>
              <p:spPr bwMode="auto">
                <a:xfrm>
                  <a:off x="7005459" y="3828386"/>
                  <a:ext cx="52226" cy="70012"/>
                </a:xfrm>
                <a:custGeom>
                  <a:avLst/>
                  <a:gdLst>
                    <a:gd name="T0" fmla="*/ 0 w 107"/>
                    <a:gd name="T1" fmla="*/ 3 h 154"/>
                    <a:gd name="T2" fmla="*/ 0 w 107"/>
                    <a:gd name="T3" fmla="*/ 0 h 154"/>
                    <a:gd name="T4" fmla="*/ 3 w 107"/>
                    <a:gd name="T5" fmla="*/ 1 h 154"/>
                    <a:gd name="T6" fmla="*/ 1 w 107"/>
                    <a:gd name="T7" fmla="*/ 4 h 154"/>
                    <a:gd name="T8" fmla="*/ 0 w 107"/>
                    <a:gd name="T9" fmla="*/ 3 h 154"/>
                    <a:gd name="T10" fmla="*/ 0 60000 65536"/>
                    <a:gd name="T11" fmla="*/ 0 60000 65536"/>
                    <a:gd name="T12" fmla="*/ 0 60000 65536"/>
                    <a:gd name="T13" fmla="*/ 0 60000 65536"/>
                    <a:gd name="T14" fmla="*/ 0 60000 65536"/>
                    <a:gd name="T15" fmla="*/ 0 w 107"/>
                    <a:gd name="T16" fmla="*/ 0 h 154"/>
                    <a:gd name="T17" fmla="*/ 107 w 107"/>
                    <a:gd name="T18" fmla="*/ 154 h 154"/>
                  </a:gdLst>
                  <a:ahLst/>
                  <a:cxnLst>
                    <a:cxn ang="T10">
                      <a:pos x="T0" y="T1"/>
                    </a:cxn>
                    <a:cxn ang="T11">
                      <a:pos x="T2" y="T3"/>
                    </a:cxn>
                    <a:cxn ang="T12">
                      <a:pos x="T4" y="T5"/>
                    </a:cxn>
                    <a:cxn ang="T13">
                      <a:pos x="T6" y="T7"/>
                    </a:cxn>
                    <a:cxn ang="T14">
                      <a:pos x="T8" y="T9"/>
                    </a:cxn>
                  </a:cxnLst>
                  <a:rect l="T15" t="T16" r="T17" b="T18"/>
                  <a:pathLst>
                    <a:path w="107" h="154">
                      <a:moveTo>
                        <a:pt x="0" y="149"/>
                      </a:moveTo>
                      <a:lnTo>
                        <a:pt x="13" y="0"/>
                      </a:lnTo>
                      <a:lnTo>
                        <a:pt x="107" y="67"/>
                      </a:lnTo>
                      <a:lnTo>
                        <a:pt x="52" y="154"/>
                      </a:lnTo>
                      <a:lnTo>
                        <a:pt x="0" y="149"/>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11" name="Freeform 293">
                  <a:extLst>
                    <a:ext uri="{FF2B5EF4-FFF2-40B4-BE49-F238E27FC236}">
                      <a16:creationId xmlns:a16="http://schemas.microsoft.com/office/drawing/2014/main" id="{BB929DCB-7FF5-4E2B-A0E5-EAFAA8145D84}"/>
                    </a:ext>
                  </a:extLst>
                </p:cNvPr>
                <p:cNvSpPr/>
                <p:nvPr/>
              </p:nvSpPr>
              <p:spPr bwMode="auto">
                <a:xfrm>
                  <a:off x="6665145" y="1675522"/>
                  <a:ext cx="1113602" cy="891060"/>
                </a:xfrm>
                <a:custGeom>
                  <a:avLst/>
                  <a:gdLst>
                    <a:gd name="T0" fmla="*/ 6 w 2319"/>
                    <a:gd name="T1" fmla="*/ 11 h 1964"/>
                    <a:gd name="T2" fmla="*/ 7 w 2319"/>
                    <a:gd name="T3" fmla="*/ 9 h 1964"/>
                    <a:gd name="T4" fmla="*/ 5 w 2319"/>
                    <a:gd name="T5" fmla="*/ 8 h 1964"/>
                    <a:gd name="T6" fmla="*/ 10 w 2319"/>
                    <a:gd name="T7" fmla="*/ 4 h 1964"/>
                    <a:gd name="T8" fmla="*/ 15 w 2319"/>
                    <a:gd name="T9" fmla="*/ 3 h 1964"/>
                    <a:gd name="T10" fmla="*/ 20 w 2319"/>
                    <a:gd name="T11" fmla="*/ 5 h 1964"/>
                    <a:gd name="T12" fmla="*/ 19 w 2319"/>
                    <a:gd name="T13" fmla="*/ 3 h 1964"/>
                    <a:gd name="T14" fmla="*/ 25 w 2319"/>
                    <a:gd name="T15" fmla="*/ 4 h 1964"/>
                    <a:gd name="T16" fmla="*/ 29 w 2319"/>
                    <a:gd name="T17" fmla="*/ 3 h 1964"/>
                    <a:gd name="T18" fmla="*/ 24 w 2319"/>
                    <a:gd name="T19" fmla="*/ 1 h 1964"/>
                    <a:gd name="T20" fmla="*/ 29 w 2319"/>
                    <a:gd name="T21" fmla="*/ 2 h 1964"/>
                    <a:gd name="T22" fmla="*/ 29 w 2319"/>
                    <a:gd name="T23" fmla="*/ 0 h 1964"/>
                    <a:gd name="T24" fmla="*/ 40 w 2319"/>
                    <a:gd name="T25" fmla="*/ 1 h 1964"/>
                    <a:gd name="T26" fmla="*/ 41 w 2319"/>
                    <a:gd name="T27" fmla="*/ 1 h 1964"/>
                    <a:gd name="T28" fmla="*/ 45 w 2319"/>
                    <a:gd name="T29" fmla="*/ 3 h 1964"/>
                    <a:gd name="T30" fmla="*/ 34 w 2319"/>
                    <a:gd name="T31" fmla="*/ 4 h 1964"/>
                    <a:gd name="T32" fmla="*/ 40 w 2319"/>
                    <a:gd name="T33" fmla="*/ 5 h 1964"/>
                    <a:gd name="T34" fmla="*/ 46 w 2319"/>
                    <a:gd name="T35" fmla="*/ 5 h 1964"/>
                    <a:gd name="T36" fmla="*/ 51 w 2319"/>
                    <a:gd name="T37" fmla="*/ 4 h 1964"/>
                    <a:gd name="T38" fmla="*/ 46 w 2319"/>
                    <a:gd name="T39" fmla="*/ 7 h 1964"/>
                    <a:gd name="T40" fmla="*/ 49 w 2319"/>
                    <a:gd name="T41" fmla="*/ 9 h 1964"/>
                    <a:gd name="T42" fmla="*/ 46 w 2319"/>
                    <a:gd name="T43" fmla="*/ 11 h 1964"/>
                    <a:gd name="T44" fmla="*/ 46 w 2319"/>
                    <a:gd name="T45" fmla="*/ 14 h 1964"/>
                    <a:gd name="T46" fmla="*/ 45 w 2319"/>
                    <a:gd name="T47" fmla="*/ 15 h 1964"/>
                    <a:gd name="T48" fmla="*/ 47 w 2319"/>
                    <a:gd name="T49" fmla="*/ 17 h 1964"/>
                    <a:gd name="T50" fmla="*/ 45 w 2319"/>
                    <a:gd name="T51" fmla="*/ 19 h 1964"/>
                    <a:gd name="T52" fmla="*/ 46 w 2319"/>
                    <a:gd name="T53" fmla="*/ 20 h 1964"/>
                    <a:gd name="T54" fmla="*/ 46 w 2319"/>
                    <a:gd name="T55" fmla="*/ 22 h 1964"/>
                    <a:gd name="T56" fmla="*/ 41 w 2319"/>
                    <a:gd name="T57" fmla="*/ 23 h 1964"/>
                    <a:gd name="T58" fmla="*/ 42 w 2319"/>
                    <a:gd name="T59" fmla="*/ 25 h 1964"/>
                    <a:gd name="T60" fmla="*/ 45 w 2319"/>
                    <a:gd name="T61" fmla="*/ 26 h 1964"/>
                    <a:gd name="T62" fmla="*/ 44 w 2319"/>
                    <a:gd name="T63" fmla="*/ 28 h 1964"/>
                    <a:gd name="T64" fmla="*/ 40 w 2319"/>
                    <a:gd name="T65" fmla="*/ 26 h 1964"/>
                    <a:gd name="T66" fmla="*/ 41 w 2319"/>
                    <a:gd name="T67" fmla="*/ 29 h 1964"/>
                    <a:gd name="T68" fmla="*/ 41 w 2319"/>
                    <a:gd name="T69" fmla="*/ 32 h 1964"/>
                    <a:gd name="T70" fmla="*/ 36 w 2319"/>
                    <a:gd name="T71" fmla="*/ 33 h 1964"/>
                    <a:gd name="T72" fmla="*/ 32 w 2319"/>
                    <a:gd name="T73" fmla="*/ 36 h 1964"/>
                    <a:gd name="T74" fmla="*/ 31 w 2319"/>
                    <a:gd name="T75" fmla="*/ 36 h 1964"/>
                    <a:gd name="T76" fmla="*/ 28 w 2319"/>
                    <a:gd name="T77" fmla="*/ 38 h 1964"/>
                    <a:gd name="T78" fmla="*/ 28 w 2319"/>
                    <a:gd name="T79" fmla="*/ 40 h 1964"/>
                    <a:gd name="T80" fmla="*/ 28 w 2319"/>
                    <a:gd name="T81" fmla="*/ 41 h 1964"/>
                    <a:gd name="T82" fmla="*/ 26 w 2319"/>
                    <a:gd name="T83" fmla="*/ 45 h 1964"/>
                    <a:gd name="T84" fmla="*/ 22 w 2319"/>
                    <a:gd name="T85" fmla="*/ 44 h 1964"/>
                    <a:gd name="T86" fmla="*/ 21 w 2319"/>
                    <a:gd name="T87" fmla="*/ 43 h 1964"/>
                    <a:gd name="T88" fmla="*/ 19 w 2319"/>
                    <a:gd name="T89" fmla="*/ 39 h 1964"/>
                    <a:gd name="T90" fmla="*/ 19 w 2319"/>
                    <a:gd name="T91" fmla="*/ 37 h 1964"/>
                    <a:gd name="T92" fmla="*/ 18 w 2319"/>
                    <a:gd name="T93" fmla="*/ 33 h 1964"/>
                    <a:gd name="T94" fmla="*/ 18 w 2319"/>
                    <a:gd name="T95" fmla="*/ 32 h 1964"/>
                    <a:gd name="T96" fmla="*/ 18 w 2319"/>
                    <a:gd name="T97" fmla="*/ 29 h 1964"/>
                    <a:gd name="T98" fmla="*/ 20 w 2319"/>
                    <a:gd name="T99" fmla="*/ 28 h 1964"/>
                    <a:gd name="T100" fmla="*/ 19 w 2319"/>
                    <a:gd name="T101" fmla="*/ 27 h 1964"/>
                    <a:gd name="T102" fmla="*/ 17 w 2319"/>
                    <a:gd name="T103" fmla="*/ 27 h 1964"/>
                    <a:gd name="T104" fmla="*/ 15 w 2319"/>
                    <a:gd name="T105" fmla="*/ 25 h 1964"/>
                    <a:gd name="T106" fmla="*/ 14 w 2319"/>
                    <a:gd name="T107" fmla="*/ 21 h 1964"/>
                    <a:gd name="T108" fmla="*/ 11 w 2319"/>
                    <a:gd name="T109" fmla="*/ 17 h 1964"/>
                    <a:gd name="T110" fmla="*/ 6 w 2319"/>
                    <a:gd name="T111" fmla="*/ 18 h 1964"/>
                    <a:gd name="T112" fmla="*/ 1 w 2319"/>
                    <a:gd name="T113" fmla="*/ 15 h 1964"/>
                    <a:gd name="T114" fmla="*/ 6 w 2319"/>
                    <a:gd name="T115" fmla="*/ 14 h 196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319"/>
                    <a:gd name="T175" fmla="*/ 0 h 1964"/>
                    <a:gd name="T176" fmla="*/ 2319 w 2319"/>
                    <a:gd name="T177" fmla="*/ 1964 h 196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319" h="1964">
                      <a:moveTo>
                        <a:pt x="0" y="551"/>
                      </a:moveTo>
                      <a:lnTo>
                        <a:pt x="13" y="521"/>
                      </a:lnTo>
                      <a:lnTo>
                        <a:pt x="162" y="463"/>
                      </a:lnTo>
                      <a:lnTo>
                        <a:pt x="261" y="463"/>
                      </a:lnTo>
                      <a:lnTo>
                        <a:pt x="315" y="418"/>
                      </a:lnTo>
                      <a:lnTo>
                        <a:pt x="296" y="405"/>
                      </a:lnTo>
                      <a:lnTo>
                        <a:pt x="329" y="390"/>
                      </a:lnTo>
                      <a:lnTo>
                        <a:pt x="302" y="380"/>
                      </a:lnTo>
                      <a:lnTo>
                        <a:pt x="354" y="363"/>
                      </a:lnTo>
                      <a:lnTo>
                        <a:pt x="335" y="346"/>
                      </a:lnTo>
                      <a:lnTo>
                        <a:pt x="267" y="376"/>
                      </a:lnTo>
                      <a:lnTo>
                        <a:pt x="200" y="338"/>
                      </a:lnTo>
                      <a:lnTo>
                        <a:pt x="284" y="317"/>
                      </a:lnTo>
                      <a:lnTo>
                        <a:pt x="332" y="254"/>
                      </a:lnTo>
                      <a:lnTo>
                        <a:pt x="437" y="250"/>
                      </a:lnTo>
                      <a:lnTo>
                        <a:pt x="432" y="185"/>
                      </a:lnTo>
                      <a:lnTo>
                        <a:pt x="507" y="184"/>
                      </a:lnTo>
                      <a:lnTo>
                        <a:pt x="586" y="230"/>
                      </a:lnTo>
                      <a:lnTo>
                        <a:pt x="493" y="168"/>
                      </a:lnTo>
                      <a:lnTo>
                        <a:pt x="669" y="126"/>
                      </a:lnTo>
                      <a:lnTo>
                        <a:pt x="713" y="156"/>
                      </a:lnTo>
                      <a:lnTo>
                        <a:pt x="719" y="214"/>
                      </a:lnTo>
                      <a:lnTo>
                        <a:pt x="740" y="165"/>
                      </a:lnTo>
                      <a:lnTo>
                        <a:pt x="854" y="199"/>
                      </a:lnTo>
                      <a:lnTo>
                        <a:pt x="814" y="172"/>
                      </a:lnTo>
                      <a:lnTo>
                        <a:pt x="868" y="176"/>
                      </a:lnTo>
                      <a:lnTo>
                        <a:pt x="821" y="142"/>
                      </a:lnTo>
                      <a:lnTo>
                        <a:pt x="808" y="115"/>
                      </a:lnTo>
                      <a:lnTo>
                        <a:pt x="832" y="108"/>
                      </a:lnTo>
                      <a:lnTo>
                        <a:pt x="1056" y="192"/>
                      </a:lnTo>
                      <a:lnTo>
                        <a:pt x="1039" y="165"/>
                      </a:lnTo>
                      <a:lnTo>
                        <a:pt x="1086" y="161"/>
                      </a:lnTo>
                      <a:lnTo>
                        <a:pt x="1056" y="137"/>
                      </a:lnTo>
                      <a:lnTo>
                        <a:pt x="1132" y="142"/>
                      </a:lnTo>
                      <a:lnTo>
                        <a:pt x="1012" y="81"/>
                      </a:lnTo>
                      <a:lnTo>
                        <a:pt x="1228" y="115"/>
                      </a:lnTo>
                      <a:lnTo>
                        <a:pt x="1181" y="80"/>
                      </a:lnTo>
                      <a:lnTo>
                        <a:pt x="1054" y="73"/>
                      </a:lnTo>
                      <a:lnTo>
                        <a:pt x="1096" y="71"/>
                      </a:lnTo>
                      <a:lnTo>
                        <a:pt x="1017" y="42"/>
                      </a:lnTo>
                      <a:lnTo>
                        <a:pt x="1110" y="48"/>
                      </a:lnTo>
                      <a:lnTo>
                        <a:pt x="1073" y="35"/>
                      </a:lnTo>
                      <a:lnTo>
                        <a:pt x="1112" y="26"/>
                      </a:lnTo>
                      <a:lnTo>
                        <a:pt x="1272" y="81"/>
                      </a:lnTo>
                      <a:lnTo>
                        <a:pt x="1253" y="61"/>
                      </a:lnTo>
                      <a:lnTo>
                        <a:pt x="1326" y="42"/>
                      </a:lnTo>
                      <a:lnTo>
                        <a:pt x="1264" y="35"/>
                      </a:lnTo>
                      <a:lnTo>
                        <a:pt x="1262" y="8"/>
                      </a:lnTo>
                      <a:lnTo>
                        <a:pt x="1303" y="0"/>
                      </a:lnTo>
                      <a:lnTo>
                        <a:pt x="1732" y="10"/>
                      </a:lnTo>
                      <a:lnTo>
                        <a:pt x="1762" y="25"/>
                      </a:lnTo>
                      <a:lnTo>
                        <a:pt x="1746" y="35"/>
                      </a:lnTo>
                      <a:lnTo>
                        <a:pt x="1462" y="38"/>
                      </a:lnTo>
                      <a:lnTo>
                        <a:pt x="1495" y="54"/>
                      </a:lnTo>
                      <a:lnTo>
                        <a:pt x="1384" y="71"/>
                      </a:lnTo>
                      <a:lnTo>
                        <a:pt x="1789" y="42"/>
                      </a:lnTo>
                      <a:lnTo>
                        <a:pt x="1802" y="68"/>
                      </a:lnTo>
                      <a:lnTo>
                        <a:pt x="1746" y="83"/>
                      </a:lnTo>
                      <a:lnTo>
                        <a:pt x="1842" y="72"/>
                      </a:lnTo>
                      <a:lnTo>
                        <a:pt x="1951" y="104"/>
                      </a:lnTo>
                      <a:lnTo>
                        <a:pt x="1789" y="156"/>
                      </a:lnTo>
                      <a:lnTo>
                        <a:pt x="1529" y="152"/>
                      </a:lnTo>
                      <a:lnTo>
                        <a:pt x="1591" y="161"/>
                      </a:lnTo>
                      <a:lnTo>
                        <a:pt x="1482" y="184"/>
                      </a:lnTo>
                      <a:lnTo>
                        <a:pt x="1482" y="207"/>
                      </a:lnTo>
                      <a:lnTo>
                        <a:pt x="1767" y="168"/>
                      </a:lnTo>
                      <a:lnTo>
                        <a:pt x="1790" y="185"/>
                      </a:lnTo>
                      <a:lnTo>
                        <a:pt x="1732" y="223"/>
                      </a:lnTo>
                      <a:lnTo>
                        <a:pt x="1912" y="161"/>
                      </a:lnTo>
                      <a:lnTo>
                        <a:pt x="1923" y="221"/>
                      </a:lnTo>
                      <a:lnTo>
                        <a:pt x="1833" y="328"/>
                      </a:lnTo>
                      <a:lnTo>
                        <a:pt x="2009" y="204"/>
                      </a:lnTo>
                      <a:lnTo>
                        <a:pt x="2006" y="223"/>
                      </a:lnTo>
                      <a:lnTo>
                        <a:pt x="2090" y="222"/>
                      </a:lnTo>
                      <a:lnTo>
                        <a:pt x="2116" y="184"/>
                      </a:lnTo>
                      <a:lnTo>
                        <a:pt x="2206" y="176"/>
                      </a:lnTo>
                      <a:lnTo>
                        <a:pt x="2319" y="211"/>
                      </a:lnTo>
                      <a:lnTo>
                        <a:pt x="2207" y="265"/>
                      </a:lnTo>
                      <a:lnTo>
                        <a:pt x="2214" y="286"/>
                      </a:lnTo>
                      <a:lnTo>
                        <a:pt x="1963" y="317"/>
                      </a:lnTo>
                      <a:lnTo>
                        <a:pt x="2166" y="319"/>
                      </a:lnTo>
                      <a:lnTo>
                        <a:pt x="2002" y="364"/>
                      </a:lnTo>
                      <a:lnTo>
                        <a:pt x="2013" y="394"/>
                      </a:lnTo>
                      <a:lnTo>
                        <a:pt x="2122" y="364"/>
                      </a:lnTo>
                      <a:lnTo>
                        <a:pt x="2043" y="405"/>
                      </a:lnTo>
                      <a:lnTo>
                        <a:pt x="2033" y="459"/>
                      </a:lnTo>
                      <a:lnTo>
                        <a:pt x="2056" y="445"/>
                      </a:lnTo>
                      <a:lnTo>
                        <a:pt x="1981" y="493"/>
                      </a:lnTo>
                      <a:lnTo>
                        <a:pt x="1954" y="593"/>
                      </a:lnTo>
                      <a:lnTo>
                        <a:pt x="1996" y="571"/>
                      </a:lnTo>
                      <a:lnTo>
                        <a:pt x="2050" y="593"/>
                      </a:lnTo>
                      <a:lnTo>
                        <a:pt x="1998" y="593"/>
                      </a:lnTo>
                      <a:lnTo>
                        <a:pt x="1998" y="622"/>
                      </a:lnTo>
                      <a:lnTo>
                        <a:pt x="2088" y="635"/>
                      </a:lnTo>
                      <a:lnTo>
                        <a:pt x="2090" y="672"/>
                      </a:lnTo>
                      <a:lnTo>
                        <a:pt x="1959" y="664"/>
                      </a:lnTo>
                      <a:lnTo>
                        <a:pt x="1996" y="682"/>
                      </a:lnTo>
                      <a:lnTo>
                        <a:pt x="1919" y="693"/>
                      </a:lnTo>
                      <a:lnTo>
                        <a:pt x="1959" y="732"/>
                      </a:lnTo>
                      <a:lnTo>
                        <a:pt x="2027" y="735"/>
                      </a:lnTo>
                      <a:lnTo>
                        <a:pt x="1986" y="758"/>
                      </a:lnTo>
                      <a:lnTo>
                        <a:pt x="2039" y="779"/>
                      </a:lnTo>
                      <a:lnTo>
                        <a:pt x="2037" y="829"/>
                      </a:lnTo>
                      <a:lnTo>
                        <a:pt x="1941" y="800"/>
                      </a:lnTo>
                      <a:lnTo>
                        <a:pt x="1997" y="827"/>
                      </a:lnTo>
                      <a:lnTo>
                        <a:pt x="1961" y="844"/>
                      </a:lnTo>
                      <a:lnTo>
                        <a:pt x="1996" y="842"/>
                      </a:lnTo>
                      <a:lnTo>
                        <a:pt x="1986" y="874"/>
                      </a:lnTo>
                      <a:lnTo>
                        <a:pt x="2054" y="890"/>
                      </a:lnTo>
                      <a:lnTo>
                        <a:pt x="1947" y="881"/>
                      </a:lnTo>
                      <a:lnTo>
                        <a:pt x="1923" y="900"/>
                      </a:lnTo>
                      <a:lnTo>
                        <a:pt x="2009" y="942"/>
                      </a:lnTo>
                      <a:lnTo>
                        <a:pt x="1997" y="974"/>
                      </a:lnTo>
                      <a:lnTo>
                        <a:pt x="1926" y="994"/>
                      </a:lnTo>
                      <a:lnTo>
                        <a:pt x="1861" y="947"/>
                      </a:lnTo>
                      <a:lnTo>
                        <a:pt x="1758" y="986"/>
                      </a:lnTo>
                      <a:lnTo>
                        <a:pt x="1830" y="1013"/>
                      </a:lnTo>
                      <a:lnTo>
                        <a:pt x="1762" y="1038"/>
                      </a:lnTo>
                      <a:lnTo>
                        <a:pt x="1837" y="1040"/>
                      </a:lnTo>
                      <a:lnTo>
                        <a:pt x="1813" y="1090"/>
                      </a:lnTo>
                      <a:lnTo>
                        <a:pt x="1842" y="1061"/>
                      </a:lnTo>
                      <a:lnTo>
                        <a:pt x="1923" y="1101"/>
                      </a:lnTo>
                      <a:lnTo>
                        <a:pt x="1897" y="1135"/>
                      </a:lnTo>
                      <a:lnTo>
                        <a:pt x="1947" y="1122"/>
                      </a:lnTo>
                      <a:lnTo>
                        <a:pt x="1923" y="1155"/>
                      </a:lnTo>
                      <a:lnTo>
                        <a:pt x="1957" y="1139"/>
                      </a:lnTo>
                      <a:lnTo>
                        <a:pt x="1961" y="1223"/>
                      </a:lnTo>
                      <a:lnTo>
                        <a:pt x="1923" y="1192"/>
                      </a:lnTo>
                      <a:lnTo>
                        <a:pt x="1923" y="1223"/>
                      </a:lnTo>
                      <a:lnTo>
                        <a:pt x="1889" y="1220"/>
                      </a:lnTo>
                      <a:lnTo>
                        <a:pt x="1842" y="1151"/>
                      </a:lnTo>
                      <a:lnTo>
                        <a:pt x="1732" y="1113"/>
                      </a:lnTo>
                      <a:lnTo>
                        <a:pt x="1808" y="1158"/>
                      </a:lnTo>
                      <a:lnTo>
                        <a:pt x="1706" y="1182"/>
                      </a:lnTo>
                      <a:lnTo>
                        <a:pt x="1678" y="1223"/>
                      </a:lnTo>
                      <a:lnTo>
                        <a:pt x="1774" y="1232"/>
                      </a:lnTo>
                      <a:lnTo>
                        <a:pt x="1692" y="1255"/>
                      </a:lnTo>
                      <a:lnTo>
                        <a:pt x="1814" y="1227"/>
                      </a:lnTo>
                      <a:lnTo>
                        <a:pt x="1932" y="1264"/>
                      </a:lnTo>
                      <a:lnTo>
                        <a:pt x="1779" y="1360"/>
                      </a:lnTo>
                      <a:lnTo>
                        <a:pt x="1631" y="1402"/>
                      </a:lnTo>
                      <a:lnTo>
                        <a:pt x="1579" y="1406"/>
                      </a:lnTo>
                      <a:lnTo>
                        <a:pt x="1543" y="1361"/>
                      </a:lnTo>
                      <a:lnTo>
                        <a:pt x="1559" y="1406"/>
                      </a:lnTo>
                      <a:lnTo>
                        <a:pt x="1516" y="1431"/>
                      </a:lnTo>
                      <a:lnTo>
                        <a:pt x="1462" y="1535"/>
                      </a:lnTo>
                      <a:lnTo>
                        <a:pt x="1417" y="1531"/>
                      </a:lnTo>
                      <a:lnTo>
                        <a:pt x="1407" y="1564"/>
                      </a:lnTo>
                      <a:lnTo>
                        <a:pt x="1365" y="1571"/>
                      </a:lnTo>
                      <a:lnTo>
                        <a:pt x="1339" y="1557"/>
                      </a:lnTo>
                      <a:lnTo>
                        <a:pt x="1372" y="1537"/>
                      </a:lnTo>
                      <a:lnTo>
                        <a:pt x="1338" y="1531"/>
                      </a:lnTo>
                      <a:lnTo>
                        <a:pt x="1324" y="1587"/>
                      </a:lnTo>
                      <a:lnTo>
                        <a:pt x="1251" y="1591"/>
                      </a:lnTo>
                      <a:lnTo>
                        <a:pt x="1253" y="1634"/>
                      </a:lnTo>
                      <a:lnTo>
                        <a:pt x="1213" y="1637"/>
                      </a:lnTo>
                      <a:lnTo>
                        <a:pt x="1247" y="1672"/>
                      </a:lnTo>
                      <a:lnTo>
                        <a:pt x="1199" y="1680"/>
                      </a:lnTo>
                      <a:lnTo>
                        <a:pt x="1236" y="1717"/>
                      </a:lnTo>
                      <a:lnTo>
                        <a:pt x="1204" y="1717"/>
                      </a:lnTo>
                      <a:lnTo>
                        <a:pt x="1230" y="1726"/>
                      </a:lnTo>
                      <a:lnTo>
                        <a:pt x="1204" y="1768"/>
                      </a:lnTo>
                      <a:lnTo>
                        <a:pt x="1181" y="1761"/>
                      </a:lnTo>
                      <a:lnTo>
                        <a:pt x="1199" y="1779"/>
                      </a:lnTo>
                      <a:lnTo>
                        <a:pt x="1152" y="1797"/>
                      </a:lnTo>
                      <a:lnTo>
                        <a:pt x="1181" y="1856"/>
                      </a:lnTo>
                      <a:lnTo>
                        <a:pt x="1152" y="1935"/>
                      </a:lnTo>
                      <a:lnTo>
                        <a:pt x="1118" y="1936"/>
                      </a:lnTo>
                      <a:lnTo>
                        <a:pt x="1143" y="1964"/>
                      </a:lnTo>
                      <a:lnTo>
                        <a:pt x="1065" y="1964"/>
                      </a:lnTo>
                      <a:lnTo>
                        <a:pt x="1056" y="1910"/>
                      </a:lnTo>
                      <a:lnTo>
                        <a:pt x="945" y="1918"/>
                      </a:lnTo>
                      <a:lnTo>
                        <a:pt x="973" y="1903"/>
                      </a:lnTo>
                      <a:lnTo>
                        <a:pt x="917" y="1883"/>
                      </a:lnTo>
                      <a:lnTo>
                        <a:pt x="941" y="1874"/>
                      </a:lnTo>
                      <a:lnTo>
                        <a:pt x="901" y="1874"/>
                      </a:lnTo>
                      <a:lnTo>
                        <a:pt x="918" y="1832"/>
                      </a:lnTo>
                      <a:lnTo>
                        <a:pt x="892" y="1840"/>
                      </a:lnTo>
                      <a:lnTo>
                        <a:pt x="821" y="1726"/>
                      </a:lnTo>
                      <a:lnTo>
                        <a:pt x="821" y="1694"/>
                      </a:lnTo>
                      <a:lnTo>
                        <a:pt x="877" y="1656"/>
                      </a:lnTo>
                      <a:lnTo>
                        <a:pt x="854" y="1645"/>
                      </a:lnTo>
                      <a:lnTo>
                        <a:pt x="798" y="1687"/>
                      </a:lnTo>
                      <a:lnTo>
                        <a:pt x="798" y="1602"/>
                      </a:lnTo>
                      <a:lnTo>
                        <a:pt x="747" y="1557"/>
                      </a:lnTo>
                      <a:lnTo>
                        <a:pt x="763" y="1492"/>
                      </a:lnTo>
                      <a:lnTo>
                        <a:pt x="729" y="1466"/>
                      </a:lnTo>
                      <a:lnTo>
                        <a:pt x="774" y="1410"/>
                      </a:lnTo>
                      <a:lnTo>
                        <a:pt x="747" y="1402"/>
                      </a:lnTo>
                      <a:lnTo>
                        <a:pt x="839" y="1402"/>
                      </a:lnTo>
                      <a:lnTo>
                        <a:pt x="830" y="1379"/>
                      </a:lnTo>
                      <a:lnTo>
                        <a:pt x="769" y="1381"/>
                      </a:lnTo>
                      <a:lnTo>
                        <a:pt x="861" y="1331"/>
                      </a:lnTo>
                      <a:lnTo>
                        <a:pt x="839" y="1314"/>
                      </a:lnTo>
                      <a:lnTo>
                        <a:pt x="861" y="1255"/>
                      </a:lnTo>
                      <a:lnTo>
                        <a:pt x="785" y="1254"/>
                      </a:lnTo>
                      <a:lnTo>
                        <a:pt x="703" y="1207"/>
                      </a:lnTo>
                      <a:lnTo>
                        <a:pt x="854" y="1232"/>
                      </a:lnTo>
                      <a:lnTo>
                        <a:pt x="828" y="1211"/>
                      </a:lnTo>
                      <a:lnTo>
                        <a:pt x="854" y="1203"/>
                      </a:lnTo>
                      <a:lnTo>
                        <a:pt x="793" y="1168"/>
                      </a:lnTo>
                      <a:lnTo>
                        <a:pt x="814" y="1151"/>
                      </a:lnTo>
                      <a:lnTo>
                        <a:pt x="782" y="1163"/>
                      </a:lnTo>
                      <a:lnTo>
                        <a:pt x="804" y="1142"/>
                      </a:lnTo>
                      <a:lnTo>
                        <a:pt x="765" y="1145"/>
                      </a:lnTo>
                      <a:lnTo>
                        <a:pt x="808" y="1126"/>
                      </a:lnTo>
                      <a:lnTo>
                        <a:pt x="740" y="1099"/>
                      </a:lnTo>
                      <a:lnTo>
                        <a:pt x="726" y="1142"/>
                      </a:lnTo>
                      <a:lnTo>
                        <a:pt x="669" y="1145"/>
                      </a:lnTo>
                      <a:lnTo>
                        <a:pt x="659" y="1126"/>
                      </a:lnTo>
                      <a:lnTo>
                        <a:pt x="698" y="1099"/>
                      </a:lnTo>
                      <a:lnTo>
                        <a:pt x="667" y="1099"/>
                      </a:lnTo>
                      <a:lnTo>
                        <a:pt x="703" y="1023"/>
                      </a:lnTo>
                      <a:lnTo>
                        <a:pt x="661" y="1011"/>
                      </a:lnTo>
                      <a:lnTo>
                        <a:pt x="680" y="978"/>
                      </a:lnTo>
                      <a:lnTo>
                        <a:pt x="618" y="889"/>
                      </a:lnTo>
                      <a:lnTo>
                        <a:pt x="637" y="888"/>
                      </a:lnTo>
                      <a:lnTo>
                        <a:pt x="554" y="808"/>
                      </a:lnTo>
                      <a:lnTo>
                        <a:pt x="554" y="779"/>
                      </a:lnTo>
                      <a:lnTo>
                        <a:pt x="461" y="741"/>
                      </a:lnTo>
                      <a:lnTo>
                        <a:pt x="376" y="720"/>
                      </a:lnTo>
                      <a:lnTo>
                        <a:pt x="293" y="756"/>
                      </a:lnTo>
                      <a:lnTo>
                        <a:pt x="230" y="732"/>
                      </a:lnTo>
                      <a:lnTo>
                        <a:pt x="254" y="762"/>
                      </a:lnTo>
                      <a:lnTo>
                        <a:pt x="188" y="748"/>
                      </a:lnTo>
                      <a:lnTo>
                        <a:pt x="128" y="718"/>
                      </a:lnTo>
                      <a:lnTo>
                        <a:pt x="188" y="693"/>
                      </a:lnTo>
                      <a:lnTo>
                        <a:pt x="57" y="664"/>
                      </a:lnTo>
                      <a:lnTo>
                        <a:pt x="105" y="639"/>
                      </a:lnTo>
                      <a:lnTo>
                        <a:pt x="261" y="647"/>
                      </a:lnTo>
                      <a:lnTo>
                        <a:pt x="275" y="637"/>
                      </a:lnTo>
                      <a:lnTo>
                        <a:pt x="251" y="620"/>
                      </a:lnTo>
                      <a:lnTo>
                        <a:pt x="274" y="605"/>
                      </a:lnTo>
                      <a:lnTo>
                        <a:pt x="138" y="616"/>
                      </a:lnTo>
                      <a:lnTo>
                        <a:pt x="0" y="551"/>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12" name="Freeform 294">
                  <a:extLst>
                    <a:ext uri="{FF2B5EF4-FFF2-40B4-BE49-F238E27FC236}">
                      <a16:creationId xmlns:a16="http://schemas.microsoft.com/office/drawing/2014/main" id="{0F4C57B5-7F5C-4A16-8F14-E1AFA45B4AAC}"/>
                    </a:ext>
                  </a:extLst>
                </p:cNvPr>
                <p:cNvSpPr/>
                <p:nvPr/>
              </p:nvSpPr>
              <p:spPr bwMode="auto">
                <a:xfrm>
                  <a:off x="6309668" y="3576980"/>
                  <a:ext cx="72443" cy="87515"/>
                </a:xfrm>
                <a:custGeom>
                  <a:avLst/>
                  <a:gdLst>
                    <a:gd name="T0" fmla="*/ 0 w 154"/>
                    <a:gd name="T1" fmla="*/ 4 h 190"/>
                    <a:gd name="T2" fmla="*/ 1 w 154"/>
                    <a:gd name="T3" fmla="*/ 2 h 190"/>
                    <a:gd name="T4" fmla="*/ 2 w 154"/>
                    <a:gd name="T5" fmla="*/ 2 h 190"/>
                    <a:gd name="T6" fmla="*/ 1 w 154"/>
                    <a:gd name="T7" fmla="*/ 1 h 190"/>
                    <a:gd name="T8" fmla="*/ 3 w 154"/>
                    <a:gd name="T9" fmla="*/ 0 h 190"/>
                    <a:gd name="T10" fmla="*/ 3 w 154"/>
                    <a:gd name="T11" fmla="*/ 2 h 190"/>
                    <a:gd name="T12" fmla="*/ 3 w 154"/>
                    <a:gd name="T13" fmla="*/ 2 h 190"/>
                    <a:gd name="T14" fmla="*/ 3 w 154"/>
                    <a:gd name="T15" fmla="*/ 4 h 190"/>
                    <a:gd name="T16" fmla="*/ 2 w 154"/>
                    <a:gd name="T17" fmla="*/ 5 h 190"/>
                    <a:gd name="T18" fmla="*/ 0 w 154"/>
                    <a:gd name="T19" fmla="*/ 4 h 1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4"/>
                    <a:gd name="T31" fmla="*/ 0 h 190"/>
                    <a:gd name="T32" fmla="*/ 154 w 154"/>
                    <a:gd name="T33" fmla="*/ 190 h 1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4" h="190">
                      <a:moveTo>
                        <a:pt x="0" y="154"/>
                      </a:moveTo>
                      <a:lnTo>
                        <a:pt x="35" y="83"/>
                      </a:lnTo>
                      <a:lnTo>
                        <a:pt x="74" y="82"/>
                      </a:lnTo>
                      <a:lnTo>
                        <a:pt x="33" y="24"/>
                      </a:lnTo>
                      <a:lnTo>
                        <a:pt x="123" y="0"/>
                      </a:lnTo>
                      <a:lnTo>
                        <a:pt x="134" y="90"/>
                      </a:lnTo>
                      <a:lnTo>
                        <a:pt x="154" y="98"/>
                      </a:lnTo>
                      <a:lnTo>
                        <a:pt x="114" y="158"/>
                      </a:lnTo>
                      <a:lnTo>
                        <a:pt x="87" y="190"/>
                      </a:lnTo>
                      <a:lnTo>
                        <a:pt x="0" y="154"/>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13" name="Freeform 295">
                  <a:extLst>
                    <a:ext uri="{FF2B5EF4-FFF2-40B4-BE49-F238E27FC236}">
                      <a16:creationId xmlns:a16="http://schemas.microsoft.com/office/drawing/2014/main" id="{7C2C5FC9-F446-465A-A0FA-A4E652A65574}"/>
                    </a:ext>
                  </a:extLst>
                </p:cNvPr>
                <p:cNvSpPr/>
                <p:nvPr/>
              </p:nvSpPr>
              <p:spPr bwMode="auto">
                <a:xfrm>
                  <a:off x="6879105" y="3772694"/>
                  <a:ext cx="85921" cy="136841"/>
                </a:xfrm>
                <a:custGeom>
                  <a:avLst/>
                  <a:gdLst>
                    <a:gd name="T0" fmla="*/ 0 w 181"/>
                    <a:gd name="T1" fmla="*/ 2 h 301"/>
                    <a:gd name="T2" fmla="*/ 1 w 181"/>
                    <a:gd name="T3" fmla="*/ 3 h 301"/>
                    <a:gd name="T4" fmla="*/ 1 w 181"/>
                    <a:gd name="T5" fmla="*/ 4 h 301"/>
                    <a:gd name="T6" fmla="*/ 1 w 181"/>
                    <a:gd name="T7" fmla="*/ 6 h 301"/>
                    <a:gd name="T8" fmla="*/ 2 w 181"/>
                    <a:gd name="T9" fmla="*/ 7 h 301"/>
                    <a:gd name="T10" fmla="*/ 4 w 181"/>
                    <a:gd name="T11" fmla="*/ 7 h 301"/>
                    <a:gd name="T12" fmla="*/ 3 w 181"/>
                    <a:gd name="T13" fmla="*/ 4 h 301"/>
                    <a:gd name="T14" fmla="*/ 4 w 181"/>
                    <a:gd name="T15" fmla="*/ 3 h 301"/>
                    <a:gd name="T16" fmla="*/ 1 w 181"/>
                    <a:gd name="T17" fmla="*/ 0 h 301"/>
                    <a:gd name="T18" fmla="*/ 1 w 181"/>
                    <a:gd name="T19" fmla="*/ 1 h 301"/>
                    <a:gd name="T20" fmla="*/ 1 w 181"/>
                    <a:gd name="T21" fmla="*/ 1 h 301"/>
                    <a:gd name="T22" fmla="*/ 0 w 181"/>
                    <a:gd name="T23" fmla="*/ 2 h 3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1"/>
                    <a:gd name="T37" fmla="*/ 0 h 301"/>
                    <a:gd name="T38" fmla="*/ 181 w 181"/>
                    <a:gd name="T39" fmla="*/ 301 h 30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1" h="301">
                      <a:moveTo>
                        <a:pt x="0" y="100"/>
                      </a:moveTo>
                      <a:lnTo>
                        <a:pt x="30" y="140"/>
                      </a:lnTo>
                      <a:lnTo>
                        <a:pt x="59" y="171"/>
                      </a:lnTo>
                      <a:lnTo>
                        <a:pt x="52" y="255"/>
                      </a:lnTo>
                      <a:lnTo>
                        <a:pt x="75" y="301"/>
                      </a:lnTo>
                      <a:lnTo>
                        <a:pt x="181" y="284"/>
                      </a:lnTo>
                      <a:lnTo>
                        <a:pt x="119" y="190"/>
                      </a:lnTo>
                      <a:lnTo>
                        <a:pt x="163" y="111"/>
                      </a:lnTo>
                      <a:lnTo>
                        <a:pt x="53" y="0"/>
                      </a:lnTo>
                      <a:lnTo>
                        <a:pt x="20" y="32"/>
                      </a:lnTo>
                      <a:lnTo>
                        <a:pt x="34" y="61"/>
                      </a:lnTo>
                      <a:lnTo>
                        <a:pt x="0" y="100"/>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14" name="Freeform 296">
                  <a:extLst>
                    <a:ext uri="{FF2B5EF4-FFF2-40B4-BE49-F238E27FC236}">
                      <a16:creationId xmlns:a16="http://schemas.microsoft.com/office/drawing/2014/main" id="{A32EF8EC-55C0-4E2A-A629-7AD926B921BE}"/>
                    </a:ext>
                  </a:extLst>
                </p:cNvPr>
                <p:cNvSpPr/>
                <p:nvPr/>
              </p:nvSpPr>
              <p:spPr bwMode="auto">
                <a:xfrm>
                  <a:off x="6638189" y="3537200"/>
                  <a:ext cx="48857" cy="36597"/>
                </a:xfrm>
                <a:custGeom>
                  <a:avLst/>
                  <a:gdLst>
                    <a:gd name="T0" fmla="*/ 0 w 99"/>
                    <a:gd name="T1" fmla="*/ 1 h 82"/>
                    <a:gd name="T2" fmla="*/ 2 w 99"/>
                    <a:gd name="T3" fmla="*/ 1 h 82"/>
                    <a:gd name="T4" fmla="*/ 1 w 99"/>
                    <a:gd name="T5" fmla="*/ 0 h 82"/>
                    <a:gd name="T6" fmla="*/ 2 w 99"/>
                    <a:gd name="T7" fmla="*/ 0 h 82"/>
                    <a:gd name="T8" fmla="*/ 2 w 99"/>
                    <a:gd name="T9" fmla="*/ 2 h 82"/>
                    <a:gd name="T10" fmla="*/ 0 w 99"/>
                    <a:gd name="T11" fmla="*/ 1 h 82"/>
                    <a:gd name="T12" fmla="*/ 0 60000 65536"/>
                    <a:gd name="T13" fmla="*/ 0 60000 65536"/>
                    <a:gd name="T14" fmla="*/ 0 60000 65536"/>
                    <a:gd name="T15" fmla="*/ 0 60000 65536"/>
                    <a:gd name="T16" fmla="*/ 0 60000 65536"/>
                    <a:gd name="T17" fmla="*/ 0 60000 65536"/>
                    <a:gd name="T18" fmla="*/ 0 w 99"/>
                    <a:gd name="T19" fmla="*/ 0 h 82"/>
                    <a:gd name="T20" fmla="*/ 99 w 99"/>
                    <a:gd name="T21" fmla="*/ 82 h 82"/>
                  </a:gdLst>
                  <a:ahLst/>
                  <a:cxnLst>
                    <a:cxn ang="T12">
                      <a:pos x="T0" y="T1"/>
                    </a:cxn>
                    <a:cxn ang="T13">
                      <a:pos x="T2" y="T3"/>
                    </a:cxn>
                    <a:cxn ang="T14">
                      <a:pos x="T4" y="T5"/>
                    </a:cxn>
                    <a:cxn ang="T15">
                      <a:pos x="T6" y="T7"/>
                    </a:cxn>
                    <a:cxn ang="T16">
                      <a:pos x="T8" y="T9"/>
                    </a:cxn>
                    <a:cxn ang="T17">
                      <a:pos x="T10" y="T11"/>
                    </a:cxn>
                  </a:cxnLst>
                  <a:rect l="T18" t="T19" r="T20" b="T21"/>
                  <a:pathLst>
                    <a:path w="99" h="82">
                      <a:moveTo>
                        <a:pt x="0" y="63"/>
                      </a:moveTo>
                      <a:lnTo>
                        <a:pt x="74" y="60"/>
                      </a:lnTo>
                      <a:lnTo>
                        <a:pt x="37" y="6"/>
                      </a:lnTo>
                      <a:lnTo>
                        <a:pt x="99" y="0"/>
                      </a:lnTo>
                      <a:lnTo>
                        <a:pt x="99" y="82"/>
                      </a:lnTo>
                      <a:lnTo>
                        <a:pt x="0" y="63"/>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15" name="Freeform 297">
                  <a:extLst>
                    <a:ext uri="{FF2B5EF4-FFF2-40B4-BE49-F238E27FC236}">
                      <a16:creationId xmlns:a16="http://schemas.microsoft.com/office/drawing/2014/main" id="{31BADBD4-2549-42C8-997F-249DDAC6ACC3}"/>
                    </a:ext>
                  </a:extLst>
                </p:cNvPr>
                <p:cNvSpPr/>
                <p:nvPr/>
              </p:nvSpPr>
              <p:spPr bwMode="auto">
                <a:xfrm>
                  <a:off x="6363579" y="3618350"/>
                  <a:ext cx="111192" cy="60465"/>
                </a:xfrm>
                <a:custGeom>
                  <a:avLst/>
                  <a:gdLst>
                    <a:gd name="T0" fmla="*/ 0 w 231"/>
                    <a:gd name="T1" fmla="*/ 1 h 133"/>
                    <a:gd name="T2" fmla="*/ 1 w 231"/>
                    <a:gd name="T3" fmla="*/ 0 h 133"/>
                    <a:gd name="T4" fmla="*/ 4 w 231"/>
                    <a:gd name="T5" fmla="*/ 0 h 133"/>
                    <a:gd name="T6" fmla="*/ 5 w 231"/>
                    <a:gd name="T7" fmla="*/ 1 h 133"/>
                    <a:gd name="T8" fmla="*/ 4 w 231"/>
                    <a:gd name="T9" fmla="*/ 1 h 133"/>
                    <a:gd name="T10" fmla="*/ 2 w 231"/>
                    <a:gd name="T11" fmla="*/ 3 h 133"/>
                    <a:gd name="T12" fmla="*/ 1 w 231"/>
                    <a:gd name="T13" fmla="*/ 3 h 133"/>
                    <a:gd name="T14" fmla="*/ 0 w 231"/>
                    <a:gd name="T15" fmla="*/ 1 h 133"/>
                    <a:gd name="T16" fmla="*/ 0 60000 65536"/>
                    <a:gd name="T17" fmla="*/ 0 60000 65536"/>
                    <a:gd name="T18" fmla="*/ 0 60000 65536"/>
                    <a:gd name="T19" fmla="*/ 0 60000 65536"/>
                    <a:gd name="T20" fmla="*/ 0 60000 65536"/>
                    <a:gd name="T21" fmla="*/ 0 60000 65536"/>
                    <a:gd name="T22" fmla="*/ 0 60000 65536"/>
                    <a:gd name="T23" fmla="*/ 0 60000 65536"/>
                    <a:gd name="T24" fmla="*/ 0 w 231"/>
                    <a:gd name="T25" fmla="*/ 0 h 133"/>
                    <a:gd name="T26" fmla="*/ 231 w 231"/>
                    <a:gd name="T27" fmla="*/ 133 h 1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1" h="133">
                      <a:moveTo>
                        <a:pt x="0" y="68"/>
                      </a:moveTo>
                      <a:lnTo>
                        <a:pt x="40" y="8"/>
                      </a:lnTo>
                      <a:lnTo>
                        <a:pt x="163" y="0"/>
                      </a:lnTo>
                      <a:lnTo>
                        <a:pt x="231" y="42"/>
                      </a:lnTo>
                      <a:lnTo>
                        <a:pt x="176" y="52"/>
                      </a:lnTo>
                      <a:lnTo>
                        <a:pt x="79" y="133"/>
                      </a:lnTo>
                      <a:lnTo>
                        <a:pt x="62" y="112"/>
                      </a:lnTo>
                      <a:lnTo>
                        <a:pt x="0" y="68"/>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16" name="Freeform 298">
                  <a:extLst>
                    <a:ext uri="{FF2B5EF4-FFF2-40B4-BE49-F238E27FC236}">
                      <a16:creationId xmlns:a16="http://schemas.microsoft.com/office/drawing/2014/main" id="{478EC913-88BB-4F33-A24C-D30F1AC4EAC8}"/>
                    </a:ext>
                  </a:extLst>
                </p:cNvPr>
                <p:cNvSpPr/>
                <p:nvPr/>
              </p:nvSpPr>
              <p:spPr bwMode="auto">
                <a:xfrm>
                  <a:off x="7551309" y="2364502"/>
                  <a:ext cx="202167" cy="103427"/>
                </a:xfrm>
                <a:custGeom>
                  <a:avLst/>
                  <a:gdLst>
                    <a:gd name="T0" fmla="*/ 0 w 420"/>
                    <a:gd name="T1" fmla="*/ 2 h 223"/>
                    <a:gd name="T2" fmla="*/ 1 w 420"/>
                    <a:gd name="T3" fmla="*/ 2 h 223"/>
                    <a:gd name="T4" fmla="*/ 0 w 420"/>
                    <a:gd name="T5" fmla="*/ 1 h 223"/>
                    <a:gd name="T6" fmla="*/ 1 w 420"/>
                    <a:gd name="T7" fmla="*/ 1 h 223"/>
                    <a:gd name="T8" fmla="*/ 1 w 420"/>
                    <a:gd name="T9" fmla="*/ 1 h 223"/>
                    <a:gd name="T10" fmla="*/ 2 w 420"/>
                    <a:gd name="T11" fmla="*/ 1 h 223"/>
                    <a:gd name="T12" fmla="*/ 1 w 420"/>
                    <a:gd name="T13" fmla="*/ 0 h 223"/>
                    <a:gd name="T14" fmla="*/ 3 w 420"/>
                    <a:gd name="T15" fmla="*/ 1 h 223"/>
                    <a:gd name="T16" fmla="*/ 3 w 420"/>
                    <a:gd name="T17" fmla="*/ 2 h 223"/>
                    <a:gd name="T18" fmla="*/ 4 w 420"/>
                    <a:gd name="T19" fmla="*/ 1 h 223"/>
                    <a:gd name="T20" fmla="*/ 5 w 420"/>
                    <a:gd name="T21" fmla="*/ 1 h 223"/>
                    <a:gd name="T22" fmla="*/ 5 w 420"/>
                    <a:gd name="T23" fmla="*/ 1 h 223"/>
                    <a:gd name="T24" fmla="*/ 6 w 420"/>
                    <a:gd name="T25" fmla="*/ 1 h 223"/>
                    <a:gd name="T26" fmla="*/ 5 w 420"/>
                    <a:gd name="T27" fmla="*/ 1 h 223"/>
                    <a:gd name="T28" fmla="*/ 7 w 420"/>
                    <a:gd name="T29" fmla="*/ 1 h 223"/>
                    <a:gd name="T30" fmla="*/ 7 w 420"/>
                    <a:gd name="T31" fmla="*/ 0 h 223"/>
                    <a:gd name="T32" fmla="*/ 8 w 420"/>
                    <a:gd name="T33" fmla="*/ 1 h 223"/>
                    <a:gd name="T34" fmla="*/ 9 w 420"/>
                    <a:gd name="T35" fmla="*/ 0 h 223"/>
                    <a:gd name="T36" fmla="*/ 8 w 420"/>
                    <a:gd name="T37" fmla="*/ 1 h 223"/>
                    <a:gd name="T38" fmla="*/ 10 w 420"/>
                    <a:gd name="T39" fmla="*/ 3 h 223"/>
                    <a:gd name="T40" fmla="*/ 9 w 420"/>
                    <a:gd name="T41" fmla="*/ 4 h 223"/>
                    <a:gd name="T42" fmla="*/ 5 w 420"/>
                    <a:gd name="T43" fmla="*/ 6 h 223"/>
                    <a:gd name="T44" fmla="*/ 2 w 420"/>
                    <a:gd name="T45" fmla="*/ 5 h 223"/>
                    <a:gd name="T46" fmla="*/ 3 w 420"/>
                    <a:gd name="T47" fmla="*/ 3 h 223"/>
                    <a:gd name="T48" fmla="*/ 1 w 420"/>
                    <a:gd name="T49" fmla="*/ 3 h 223"/>
                    <a:gd name="T50" fmla="*/ 3 w 420"/>
                    <a:gd name="T51" fmla="*/ 3 h 223"/>
                    <a:gd name="T52" fmla="*/ 2 w 420"/>
                    <a:gd name="T53" fmla="*/ 2 h 223"/>
                    <a:gd name="T54" fmla="*/ 3 w 420"/>
                    <a:gd name="T55" fmla="*/ 2 h 223"/>
                    <a:gd name="T56" fmla="*/ 0 w 420"/>
                    <a:gd name="T57" fmla="*/ 2 h 22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20"/>
                    <a:gd name="T88" fmla="*/ 0 h 223"/>
                    <a:gd name="T89" fmla="*/ 420 w 420"/>
                    <a:gd name="T90" fmla="*/ 223 h 22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20" h="223">
                      <a:moveTo>
                        <a:pt x="0" y="79"/>
                      </a:moveTo>
                      <a:lnTo>
                        <a:pt x="29" y="69"/>
                      </a:lnTo>
                      <a:lnTo>
                        <a:pt x="12" y="50"/>
                      </a:lnTo>
                      <a:lnTo>
                        <a:pt x="47" y="62"/>
                      </a:lnTo>
                      <a:lnTo>
                        <a:pt x="31" y="24"/>
                      </a:lnTo>
                      <a:lnTo>
                        <a:pt x="73" y="46"/>
                      </a:lnTo>
                      <a:lnTo>
                        <a:pt x="52" y="2"/>
                      </a:lnTo>
                      <a:lnTo>
                        <a:pt x="116" y="36"/>
                      </a:lnTo>
                      <a:lnTo>
                        <a:pt x="124" y="94"/>
                      </a:lnTo>
                      <a:lnTo>
                        <a:pt x="159" y="31"/>
                      </a:lnTo>
                      <a:lnTo>
                        <a:pt x="193" y="54"/>
                      </a:lnTo>
                      <a:lnTo>
                        <a:pt x="220" y="23"/>
                      </a:lnTo>
                      <a:lnTo>
                        <a:pt x="245" y="63"/>
                      </a:lnTo>
                      <a:lnTo>
                        <a:pt x="238" y="24"/>
                      </a:lnTo>
                      <a:lnTo>
                        <a:pt x="305" y="24"/>
                      </a:lnTo>
                      <a:lnTo>
                        <a:pt x="316" y="0"/>
                      </a:lnTo>
                      <a:lnTo>
                        <a:pt x="346" y="23"/>
                      </a:lnTo>
                      <a:lnTo>
                        <a:pt x="383" y="14"/>
                      </a:lnTo>
                      <a:lnTo>
                        <a:pt x="356" y="31"/>
                      </a:lnTo>
                      <a:lnTo>
                        <a:pt x="420" y="102"/>
                      </a:lnTo>
                      <a:lnTo>
                        <a:pt x="364" y="165"/>
                      </a:lnTo>
                      <a:lnTo>
                        <a:pt x="209" y="223"/>
                      </a:lnTo>
                      <a:lnTo>
                        <a:pt x="70" y="196"/>
                      </a:lnTo>
                      <a:lnTo>
                        <a:pt x="107" y="139"/>
                      </a:lnTo>
                      <a:lnTo>
                        <a:pt x="23" y="119"/>
                      </a:lnTo>
                      <a:lnTo>
                        <a:pt x="104" y="113"/>
                      </a:lnTo>
                      <a:lnTo>
                        <a:pt x="73" y="97"/>
                      </a:lnTo>
                      <a:lnTo>
                        <a:pt x="105" y="79"/>
                      </a:lnTo>
                      <a:lnTo>
                        <a:pt x="0" y="79"/>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17" name="Freeform 299">
                  <a:extLst>
                    <a:ext uri="{FF2B5EF4-FFF2-40B4-BE49-F238E27FC236}">
                      <a16:creationId xmlns:a16="http://schemas.microsoft.com/office/drawing/2014/main" id="{AB96B512-E95F-4A64-B8D0-90A429A068FA}"/>
                    </a:ext>
                  </a:extLst>
                </p:cNvPr>
                <p:cNvSpPr/>
                <p:nvPr/>
              </p:nvSpPr>
              <p:spPr bwMode="auto">
                <a:xfrm>
                  <a:off x="5856478" y="3263518"/>
                  <a:ext cx="552589" cy="385065"/>
                </a:xfrm>
                <a:custGeom>
                  <a:avLst/>
                  <a:gdLst>
                    <a:gd name="T0" fmla="*/ 0 w 1151"/>
                    <a:gd name="T1" fmla="*/ 0 h 847"/>
                    <a:gd name="T2" fmla="*/ 1 w 1151"/>
                    <a:gd name="T3" fmla="*/ 3 h 847"/>
                    <a:gd name="T4" fmla="*/ 3 w 1151"/>
                    <a:gd name="T5" fmla="*/ 5 h 847"/>
                    <a:gd name="T6" fmla="*/ 3 w 1151"/>
                    <a:gd name="T7" fmla="*/ 5 h 847"/>
                    <a:gd name="T8" fmla="*/ 2 w 1151"/>
                    <a:gd name="T9" fmla="*/ 6 h 847"/>
                    <a:gd name="T10" fmla="*/ 3 w 1151"/>
                    <a:gd name="T11" fmla="*/ 7 h 847"/>
                    <a:gd name="T12" fmla="*/ 4 w 1151"/>
                    <a:gd name="T13" fmla="*/ 8 h 847"/>
                    <a:gd name="T14" fmla="*/ 4 w 1151"/>
                    <a:gd name="T15" fmla="*/ 9 h 847"/>
                    <a:gd name="T16" fmla="*/ 6 w 1151"/>
                    <a:gd name="T17" fmla="*/ 11 h 847"/>
                    <a:gd name="T18" fmla="*/ 7 w 1151"/>
                    <a:gd name="T19" fmla="*/ 10 h 847"/>
                    <a:gd name="T20" fmla="*/ 2 w 1151"/>
                    <a:gd name="T21" fmla="*/ 3 h 847"/>
                    <a:gd name="T22" fmla="*/ 2 w 1151"/>
                    <a:gd name="T23" fmla="*/ 1 h 847"/>
                    <a:gd name="T24" fmla="*/ 3 w 1151"/>
                    <a:gd name="T25" fmla="*/ 1 h 847"/>
                    <a:gd name="T26" fmla="*/ 5 w 1151"/>
                    <a:gd name="T27" fmla="*/ 5 h 847"/>
                    <a:gd name="T28" fmla="*/ 7 w 1151"/>
                    <a:gd name="T29" fmla="*/ 7 h 847"/>
                    <a:gd name="T30" fmla="*/ 7 w 1151"/>
                    <a:gd name="T31" fmla="*/ 8 h 847"/>
                    <a:gd name="T32" fmla="*/ 10 w 1151"/>
                    <a:gd name="T33" fmla="*/ 11 h 847"/>
                    <a:gd name="T34" fmla="*/ 11 w 1151"/>
                    <a:gd name="T35" fmla="*/ 13 h 847"/>
                    <a:gd name="T36" fmla="*/ 10 w 1151"/>
                    <a:gd name="T37" fmla="*/ 14 h 847"/>
                    <a:gd name="T38" fmla="*/ 11 w 1151"/>
                    <a:gd name="T39" fmla="*/ 15 h 847"/>
                    <a:gd name="T40" fmla="*/ 17 w 1151"/>
                    <a:gd name="T41" fmla="*/ 18 h 847"/>
                    <a:gd name="T42" fmla="*/ 20 w 1151"/>
                    <a:gd name="T43" fmla="*/ 18 h 847"/>
                    <a:gd name="T44" fmla="*/ 22 w 1151"/>
                    <a:gd name="T45" fmla="*/ 20 h 847"/>
                    <a:gd name="T46" fmla="*/ 23 w 1151"/>
                    <a:gd name="T47" fmla="*/ 18 h 847"/>
                    <a:gd name="T48" fmla="*/ 23 w 1151"/>
                    <a:gd name="T49" fmla="*/ 18 h 847"/>
                    <a:gd name="T50" fmla="*/ 23 w 1151"/>
                    <a:gd name="T51" fmla="*/ 17 h 847"/>
                    <a:gd name="T52" fmla="*/ 25 w 1151"/>
                    <a:gd name="T53" fmla="*/ 16 h 847"/>
                    <a:gd name="T54" fmla="*/ 25 w 1151"/>
                    <a:gd name="T55" fmla="*/ 16 h 847"/>
                    <a:gd name="T56" fmla="*/ 25 w 1151"/>
                    <a:gd name="T57" fmla="*/ 15 h 847"/>
                    <a:gd name="T58" fmla="*/ 26 w 1151"/>
                    <a:gd name="T59" fmla="*/ 16 h 847"/>
                    <a:gd name="T60" fmla="*/ 27 w 1151"/>
                    <a:gd name="T61" fmla="*/ 13 h 847"/>
                    <a:gd name="T62" fmla="*/ 25 w 1151"/>
                    <a:gd name="T63" fmla="*/ 12 h 847"/>
                    <a:gd name="T64" fmla="*/ 24 w 1151"/>
                    <a:gd name="T65" fmla="*/ 13 h 847"/>
                    <a:gd name="T66" fmla="*/ 23 w 1151"/>
                    <a:gd name="T67" fmla="*/ 16 h 847"/>
                    <a:gd name="T68" fmla="*/ 20 w 1151"/>
                    <a:gd name="T69" fmla="*/ 16 h 847"/>
                    <a:gd name="T70" fmla="*/ 19 w 1151"/>
                    <a:gd name="T71" fmla="*/ 15 h 847"/>
                    <a:gd name="T72" fmla="*/ 17 w 1151"/>
                    <a:gd name="T73" fmla="*/ 12 h 847"/>
                    <a:gd name="T74" fmla="*/ 17 w 1151"/>
                    <a:gd name="T75" fmla="*/ 9 h 847"/>
                    <a:gd name="T76" fmla="*/ 18 w 1151"/>
                    <a:gd name="T77" fmla="*/ 8 h 847"/>
                    <a:gd name="T78" fmla="*/ 16 w 1151"/>
                    <a:gd name="T79" fmla="*/ 7 h 847"/>
                    <a:gd name="T80" fmla="*/ 14 w 1151"/>
                    <a:gd name="T81" fmla="*/ 3 h 847"/>
                    <a:gd name="T82" fmla="*/ 12 w 1151"/>
                    <a:gd name="T83" fmla="*/ 4 h 847"/>
                    <a:gd name="T84" fmla="*/ 9 w 1151"/>
                    <a:gd name="T85" fmla="*/ 1 h 847"/>
                    <a:gd name="T86" fmla="*/ 5 w 1151"/>
                    <a:gd name="T87" fmla="*/ 2 h 847"/>
                    <a:gd name="T88" fmla="*/ 2 w 1151"/>
                    <a:gd name="T89" fmla="*/ 0 h 847"/>
                    <a:gd name="T90" fmla="*/ 0 w 1151"/>
                    <a:gd name="T91" fmla="*/ 0 h 8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51"/>
                    <a:gd name="T139" fmla="*/ 0 h 847"/>
                    <a:gd name="T140" fmla="*/ 1151 w 1151"/>
                    <a:gd name="T141" fmla="*/ 847 h 84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51" h="847">
                      <a:moveTo>
                        <a:pt x="0" y="9"/>
                      </a:moveTo>
                      <a:lnTo>
                        <a:pt x="55" y="141"/>
                      </a:lnTo>
                      <a:lnTo>
                        <a:pt x="118" y="202"/>
                      </a:lnTo>
                      <a:lnTo>
                        <a:pt x="112" y="238"/>
                      </a:lnTo>
                      <a:lnTo>
                        <a:pt x="80" y="246"/>
                      </a:lnTo>
                      <a:lnTo>
                        <a:pt x="152" y="275"/>
                      </a:lnTo>
                      <a:lnTo>
                        <a:pt x="191" y="334"/>
                      </a:lnTo>
                      <a:lnTo>
                        <a:pt x="190" y="384"/>
                      </a:lnTo>
                      <a:lnTo>
                        <a:pt x="272" y="468"/>
                      </a:lnTo>
                      <a:lnTo>
                        <a:pt x="289" y="438"/>
                      </a:lnTo>
                      <a:lnTo>
                        <a:pt x="97" y="120"/>
                      </a:lnTo>
                      <a:lnTo>
                        <a:pt x="85" y="35"/>
                      </a:lnTo>
                      <a:lnTo>
                        <a:pt x="128" y="58"/>
                      </a:lnTo>
                      <a:lnTo>
                        <a:pt x="196" y="196"/>
                      </a:lnTo>
                      <a:lnTo>
                        <a:pt x="299" y="300"/>
                      </a:lnTo>
                      <a:lnTo>
                        <a:pt x="297" y="339"/>
                      </a:lnTo>
                      <a:lnTo>
                        <a:pt x="439" y="483"/>
                      </a:lnTo>
                      <a:lnTo>
                        <a:pt x="456" y="542"/>
                      </a:lnTo>
                      <a:lnTo>
                        <a:pt x="439" y="583"/>
                      </a:lnTo>
                      <a:lnTo>
                        <a:pt x="473" y="638"/>
                      </a:lnTo>
                      <a:lnTo>
                        <a:pt x="746" y="785"/>
                      </a:lnTo>
                      <a:lnTo>
                        <a:pt x="863" y="775"/>
                      </a:lnTo>
                      <a:lnTo>
                        <a:pt x="941" y="847"/>
                      </a:lnTo>
                      <a:lnTo>
                        <a:pt x="976" y="776"/>
                      </a:lnTo>
                      <a:lnTo>
                        <a:pt x="1015" y="775"/>
                      </a:lnTo>
                      <a:lnTo>
                        <a:pt x="974" y="717"/>
                      </a:lnTo>
                      <a:lnTo>
                        <a:pt x="1064" y="693"/>
                      </a:lnTo>
                      <a:lnTo>
                        <a:pt x="1095" y="668"/>
                      </a:lnTo>
                      <a:lnTo>
                        <a:pt x="1103" y="653"/>
                      </a:lnTo>
                      <a:lnTo>
                        <a:pt x="1112" y="684"/>
                      </a:lnTo>
                      <a:lnTo>
                        <a:pt x="1151" y="544"/>
                      </a:lnTo>
                      <a:lnTo>
                        <a:pt x="1101" y="522"/>
                      </a:lnTo>
                      <a:lnTo>
                        <a:pt x="1016" y="544"/>
                      </a:lnTo>
                      <a:lnTo>
                        <a:pt x="971" y="668"/>
                      </a:lnTo>
                      <a:lnTo>
                        <a:pt x="857" y="678"/>
                      </a:lnTo>
                      <a:lnTo>
                        <a:pt x="814" y="649"/>
                      </a:lnTo>
                      <a:lnTo>
                        <a:pt x="738" y="498"/>
                      </a:lnTo>
                      <a:lnTo>
                        <a:pt x="737" y="384"/>
                      </a:lnTo>
                      <a:lnTo>
                        <a:pt x="762" y="327"/>
                      </a:lnTo>
                      <a:lnTo>
                        <a:pt x="687" y="300"/>
                      </a:lnTo>
                      <a:lnTo>
                        <a:pt x="588" y="139"/>
                      </a:lnTo>
                      <a:lnTo>
                        <a:pt x="509" y="174"/>
                      </a:lnTo>
                      <a:lnTo>
                        <a:pt x="407" y="43"/>
                      </a:lnTo>
                      <a:lnTo>
                        <a:pt x="233" y="70"/>
                      </a:lnTo>
                      <a:lnTo>
                        <a:pt x="87" y="0"/>
                      </a:lnTo>
                      <a:lnTo>
                        <a:pt x="0" y="9"/>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18" name="Freeform 300">
                  <a:extLst>
                    <a:ext uri="{FF2B5EF4-FFF2-40B4-BE49-F238E27FC236}">
                      <a16:creationId xmlns:a16="http://schemas.microsoft.com/office/drawing/2014/main" id="{1189C74A-E838-4B73-809C-49460625F7EE}"/>
                    </a:ext>
                  </a:extLst>
                </p:cNvPr>
                <p:cNvSpPr/>
                <p:nvPr/>
              </p:nvSpPr>
              <p:spPr bwMode="auto">
                <a:xfrm>
                  <a:off x="6400643" y="3637444"/>
                  <a:ext cx="74128" cy="84332"/>
                </a:xfrm>
                <a:custGeom>
                  <a:avLst/>
                  <a:gdLst>
                    <a:gd name="T0" fmla="*/ 0 w 152"/>
                    <a:gd name="T1" fmla="*/ 2 h 184"/>
                    <a:gd name="T2" fmla="*/ 1 w 152"/>
                    <a:gd name="T3" fmla="*/ 4 h 184"/>
                    <a:gd name="T4" fmla="*/ 3 w 152"/>
                    <a:gd name="T5" fmla="*/ 4 h 184"/>
                    <a:gd name="T6" fmla="*/ 4 w 152"/>
                    <a:gd name="T7" fmla="*/ 0 h 184"/>
                    <a:gd name="T8" fmla="*/ 2 w 152"/>
                    <a:gd name="T9" fmla="*/ 0 h 184"/>
                    <a:gd name="T10" fmla="*/ 0 w 152"/>
                    <a:gd name="T11" fmla="*/ 2 h 184"/>
                    <a:gd name="T12" fmla="*/ 0 60000 65536"/>
                    <a:gd name="T13" fmla="*/ 0 60000 65536"/>
                    <a:gd name="T14" fmla="*/ 0 60000 65536"/>
                    <a:gd name="T15" fmla="*/ 0 60000 65536"/>
                    <a:gd name="T16" fmla="*/ 0 60000 65536"/>
                    <a:gd name="T17" fmla="*/ 0 60000 65536"/>
                    <a:gd name="T18" fmla="*/ 0 w 152"/>
                    <a:gd name="T19" fmla="*/ 0 h 184"/>
                    <a:gd name="T20" fmla="*/ 152 w 152"/>
                    <a:gd name="T21" fmla="*/ 184 h 184"/>
                  </a:gdLst>
                  <a:ahLst/>
                  <a:cxnLst>
                    <a:cxn ang="T12">
                      <a:pos x="T0" y="T1"/>
                    </a:cxn>
                    <a:cxn ang="T13">
                      <a:pos x="T2" y="T3"/>
                    </a:cxn>
                    <a:cxn ang="T14">
                      <a:pos x="T4" y="T5"/>
                    </a:cxn>
                    <a:cxn ang="T15">
                      <a:pos x="T6" y="T7"/>
                    </a:cxn>
                    <a:cxn ang="T16">
                      <a:pos x="T8" y="T9"/>
                    </a:cxn>
                    <a:cxn ang="T17">
                      <a:pos x="T10" y="T11"/>
                    </a:cxn>
                  </a:cxnLst>
                  <a:rect l="T18" t="T19" r="T20" b="T21"/>
                  <a:pathLst>
                    <a:path w="152" h="184">
                      <a:moveTo>
                        <a:pt x="0" y="91"/>
                      </a:moveTo>
                      <a:lnTo>
                        <a:pt x="61" y="180"/>
                      </a:lnTo>
                      <a:lnTo>
                        <a:pt x="140" y="184"/>
                      </a:lnTo>
                      <a:lnTo>
                        <a:pt x="152" y="0"/>
                      </a:lnTo>
                      <a:lnTo>
                        <a:pt x="97" y="10"/>
                      </a:lnTo>
                      <a:lnTo>
                        <a:pt x="0" y="91"/>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19" name="Freeform 301">
                  <a:extLst>
                    <a:ext uri="{FF2B5EF4-FFF2-40B4-BE49-F238E27FC236}">
                      <a16:creationId xmlns:a16="http://schemas.microsoft.com/office/drawing/2014/main" id="{B3259FCF-0ADF-425D-B355-F9D9856DABEE}"/>
                    </a:ext>
                  </a:extLst>
                </p:cNvPr>
                <p:cNvSpPr/>
                <p:nvPr/>
              </p:nvSpPr>
              <p:spPr bwMode="auto">
                <a:xfrm>
                  <a:off x="6478140" y="3745644"/>
                  <a:ext cx="104453" cy="50918"/>
                </a:xfrm>
                <a:custGeom>
                  <a:avLst/>
                  <a:gdLst>
                    <a:gd name="T0" fmla="*/ 0 w 215"/>
                    <a:gd name="T1" fmla="*/ 1 h 111"/>
                    <a:gd name="T2" fmla="*/ 0 w 215"/>
                    <a:gd name="T3" fmla="*/ 0 h 111"/>
                    <a:gd name="T4" fmla="*/ 1 w 215"/>
                    <a:gd name="T5" fmla="*/ 1 h 111"/>
                    <a:gd name="T6" fmla="*/ 3 w 215"/>
                    <a:gd name="T7" fmla="*/ 0 h 111"/>
                    <a:gd name="T8" fmla="*/ 5 w 215"/>
                    <a:gd name="T9" fmla="*/ 1 h 111"/>
                    <a:gd name="T10" fmla="*/ 5 w 215"/>
                    <a:gd name="T11" fmla="*/ 3 h 111"/>
                    <a:gd name="T12" fmla="*/ 5 w 215"/>
                    <a:gd name="T13" fmla="*/ 1 h 111"/>
                    <a:gd name="T14" fmla="*/ 3 w 215"/>
                    <a:gd name="T15" fmla="*/ 1 h 111"/>
                    <a:gd name="T16" fmla="*/ 3 w 215"/>
                    <a:gd name="T17" fmla="*/ 1 h 111"/>
                    <a:gd name="T18" fmla="*/ 3 w 215"/>
                    <a:gd name="T19" fmla="*/ 2 h 111"/>
                    <a:gd name="T20" fmla="*/ 2 w 215"/>
                    <a:gd name="T21" fmla="*/ 3 h 111"/>
                    <a:gd name="T22" fmla="*/ 0 w 215"/>
                    <a:gd name="T23" fmla="*/ 1 h 1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5"/>
                    <a:gd name="T37" fmla="*/ 0 h 111"/>
                    <a:gd name="T38" fmla="*/ 215 w 215"/>
                    <a:gd name="T39" fmla="*/ 111 h 1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5" h="111">
                      <a:moveTo>
                        <a:pt x="0" y="60"/>
                      </a:moveTo>
                      <a:lnTo>
                        <a:pt x="18" y="0"/>
                      </a:lnTo>
                      <a:lnTo>
                        <a:pt x="65" y="37"/>
                      </a:lnTo>
                      <a:lnTo>
                        <a:pt x="146" y="2"/>
                      </a:lnTo>
                      <a:lnTo>
                        <a:pt x="215" y="45"/>
                      </a:lnTo>
                      <a:lnTo>
                        <a:pt x="200" y="108"/>
                      </a:lnTo>
                      <a:lnTo>
                        <a:pt x="193" y="54"/>
                      </a:lnTo>
                      <a:lnTo>
                        <a:pt x="146" y="35"/>
                      </a:lnTo>
                      <a:lnTo>
                        <a:pt x="103" y="66"/>
                      </a:lnTo>
                      <a:lnTo>
                        <a:pt x="115" y="98"/>
                      </a:lnTo>
                      <a:lnTo>
                        <a:pt x="96" y="111"/>
                      </a:lnTo>
                      <a:lnTo>
                        <a:pt x="0" y="60"/>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20" name="Freeform 302">
                  <a:extLst>
                    <a:ext uri="{FF2B5EF4-FFF2-40B4-BE49-F238E27FC236}">
                      <a16:creationId xmlns:a16="http://schemas.microsoft.com/office/drawing/2014/main" id="{5E2FB461-6FBD-4D18-89FE-149454498D55}"/>
                    </a:ext>
                  </a:extLst>
                </p:cNvPr>
                <p:cNvSpPr/>
                <p:nvPr/>
              </p:nvSpPr>
              <p:spPr bwMode="auto">
                <a:xfrm>
                  <a:off x="6855519" y="4328015"/>
                  <a:ext cx="149940" cy="170256"/>
                </a:xfrm>
                <a:custGeom>
                  <a:avLst/>
                  <a:gdLst>
                    <a:gd name="T0" fmla="*/ 0 w 311"/>
                    <a:gd name="T1" fmla="*/ 3 h 377"/>
                    <a:gd name="T2" fmla="*/ 1 w 311"/>
                    <a:gd name="T3" fmla="*/ 1 h 377"/>
                    <a:gd name="T4" fmla="*/ 3 w 311"/>
                    <a:gd name="T5" fmla="*/ 0 h 377"/>
                    <a:gd name="T6" fmla="*/ 4 w 311"/>
                    <a:gd name="T7" fmla="*/ 1 h 377"/>
                    <a:gd name="T8" fmla="*/ 4 w 311"/>
                    <a:gd name="T9" fmla="*/ 3 h 377"/>
                    <a:gd name="T10" fmla="*/ 6 w 311"/>
                    <a:gd name="T11" fmla="*/ 3 h 377"/>
                    <a:gd name="T12" fmla="*/ 6 w 311"/>
                    <a:gd name="T13" fmla="*/ 5 h 377"/>
                    <a:gd name="T14" fmla="*/ 7 w 311"/>
                    <a:gd name="T15" fmla="*/ 5 h 377"/>
                    <a:gd name="T16" fmla="*/ 7 w 311"/>
                    <a:gd name="T17" fmla="*/ 7 h 377"/>
                    <a:gd name="T18" fmla="*/ 6 w 311"/>
                    <a:gd name="T19" fmla="*/ 9 h 377"/>
                    <a:gd name="T20" fmla="*/ 4 w 311"/>
                    <a:gd name="T21" fmla="*/ 9 h 377"/>
                    <a:gd name="T22" fmla="*/ 4 w 311"/>
                    <a:gd name="T23" fmla="*/ 7 h 377"/>
                    <a:gd name="T24" fmla="*/ 0 w 311"/>
                    <a:gd name="T25" fmla="*/ 3 h 3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1"/>
                    <a:gd name="T40" fmla="*/ 0 h 377"/>
                    <a:gd name="T41" fmla="*/ 311 w 311"/>
                    <a:gd name="T42" fmla="*/ 377 h 3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1" h="377">
                      <a:moveTo>
                        <a:pt x="0" y="141"/>
                      </a:moveTo>
                      <a:lnTo>
                        <a:pt x="21" y="23"/>
                      </a:lnTo>
                      <a:lnTo>
                        <a:pt x="134" y="0"/>
                      </a:lnTo>
                      <a:lnTo>
                        <a:pt x="169" y="39"/>
                      </a:lnTo>
                      <a:lnTo>
                        <a:pt x="177" y="130"/>
                      </a:lnTo>
                      <a:lnTo>
                        <a:pt x="260" y="143"/>
                      </a:lnTo>
                      <a:lnTo>
                        <a:pt x="270" y="205"/>
                      </a:lnTo>
                      <a:lnTo>
                        <a:pt x="311" y="218"/>
                      </a:lnTo>
                      <a:lnTo>
                        <a:pt x="305" y="295"/>
                      </a:lnTo>
                      <a:lnTo>
                        <a:pt x="263" y="377"/>
                      </a:lnTo>
                      <a:lnTo>
                        <a:pt x="159" y="371"/>
                      </a:lnTo>
                      <a:lnTo>
                        <a:pt x="180" y="281"/>
                      </a:lnTo>
                      <a:lnTo>
                        <a:pt x="0" y="141"/>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21" name="Freeform 303">
                  <a:extLst>
                    <a:ext uri="{FF2B5EF4-FFF2-40B4-BE49-F238E27FC236}">
                      <a16:creationId xmlns:a16="http://schemas.microsoft.com/office/drawing/2014/main" id="{E82355E7-FC7B-4853-AD2A-E06A7F1D09E6}"/>
                    </a:ext>
                  </a:extLst>
                </p:cNvPr>
                <p:cNvSpPr/>
                <p:nvPr/>
              </p:nvSpPr>
              <p:spPr bwMode="auto">
                <a:xfrm>
                  <a:off x="6511835" y="3941359"/>
                  <a:ext cx="227438" cy="364380"/>
                </a:xfrm>
                <a:custGeom>
                  <a:avLst/>
                  <a:gdLst>
                    <a:gd name="T0" fmla="*/ 0 w 476"/>
                    <a:gd name="T1" fmla="*/ 4 h 803"/>
                    <a:gd name="T2" fmla="*/ 0 w 476"/>
                    <a:gd name="T3" fmla="*/ 6 h 803"/>
                    <a:gd name="T4" fmla="*/ 2 w 476"/>
                    <a:gd name="T5" fmla="*/ 9 h 803"/>
                    <a:gd name="T6" fmla="*/ 4 w 476"/>
                    <a:gd name="T7" fmla="*/ 15 h 803"/>
                    <a:gd name="T8" fmla="*/ 9 w 476"/>
                    <a:gd name="T9" fmla="*/ 19 h 803"/>
                    <a:gd name="T10" fmla="*/ 10 w 476"/>
                    <a:gd name="T11" fmla="*/ 18 h 803"/>
                    <a:gd name="T12" fmla="*/ 11 w 476"/>
                    <a:gd name="T13" fmla="*/ 17 h 803"/>
                    <a:gd name="T14" fmla="*/ 10 w 476"/>
                    <a:gd name="T15" fmla="*/ 16 h 803"/>
                    <a:gd name="T16" fmla="*/ 10 w 476"/>
                    <a:gd name="T17" fmla="*/ 16 h 803"/>
                    <a:gd name="T18" fmla="*/ 11 w 476"/>
                    <a:gd name="T19" fmla="*/ 13 h 803"/>
                    <a:gd name="T20" fmla="*/ 10 w 476"/>
                    <a:gd name="T21" fmla="*/ 11 h 803"/>
                    <a:gd name="T22" fmla="*/ 9 w 476"/>
                    <a:gd name="T23" fmla="*/ 11 h 803"/>
                    <a:gd name="T24" fmla="*/ 9 w 476"/>
                    <a:gd name="T25" fmla="*/ 9 h 803"/>
                    <a:gd name="T26" fmla="*/ 9 w 476"/>
                    <a:gd name="T27" fmla="*/ 10 h 803"/>
                    <a:gd name="T28" fmla="*/ 7 w 476"/>
                    <a:gd name="T29" fmla="*/ 9 h 803"/>
                    <a:gd name="T30" fmla="*/ 7 w 476"/>
                    <a:gd name="T31" fmla="*/ 8 h 803"/>
                    <a:gd name="T32" fmla="*/ 8 w 476"/>
                    <a:gd name="T33" fmla="*/ 5 h 803"/>
                    <a:gd name="T34" fmla="*/ 10 w 476"/>
                    <a:gd name="T35" fmla="*/ 4 h 803"/>
                    <a:gd name="T36" fmla="*/ 9 w 476"/>
                    <a:gd name="T37" fmla="*/ 4 h 803"/>
                    <a:gd name="T38" fmla="*/ 10 w 476"/>
                    <a:gd name="T39" fmla="*/ 3 h 803"/>
                    <a:gd name="T40" fmla="*/ 7 w 476"/>
                    <a:gd name="T41" fmla="*/ 2 h 803"/>
                    <a:gd name="T42" fmla="*/ 5 w 476"/>
                    <a:gd name="T43" fmla="*/ 0 h 803"/>
                    <a:gd name="T44" fmla="*/ 5 w 476"/>
                    <a:gd name="T45" fmla="*/ 2 h 803"/>
                    <a:gd name="T46" fmla="*/ 3 w 476"/>
                    <a:gd name="T47" fmla="*/ 3 h 803"/>
                    <a:gd name="T48" fmla="*/ 2 w 476"/>
                    <a:gd name="T49" fmla="*/ 5 h 803"/>
                    <a:gd name="T50" fmla="*/ 1 w 476"/>
                    <a:gd name="T51" fmla="*/ 5 h 803"/>
                    <a:gd name="T52" fmla="*/ 1 w 476"/>
                    <a:gd name="T53" fmla="*/ 3 h 803"/>
                    <a:gd name="T54" fmla="*/ 0 w 476"/>
                    <a:gd name="T55" fmla="*/ 4 h 80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76"/>
                    <a:gd name="T85" fmla="*/ 0 h 803"/>
                    <a:gd name="T86" fmla="*/ 476 w 476"/>
                    <a:gd name="T87" fmla="*/ 803 h 80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76" h="803">
                      <a:moveTo>
                        <a:pt x="0" y="188"/>
                      </a:moveTo>
                      <a:lnTo>
                        <a:pt x="8" y="254"/>
                      </a:lnTo>
                      <a:lnTo>
                        <a:pt x="93" y="364"/>
                      </a:lnTo>
                      <a:lnTo>
                        <a:pt x="188" y="627"/>
                      </a:lnTo>
                      <a:lnTo>
                        <a:pt x="408" y="803"/>
                      </a:lnTo>
                      <a:lnTo>
                        <a:pt x="446" y="771"/>
                      </a:lnTo>
                      <a:lnTo>
                        <a:pt x="468" y="714"/>
                      </a:lnTo>
                      <a:lnTo>
                        <a:pt x="435" y="696"/>
                      </a:lnTo>
                      <a:lnTo>
                        <a:pt x="455" y="681"/>
                      </a:lnTo>
                      <a:lnTo>
                        <a:pt x="476" y="542"/>
                      </a:lnTo>
                      <a:lnTo>
                        <a:pt x="444" y="480"/>
                      </a:lnTo>
                      <a:lnTo>
                        <a:pt x="412" y="480"/>
                      </a:lnTo>
                      <a:lnTo>
                        <a:pt x="412" y="405"/>
                      </a:lnTo>
                      <a:lnTo>
                        <a:pt x="369" y="438"/>
                      </a:lnTo>
                      <a:lnTo>
                        <a:pt x="318" y="410"/>
                      </a:lnTo>
                      <a:lnTo>
                        <a:pt x="287" y="327"/>
                      </a:lnTo>
                      <a:lnTo>
                        <a:pt x="338" y="226"/>
                      </a:lnTo>
                      <a:lnTo>
                        <a:pt x="435" y="178"/>
                      </a:lnTo>
                      <a:lnTo>
                        <a:pt x="407" y="161"/>
                      </a:lnTo>
                      <a:lnTo>
                        <a:pt x="423" y="111"/>
                      </a:lnTo>
                      <a:lnTo>
                        <a:pt x="313" y="101"/>
                      </a:lnTo>
                      <a:lnTo>
                        <a:pt x="231" y="0"/>
                      </a:lnTo>
                      <a:lnTo>
                        <a:pt x="213" y="75"/>
                      </a:lnTo>
                      <a:lnTo>
                        <a:pt x="126" y="132"/>
                      </a:lnTo>
                      <a:lnTo>
                        <a:pt x="81" y="211"/>
                      </a:lnTo>
                      <a:lnTo>
                        <a:pt x="31" y="199"/>
                      </a:lnTo>
                      <a:lnTo>
                        <a:pt x="37" y="151"/>
                      </a:lnTo>
                      <a:lnTo>
                        <a:pt x="0" y="188"/>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22" name="Freeform 304">
                  <a:extLst>
                    <a:ext uri="{FF2B5EF4-FFF2-40B4-BE49-F238E27FC236}">
                      <a16:creationId xmlns:a16="http://schemas.microsoft.com/office/drawing/2014/main" id="{30597D99-B004-422C-834E-25E4F8D96AC2}"/>
                    </a:ext>
                  </a:extLst>
                </p:cNvPr>
                <p:cNvSpPr/>
                <p:nvPr/>
              </p:nvSpPr>
              <p:spPr bwMode="auto">
                <a:xfrm>
                  <a:off x="6936385" y="3823612"/>
                  <a:ext cx="77497" cy="77968"/>
                </a:xfrm>
                <a:custGeom>
                  <a:avLst/>
                  <a:gdLst>
                    <a:gd name="T0" fmla="*/ 0 w 159"/>
                    <a:gd name="T1" fmla="*/ 2 h 173"/>
                    <a:gd name="T2" fmla="*/ 1 w 159"/>
                    <a:gd name="T3" fmla="*/ 0 h 173"/>
                    <a:gd name="T4" fmla="*/ 4 w 159"/>
                    <a:gd name="T5" fmla="*/ 0 h 173"/>
                    <a:gd name="T6" fmla="*/ 3 w 159"/>
                    <a:gd name="T7" fmla="*/ 4 h 173"/>
                    <a:gd name="T8" fmla="*/ 1 w 159"/>
                    <a:gd name="T9" fmla="*/ 4 h 173"/>
                    <a:gd name="T10" fmla="*/ 0 w 159"/>
                    <a:gd name="T11" fmla="*/ 2 h 173"/>
                    <a:gd name="T12" fmla="*/ 0 60000 65536"/>
                    <a:gd name="T13" fmla="*/ 0 60000 65536"/>
                    <a:gd name="T14" fmla="*/ 0 60000 65536"/>
                    <a:gd name="T15" fmla="*/ 0 60000 65536"/>
                    <a:gd name="T16" fmla="*/ 0 60000 65536"/>
                    <a:gd name="T17" fmla="*/ 0 60000 65536"/>
                    <a:gd name="T18" fmla="*/ 0 w 159"/>
                    <a:gd name="T19" fmla="*/ 0 h 173"/>
                    <a:gd name="T20" fmla="*/ 159 w 159"/>
                    <a:gd name="T21" fmla="*/ 173 h 173"/>
                  </a:gdLst>
                  <a:ahLst/>
                  <a:cxnLst>
                    <a:cxn ang="T12">
                      <a:pos x="T0" y="T1"/>
                    </a:cxn>
                    <a:cxn ang="T13">
                      <a:pos x="T2" y="T3"/>
                    </a:cxn>
                    <a:cxn ang="T14">
                      <a:pos x="T4" y="T5"/>
                    </a:cxn>
                    <a:cxn ang="T15">
                      <a:pos x="T6" y="T7"/>
                    </a:cxn>
                    <a:cxn ang="T16">
                      <a:pos x="T8" y="T9"/>
                    </a:cxn>
                    <a:cxn ang="T17">
                      <a:pos x="T10" y="T11"/>
                    </a:cxn>
                  </a:cxnLst>
                  <a:rect l="T18" t="T19" r="T20" b="T21"/>
                  <a:pathLst>
                    <a:path w="159" h="173">
                      <a:moveTo>
                        <a:pt x="0" y="79"/>
                      </a:moveTo>
                      <a:lnTo>
                        <a:pt x="44" y="0"/>
                      </a:lnTo>
                      <a:lnTo>
                        <a:pt x="159" y="12"/>
                      </a:lnTo>
                      <a:lnTo>
                        <a:pt x="146" y="161"/>
                      </a:lnTo>
                      <a:lnTo>
                        <a:pt x="62" y="173"/>
                      </a:lnTo>
                      <a:lnTo>
                        <a:pt x="0" y="79"/>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23" name="Freeform 305">
                  <a:extLst>
                    <a:ext uri="{FF2B5EF4-FFF2-40B4-BE49-F238E27FC236}">
                      <a16:creationId xmlns:a16="http://schemas.microsoft.com/office/drawing/2014/main" id="{29F6DE3F-B431-474E-AAF8-625A05DE145F}"/>
                    </a:ext>
                  </a:extLst>
                </p:cNvPr>
                <p:cNvSpPr/>
                <p:nvPr/>
              </p:nvSpPr>
              <p:spPr bwMode="auto">
                <a:xfrm>
                  <a:off x="6865627" y="3724959"/>
                  <a:ext cx="18532" cy="14321"/>
                </a:xfrm>
                <a:custGeom>
                  <a:avLst/>
                  <a:gdLst>
                    <a:gd name="T0" fmla="*/ 0 w 39"/>
                    <a:gd name="T1" fmla="*/ 1 h 32"/>
                    <a:gd name="T2" fmla="*/ 1 w 39"/>
                    <a:gd name="T3" fmla="*/ 1 h 32"/>
                    <a:gd name="T4" fmla="*/ 1 w 39"/>
                    <a:gd name="T5" fmla="*/ 0 h 32"/>
                    <a:gd name="T6" fmla="*/ 0 w 39"/>
                    <a:gd name="T7" fmla="*/ 1 h 32"/>
                    <a:gd name="T8" fmla="*/ 0 60000 65536"/>
                    <a:gd name="T9" fmla="*/ 0 60000 65536"/>
                    <a:gd name="T10" fmla="*/ 0 60000 65536"/>
                    <a:gd name="T11" fmla="*/ 0 60000 65536"/>
                    <a:gd name="T12" fmla="*/ 0 w 39"/>
                    <a:gd name="T13" fmla="*/ 0 h 32"/>
                    <a:gd name="T14" fmla="*/ 39 w 39"/>
                    <a:gd name="T15" fmla="*/ 32 h 32"/>
                  </a:gdLst>
                  <a:ahLst/>
                  <a:cxnLst>
                    <a:cxn ang="T8">
                      <a:pos x="T0" y="T1"/>
                    </a:cxn>
                    <a:cxn ang="T9">
                      <a:pos x="T2" y="T3"/>
                    </a:cxn>
                    <a:cxn ang="T10">
                      <a:pos x="T4" y="T5"/>
                    </a:cxn>
                    <a:cxn ang="T11">
                      <a:pos x="T6" y="T7"/>
                    </a:cxn>
                  </a:cxnLst>
                  <a:rect l="T12" t="T13" r="T14" b="T15"/>
                  <a:pathLst>
                    <a:path w="39" h="32">
                      <a:moveTo>
                        <a:pt x="0" y="32"/>
                      </a:moveTo>
                      <a:lnTo>
                        <a:pt x="36" y="26"/>
                      </a:lnTo>
                      <a:lnTo>
                        <a:pt x="39" y="0"/>
                      </a:lnTo>
                      <a:lnTo>
                        <a:pt x="0" y="32"/>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24" name="Freeform 306">
                  <a:extLst>
                    <a:ext uri="{FF2B5EF4-FFF2-40B4-BE49-F238E27FC236}">
                      <a16:creationId xmlns:a16="http://schemas.microsoft.com/office/drawing/2014/main" id="{3F67831F-0F37-4B1D-B918-102F470227B3}"/>
                    </a:ext>
                  </a:extLst>
                </p:cNvPr>
                <p:cNvSpPr/>
                <p:nvPr/>
              </p:nvSpPr>
              <p:spPr bwMode="auto">
                <a:xfrm>
                  <a:off x="4921456" y="2195837"/>
                  <a:ext cx="545850" cy="521906"/>
                </a:xfrm>
                <a:custGeom>
                  <a:avLst/>
                  <a:gdLst>
                    <a:gd name="T0" fmla="*/ 2 w 1139"/>
                    <a:gd name="T1" fmla="*/ 11 h 1152"/>
                    <a:gd name="T2" fmla="*/ 2 w 1139"/>
                    <a:gd name="T3" fmla="*/ 12 h 1152"/>
                    <a:gd name="T4" fmla="*/ 5 w 1139"/>
                    <a:gd name="T5" fmla="*/ 13 h 1152"/>
                    <a:gd name="T6" fmla="*/ 6 w 1139"/>
                    <a:gd name="T7" fmla="*/ 12 h 1152"/>
                    <a:gd name="T8" fmla="*/ 3 w 1139"/>
                    <a:gd name="T9" fmla="*/ 15 h 1152"/>
                    <a:gd name="T10" fmla="*/ 3 w 1139"/>
                    <a:gd name="T11" fmla="*/ 17 h 1152"/>
                    <a:gd name="T12" fmla="*/ 3 w 1139"/>
                    <a:gd name="T13" fmla="*/ 18 h 1152"/>
                    <a:gd name="T14" fmla="*/ 3 w 1139"/>
                    <a:gd name="T15" fmla="*/ 19 h 1152"/>
                    <a:gd name="T16" fmla="*/ 4 w 1139"/>
                    <a:gd name="T17" fmla="*/ 20 h 1152"/>
                    <a:gd name="T18" fmla="*/ 5 w 1139"/>
                    <a:gd name="T19" fmla="*/ 19 h 1152"/>
                    <a:gd name="T20" fmla="*/ 5 w 1139"/>
                    <a:gd name="T21" fmla="*/ 21 h 1152"/>
                    <a:gd name="T22" fmla="*/ 8 w 1139"/>
                    <a:gd name="T23" fmla="*/ 21 h 1152"/>
                    <a:gd name="T24" fmla="*/ 9 w 1139"/>
                    <a:gd name="T25" fmla="*/ 21 h 1152"/>
                    <a:gd name="T26" fmla="*/ 8 w 1139"/>
                    <a:gd name="T27" fmla="*/ 24 h 1152"/>
                    <a:gd name="T28" fmla="*/ 7 w 1139"/>
                    <a:gd name="T29" fmla="*/ 25 h 1152"/>
                    <a:gd name="T30" fmla="*/ 4 w 1139"/>
                    <a:gd name="T31" fmla="*/ 26 h 1152"/>
                    <a:gd name="T32" fmla="*/ 7 w 1139"/>
                    <a:gd name="T33" fmla="*/ 26 h 1152"/>
                    <a:gd name="T34" fmla="*/ 8 w 1139"/>
                    <a:gd name="T35" fmla="*/ 24 h 1152"/>
                    <a:gd name="T36" fmla="*/ 12 w 1139"/>
                    <a:gd name="T37" fmla="*/ 22 h 1152"/>
                    <a:gd name="T38" fmla="*/ 12 w 1139"/>
                    <a:gd name="T39" fmla="*/ 20 h 1152"/>
                    <a:gd name="T40" fmla="*/ 16 w 1139"/>
                    <a:gd name="T41" fmla="*/ 16 h 1152"/>
                    <a:gd name="T42" fmla="*/ 16 w 1139"/>
                    <a:gd name="T43" fmla="*/ 17 h 1152"/>
                    <a:gd name="T44" fmla="*/ 17 w 1139"/>
                    <a:gd name="T45" fmla="*/ 18 h 1152"/>
                    <a:gd name="T46" fmla="*/ 14 w 1139"/>
                    <a:gd name="T47" fmla="*/ 19 h 1152"/>
                    <a:gd name="T48" fmla="*/ 14 w 1139"/>
                    <a:gd name="T49" fmla="*/ 20 h 1152"/>
                    <a:gd name="T50" fmla="*/ 17 w 1139"/>
                    <a:gd name="T51" fmla="*/ 18 h 1152"/>
                    <a:gd name="T52" fmla="*/ 18 w 1139"/>
                    <a:gd name="T53" fmla="*/ 17 h 1152"/>
                    <a:gd name="T54" fmla="*/ 19 w 1139"/>
                    <a:gd name="T55" fmla="*/ 17 h 1152"/>
                    <a:gd name="T56" fmla="*/ 21 w 1139"/>
                    <a:gd name="T57" fmla="*/ 19 h 1152"/>
                    <a:gd name="T58" fmla="*/ 25 w 1139"/>
                    <a:gd name="T59" fmla="*/ 19 h 1152"/>
                    <a:gd name="T60" fmla="*/ 25 w 1139"/>
                    <a:gd name="T61" fmla="*/ 20 h 1152"/>
                    <a:gd name="T62" fmla="*/ 26 w 1139"/>
                    <a:gd name="T63" fmla="*/ 20 h 1152"/>
                    <a:gd name="T64" fmla="*/ 24 w 1139"/>
                    <a:gd name="T65" fmla="*/ 19 h 1152"/>
                    <a:gd name="T66" fmla="*/ 14 w 1139"/>
                    <a:gd name="T67" fmla="*/ 2 h 1152"/>
                    <a:gd name="T68" fmla="*/ 11 w 1139"/>
                    <a:gd name="T69" fmla="*/ 1 h 1152"/>
                    <a:gd name="T70" fmla="*/ 10 w 1139"/>
                    <a:gd name="T71" fmla="*/ 1 h 1152"/>
                    <a:gd name="T72" fmla="*/ 10 w 1139"/>
                    <a:gd name="T73" fmla="*/ 0 h 1152"/>
                    <a:gd name="T74" fmla="*/ 7 w 1139"/>
                    <a:gd name="T75" fmla="*/ 1 h 1152"/>
                    <a:gd name="T76" fmla="*/ 7 w 1139"/>
                    <a:gd name="T77" fmla="*/ 1 h 1152"/>
                    <a:gd name="T78" fmla="*/ 6 w 1139"/>
                    <a:gd name="T79" fmla="*/ 3 h 1152"/>
                    <a:gd name="T80" fmla="*/ 4 w 1139"/>
                    <a:gd name="T81" fmla="*/ 4 h 1152"/>
                    <a:gd name="T82" fmla="*/ 2 w 1139"/>
                    <a:gd name="T83" fmla="*/ 5 h 1152"/>
                    <a:gd name="T84" fmla="*/ 4 w 1139"/>
                    <a:gd name="T85" fmla="*/ 8 h 1152"/>
                    <a:gd name="T86" fmla="*/ 5 w 1139"/>
                    <a:gd name="T87" fmla="*/ 9 h 1152"/>
                    <a:gd name="T88" fmla="*/ 6 w 1139"/>
                    <a:gd name="T89" fmla="*/ 9 h 1152"/>
                    <a:gd name="T90" fmla="*/ 4 w 1139"/>
                    <a:gd name="T91" fmla="*/ 9 h 1152"/>
                    <a:gd name="T92" fmla="*/ 3 w 1139"/>
                    <a:gd name="T93" fmla="*/ 9 h 115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39"/>
                    <a:gd name="T142" fmla="*/ 0 h 1152"/>
                    <a:gd name="T143" fmla="*/ 1139 w 1139"/>
                    <a:gd name="T144" fmla="*/ 1152 h 115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39" h="1152">
                      <a:moveTo>
                        <a:pt x="0" y="441"/>
                      </a:moveTo>
                      <a:lnTo>
                        <a:pt x="74" y="463"/>
                      </a:lnTo>
                      <a:lnTo>
                        <a:pt x="45" y="472"/>
                      </a:lnTo>
                      <a:lnTo>
                        <a:pt x="75" y="514"/>
                      </a:lnTo>
                      <a:lnTo>
                        <a:pt x="190" y="510"/>
                      </a:lnTo>
                      <a:lnTo>
                        <a:pt x="205" y="538"/>
                      </a:lnTo>
                      <a:lnTo>
                        <a:pt x="278" y="503"/>
                      </a:lnTo>
                      <a:lnTo>
                        <a:pt x="253" y="517"/>
                      </a:lnTo>
                      <a:lnTo>
                        <a:pt x="267" y="587"/>
                      </a:lnTo>
                      <a:lnTo>
                        <a:pt x="111" y="655"/>
                      </a:lnTo>
                      <a:lnTo>
                        <a:pt x="72" y="729"/>
                      </a:lnTo>
                      <a:lnTo>
                        <a:pt x="107" y="718"/>
                      </a:lnTo>
                      <a:lnTo>
                        <a:pt x="79" y="737"/>
                      </a:lnTo>
                      <a:lnTo>
                        <a:pt x="107" y="761"/>
                      </a:lnTo>
                      <a:lnTo>
                        <a:pt x="165" y="771"/>
                      </a:lnTo>
                      <a:lnTo>
                        <a:pt x="134" y="809"/>
                      </a:lnTo>
                      <a:lnTo>
                        <a:pt x="159" y="847"/>
                      </a:lnTo>
                      <a:lnTo>
                        <a:pt x="190" y="852"/>
                      </a:lnTo>
                      <a:lnTo>
                        <a:pt x="250" y="771"/>
                      </a:lnTo>
                      <a:lnTo>
                        <a:pt x="213" y="809"/>
                      </a:lnTo>
                      <a:lnTo>
                        <a:pt x="244" y="887"/>
                      </a:lnTo>
                      <a:lnTo>
                        <a:pt x="228" y="917"/>
                      </a:lnTo>
                      <a:lnTo>
                        <a:pt x="298" y="872"/>
                      </a:lnTo>
                      <a:lnTo>
                        <a:pt x="346" y="928"/>
                      </a:lnTo>
                      <a:lnTo>
                        <a:pt x="363" y="895"/>
                      </a:lnTo>
                      <a:lnTo>
                        <a:pt x="378" y="917"/>
                      </a:lnTo>
                      <a:lnTo>
                        <a:pt x="431" y="889"/>
                      </a:lnTo>
                      <a:lnTo>
                        <a:pt x="360" y="1032"/>
                      </a:lnTo>
                      <a:lnTo>
                        <a:pt x="299" y="1060"/>
                      </a:lnTo>
                      <a:lnTo>
                        <a:pt x="298" y="1093"/>
                      </a:lnTo>
                      <a:lnTo>
                        <a:pt x="228" y="1094"/>
                      </a:lnTo>
                      <a:lnTo>
                        <a:pt x="176" y="1152"/>
                      </a:lnTo>
                      <a:lnTo>
                        <a:pt x="244" y="1109"/>
                      </a:lnTo>
                      <a:lnTo>
                        <a:pt x="317" y="1110"/>
                      </a:lnTo>
                      <a:lnTo>
                        <a:pt x="360" y="1075"/>
                      </a:lnTo>
                      <a:lnTo>
                        <a:pt x="339" y="1047"/>
                      </a:lnTo>
                      <a:lnTo>
                        <a:pt x="386" y="1051"/>
                      </a:lnTo>
                      <a:lnTo>
                        <a:pt x="528" y="943"/>
                      </a:lnTo>
                      <a:lnTo>
                        <a:pt x="559" y="904"/>
                      </a:lnTo>
                      <a:lnTo>
                        <a:pt x="532" y="871"/>
                      </a:lnTo>
                      <a:lnTo>
                        <a:pt x="660" y="740"/>
                      </a:lnTo>
                      <a:lnTo>
                        <a:pt x="676" y="675"/>
                      </a:lnTo>
                      <a:lnTo>
                        <a:pt x="661" y="740"/>
                      </a:lnTo>
                      <a:lnTo>
                        <a:pt x="715" y="728"/>
                      </a:lnTo>
                      <a:lnTo>
                        <a:pt x="684" y="755"/>
                      </a:lnTo>
                      <a:lnTo>
                        <a:pt x="727" y="767"/>
                      </a:lnTo>
                      <a:lnTo>
                        <a:pt x="635" y="776"/>
                      </a:lnTo>
                      <a:lnTo>
                        <a:pt x="615" y="841"/>
                      </a:lnTo>
                      <a:lnTo>
                        <a:pt x="650" y="837"/>
                      </a:lnTo>
                      <a:lnTo>
                        <a:pt x="618" y="882"/>
                      </a:lnTo>
                      <a:lnTo>
                        <a:pt x="740" y="825"/>
                      </a:lnTo>
                      <a:lnTo>
                        <a:pt x="760" y="790"/>
                      </a:lnTo>
                      <a:lnTo>
                        <a:pt x="739" y="774"/>
                      </a:lnTo>
                      <a:lnTo>
                        <a:pt x="767" y="743"/>
                      </a:lnTo>
                      <a:lnTo>
                        <a:pt x="763" y="767"/>
                      </a:lnTo>
                      <a:lnTo>
                        <a:pt x="823" y="753"/>
                      </a:lnTo>
                      <a:lnTo>
                        <a:pt x="813" y="779"/>
                      </a:lnTo>
                      <a:lnTo>
                        <a:pt x="911" y="825"/>
                      </a:lnTo>
                      <a:lnTo>
                        <a:pt x="1059" y="847"/>
                      </a:lnTo>
                      <a:lnTo>
                        <a:pt x="1083" y="821"/>
                      </a:lnTo>
                      <a:lnTo>
                        <a:pt x="1105" y="835"/>
                      </a:lnTo>
                      <a:lnTo>
                        <a:pt x="1076" y="860"/>
                      </a:lnTo>
                      <a:lnTo>
                        <a:pt x="1120" y="887"/>
                      </a:lnTo>
                      <a:lnTo>
                        <a:pt x="1139" y="866"/>
                      </a:lnTo>
                      <a:lnTo>
                        <a:pt x="1104" y="809"/>
                      </a:lnTo>
                      <a:lnTo>
                        <a:pt x="1032" y="809"/>
                      </a:lnTo>
                      <a:lnTo>
                        <a:pt x="1032" y="132"/>
                      </a:lnTo>
                      <a:lnTo>
                        <a:pt x="621" y="77"/>
                      </a:lnTo>
                      <a:lnTo>
                        <a:pt x="607" y="43"/>
                      </a:lnTo>
                      <a:lnTo>
                        <a:pt x="495" y="22"/>
                      </a:lnTo>
                      <a:lnTo>
                        <a:pt x="481" y="50"/>
                      </a:lnTo>
                      <a:lnTo>
                        <a:pt x="449" y="42"/>
                      </a:lnTo>
                      <a:lnTo>
                        <a:pt x="480" y="17"/>
                      </a:lnTo>
                      <a:lnTo>
                        <a:pt x="433" y="0"/>
                      </a:lnTo>
                      <a:lnTo>
                        <a:pt x="388" y="43"/>
                      </a:lnTo>
                      <a:lnTo>
                        <a:pt x="314" y="50"/>
                      </a:lnTo>
                      <a:lnTo>
                        <a:pt x="307" y="89"/>
                      </a:lnTo>
                      <a:lnTo>
                        <a:pt x="301" y="65"/>
                      </a:lnTo>
                      <a:lnTo>
                        <a:pt x="233" y="88"/>
                      </a:lnTo>
                      <a:lnTo>
                        <a:pt x="244" y="119"/>
                      </a:lnTo>
                      <a:lnTo>
                        <a:pt x="213" y="109"/>
                      </a:lnTo>
                      <a:lnTo>
                        <a:pt x="168" y="176"/>
                      </a:lnTo>
                      <a:lnTo>
                        <a:pt x="72" y="197"/>
                      </a:lnTo>
                      <a:lnTo>
                        <a:pt x="75" y="229"/>
                      </a:lnTo>
                      <a:lnTo>
                        <a:pt x="48" y="235"/>
                      </a:lnTo>
                      <a:lnTo>
                        <a:pt x="165" y="331"/>
                      </a:lnTo>
                      <a:lnTo>
                        <a:pt x="328" y="377"/>
                      </a:lnTo>
                      <a:lnTo>
                        <a:pt x="228" y="364"/>
                      </a:lnTo>
                      <a:lnTo>
                        <a:pt x="233" y="391"/>
                      </a:lnTo>
                      <a:lnTo>
                        <a:pt x="273" y="392"/>
                      </a:lnTo>
                      <a:lnTo>
                        <a:pt x="239" y="411"/>
                      </a:lnTo>
                      <a:lnTo>
                        <a:pt x="165" y="407"/>
                      </a:lnTo>
                      <a:lnTo>
                        <a:pt x="165" y="368"/>
                      </a:lnTo>
                      <a:lnTo>
                        <a:pt x="129" y="372"/>
                      </a:lnTo>
                      <a:lnTo>
                        <a:pt x="0" y="441"/>
                      </a:lnTo>
                      <a:close/>
                    </a:path>
                  </a:pathLst>
                </a:custGeom>
                <a:solidFill>
                  <a:srgbClr val="4BACC6"/>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25" name="Freeform 307">
                  <a:extLst>
                    <a:ext uri="{FF2B5EF4-FFF2-40B4-BE49-F238E27FC236}">
                      <a16:creationId xmlns:a16="http://schemas.microsoft.com/office/drawing/2014/main" id="{CD78B6D5-9B9E-41BF-B826-7EF48C0DB4E4}"/>
                    </a:ext>
                  </a:extLst>
                </p:cNvPr>
                <p:cNvSpPr/>
                <p:nvPr/>
              </p:nvSpPr>
              <p:spPr bwMode="auto">
                <a:xfrm>
                  <a:off x="5143839" y="3534018"/>
                  <a:ext cx="21901" cy="27050"/>
                </a:xfrm>
                <a:custGeom>
                  <a:avLst/>
                  <a:gdLst>
                    <a:gd name="T0" fmla="*/ 0 w 45"/>
                    <a:gd name="T1" fmla="*/ 1 h 62"/>
                    <a:gd name="T2" fmla="*/ 0 w 45"/>
                    <a:gd name="T3" fmla="*/ 0 h 62"/>
                    <a:gd name="T4" fmla="*/ 1 w 45"/>
                    <a:gd name="T5" fmla="*/ 1 h 62"/>
                    <a:gd name="T6" fmla="*/ 0 w 45"/>
                    <a:gd name="T7" fmla="*/ 1 h 62"/>
                    <a:gd name="T8" fmla="*/ 0 w 45"/>
                    <a:gd name="T9" fmla="*/ 1 h 62"/>
                    <a:gd name="T10" fmla="*/ 0 60000 65536"/>
                    <a:gd name="T11" fmla="*/ 0 60000 65536"/>
                    <a:gd name="T12" fmla="*/ 0 60000 65536"/>
                    <a:gd name="T13" fmla="*/ 0 60000 65536"/>
                    <a:gd name="T14" fmla="*/ 0 60000 65536"/>
                    <a:gd name="T15" fmla="*/ 0 w 45"/>
                    <a:gd name="T16" fmla="*/ 0 h 62"/>
                    <a:gd name="T17" fmla="*/ 45 w 45"/>
                    <a:gd name="T18" fmla="*/ 62 h 62"/>
                  </a:gdLst>
                  <a:ahLst/>
                  <a:cxnLst>
                    <a:cxn ang="T10">
                      <a:pos x="T0" y="T1"/>
                    </a:cxn>
                    <a:cxn ang="T11">
                      <a:pos x="T2" y="T3"/>
                    </a:cxn>
                    <a:cxn ang="T12">
                      <a:pos x="T4" y="T5"/>
                    </a:cxn>
                    <a:cxn ang="T13">
                      <a:pos x="T6" y="T7"/>
                    </a:cxn>
                    <a:cxn ang="T14">
                      <a:pos x="T8" y="T9"/>
                    </a:cxn>
                  </a:cxnLst>
                  <a:rect l="T15" t="T16" r="T17" b="T18"/>
                  <a:pathLst>
                    <a:path w="45" h="62">
                      <a:moveTo>
                        <a:pt x="0" y="23"/>
                      </a:moveTo>
                      <a:lnTo>
                        <a:pt x="4" y="0"/>
                      </a:lnTo>
                      <a:lnTo>
                        <a:pt x="45" y="38"/>
                      </a:lnTo>
                      <a:lnTo>
                        <a:pt x="14" y="62"/>
                      </a:lnTo>
                      <a:lnTo>
                        <a:pt x="0" y="23"/>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26" name="Freeform 308">
                  <a:extLst>
                    <a:ext uri="{FF2B5EF4-FFF2-40B4-BE49-F238E27FC236}">
                      <a16:creationId xmlns:a16="http://schemas.microsoft.com/office/drawing/2014/main" id="{98A21904-F84C-4434-A110-A48E44325FBB}"/>
                    </a:ext>
                  </a:extLst>
                </p:cNvPr>
                <p:cNvSpPr/>
                <p:nvPr/>
              </p:nvSpPr>
              <p:spPr bwMode="auto">
                <a:xfrm>
                  <a:off x="5164056" y="2635002"/>
                  <a:ext cx="47172" cy="30232"/>
                </a:xfrm>
                <a:custGeom>
                  <a:avLst/>
                  <a:gdLst>
                    <a:gd name="T0" fmla="*/ 0 w 100"/>
                    <a:gd name="T1" fmla="*/ 1 h 69"/>
                    <a:gd name="T2" fmla="*/ 1 w 100"/>
                    <a:gd name="T3" fmla="*/ 1 h 69"/>
                    <a:gd name="T4" fmla="*/ 2 w 100"/>
                    <a:gd name="T5" fmla="*/ 0 h 69"/>
                    <a:gd name="T6" fmla="*/ 1 w 100"/>
                    <a:gd name="T7" fmla="*/ 0 h 69"/>
                    <a:gd name="T8" fmla="*/ 1 w 100"/>
                    <a:gd name="T9" fmla="*/ 1 h 69"/>
                    <a:gd name="T10" fmla="*/ 0 w 100"/>
                    <a:gd name="T11" fmla="*/ 1 h 69"/>
                    <a:gd name="T12" fmla="*/ 0 60000 65536"/>
                    <a:gd name="T13" fmla="*/ 0 60000 65536"/>
                    <a:gd name="T14" fmla="*/ 0 60000 65536"/>
                    <a:gd name="T15" fmla="*/ 0 60000 65536"/>
                    <a:gd name="T16" fmla="*/ 0 60000 65536"/>
                    <a:gd name="T17" fmla="*/ 0 60000 65536"/>
                    <a:gd name="T18" fmla="*/ 0 w 100"/>
                    <a:gd name="T19" fmla="*/ 0 h 69"/>
                    <a:gd name="T20" fmla="*/ 100 w 100"/>
                    <a:gd name="T21" fmla="*/ 69 h 69"/>
                  </a:gdLst>
                  <a:ahLst/>
                  <a:cxnLst>
                    <a:cxn ang="T12">
                      <a:pos x="T0" y="T1"/>
                    </a:cxn>
                    <a:cxn ang="T13">
                      <a:pos x="T2" y="T3"/>
                    </a:cxn>
                    <a:cxn ang="T14">
                      <a:pos x="T4" y="T5"/>
                    </a:cxn>
                    <a:cxn ang="T15">
                      <a:pos x="T6" y="T7"/>
                    </a:cxn>
                    <a:cxn ang="T16">
                      <a:pos x="T8" y="T9"/>
                    </a:cxn>
                    <a:cxn ang="T17">
                      <a:pos x="T10" y="T11"/>
                    </a:cxn>
                  </a:cxnLst>
                  <a:rect l="T18" t="T19" r="T20" b="T21"/>
                  <a:pathLst>
                    <a:path w="100" h="69">
                      <a:moveTo>
                        <a:pt x="0" y="28"/>
                      </a:moveTo>
                      <a:lnTo>
                        <a:pt x="28" y="69"/>
                      </a:lnTo>
                      <a:lnTo>
                        <a:pt x="100" y="11"/>
                      </a:lnTo>
                      <a:lnTo>
                        <a:pt x="32" y="0"/>
                      </a:lnTo>
                      <a:lnTo>
                        <a:pt x="41" y="27"/>
                      </a:lnTo>
                      <a:lnTo>
                        <a:pt x="0" y="28"/>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27" name="Freeform 309">
                  <a:extLst>
                    <a:ext uri="{FF2B5EF4-FFF2-40B4-BE49-F238E27FC236}">
                      <a16:creationId xmlns:a16="http://schemas.microsoft.com/office/drawing/2014/main" id="{C0143D96-64B3-425A-91DE-130528595E12}"/>
                    </a:ext>
                  </a:extLst>
                </p:cNvPr>
                <p:cNvSpPr/>
                <p:nvPr/>
              </p:nvSpPr>
              <p:spPr bwMode="auto">
                <a:xfrm>
                  <a:off x="5470676" y="2577720"/>
                  <a:ext cx="146571" cy="143206"/>
                </a:xfrm>
                <a:custGeom>
                  <a:avLst/>
                  <a:gdLst>
                    <a:gd name="T0" fmla="*/ 0 w 306"/>
                    <a:gd name="T1" fmla="*/ 1 h 315"/>
                    <a:gd name="T2" fmla="*/ 0 w 306"/>
                    <a:gd name="T3" fmla="*/ 2 h 315"/>
                    <a:gd name="T4" fmla="*/ 1 w 306"/>
                    <a:gd name="T5" fmla="*/ 2 h 315"/>
                    <a:gd name="T6" fmla="*/ 2 w 306"/>
                    <a:gd name="T7" fmla="*/ 2 h 315"/>
                    <a:gd name="T8" fmla="*/ 1 w 306"/>
                    <a:gd name="T9" fmla="*/ 1 h 315"/>
                    <a:gd name="T10" fmla="*/ 2 w 306"/>
                    <a:gd name="T11" fmla="*/ 1 h 315"/>
                    <a:gd name="T12" fmla="*/ 3 w 306"/>
                    <a:gd name="T13" fmla="*/ 2 h 315"/>
                    <a:gd name="T14" fmla="*/ 2 w 306"/>
                    <a:gd name="T15" fmla="*/ 1 h 315"/>
                    <a:gd name="T16" fmla="*/ 3 w 306"/>
                    <a:gd name="T17" fmla="*/ 2 h 315"/>
                    <a:gd name="T18" fmla="*/ 4 w 306"/>
                    <a:gd name="T19" fmla="*/ 3 h 315"/>
                    <a:gd name="T20" fmla="*/ 4 w 306"/>
                    <a:gd name="T21" fmla="*/ 4 h 315"/>
                    <a:gd name="T22" fmla="*/ 6 w 306"/>
                    <a:gd name="T23" fmla="*/ 5 h 315"/>
                    <a:gd name="T24" fmla="*/ 5 w 306"/>
                    <a:gd name="T25" fmla="*/ 6 h 315"/>
                    <a:gd name="T26" fmla="*/ 6 w 306"/>
                    <a:gd name="T27" fmla="*/ 5 h 315"/>
                    <a:gd name="T28" fmla="*/ 6 w 306"/>
                    <a:gd name="T29" fmla="*/ 7 h 315"/>
                    <a:gd name="T30" fmla="*/ 7 w 306"/>
                    <a:gd name="T31" fmla="*/ 7 h 315"/>
                    <a:gd name="T32" fmla="*/ 7 w 306"/>
                    <a:gd name="T33" fmla="*/ 6 h 315"/>
                    <a:gd name="T34" fmla="*/ 5 w 306"/>
                    <a:gd name="T35" fmla="*/ 5 h 315"/>
                    <a:gd name="T36" fmla="*/ 2 w 306"/>
                    <a:gd name="T37" fmla="*/ 0 h 315"/>
                    <a:gd name="T38" fmla="*/ 1 w 306"/>
                    <a:gd name="T39" fmla="*/ 1 h 315"/>
                    <a:gd name="T40" fmla="*/ 0 w 306"/>
                    <a:gd name="T41" fmla="*/ 1 h 3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06"/>
                    <a:gd name="T64" fmla="*/ 0 h 315"/>
                    <a:gd name="T65" fmla="*/ 306 w 306"/>
                    <a:gd name="T66" fmla="*/ 315 h 3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06" h="315">
                      <a:moveTo>
                        <a:pt x="0" y="30"/>
                      </a:moveTo>
                      <a:lnTo>
                        <a:pt x="15" y="77"/>
                      </a:lnTo>
                      <a:lnTo>
                        <a:pt x="56" y="98"/>
                      </a:lnTo>
                      <a:lnTo>
                        <a:pt x="77" y="83"/>
                      </a:lnTo>
                      <a:lnTo>
                        <a:pt x="38" y="58"/>
                      </a:lnTo>
                      <a:lnTo>
                        <a:pt x="77" y="58"/>
                      </a:lnTo>
                      <a:lnTo>
                        <a:pt x="107" y="99"/>
                      </a:lnTo>
                      <a:lnTo>
                        <a:pt x="96" y="27"/>
                      </a:lnTo>
                      <a:lnTo>
                        <a:pt x="120" y="90"/>
                      </a:lnTo>
                      <a:lnTo>
                        <a:pt x="186" y="125"/>
                      </a:lnTo>
                      <a:lnTo>
                        <a:pt x="174" y="169"/>
                      </a:lnTo>
                      <a:lnTo>
                        <a:pt x="249" y="225"/>
                      </a:lnTo>
                      <a:lnTo>
                        <a:pt x="227" y="269"/>
                      </a:lnTo>
                      <a:lnTo>
                        <a:pt x="265" y="233"/>
                      </a:lnTo>
                      <a:lnTo>
                        <a:pt x="275" y="315"/>
                      </a:lnTo>
                      <a:lnTo>
                        <a:pt x="303" y="302"/>
                      </a:lnTo>
                      <a:lnTo>
                        <a:pt x="306" y="240"/>
                      </a:lnTo>
                      <a:lnTo>
                        <a:pt x="235" y="205"/>
                      </a:lnTo>
                      <a:lnTo>
                        <a:pt x="98" y="0"/>
                      </a:lnTo>
                      <a:lnTo>
                        <a:pt x="23" y="58"/>
                      </a:lnTo>
                      <a:lnTo>
                        <a:pt x="0" y="30"/>
                      </a:lnTo>
                      <a:close/>
                    </a:path>
                  </a:pathLst>
                </a:custGeom>
                <a:solidFill>
                  <a:srgbClr val="4BACC6"/>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28" name="Freeform 310">
                  <a:extLst>
                    <a:ext uri="{FF2B5EF4-FFF2-40B4-BE49-F238E27FC236}">
                      <a16:creationId xmlns:a16="http://schemas.microsoft.com/office/drawing/2014/main" id="{574AB044-01D1-4856-91C5-B3CE22DC2000}"/>
                    </a:ext>
                  </a:extLst>
                </p:cNvPr>
                <p:cNvSpPr/>
                <p:nvPr/>
              </p:nvSpPr>
              <p:spPr bwMode="auto">
                <a:xfrm>
                  <a:off x="5502686" y="2623864"/>
                  <a:ext cx="23586" cy="22276"/>
                </a:xfrm>
                <a:custGeom>
                  <a:avLst/>
                  <a:gdLst>
                    <a:gd name="T0" fmla="*/ 0 w 50"/>
                    <a:gd name="T1" fmla="*/ 0 h 51"/>
                    <a:gd name="T2" fmla="*/ 0 w 50"/>
                    <a:gd name="T3" fmla="*/ 1 h 51"/>
                    <a:gd name="T4" fmla="*/ 0 w 50"/>
                    <a:gd name="T5" fmla="*/ 1 h 51"/>
                    <a:gd name="T6" fmla="*/ 1 w 50"/>
                    <a:gd name="T7" fmla="*/ 1 h 51"/>
                    <a:gd name="T8" fmla="*/ 1 w 50"/>
                    <a:gd name="T9" fmla="*/ 1 h 51"/>
                    <a:gd name="T10" fmla="*/ 1 w 50"/>
                    <a:gd name="T11" fmla="*/ 0 h 51"/>
                    <a:gd name="T12" fmla="*/ 0 w 50"/>
                    <a:gd name="T13" fmla="*/ 0 h 51"/>
                    <a:gd name="T14" fmla="*/ 0 60000 65536"/>
                    <a:gd name="T15" fmla="*/ 0 60000 65536"/>
                    <a:gd name="T16" fmla="*/ 0 60000 65536"/>
                    <a:gd name="T17" fmla="*/ 0 60000 65536"/>
                    <a:gd name="T18" fmla="*/ 0 60000 65536"/>
                    <a:gd name="T19" fmla="*/ 0 60000 65536"/>
                    <a:gd name="T20" fmla="*/ 0 60000 65536"/>
                    <a:gd name="T21" fmla="*/ 0 w 50"/>
                    <a:gd name="T22" fmla="*/ 0 h 51"/>
                    <a:gd name="T23" fmla="*/ 50 w 50"/>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51">
                      <a:moveTo>
                        <a:pt x="0" y="0"/>
                      </a:moveTo>
                      <a:lnTo>
                        <a:pt x="13" y="51"/>
                      </a:lnTo>
                      <a:lnTo>
                        <a:pt x="18" y="24"/>
                      </a:lnTo>
                      <a:lnTo>
                        <a:pt x="50" y="46"/>
                      </a:lnTo>
                      <a:lnTo>
                        <a:pt x="21" y="24"/>
                      </a:lnTo>
                      <a:lnTo>
                        <a:pt x="49" y="8"/>
                      </a:lnTo>
                      <a:lnTo>
                        <a:pt x="0" y="0"/>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29" name="Freeform 311">
                  <a:extLst>
                    <a:ext uri="{FF2B5EF4-FFF2-40B4-BE49-F238E27FC236}">
                      <a16:creationId xmlns:a16="http://schemas.microsoft.com/office/drawing/2014/main" id="{2325733B-6934-4BA0-B8DA-72C84F23F242}"/>
                    </a:ext>
                  </a:extLst>
                </p:cNvPr>
                <p:cNvSpPr/>
                <p:nvPr/>
              </p:nvSpPr>
              <p:spPr bwMode="auto">
                <a:xfrm>
                  <a:off x="5512794" y="2642958"/>
                  <a:ext cx="15163" cy="36597"/>
                </a:xfrm>
                <a:custGeom>
                  <a:avLst/>
                  <a:gdLst>
                    <a:gd name="T0" fmla="*/ 0 w 29"/>
                    <a:gd name="T1" fmla="*/ 0 h 80"/>
                    <a:gd name="T2" fmla="*/ 1 w 29"/>
                    <a:gd name="T3" fmla="*/ 0 h 80"/>
                    <a:gd name="T4" fmla="*/ 1 w 29"/>
                    <a:gd name="T5" fmla="*/ 2 h 80"/>
                    <a:gd name="T6" fmla="*/ 0 w 29"/>
                    <a:gd name="T7" fmla="*/ 0 h 80"/>
                    <a:gd name="T8" fmla="*/ 0 60000 65536"/>
                    <a:gd name="T9" fmla="*/ 0 60000 65536"/>
                    <a:gd name="T10" fmla="*/ 0 60000 65536"/>
                    <a:gd name="T11" fmla="*/ 0 60000 65536"/>
                    <a:gd name="T12" fmla="*/ 0 w 29"/>
                    <a:gd name="T13" fmla="*/ 0 h 80"/>
                    <a:gd name="T14" fmla="*/ 29 w 29"/>
                    <a:gd name="T15" fmla="*/ 80 h 80"/>
                  </a:gdLst>
                  <a:ahLst/>
                  <a:cxnLst>
                    <a:cxn ang="T8">
                      <a:pos x="T0" y="T1"/>
                    </a:cxn>
                    <a:cxn ang="T9">
                      <a:pos x="T2" y="T3"/>
                    </a:cxn>
                    <a:cxn ang="T10">
                      <a:pos x="T4" y="T5"/>
                    </a:cxn>
                    <a:cxn ang="T11">
                      <a:pos x="T6" y="T7"/>
                    </a:cxn>
                  </a:cxnLst>
                  <a:rect l="T12" t="T13" r="T14" b="T15"/>
                  <a:pathLst>
                    <a:path w="29" h="80">
                      <a:moveTo>
                        <a:pt x="0" y="0"/>
                      </a:moveTo>
                      <a:lnTo>
                        <a:pt x="28" y="15"/>
                      </a:lnTo>
                      <a:lnTo>
                        <a:pt x="29" y="80"/>
                      </a:lnTo>
                      <a:lnTo>
                        <a:pt x="0" y="0"/>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30" name="Freeform 312">
                  <a:extLst>
                    <a:ext uri="{FF2B5EF4-FFF2-40B4-BE49-F238E27FC236}">
                      <a16:creationId xmlns:a16="http://schemas.microsoft.com/office/drawing/2014/main" id="{830936A5-81E0-40B4-A17A-606C0B1735FC}"/>
                    </a:ext>
                  </a:extLst>
                </p:cNvPr>
                <p:cNvSpPr/>
                <p:nvPr/>
              </p:nvSpPr>
              <p:spPr bwMode="auto">
                <a:xfrm>
                  <a:off x="5529641" y="2625455"/>
                  <a:ext cx="18532" cy="20685"/>
                </a:xfrm>
                <a:custGeom>
                  <a:avLst/>
                  <a:gdLst>
                    <a:gd name="T0" fmla="*/ 0 w 39"/>
                    <a:gd name="T1" fmla="*/ 0 h 47"/>
                    <a:gd name="T2" fmla="*/ 0 w 39"/>
                    <a:gd name="T3" fmla="*/ 1 h 47"/>
                    <a:gd name="T4" fmla="*/ 1 w 39"/>
                    <a:gd name="T5" fmla="*/ 1 h 47"/>
                    <a:gd name="T6" fmla="*/ 1 w 39"/>
                    <a:gd name="T7" fmla="*/ 0 h 47"/>
                    <a:gd name="T8" fmla="*/ 1 w 39"/>
                    <a:gd name="T9" fmla="*/ 1 h 47"/>
                    <a:gd name="T10" fmla="*/ 1 w 39"/>
                    <a:gd name="T11" fmla="*/ 0 h 47"/>
                    <a:gd name="T12" fmla="*/ 0 w 39"/>
                    <a:gd name="T13" fmla="*/ 0 h 47"/>
                    <a:gd name="T14" fmla="*/ 0 60000 65536"/>
                    <a:gd name="T15" fmla="*/ 0 60000 65536"/>
                    <a:gd name="T16" fmla="*/ 0 60000 65536"/>
                    <a:gd name="T17" fmla="*/ 0 60000 65536"/>
                    <a:gd name="T18" fmla="*/ 0 60000 65536"/>
                    <a:gd name="T19" fmla="*/ 0 60000 65536"/>
                    <a:gd name="T20" fmla="*/ 0 60000 65536"/>
                    <a:gd name="T21" fmla="*/ 0 w 39"/>
                    <a:gd name="T22" fmla="*/ 0 h 47"/>
                    <a:gd name="T23" fmla="*/ 39 w 39"/>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47">
                      <a:moveTo>
                        <a:pt x="0" y="0"/>
                      </a:moveTo>
                      <a:lnTo>
                        <a:pt x="7" y="47"/>
                      </a:lnTo>
                      <a:lnTo>
                        <a:pt x="32" y="47"/>
                      </a:lnTo>
                      <a:lnTo>
                        <a:pt x="22" y="4"/>
                      </a:lnTo>
                      <a:lnTo>
                        <a:pt x="39" y="35"/>
                      </a:lnTo>
                      <a:lnTo>
                        <a:pt x="24" y="0"/>
                      </a:lnTo>
                      <a:lnTo>
                        <a:pt x="0" y="0"/>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31" name="Freeform 313">
                  <a:extLst>
                    <a:ext uri="{FF2B5EF4-FFF2-40B4-BE49-F238E27FC236}">
                      <a16:creationId xmlns:a16="http://schemas.microsoft.com/office/drawing/2014/main" id="{A1ABD200-81A8-43A5-A362-3BF08D6ED977}"/>
                    </a:ext>
                  </a:extLst>
                </p:cNvPr>
                <p:cNvSpPr/>
                <p:nvPr/>
              </p:nvSpPr>
              <p:spPr bwMode="auto">
                <a:xfrm>
                  <a:off x="5544804" y="2655688"/>
                  <a:ext cx="16847" cy="17503"/>
                </a:xfrm>
                <a:custGeom>
                  <a:avLst/>
                  <a:gdLst>
                    <a:gd name="T0" fmla="*/ 0 w 34"/>
                    <a:gd name="T1" fmla="*/ 0 h 35"/>
                    <a:gd name="T2" fmla="*/ 1 w 34"/>
                    <a:gd name="T3" fmla="*/ 1 h 35"/>
                    <a:gd name="T4" fmla="*/ 1 w 34"/>
                    <a:gd name="T5" fmla="*/ 0 h 35"/>
                    <a:gd name="T6" fmla="*/ 0 w 34"/>
                    <a:gd name="T7" fmla="*/ 0 h 35"/>
                    <a:gd name="T8" fmla="*/ 0 60000 65536"/>
                    <a:gd name="T9" fmla="*/ 0 60000 65536"/>
                    <a:gd name="T10" fmla="*/ 0 60000 65536"/>
                    <a:gd name="T11" fmla="*/ 0 60000 65536"/>
                    <a:gd name="T12" fmla="*/ 0 w 34"/>
                    <a:gd name="T13" fmla="*/ 0 h 35"/>
                    <a:gd name="T14" fmla="*/ 34 w 34"/>
                    <a:gd name="T15" fmla="*/ 35 h 35"/>
                  </a:gdLst>
                  <a:ahLst/>
                  <a:cxnLst>
                    <a:cxn ang="T8">
                      <a:pos x="T0" y="T1"/>
                    </a:cxn>
                    <a:cxn ang="T9">
                      <a:pos x="T2" y="T3"/>
                    </a:cxn>
                    <a:cxn ang="T10">
                      <a:pos x="T4" y="T5"/>
                    </a:cxn>
                    <a:cxn ang="T11">
                      <a:pos x="T6" y="T7"/>
                    </a:cxn>
                  </a:cxnLst>
                  <a:rect l="T12" t="T13" r="T14" b="T15"/>
                  <a:pathLst>
                    <a:path w="34" h="35">
                      <a:moveTo>
                        <a:pt x="0" y="0"/>
                      </a:moveTo>
                      <a:lnTo>
                        <a:pt x="31" y="35"/>
                      </a:lnTo>
                      <a:lnTo>
                        <a:pt x="34" y="5"/>
                      </a:lnTo>
                      <a:lnTo>
                        <a:pt x="0" y="0"/>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32" name="Freeform 314">
                  <a:extLst>
                    <a:ext uri="{FF2B5EF4-FFF2-40B4-BE49-F238E27FC236}">
                      <a16:creationId xmlns:a16="http://schemas.microsoft.com/office/drawing/2014/main" id="{80D809EF-FA71-45FF-9D36-33EBC66AF5D5}"/>
                    </a:ext>
                  </a:extLst>
                </p:cNvPr>
                <p:cNvSpPr/>
                <p:nvPr/>
              </p:nvSpPr>
              <p:spPr bwMode="auto">
                <a:xfrm>
                  <a:off x="5549858" y="2677964"/>
                  <a:ext cx="25271" cy="36597"/>
                </a:xfrm>
                <a:custGeom>
                  <a:avLst/>
                  <a:gdLst>
                    <a:gd name="T0" fmla="*/ 0 w 53"/>
                    <a:gd name="T1" fmla="*/ 0 h 81"/>
                    <a:gd name="T2" fmla="*/ 1 w 53"/>
                    <a:gd name="T3" fmla="*/ 1 h 81"/>
                    <a:gd name="T4" fmla="*/ 1 w 53"/>
                    <a:gd name="T5" fmla="*/ 2 h 81"/>
                    <a:gd name="T6" fmla="*/ 0 w 53"/>
                    <a:gd name="T7" fmla="*/ 0 h 81"/>
                    <a:gd name="T8" fmla="*/ 0 60000 65536"/>
                    <a:gd name="T9" fmla="*/ 0 60000 65536"/>
                    <a:gd name="T10" fmla="*/ 0 60000 65536"/>
                    <a:gd name="T11" fmla="*/ 0 60000 65536"/>
                    <a:gd name="T12" fmla="*/ 0 w 53"/>
                    <a:gd name="T13" fmla="*/ 0 h 81"/>
                    <a:gd name="T14" fmla="*/ 53 w 53"/>
                    <a:gd name="T15" fmla="*/ 81 h 81"/>
                  </a:gdLst>
                  <a:ahLst/>
                  <a:cxnLst>
                    <a:cxn ang="T8">
                      <a:pos x="T0" y="T1"/>
                    </a:cxn>
                    <a:cxn ang="T9">
                      <a:pos x="T2" y="T3"/>
                    </a:cxn>
                    <a:cxn ang="T10">
                      <a:pos x="T4" y="T5"/>
                    </a:cxn>
                    <a:cxn ang="T11">
                      <a:pos x="T6" y="T7"/>
                    </a:cxn>
                  </a:cxnLst>
                  <a:rect l="T12" t="T13" r="T14" b="T15"/>
                  <a:pathLst>
                    <a:path w="53" h="81">
                      <a:moveTo>
                        <a:pt x="0" y="0"/>
                      </a:moveTo>
                      <a:lnTo>
                        <a:pt x="42" y="30"/>
                      </a:lnTo>
                      <a:lnTo>
                        <a:pt x="53" y="81"/>
                      </a:lnTo>
                      <a:lnTo>
                        <a:pt x="0" y="0"/>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33" name="Freeform 315">
                  <a:extLst>
                    <a:ext uri="{FF2B5EF4-FFF2-40B4-BE49-F238E27FC236}">
                      <a16:creationId xmlns:a16="http://schemas.microsoft.com/office/drawing/2014/main" id="{C21253E9-5F7C-4DC0-A289-6F820197B45B}"/>
                    </a:ext>
                  </a:extLst>
                </p:cNvPr>
                <p:cNvSpPr/>
                <p:nvPr/>
              </p:nvSpPr>
              <p:spPr bwMode="auto">
                <a:xfrm>
                  <a:off x="5590291" y="2687511"/>
                  <a:ext cx="11793" cy="23868"/>
                </a:xfrm>
                <a:custGeom>
                  <a:avLst/>
                  <a:gdLst>
                    <a:gd name="T0" fmla="*/ 0 w 26"/>
                    <a:gd name="T1" fmla="*/ 1 h 49"/>
                    <a:gd name="T2" fmla="*/ 0 w 26"/>
                    <a:gd name="T3" fmla="*/ 0 h 49"/>
                    <a:gd name="T4" fmla="*/ 1 w 26"/>
                    <a:gd name="T5" fmla="*/ 2 h 49"/>
                    <a:gd name="T6" fmla="*/ 0 w 26"/>
                    <a:gd name="T7" fmla="*/ 1 h 49"/>
                    <a:gd name="T8" fmla="*/ 0 60000 65536"/>
                    <a:gd name="T9" fmla="*/ 0 60000 65536"/>
                    <a:gd name="T10" fmla="*/ 0 60000 65536"/>
                    <a:gd name="T11" fmla="*/ 0 60000 65536"/>
                    <a:gd name="T12" fmla="*/ 0 w 26"/>
                    <a:gd name="T13" fmla="*/ 0 h 49"/>
                    <a:gd name="T14" fmla="*/ 26 w 26"/>
                    <a:gd name="T15" fmla="*/ 49 h 49"/>
                  </a:gdLst>
                  <a:ahLst/>
                  <a:cxnLst>
                    <a:cxn ang="T8">
                      <a:pos x="T0" y="T1"/>
                    </a:cxn>
                    <a:cxn ang="T9">
                      <a:pos x="T2" y="T3"/>
                    </a:cxn>
                    <a:cxn ang="T10">
                      <a:pos x="T4" y="T5"/>
                    </a:cxn>
                    <a:cxn ang="T11">
                      <a:pos x="T6" y="T7"/>
                    </a:cxn>
                  </a:cxnLst>
                  <a:rect l="T12" t="T13" r="T14" b="T15"/>
                  <a:pathLst>
                    <a:path w="26" h="49">
                      <a:moveTo>
                        <a:pt x="0" y="29"/>
                      </a:moveTo>
                      <a:lnTo>
                        <a:pt x="10" y="0"/>
                      </a:lnTo>
                      <a:lnTo>
                        <a:pt x="26" y="49"/>
                      </a:lnTo>
                      <a:lnTo>
                        <a:pt x="0" y="29"/>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34" name="Freeform 316">
                  <a:extLst>
                    <a:ext uri="{FF2B5EF4-FFF2-40B4-BE49-F238E27FC236}">
                      <a16:creationId xmlns:a16="http://schemas.microsoft.com/office/drawing/2014/main" id="{6A1D9BF8-CB42-4110-9B77-B4143B707FFD}"/>
                    </a:ext>
                  </a:extLst>
                </p:cNvPr>
                <p:cNvSpPr/>
                <p:nvPr/>
              </p:nvSpPr>
              <p:spPr bwMode="auto">
                <a:xfrm>
                  <a:off x="5716645" y="2864132"/>
                  <a:ext cx="1058006" cy="560095"/>
                </a:xfrm>
                <a:custGeom>
                  <a:avLst/>
                  <a:gdLst>
                    <a:gd name="T0" fmla="*/ 1 w 2200"/>
                    <a:gd name="T1" fmla="*/ 4 h 1238"/>
                    <a:gd name="T2" fmla="*/ 1 w 2200"/>
                    <a:gd name="T3" fmla="*/ 4 h 1238"/>
                    <a:gd name="T4" fmla="*/ 2 w 2200"/>
                    <a:gd name="T5" fmla="*/ 14 h 1238"/>
                    <a:gd name="T6" fmla="*/ 2 w 2200"/>
                    <a:gd name="T7" fmla="*/ 15 h 1238"/>
                    <a:gd name="T8" fmla="*/ 5 w 2200"/>
                    <a:gd name="T9" fmla="*/ 19 h 1238"/>
                    <a:gd name="T10" fmla="*/ 9 w 2200"/>
                    <a:gd name="T11" fmla="*/ 20 h 1238"/>
                    <a:gd name="T12" fmla="*/ 16 w 2200"/>
                    <a:gd name="T13" fmla="*/ 21 h 1238"/>
                    <a:gd name="T14" fmla="*/ 21 w 2200"/>
                    <a:gd name="T15" fmla="*/ 23 h 1238"/>
                    <a:gd name="T16" fmla="*/ 25 w 2200"/>
                    <a:gd name="T17" fmla="*/ 28 h 1238"/>
                    <a:gd name="T18" fmla="*/ 26 w 2200"/>
                    <a:gd name="T19" fmla="*/ 24 h 1238"/>
                    <a:gd name="T20" fmla="*/ 29 w 2200"/>
                    <a:gd name="T21" fmla="*/ 23 h 1238"/>
                    <a:gd name="T22" fmla="*/ 31 w 2200"/>
                    <a:gd name="T23" fmla="*/ 23 h 1238"/>
                    <a:gd name="T24" fmla="*/ 32 w 2200"/>
                    <a:gd name="T25" fmla="*/ 23 h 1238"/>
                    <a:gd name="T26" fmla="*/ 33 w 2200"/>
                    <a:gd name="T27" fmla="*/ 23 h 1238"/>
                    <a:gd name="T28" fmla="*/ 37 w 2200"/>
                    <a:gd name="T29" fmla="*/ 24 h 1238"/>
                    <a:gd name="T30" fmla="*/ 39 w 2200"/>
                    <a:gd name="T31" fmla="*/ 28 h 1238"/>
                    <a:gd name="T32" fmla="*/ 39 w 2200"/>
                    <a:gd name="T33" fmla="*/ 27 h 1238"/>
                    <a:gd name="T34" fmla="*/ 39 w 2200"/>
                    <a:gd name="T35" fmla="*/ 20 h 1238"/>
                    <a:gd name="T36" fmla="*/ 43 w 2200"/>
                    <a:gd name="T37" fmla="*/ 16 h 1238"/>
                    <a:gd name="T38" fmla="*/ 43 w 2200"/>
                    <a:gd name="T39" fmla="*/ 15 h 1238"/>
                    <a:gd name="T40" fmla="*/ 42 w 2200"/>
                    <a:gd name="T41" fmla="*/ 13 h 1238"/>
                    <a:gd name="T42" fmla="*/ 43 w 2200"/>
                    <a:gd name="T43" fmla="*/ 13 h 1238"/>
                    <a:gd name="T44" fmla="*/ 43 w 2200"/>
                    <a:gd name="T45" fmla="*/ 15 h 1238"/>
                    <a:gd name="T46" fmla="*/ 44 w 2200"/>
                    <a:gd name="T47" fmla="*/ 12 h 1238"/>
                    <a:gd name="T48" fmla="*/ 45 w 2200"/>
                    <a:gd name="T49" fmla="*/ 11 h 1238"/>
                    <a:gd name="T50" fmla="*/ 48 w 2200"/>
                    <a:gd name="T51" fmla="*/ 9 h 1238"/>
                    <a:gd name="T52" fmla="*/ 51 w 2200"/>
                    <a:gd name="T53" fmla="*/ 6 h 1238"/>
                    <a:gd name="T54" fmla="*/ 51 w 2200"/>
                    <a:gd name="T55" fmla="*/ 5 h 1238"/>
                    <a:gd name="T56" fmla="*/ 49 w 2200"/>
                    <a:gd name="T57" fmla="*/ 3 h 1238"/>
                    <a:gd name="T58" fmla="*/ 43 w 2200"/>
                    <a:gd name="T59" fmla="*/ 6 h 1238"/>
                    <a:gd name="T60" fmla="*/ 41 w 2200"/>
                    <a:gd name="T61" fmla="*/ 8 h 1238"/>
                    <a:gd name="T62" fmla="*/ 38 w 2200"/>
                    <a:gd name="T63" fmla="*/ 10 h 1238"/>
                    <a:gd name="T64" fmla="*/ 37 w 2200"/>
                    <a:gd name="T65" fmla="*/ 9 h 1238"/>
                    <a:gd name="T66" fmla="*/ 37 w 2200"/>
                    <a:gd name="T67" fmla="*/ 9 h 1238"/>
                    <a:gd name="T68" fmla="*/ 37 w 2200"/>
                    <a:gd name="T69" fmla="*/ 7 h 1238"/>
                    <a:gd name="T70" fmla="*/ 37 w 2200"/>
                    <a:gd name="T71" fmla="*/ 5 h 1238"/>
                    <a:gd name="T72" fmla="*/ 34 w 2200"/>
                    <a:gd name="T73" fmla="*/ 6 h 1238"/>
                    <a:gd name="T74" fmla="*/ 33 w 2200"/>
                    <a:gd name="T75" fmla="*/ 10 h 1238"/>
                    <a:gd name="T76" fmla="*/ 33 w 2200"/>
                    <a:gd name="T77" fmla="*/ 5 h 1238"/>
                    <a:gd name="T78" fmla="*/ 34 w 2200"/>
                    <a:gd name="T79" fmla="*/ 5 h 1238"/>
                    <a:gd name="T80" fmla="*/ 36 w 2200"/>
                    <a:gd name="T81" fmla="*/ 4 h 1238"/>
                    <a:gd name="T82" fmla="*/ 32 w 2200"/>
                    <a:gd name="T83" fmla="*/ 3 h 1238"/>
                    <a:gd name="T84" fmla="*/ 31 w 2200"/>
                    <a:gd name="T85" fmla="*/ 4 h 1238"/>
                    <a:gd name="T86" fmla="*/ 31 w 2200"/>
                    <a:gd name="T87" fmla="*/ 2 h 1238"/>
                    <a:gd name="T88" fmla="*/ 26 w 2200"/>
                    <a:gd name="T89" fmla="*/ 0 h 1238"/>
                    <a:gd name="T90" fmla="*/ 2 w 2200"/>
                    <a:gd name="T91" fmla="*/ 1 h 1238"/>
                    <a:gd name="T92" fmla="*/ 2 w 2200"/>
                    <a:gd name="T93" fmla="*/ 3 h 1238"/>
                    <a:gd name="T94" fmla="*/ 0 w 2200"/>
                    <a:gd name="T95" fmla="*/ 2 h 12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00"/>
                    <a:gd name="T145" fmla="*/ 0 h 1238"/>
                    <a:gd name="T146" fmla="*/ 2200 w 2200"/>
                    <a:gd name="T147" fmla="*/ 1238 h 123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00" h="1238">
                      <a:moveTo>
                        <a:pt x="0" y="69"/>
                      </a:moveTo>
                      <a:lnTo>
                        <a:pt x="26" y="169"/>
                      </a:lnTo>
                      <a:lnTo>
                        <a:pt x="56" y="180"/>
                      </a:lnTo>
                      <a:lnTo>
                        <a:pt x="32" y="187"/>
                      </a:lnTo>
                      <a:lnTo>
                        <a:pt x="12" y="491"/>
                      </a:lnTo>
                      <a:lnTo>
                        <a:pt x="70" y="612"/>
                      </a:lnTo>
                      <a:lnTo>
                        <a:pt x="104" y="612"/>
                      </a:lnTo>
                      <a:lnTo>
                        <a:pt x="89" y="656"/>
                      </a:lnTo>
                      <a:lnTo>
                        <a:pt x="160" y="786"/>
                      </a:lnTo>
                      <a:lnTo>
                        <a:pt x="231" y="816"/>
                      </a:lnTo>
                      <a:lnTo>
                        <a:pt x="291" y="890"/>
                      </a:lnTo>
                      <a:lnTo>
                        <a:pt x="378" y="881"/>
                      </a:lnTo>
                      <a:lnTo>
                        <a:pt x="524" y="951"/>
                      </a:lnTo>
                      <a:lnTo>
                        <a:pt x="698" y="924"/>
                      </a:lnTo>
                      <a:lnTo>
                        <a:pt x="800" y="1055"/>
                      </a:lnTo>
                      <a:lnTo>
                        <a:pt x="879" y="1020"/>
                      </a:lnTo>
                      <a:lnTo>
                        <a:pt x="978" y="1181"/>
                      </a:lnTo>
                      <a:lnTo>
                        <a:pt x="1053" y="1208"/>
                      </a:lnTo>
                      <a:lnTo>
                        <a:pt x="1046" y="1119"/>
                      </a:lnTo>
                      <a:lnTo>
                        <a:pt x="1126" y="1065"/>
                      </a:lnTo>
                      <a:lnTo>
                        <a:pt x="1133" y="1022"/>
                      </a:lnTo>
                      <a:lnTo>
                        <a:pt x="1244" y="1020"/>
                      </a:lnTo>
                      <a:lnTo>
                        <a:pt x="1346" y="1055"/>
                      </a:lnTo>
                      <a:lnTo>
                        <a:pt x="1347" y="1001"/>
                      </a:lnTo>
                      <a:lnTo>
                        <a:pt x="1307" y="995"/>
                      </a:lnTo>
                      <a:lnTo>
                        <a:pt x="1389" y="993"/>
                      </a:lnTo>
                      <a:lnTo>
                        <a:pt x="1394" y="969"/>
                      </a:lnTo>
                      <a:lnTo>
                        <a:pt x="1401" y="997"/>
                      </a:lnTo>
                      <a:lnTo>
                        <a:pt x="1557" y="1008"/>
                      </a:lnTo>
                      <a:lnTo>
                        <a:pt x="1597" y="1053"/>
                      </a:lnTo>
                      <a:lnTo>
                        <a:pt x="1603" y="1134"/>
                      </a:lnTo>
                      <a:lnTo>
                        <a:pt x="1654" y="1238"/>
                      </a:lnTo>
                      <a:lnTo>
                        <a:pt x="1684" y="1235"/>
                      </a:lnTo>
                      <a:lnTo>
                        <a:pt x="1699" y="1156"/>
                      </a:lnTo>
                      <a:lnTo>
                        <a:pt x="1644" y="969"/>
                      </a:lnTo>
                      <a:lnTo>
                        <a:pt x="1676" y="889"/>
                      </a:lnTo>
                      <a:lnTo>
                        <a:pt x="1870" y="736"/>
                      </a:lnTo>
                      <a:lnTo>
                        <a:pt x="1833" y="720"/>
                      </a:lnTo>
                      <a:lnTo>
                        <a:pt x="1867" y="713"/>
                      </a:lnTo>
                      <a:lnTo>
                        <a:pt x="1840" y="662"/>
                      </a:lnTo>
                      <a:lnTo>
                        <a:pt x="1846" y="617"/>
                      </a:lnTo>
                      <a:lnTo>
                        <a:pt x="1805" y="585"/>
                      </a:lnTo>
                      <a:lnTo>
                        <a:pt x="1846" y="608"/>
                      </a:lnTo>
                      <a:lnTo>
                        <a:pt x="1835" y="554"/>
                      </a:lnTo>
                      <a:lnTo>
                        <a:pt x="1862" y="536"/>
                      </a:lnTo>
                      <a:lnTo>
                        <a:pt x="1867" y="656"/>
                      </a:lnTo>
                      <a:lnTo>
                        <a:pt x="1895" y="586"/>
                      </a:lnTo>
                      <a:lnTo>
                        <a:pt x="1878" y="529"/>
                      </a:lnTo>
                      <a:lnTo>
                        <a:pt x="1896" y="562"/>
                      </a:lnTo>
                      <a:lnTo>
                        <a:pt x="1937" y="464"/>
                      </a:lnTo>
                      <a:lnTo>
                        <a:pt x="2092" y="420"/>
                      </a:lnTo>
                      <a:lnTo>
                        <a:pt x="2051" y="394"/>
                      </a:lnTo>
                      <a:lnTo>
                        <a:pt x="2081" y="320"/>
                      </a:lnTo>
                      <a:lnTo>
                        <a:pt x="2195" y="264"/>
                      </a:lnTo>
                      <a:lnTo>
                        <a:pt x="2200" y="233"/>
                      </a:lnTo>
                      <a:lnTo>
                        <a:pt x="2171" y="209"/>
                      </a:lnTo>
                      <a:lnTo>
                        <a:pt x="2171" y="136"/>
                      </a:lnTo>
                      <a:lnTo>
                        <a:pt x="2109" y="114"/>
                      </a:lnTo>
                      <a:lnTo>
                        <a:pt x="2061" y="230"/>
                      </a:lnTo>
                      <a:lnTo>
                        <a:pt x="1867" y="274"/>
                      </a:lnTo>
                      <a:lnTo>
                        <a:pt x="1851" y="324"/>
                      </a:lnTo>
                      <a:lnTo>
                        <a:pt x="1740" y="345"/>
                      </a:lnTo>
                      <a:lnTo>
                        <a:pt x="1747" y="363"/>
                      </a:lnTo>
                      <a:lnTo>
                        <a:pt x="1637" y="431"/>
                      </a:lnTo>
                      <a:lnTo>
                        <a:pt x="1586" y="429"/>
                      </a:lnTo>
                      <a:lnTo>
                        <a:pt x="1584" y="410"/>
                      </a:lnTo>
                      <a:lnTo>
                        <a:pt x="1592" y="387"/>
                      </a:lnTo>
                      <a:lnTo>
                        <a:pt x="1604" y="372"/>
                      </a:lnTo>
                      <a:lnTo>
                        <a:pt x="1611" y="351"/>
                      </a:lnTo>
                      <a:lnTo>
                        <a:pt x="1592" y="297"/>
                      </a:lnTo>
                      <a:lnTo>
                        <a:pt x="1554" y="318"/>
                      </a:lnTo>
                      <a:lnTo>
                        <a:pt x="1569" y="230"/>
                      </a:lnTo>
                      <a:lnTo>
                        <a:pt x="1509" y="209"/>
                      </a:lnTo>
                      <a:lnTo>
                        <a:pt x="1465" y="264"/>
                      </a:lnTo>
                      <a:lnTo>
                        <a:pt x="1448" y="413"/>
                      </a:lnTo>
                      <a:lnTo>
                        <a:pt x="1413" y="417"/>
                      </a:lnTo>
                      <a:lnTo>
                        <a:pt x="1402" y="347"/>
                      </a:lnTo>
                      <a:lnTo>
                        <a:pt x="1434" y="234"/>
                      </a:lnTo>
                      <a:lnTo>
                        <a:pt x="1403" y="252"/>
                      </a:lnTo>
                      <a:lnTo>
                        <a:pt x="1451" y="196"/>
                      </a:lnTo>
                      <a:lnTo>
                        <a:pt x="1552" y="194"/>
                      </a:lnTo>
                      <a:lnTo>
                        <a:pt x="1536" y="164"/>
                      </a:lnTo>
                      <a:lnTo>
                        <a:pt x="1529" y="164"/>
                      </a:lnTo>
                      <a:lnTo>
                        <a:pt x="1381" y="146"/>
                      </a:lnTo>
                      <a:lnTo>
                        <a:pt x="1403" y="110"/>
                      </a:lnTo>
                      <a:lnTo>
                        <a:pt x="1315" y="159"/>
                      </a:lnTo>
                      <a:lnTo>
                        <a:pt x="1243" y="159"/>
                      </a:lnTo>
                      <a:lnTo>
                        <a:pt x="1330" y="82"/>
                      </a:lnTo>
                      <a:lnTo>
                        <a:pt x="1147" y="40"/>
                      </a:lnTo>
                      <a:lnTo>
                        <a:pt x="1127" y="0"/>
                      </a:lnTo>
                      <a:lnTo>
                        <a:pt x="1126" y="26"/>
                      </a:lnTo>
                      <a:lnTo>
                        <a:pt x="72" y="26"/>
                      </a:lnTo>
                      <a:lnTo>
                        <a:pt x="90" y="73"/>
                      </a:lnTo>
                      <a:lnTo>
                        <a:pt x="70" y="114"/>
                      </a:lnTo>
                      <a:lnTo>
                        <a:pt x="74" y="72"/>
                      </a:lnTo>
                      <a:lnTo>
                        <a:pt x="0" y="69"/>
                      </a:lnTo>
                      <a:close/>
                    </a:path>
                  </a:pathLst>
                </a:custGeom>
                <a:solidFill>
                  <a:srgbClr val="4BACC6"/>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35" name="Freeform 317">
                  <a:extLst>
                    <a:ext uri="{FF2B5EF4-FFF2-40B4-BE49-F238E27FC236}">
                      <a16:creationId xmlns:a16="http://schemas.microsoft.com/office/drawing/2014/main" id="{54105BEA-4218-4EB0-8AEA-2112CAECAE28}"/>
                    </a:ext>
                  </a:extLst>
                </p:cNvPr>
                <p:cNvSpPr/>
                <p:nvPr/>
              </p:nvSpPr>
              <p:spPr bwMode="auto">
                <a:xfrm>
                  <a:off x="6931331" y="4557145"/>
                  <a:ext cx="94345" cy="108200"/>
                </a:xfrm>
                <a:custGeom>
                  <a:avLst/>
                  <a:gdLst>
                    <a:gd name="T0" fmla="*/ 0 w 199"/>
                    <a:gd name="T1" fmla="*/ 5 h 238"/>
                    <a:gd name="T2" fmla="*/ 1 w 199"/>
                    <a:gd name="T3" fmla="*/ 0 h 238"/>
                    <a:gd name="T4" fmla="*/ 1 w 199"/>
                    <a:gd name="T5" fmla="*/ 0 h 238"/>
                    <a:gd name="T6" fmla="*/ 4 w 199"/>
                    <a:gd name="T7" fmla="*/ 2 h 238"/>
                    <a:gd name="T8" fmla="*/ 5 w 199"/>
                    <a:gd name="T9" fmla="*/ 3 h 238"/>
                    <a:gd name="T10" fmla="*/ 4 w 199"/>
                    <a:gd name="T11" fmla="*/ 4 h 238"/>
                    <a:gd name="T12" fmla="*/ 3 w 199"/>
                    <a:gd name="T13" fmla="*/ 5 h 238"/>
                    <a:gd name="T14" fmla="*/ 0 w 199"/>
                    <a:gd name="T15" fmla="*/ 5 h 238"/>
                    <a:gd name="T16" fmla="*/ 0 60000 65536"/>
                    <a:gd name="T17" fmla="*/ 0 60000 65536"/>
                    <a:gd name="T18" fmla="*/ 0 60000 65536"/>
                    <a:gd name="T19" fmla="*/ 0 60000 65536"/>
                    <a:gd name="T20" fmla="*/ 0 60000 65536"/>
                    <a:gd name="T21" fmla="*/ 0 60000 65536"/>
                    <a:gd name="T22" fmla="*/ 0 60000 65536"/>
                    <a:gd name="T23" fmla="*/ 0 60000 65536"/>
                    <a:gd name="T24" fmla="*/ 0 w 199"/>
                    <a:gd name="T25" fmla="*/ 0 h 238"/>
                    <a:gd name="T26" fmla="*/ 199 w 199"/>
                    <a:gd name="T27" fmla="*/ 238 h 2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9" h="238">
                      <a:moveTo>
                        <a:pt x="0" y="192"/>
                      </a:moveTo>
                      <a:lnTo>
                        <a:pt x="31" y="8"/>
                      </a:lnTo>
                      <a:lnTo>
                        <a:pt x="62" y="0"/>
                      </a:lnTo>
                      <a:lnTo>
                        <a:pt x="174" y="94"/>
                      </a:lnTo>
                      <a:lnTo>
                        <a:pt x="199" y="131"/>
                      </a:lnTo>
                      <a:lnTo>
                        <a:pt x="189" y="178"/>
                      </a:lnTo>
                      <a:lnTo>
                        <a:pt x="136" y="238"/>
                      </a:lnTo>
                      <a:lnTo>
                        <a:pt x="0" y="192"/>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36" name="Freeform 318">
                  <a:extLst>
                    <a:ext uri="{FF2B5EF4-FFF2-40B4-BE49-F238E27FC236}">
                      <a16:creationId xmlns:a16="http://schemas.microsoft.com/office/drawing/2014/main" id="{4FAB75CC-7AAB-49E3-8F5F-20EF3C29C208}"/>
                    </a:ext>
                  </a:extLst>
                </p:cNvPr>
                <p:cNvSpPr/>
                <p:nvPr/>
              </p:nvSpPr>
              <p:spPr bwMode="auto">
                <a:xfrm>
                  <a:off x="6660091" y="3693136"/>
                  <a:ext cx="245970" cy="229130"/>
                </a:xfrm>
                <a:custGeom>
                  <a:avLst/>
                  <a:gdLst>
                    <a:gd name="T0" fmla="*/ 0 w 510"/>
                    <a:gd name="T1" fmla="*/ 3 h 507"/>
                    <a:gd name="T2" fmla="*/ 1 w 510"/>
                    <a:gd name="T3" fmla="*/ 5 h 507"/>
                    <a:gd name="T4" fmla="*/ 3 w 510"/>
                    <a:gd name="T5" fmla="*/ 5 h 507"/>
                    <a:gd name="T6" fmla="*/ 3 w 510"/>
                    <a:gd name="T7" fmla="*/ 6 h 507"/>
                    <a:gd name="T8" fmla="*/ 5 w 510"/>
                    <a:gd name="T9" fmla="*/ 6 h 507"/>
                    <a:gd name="T10" fmla="*/ 5 w 510"/>
                    <a:gd name="T11" fmla="*/ 10 h 507"/>
                    <a:gd name="T12" fmla="*/ 6 w 510"/>
                    <a:gd name="T13" fmla="*/ 11 h 507"/>
                    <a:gd name="T14" fmla="*/ 7 w 510"/>
                    <a:gd name="T15" fmla="*/ 12 h 507"/>
                    <a:gd name="T16" fmla="*/ 9 w 510"/>
                    <a:gd name="T17" fmla="*/ 10 h 507"/>
                    <a:gd name="T18" fmla="*/ 8 w 510"/>
                    <a:gd name="T19" fmla="*/ 10 h 507"/>
                    <a:gd name="T20" fmla="*/ 8 w 510"/>
                    <a:gd name="T21" fmla="*/ 8 h 507"/>
                    <a:gd name="T22" fmla="*/ 9 w 510"/>
                    <a:gd name="T23" fmla="*/ 9 h 507"/>
                    <a:gd name="T24" fmla="*/ 11 w 510"/>
                    <a:gd name="T25" fmla="*/ 7 h 507"/>
                    <a:gd name="T26" fmla="*/ 11 w 510"/>
                    <a:gd name="T27" fmla="*/ 6 h 507"/>
                    <a:gd name="T28" fmla="*/ 11 w 510"/>
                    <a:gd name="T29" fmla="*/ 5 h 507"/>
                    <a:gd name="T30" fmla="*/ 11 w 510"/>
                    <a:gd name="T31" fmla="*/ 5 h 507"/>
                    <a:gd name="T32" fmla="*/ 12 w 510"/>
                    <a:gd name="T33" fmla="*/ 4 h 507"/>
                    <a:gd name="T34" fmla="*/ 11 w 510"/>
                    <a:gd name="T35" fmla="*/ 4 h 507"/>
                    <a:gd name="T36" fmla="*/ 11 w 510"/>
                    <a:gd name="T37" fmla="*/ 3 h 507"/>
                    <a:gd name="T38" fmla="*/ 9 w 510"/>
                    <a:gd name="T39" fmla="*/ 2 h 507"/>
                    <a:gd name="T40" fmla="*/ 10 w 510"/>
                    <a:gd name="T41" fmla="*/ 2 h 507"/>
                    <a:gd name="T42" fmla="*/ 5 w 510"/>
                    <a:gd name="T43" fmla="*/ 2 h 507"/>
                    <a:gd name="T44" fmla="*/ 3 w 510"/>
                    <a:gd name="T45" fmla="*/ 0 h 507"/>
                    <a:gd name="T46" fmla="*/ 3 w 510"/>
                    <a:gd name="T47" fmla="*/ 1 h 507"/>
                    <a:gd name="T48" fmla="*/ 1 w 510"/>
                    <a:gd name="T49" fmla="*/ 1 h 507"/>
                    <a:gd name="T50" fmla="*/ 2 w 510"/>
                    <a:gd name="T51" fmla="*/ 3 h 507"/>
                    <a:gd name="T52" fmla="*/ 1 w 510"/>
                    <a:gd name="T53" fmla="*/ 3 h 507"/>
                    <a:gd name="T54" fmla="*/ 1 w 510"/>
                    <a:gd name="T55" fmla="*/ 2 h 507"/>
                    <a:gd name="T56" fmla="*/ 2 w 510"/>
                    <a:gd name="T57" fmla="*/ 1 h 507"/>
                    <a:gd name="T58" fmla="*/ 0 w 510"/>
                    <a:gd name="T59" fmla="*/ 3 h 5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10"/>
                    <a:gd name="T91" fmla="*/ 0 h 507"/>
                    <a:gd name="T92" fmla="*/ 510 w 510"/>
                    <a:gd name="T93" fmla="*/ 507 h 5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10" h="507">
                      <a:moveTo>
                        <a:pt x="0" y="138"/>
                      </a:moveTo>
                      <a:lnTo>
                        <a:pt x="48" y="226"/>
                      </a:lnTo>
                      <a:lnTo>
                        <a:pt x="122" y="237"/>
                      </a:lnTo>
                      <a:lnTo>
                        <a:pt x="146" y="275"/>
                      </a:lnTo>
                      <a:lnTo>
                        <a:pt x="220" y="269"/>
                      </a:lnTo>
                      <a:lnTo>
                        <a:pt x="208" y="422"/>
                      </a:lnTo>
                      <a:lnTo>
                        <a:pt x="243" y="486"/>
                      </a:lnTo>
                      <a:lnTo>
                        <a:pt x="284" y="507"/>
                      </a:lnTo>
                      <a:lnTo>
                        <a:pt x="379" y="448"/>
                      </a:lnTo>
                      <a:lnTo>
                        <a:pt x="341" y="437"/>
                      </a:lnTo>
                      <a:lnTo>
                        <a:pt x="325" y="352"/>
                      </a:lnTo>
                      <a:lnTo>
                        <a:pt x="387" y="368"/>
                      </a:lnTo>
                      <a:lnTo>
                        <a:pt x="487" y="315"/>
                      </a:lnTo>
                      <a:lnTo>
                        <a:pt x="457" y="275"/>
                      </a:lnTo>
                      <a:lnTo>
                        <a:pt x="491" y="236"/>
                      </a:lnTo>
                      <a:lnTo>
                        <a:pt x="477" y="207"/>
                      </a:lnTo>
                      <a:lnTo>
                        <a:pt x="510" y="175"/>
                      </a:lnTo>
                      <a:lnTo>
                        <a:pt x="467" y="168"/>
                      </a:lnTo>
                      <a:lnTo>
                        <a:pt x="467" y="127"/>
                      </a:lnTo>
                      <a:lnTo>
                        <a:pt x="391" y="84"/>
                      </a:lnTo>
                      <a:lnTo>
                        <a:pt x="426" y="72"/>
                      </a:lnTo>
                      <a:lnTo>
                        <a:pt x="200" y="81"/>
                      </a:lnTo>
                      <a:lnTo>
                        <a:pt x="127" y="0"/>
                      </a:lnTo>
                      <a:lnTo>
                        <a:pt x="133" y="37"/>
                      </a:lnTo>
                      <a:lnTo>
                        <a:pt x="66" y="68"/>
                      </a:lnTo>
                      <a:lnTo>
                        <a:pt x="86" y="127"/>
                      </a:lnTo>
                      <a:lnTo>
                        <a:pt x="63" y="150"/>
                      </a:lnTo>
                      <a:lnTo>
                        <a:pt x="48" y="96"/>
                      </a:lnTo>
                      <a:lnTo>
                        <a:pt x="73" y="22"/>
                      </a:lnTo>
                      <a:lnTo>
                        <a:pt x="0" y="138"/>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37" name="Freeform 320">
                  <a:extLst>
                    <a:ext uri="{FF2B5EF4-FFF2-40B4-BE49-F238E27FC236}">
                      <a16:creationId xmlns:a16="http://schemas.microsoft.com/office/drawing/2014/main" id="{D82550C7-B812-487C-9720-1DB3CB290797}"/>
                    </a:ext>
                  </a:extLst>
                </p:cNvPr>
                <p:cNvSpPr/>
                <p:nvPr/>
              </p:nvSpPr>
              <p:spPr bwMode="auto">
                <a:xfrm>
                  <a:off x="2360677" y="3131450"/>
                  <a:ext cx="259447" cy="203671"/>
                </a:xfrm>
                <a:custGeom>
                  <a:avLst/>
                  <a:gdLst>
                    <a:gd name="T0" fmla="*/ 0 w 542"/>
                    <a:gd name="T1" fmla="*/ 5 h 449"/>
                    <a:gd name="T2" fmla="*/ 0 w 542"/>
                    <a:gd name="T3" fmla="*/ 8 h 449"/>
                    <a:gd name="T4" fmla="*/ 1 w 542"/>
                    <a:gd name="T5" fmla="*/ 9 h 449"/>
                    <a:gd name="T6" fmla="*/ 0 w 542"/>
                    <a:gd name="T7" fmla="*/ 10 h 449"/>
                    <a:gd name="T8" fmla="*/ 2 w 542"/>
                    <a:gd name="T9" fmla="*/ 10 h 449"/>
                    <a:gd name="T10" fmla="*/ 5 w 542"/>
                    <a:gd name="T11" fmla="*/ 10 h 449"/>
                    <a:gd name="T12" fmla="*/ 5 w 542"/>
                    <a:gd name="T13" fmla="*/ 8 h 449"/>
                    <a:gd name="T14" fmla="*/ 8 w 542"/>
                    <a:gd name="T15" fmla="*/ 8 h 449"/>
                    <a:gd name="T16" fmla="*/ 8 w 542"/>
                    <a:gd name="T17" fmla="*/ 6 h 449"/>
                    <a:gd name="T18" fmla="*/ 9 w 542"/>
                    <a:gd name="T19" fmla="*/ 6 h 449"/>
                    <a:gd name="T20" fmla="*/ 8 w 542"/>
                    <a:gd name="T21" fmla="*/ 5 h 449"/>
                    <a:gd name="T22" fmla="*/ 9 w 542"/>
                    <a:gd name="T23" fmla="*/ 5 h 449"/>
                    <a:gd name="T24" fmla="*/ 10 w 542"/>
                    <a:gd name="T25" fmla="*/ 4 h 449"/>
                    <a:gd name="T26" fmla="*/ 9 w 542"/>
                    <a:gd name="T27" fmla="*/ 3 h 449"/>
                    <a:gd name="T28" fmla="*/ 12 w 542"/>
                    <a:gd name="T29" fmla="*/ 2 h 449"/>
                    <a:gd name="T30" fmla="*/ 13 w 542"/>
                    <a:gd name="T31" fmla="*/ 1 h 449"/>
                    <a:gd name="T32" fmla="*/ 11 w 542"/>
                    <a:gd name="T33" fmla="*/ 1 h 449"/>
                    <a:gd name="T34" fmla="*/ 10 w 542"/>
                    <a:gd name="T35" fmla="*/ 2 h 449"/>
                    <a:gd name="T36" fmla="*/ 9 w 542"/>
                    <a:gd name="T37" fmla="*/ 0 h 449"/>
                    <a:gd name="T38" fmla="*/ 8 w 542"/>
                    <a:gd name="T39" fmla="*/ 1 h 449"/>
                    <a:gd name="T40" fmla="*/ 4 w 542"/>
                    <a:gd name="T41" fmla="*/ 1 h 449"/>
                    <a:gd name="T42" fmla="*/ 2 w 542"/>
                    <a:gd name="T43" fmla="*/ 4 h 449"/>
                    <a:gd name="T44" fmla="*/ 1 w 542"/>
                    <a:gd name="T45" fmla="*/ 3 h 449"/>
                    <a:gd name="T46" fmla="*/ 0 w 542"/>
                    <a:gd name="T47" fmla="*/ 5 h 4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42"/>
                    <a:gd name="T73" fmla="*/ 0 h 449"/>
                    <a:gd name="T74" fmla="*/ 542 w 542"/>
                    <a:gd name="T75" fmla="*/ 449 h 44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42" h="449">
                      <a:moveTo>
                        <a:pt x="0" y="214"/>
                      </a:moveTo>
                      <a:lnTo>
                        <a:pt x="6" y="333"/>
                      </a:lnTo>
                      <a:lnTo>
                        <a:pt x="42" y="368"/>
                      </a:lnTo>
                      <a:lnTo>
                        <a:pt x="14" y="426"/>
                      </a:lnTo>
                      <a:lnTo>
                        <a:pt x="73" y="449"/>
                      </a:lnTo>
                      <a:lnTo>
                        <a:pt x="212" y="426"/>
                      </a:lnTo>
                      <a:lnTo>
                        <a:pt x="239" y="361"/>
                      </a:lnTo>
                      <a:lnTo>
                        <a:pt x="333" y="325"/>
                      </a:lnTo>
                      <a:lnTo>
                        <a:pt x="340" y="269"/>
                      </a:lnTo>
                      <a:lnTo>
                        <a:pt x="375" y="254"/>
                      </a:lnTo>
                      <a:lnTo>
                        <a:pt x="361" y="226"/>
                      </a:lnTo>
                      <a:lnTo>
                        <a:pt x="393" y="222"/>
                      </a:lnTo>
                      <a:lnTo>
                        <a:pt x="418" y="168"/>
                      </a:lnTo>
                      <a:lnTo>
                        <a:pt x="408" y="112"/>
                      </a:lnTo>
                      <a:lnTo>
                        <a:pt x="538" y="72"/>
                      </a:lnTo>
                      <a:lnTo>
                        <a:pt x="542" y="61"/>
                      </a:lnTo>
                      <a:lnTo>
                        <a:pt x="492" y="50"/>
                      </a:lnTo>
                      <a:lnTo>
                        <a:pt x="423" y="88"/>
                      </a:lnTo>
                      <a:lnTo>
                        <a:pt x="392" y="0"/>
                      </a:lnTo>
                      <a:lnTo>
                        <a:pt x="335" y="66"/>
                      </a:lnTo>
                      <a:lnTo>
                        <a:pt x="169" y="61"/>
                      </a:lnTo>
                      <a:lnTo>
                        <a:pt x="82" y="165"/>
                      </a:lnTo>
                      <a:lnTo>
                        <a:pt x="25" y="131"/>
                      </a:lnTo>
                      <a:lnTo>
                        <a:pt x="0" y="214"/>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38" name="Freeform 321">
                  <a:extLst>
                    <a:ext uri="{FF2B5EF4-FFF2-40B4-BE49-F238E27FC236}">
                      <a16:creationId xmlns:a16="http://schemas.microsoft.com/office/drawing/2014/main" id="{37C9314A-6E2D-48CF-B4E4-353329160286}"/>
                    </a:ext>
                  </a:extLst>
                </p:cNvPr>
                <p:cNvSpPr/>
                <p:nvPr/>
              </p:nvSpPr>
              <p:spPr bwMode="auto">
                <a:xfrm>
                  <a:off x="1602551" y="3034388"/>
                  <a:ext cx="33694" cy="68421"/>
                </a:xfrm>
                <a:custGeom>
                  <a:avLst/>
                  <a:gdLst>
                    <a:gd name="T0" fmla="*/ 0 w 71"/>
                    <a:gd name="T1" fmla="*/ 3 h 151"/>
                    <a:gd name="T2" fmla="*/ 0 w 71"/>
                    <a:gd name="T3" fmla="*/ 1 h 151"/>
                    <a:gd name="T4" fmla="*/ 1 w 71"/>
                    <a:gd name="T5" fmla="*/ 0 h 151"/>
                    <a:gd name="T6" fmla="*/ 2 w 71"/>
                    <a:gd name="T7" fmla="*/ 2 h 151"/>
                    <a:gd name="T8" fmla="*/ 1 w 71"/>
                    <a:gd name="T9" fmla="*/ 3 h 151"/>
                    <a:gd name="T10" fmla="*/ 0 w 71"/>
                    <a:gd name="T11" fmla="*/ 3 h 151"/>
                    <a:gd name="T12" fmla="*/ 0 60000 65536"/>
                    <a:gd name="T13" fmla="*/ 0 60000 65536"/>
                    <a:gd name="T14" fmla="*/ 0 60000 65536"/>
                    <a:gd name="T15" fmla="*/ 0 60000 65536"/>
                    <a:gd name="T16" fmla="*/ 0 60000 65536"/>
                    <a:gd name="T17" fmla="*/ 0 60000 65536"/>
                    <a:gd name="T18" fmla="*/ 0 w 71"/>
                    <a:gd name="T19" fmla="*/ 0 h 151"/>
                    <a:gd name="T20" fmla="*/ 71 w 71"/>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1" h="151">
                      <a:moveTo>
                        <a:pt x="0" y="114"/>
                      </a:moveTo>
                      <a:lnTo>
                        <a:pt x="1" y="37"/>
                      </a:lnTo>
                      <a:lnTo>
                        <a:pt x="33" y="0"/>
                      </a:lnTo>
                      <a:lnTo>
                        <a:pt x="71" y="88"/>
                      </a:lnTo>
                      <a:lnTo>
                        <a:pt x="35" y="151"/>
                      </a:lnTo>
                      <a:lnTo>
                        <a:pt x="0" y="114"/>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39" name="Freeform 322">
                  <a:extLst>
                    <a:ext uri="{FF2B5EF4-FFF2-40B4-BE49-F238E27FC236}">
                      <a16:creationId xmlns:a16="http://schemas.microsoft.com/office/drawing/2014/main" id="{E0370352-A5A4-492B-B2BE-FB7DDDE2C362}"/>
                    </a:ext>
                  </a:extLst>
                </p:cNvPr>
                <p:cNvSpPr/>
                <p:nvPr/>
              </p:nvSpPr>
              <p:spPr bwMode="auto">
                <a:xfrm>
                  <a:off x="1090395" y="3166456"/>
                  <a:ext cx="374009" cy="388247"/>
                </a:xfrm>
                <a:custGeom>
                  <a:avLst/>
                  <a:gdLst>
                    <a:gd name="T0" fmla="*/ 0 w 776"/>
                    <a:gd name="T1" fmla="*/ 11 h 857"/>
                    <a:gd name="T2" fmla="*/ 0 w 776"/>
                    <a:gd name="T3" fmla="*/ 11 h 857"/>
                    <a:gd name="T4" fmla="*/ 3 w 776"/>
                    <a:gd name="T5" fmla="*/ 13 h 857"/>
                    <a:gd name="T6" fmla="*/ 11 w 776"/>
                    <a:gd name="T7" fmla="*/ 19 h 857"/>
                    <a:gd name="T8" fmla="*/ 11 w 776"/>
                    <a:gd name="T9" fmla="*/ 20 h 857"/>
                    <a:gd name="T10" fmla="*/ 11 w 776"/>
                    <a:gd name="T11" fmla="*/ 20 h 857"/>
                    <a:gd name="T12" fmla="*/ 13 w 776"/>
                    <a:gd name="T13" fmla="*/ 19 h 857"/>
                    <a:gd name="T14" fmla="*/ 18 w 776"/>
                    <a:gd name="T15" fmla="*/ 15 h 857"/>
                    <a:gd name="T16" fmla="*/ 16 w 776"/>
                    <a:gd name="T17" fmla="*/ 12 h 857"/>
                    <a:gd name="T18" fmla="*/ 16 w 776"/>
                    <a:gd name="T19" fmla="*/ 8 h 857"/>
                    <a:gd name="T20" fmla="*/ 16 w 776"/>
                    <a:gd name="T21" fmla="*/ 6 h 857"/>
                    <a:gd name="T22" fmla="*/ 14 w 776"/>
                    <a:gd name="T23" fmla="*/ 3 h 857"/>
                    <a:gd name="T24" fmla="*/ 15 w 776"/>
                    <a:gd name="T25" fmla="*/ 3 h 857"/>
                    <a:gd name="T26" fmla="*/ 15 w 776"/>
                    <a:gd name="T27" fmla="*/ 0 h 857"/>
                    <a:gd name="T28" fmla="*/ 9 w 776"/>
                    <a:gd name="T29" fmla="*/ 1 h 857"/>
                    <a:gd name="T30" fmla="*/ 6 w 776"/>
                    <a:gd name="T31" fmla="*/ 2 h 857"/>
                    <a:gd name="T32" fmla="*/ 7 w 776"/>
                    <a:gd name="T33" fmla="*/ 5 h 857"/>
                    <a:gd name="T34" fmla="*/ 5 w 776"/>
                    <a:gd name="T35" fmla="*/ 6 h 857"/>
                    <a:gd name="T36" fmla="*/ 4 w 776"/>
                    <a:gd name="T37" fmla="*/ 6 h 857"/>
                    <a:gd name="T38" fmla="*/ 5 w 776"/>
                    <a:gd name="T39" fmla="*/ 7 h 857"/>
                    <a:gd name="T40" fmla="*/ 1 w 776"/>
                    <a:gd name="T41" fmla="*/ 9 h 857"/>
                    <a:gd name="T42" fmla="*/ 0 w 776"/>
                    <a:gd name="T43" fmla="*/ 11 h 8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76"/>
                    <a:gd name="T67" fmla="*/ 0 h 857"/>
                    <a:gd name="T68" fmla="*/ 776 w 776"/>
                    <a:gd name="T69" fmla="*/ 857 h 8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76" h="857">
                      <a:moveTo>
                        <a:pt x="0" y="458"/>
                      </a:moveTo>
                      <a:lnTo>
                        <a:pt x="5" y="475"/>
                      </a:lnTo>
                      <a:lnTo>
                        <a:pt x="150" y="582"/>
                      </a:lnTo>
                      <a:lnTo>
                        <a:pt x="454" y="818"/>
                      </a:lnTo>
                      <a:lnTo>
                        <a:pt x="456" y="857"/>
                      </a:lnTo>
                      <a:lnTo>
                        <a:pt x="488" y="853"/>
                      </a:lnTo>
                      <a:lnTo>
                        <a:pt x="547" y="836"/>
                      </a:lnTo>
                      <a:lnTo>
                        <a:pt x="776" y="651"/>
                      </a:lnTo>
                      <a:lnTo>
                        <a:pt x="687" y="527"/>
                      </a:lnTo>
                      <a:lnTo>
                        <a:pt x="688" y="330"/>
                      </a:lnTo>
                      <a:lnTo>
                        <a:pt x="679" y="241"/>
                      </a:lnTo>
                      <a:lnTo>
                        <a:pt x="612" y="151"/>
                      </a:lnTo>
                      <a:lnTo>
                        <a:pt x="647" y="120"/>
                      </a:lnTo>
                      <a:lnTo>
                        <a:pt x="659" y="0"/>
                      </a:lnTo>
                      <a:lnTo>
                        <a:pt x="391" y="20"/>
                      </a:lnTo>
                      <a:lnTo>
                        <a:pt x="246" y="92"/>
                      </a:lnTo>
                      <a:lnTo>
                        <a:pt x="284" y="238"/>
                      </a:lnTo>
                      <a:lnTo>
                        <a:pt x="224" y="241"/>
                      </a:lnTo>
                      <a:lnTo>
                        <a:pt x="189" y="258"/>
                      </a:lnTo>
                      <a:lnTo>
                        <a:pt x="196" y="296"/>
                      </a:lnTo>
                      <a:lnTo>
                        <a:pt x="21" y="383"/>
                      </a:lnTo>
                      <a:lnTo>
                        <a:pt x="0" y="458"/>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40" name="Freeform 323">
                  <a:extLst>
                    <a:ext uri="{FF2B5EF4-FFF2-40B4-BE49-F238E27FC236}">
                      <a16:creationId xmlns:a16="http://schemas.microsoft.com/office/drawing/2014/main" id="{F810A07C-4072-416A-AFDD-C830457CEB4D}"/>
                    </a:ext>
                  </a:extLst>
                </p:cNvPr>
                <p:cNvSpPr/>
                <p:nvPr/>
              </p:nvSpPr>
              <p:spPr bwMode="auto">
                <a:xfrm>
                  <a:off x="3324339" y="4154578"/>
                  <a:ext cx="739594" cy="609421"/>
                </a:xfrm>
                <a:custGeom>
                  <a:avLst/>
                  <a:gdLst>
                    <a:gd name="T0" fmla="*/ 1 w 1543"/>
                    <a:gd name="T1" fmla="*/ 17 h 1343"/>
                    <a:gd name="T2" fmla="*/ 1 w 1543"/>
                    <a:gd name="T3" fmla="*/ 16 h 1343"/>
                    <a:gd name="T4" fmla="*/ 1 w 1543"/>
                    <a:gd name="T5" fmla="*/ 12 h 1343"/>
                    <a:gd name="T6" fmla="*/ 3 w 1543"/>
                    <a:gd name="T7" fmla="*/ 10 h 1343"/>
                    <a:gd name="T8" fmla="*/ 8 w 1543"/>
                    <a:gd name="T9" fmla="*/ 8 h 1343"/>
                    <a:gd name="T10" fmla="*/ 9 w 1543"/>
                    <a:gd name="T11" fmla="*/ 6 h 1343"/>
                    <a:gd name="T12" fmla="*/ 9 w 1543"/>
                    <a:gd name="T13" fmla="*/ 6 h 1343"/>
                    <a:gd name="T14" fmla="*/ 10 w 1543"/>
                    <a:gd name="T15" fmla="*/ 5 h 1343"/>
                    <a:gd name="T16" fmla="*/ 13 w 1543"/>
                    <a:gd name="T17" fmla="*/ 4 h 1343"/>
                    <a:gd name="T18" fmla="*/ 14 w 1543"/>
                    <a:gd name="T19" fmla="*/ 4 h 1343"/>
                    <a:gd name="T20" fmla="*/ 14 w 1543"/>
                    <a:gd name="T21" fmla="*/ 4 h 1343"/>
                    <a:gd name="T22" fmla="*/ 17 w 1543"/>
                    <a:gd name="T23" fmla="*/ 1 h 1343"/>
                    <a:gd name="T24" fmla="*/ 20 w 1543"/>
                    <a:gd name="T25" fmla="*/ 2 h 1343"/>
                    <a:gd name="T26" fmla="*/ 24 w 1543"/>
                    <a:gd name="T27" fmla="*/ 7 h 1343"/>
                    <a:gd name="T28" fmla="*/ 25 w 1543"/>
                    <a:gd name="T29" fmla="*/ 1 h 1343"/>
                    <a:gd name="T30" fmla="*/ 27 w 1543"/>
                    <a:gd name="T31" fmla="*/ 4 h 1343"/>
                    <a:gd name="T32" fmla="*/ 29 w 1543"/>
                    <a:gd name="T33" fmla="*/ 9 h 1343"/>
                    <a:gd name="T34" fmla="*/ 32 w 1543"/>
                    <a:gd name="T35" fmla="*/ 13 h 1343"/>
                    <a:gd name="T36" fmla="*/ 33 w 1543"/>
                    <a:gd name="T37" fmla="*/ 14 h 1343"/>
                    <a:gd name="T38" fmla="*/ 36 w 1543"/>
                    <a:gd name="T39" fmla="*/ 19 h 1343"/>
                    <a:gd name="T40" fmla="*/ 34 w 1543"/>
                    <a:gd name="T41" fmla="*/ 25 h 1343"/>
                    <a:gd name="T42" fmla="*/ 30 w 1543"/>
                    <a:gd name="T43" fmla="*/ 30 h 1343"/>
                    <a:gd name="T44" fmla="*/ 29 w 1543"/>
                    <a:gd name="T45" fmla="*/ 31 h 1343"/>
                    <a:gd name="T46" fmla="*/ 27 w 1543"/>
                    <a:gd name="T47" fmla="*/ 31 h 1343"/>
                    <a:gd name="T48" fmla="*/ 24 w 1543"/>
                    <a:gd name="T49" fmla="*/ 29 h 1343"/>
                    <a:gd name="T50" fmla="*/ 22 w 1543"/>
                    <a:gd name="T51" fmla="*/ 27 h 1343"/>
                    <a:gd name="T52" fmla="*/ 22 w 1543"/>
                    <a:gd name="T53" fmla="*/ 27 h 1343"/>
                    <a:gd name="T54" fmla="*/ 22 w 1543"/>
                    <a:gd name="T55" fmla="*/ 23 h 1343"/>
                    <a:gd name="T56" fmla="*/ 19 w 1543"/>
                    <a:gd name="T57" fmla="*/ 26 h 1343"/>
                    <a:gd name="T58" fmla="*/ 16 w 1543"/>
                    <a:gd name="T59" fmla="*/ 22 h 1343"/>
                    <a:gd name="T60" fmla="*/ 9 w 1543"/>
                    <a:gd name="T61" fmla="*/ 25 h 1343"/>
                    <a:gd name="T62" fmla="*/ 4 w 1543"/>
                    <a:gd name="T63" fmla="*/ 27 h 1343"/>
                    <a:gd name="T64" fmla="*/ 2 w 1543"/>
                    <a:gd name="T65" fmla="*/ 22 h 13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43"/>
                    <a:gd name="T100" fmla="*/ 0 h 1343"/>
                    <a:gd name="T101" fmla="*/ 1543 w 1543"/>
                    <a:gd name="T102" fmla="*/ 1343 h 13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43" h="1343">
                      <a:moveTo>
                        <a:pt x="0" y="708"/>
                      </a:moveTo>
                      <a:lnTo>
                        <a:pt x="25" y="718"/>
                      </a:lnTo>
                      <a:lnTo>
                        <a:pt x="9" y="678"/>
                      </a:lnTo>
                      <a:lnTo>
                        <a:pt x="41" y="701"/>
                      </a:lnTo>
                      <a:lnTo>
                        <a:pt x="9" y="622"/>
                      </a:lnTo>
                      <a:lnTo>
                        <a:pt x="31" y="505"/>
                      </a:lnTo>
                      <a:lnTo>
                        <a:pt x="39" y="536"/>
                      </a:lnTo>
                      <a:lnTo>
                        <a:pt x="135" y="442"/>
                      </a:lnTo>
                      <a:lnTo>
                        <a:pt x="296" y="399"/>
                      </a:lnTo>
                      <a:lnTo>
                        <a:pt x="352" y="330"/>
                      </a:lnTo>
                      <a:lnTo>
                        <a:pt x="349" y="285"/>
                      </a:lnTo>
                      <a:lnTo>
                        <a:pt x="369" y="252"/>
                      </a:lnTo>
                      <a:lnTo>
                        <a:pt x="393" y="304"/>
                      </a:lnTo>
                      <a:lnTo>
                        <a:pt x="393" y="248"/>
                      </a:lnTo>
                      <a:lnTo>
                        <a:pt x="432" y="260"/>
                      </a:lnTo>
                      <a:lnTo>
                        <a:pt x="436" y="218"/>
                      </a:lnTo>
                      <a:lnTo>
                        <a:pt x="492" y="150"/>
                      </a:lnTo>
                      <a:lnTo>
                        <a:pt x="552" y="154"/>
                      </a:lnTo>
                      <a:lnTo>
                        <a:pt x="563" y="221"/>
                      </a:lnTo>
                      <a:lnTo>
                        <a:pt x="588" y="183"/>
                      </a:lnTo>
                      <a:lnTo>
                        <a:pt x="631" y="204"/>
                      </a:lnTo>
                      <a:lnTo>
                        <a:pt x="616" y="160"/>
                      </a:lnTo>
                      <a:lnTo>
                        <a:pt x="655" y="89"/>
                      </a:lnTo>
                      <a:lnTo>
                        <a:pt x="743" y="62"/>
                      </a:lnTo>
                      <a:lnTo>
                        <a:pt x="719" y="18"/>
                      </a:lnTo>
                      <a:lnTo>
                        <a:pt x="893" y="73"/>
                      </a:lnTo>
                      <a:lnTo>
                        <a:pt x="856" y="194"/>
                      </a:lnTo>
                      <a:lnTo>
                        <a:pt x="1030" y="318"/>
                      </a:lnTo>
                      <a:lnTo>
                        <a:pt x="1073" y="267"/>
                      </a:lnTo>
                      <a:lnTo>
                        <a:pt x="1095" y="61"/>
                      </a:lnTo>
                      <a:lnTo>
                        <a:pt x="1135" y="0"/>
                      </a:lnTo>
                      <a:lnTo>
                        <a:pt x="1173" y="158"/>
                      </a:lnTo>
                      <a:lnTo>
                        <a:pt x="1231" y="194"/>
                      </a:lnTo>
                      <a:lnTo>
                        <a:pt x="1270" y="375"/>
                      </a:lnTo>
                      <a:lnTo>
                        <a:pt x="1363" y="433"/>
                      </a:lnTo>
                      <a:lnTo>
                        <a:pt x="1400" y="536"/>
                      </a:lnTo>
                      <a:lnTo>
                        <a:pt x="1432" y="529"/>
                      </a:lnTo>
                      <a:lnTo>
                        <a:pt x="1441" y="584"/>
                      </a:lnTo>
                      <a:lnTo>
                        <a:pt x="1518" y="663"/>
                      </a:lnTo>
                      <a:lnTo>
                        <a:pt x="1543" y="802"/>
                      </a:lnTo>
                      <a:lnTo>
                        <a:pt x="1524" y="942"/>
                      </a:lnTo>
                      <a:lnTo>
                        <a:pt x="1459" y="1059"/>
                      </a:lnTo>
                      <a:lnTo>
                        <a:pt x="1408" y="1261"/>
                      </a:lnTo>
                      <a:lnTo>
                        <a:pt x="1323" y="1282"/>
                      </a:lnTo>
                      <a:lnTo>
                        <a:pt x="1267" y="1320"/>
                      </a:lnTo>
                      <a:lnTo>
                        <a:pt x="1272" y="1343"/>
                      </a:lnTo>
                      <a:lnTo>
                        <a:pt x="1216" y="1276"/>
                      </a:lnTo>
                      <a:lnTo>
                        <a:pt x="1158" y="1324"/>
                      </a:lnTo>
                      <a:lnTo>
                        <a:pt x="1085" y="1304"/>
                      </a:lnTo>
                      <a:lnTo>
                        <a:pt x="1024" y="1253"/>
                      </a:lnTo>
                      <a:lnTo>
                        <a:pt x="1001" y="1153"/>
                      </a:lnTo>
                      <a:lnTo>
                        <a:pt x="955" y="1165"/>
                      </a:lnTo>
                      <a:lnTo>
                        <a:pt x="955" y="1096"/>
                      </a:lnTo>
                      <a:lnTo>
                        <a:pt x="939" y="1140"/>
                      </a:lnTo>
                      <a:lnTo>
                        <a:pt x="907" y="1143"/>
                      </a:lnTo>
                      <a:lnTo>
                        <a:pt x="940" y="1011"/>
                      </a:lnTo>
                      <a:lnTo>
                        <a:pt x="875" y="1135"/>
                      </a:lnTo>
                      <a:lnTo>
                        <a:pt x="843" y="1109"/>
                      </a:lnTo>
                      <a:lnTo>
                        <a:pt x="809" y="1012"/>
                      </a:lnTo>
                      <a:lnTo>
                        <a:pt x="694" y="959"/>
                      </a:lnTo>
                      <a:lnTo>
                        <a:pt x="490" y="998"/>
                      </a:lnTo>
                      <a:lnTo>
                        <a:pt x="404" y="1071"/>
                      </a:lnTo>
                      <a:lnTo>
                        <a:pt x="263" y="1075"/>
                      </a:lnTo>
                      <a:lnTo>
                        <a:pt x="182" y="1139"/>
                      </a:lnTo>
                      <a:lnTo>
                        <a:pt x="76" y="1094"/>
                      </a:lnTo>
                      <a:lnTo>
                        <a:pt x="100" y="966"/>
                      </a:lnTo>
                      <a:lnTo>
                        <a:pt x="0" y="708"/>
                      </a:lnTo>
                      <a:close/>
                    </a:path>
                  </a:pathLst>
                </a:custGeom>
                <a:solidFill>
                  <a:srgbClr val="4BACC6"/>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41" name="Freeform 324">
                  <a:extLst>
                    <a:ext uri="{FF2B5EF4-FFF2-40B4-BE49-F238E27FC236}">
                      <a16:creationId xmlns:a16="http://schemas.microsoft.com/office/drawing/2014/main" id="{07C5B79C-E6DA-4318-ABE7-8877A6773327}"/>
                    </a:ext>
                  </a:extLst>
                </p:cNvPr>
                <p:cNvSpPr/>
                <p:nvPr/>
              </p:nvSpPr>
              <p:spPr bwMode="auto">
                <a:xfrm>
                  <a:off x="3903883" y="4799005"/>
                  <a:ext cx="65704" cy="68421"/>
                </a:xfrm>
                <a:custGeom>
                  <a:avLst/>
                  <a:gdLst>
                    <a:gd name="T0" fmla="*/ 0 w 134"/>
                    <a:gd name="T1" fmla="*/ 1 h 150"/>
                    <a:gd name="T2" fmla="*/ 0 w 134"/>
                    <a:gd name="T3" fmla="*/ 0 h 150"/>
                    <a:gd name="T4" fmla="*/ 2 w 134"/>
                    <a:gd name="T5" fmla="*/ 1 h 150"/>
                    <a:gd name="T6" fmla="*/ 3 w 134"/>
                    <a:gd name="T7" fmla="*/ 0 h 150"/>
                    <a:gd name="T8" fmla="*/ 3 w 134"/>
                    <a:gd name="T9" fmla="*/ 1 h 150"/>
                    <a:gd name="T10" fmla="*/ 3 w 134"/>
                    <a:gd name="T11" fmla="*/ 2 h 150"/>
                    <a:gd name="T12" fmla="*/ 2 w 134"/>
                    <a:gd name="T13" fmla="*/ 3 h 150"/>
                    <a:gd name="T14" fmla="*/ 1 w 134"/>
                    <a:gd name="T15" fmla="*/ 3 h 150"/>
                    <a:gd name="T16" fmla="*/ 0 w 134"/>
                    <a:gd name="T17" fmla="*/ 1 h 1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4"/>
                    <a:gd name="T28" fmla="*/ 0 h 150"/>
                    <a:gd name="T29" fmla="*/ 134 w 134"/>
                    <a:gd name="T30" fmla="*/ 150 h 1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4" h="150">
                      <a:moveTo>
                        <a:pt x="0" y="25"/>
                      </a:moveTo>
                      <a:lnTo>
                        <a:pt x="1" y="0"/>
                      </a:lnTo>
                      <a:lnTo>
                        <a:pt x="67" y="20"/>
                      </a:lnTo>
                      <a:lnTo>
                        <a:pt x="121" y="2"/>
                      </a:lnTo>
                      <a:lnTo>
                        <a:pt x="134" y="40"/>
                      </a:lnTo>
                      <a:lnTo>
                        <a:pt x="134" y="86"/>
                      </a:lnTo>
                      <a:lnTo>
                        <a:pt x="83" y="150"/>
                      </a:lnTo>
                      <a:lnTo>
                        <a:pt x="50" y="147"/>
                      </a:lnTo>
                      <a:lnTo>
                        <a:pt x="0" y="25"/>
                      </a:lnTo>
                      <a:close/>
                    </a:path>
                  </a:pathLst>
                </a:custGeom>
                <a:solidFill>
                  <a:srgbClr val="4BACC6"/>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42" name="Freeform 325">
                  <a:extLst>
                    <a:ext uri="{FF2B5EF4-FFF2-40B4-BE49-F238E27FC236}">
                      <a16:creationId xmlns:a16="http://schemas.microsoft.com/office/drawing/2014/main" id="{49D8A21C-3EF8-4B1E-9E06-86E0BD760694}"/>
                    </a:ext>
                  </a:extLst>
                </p:cNvPr>
                <p:cNvSpPr/>
                <p:nvPr/>
              </p:nvSpPr>
              <p:spPr bwMode="auto">
                <a:xfrm>
                  <a:off x="1422286" y="2880044"/>
                  <a:ext cx="141517" cy="57282"/>
                </a:xfrm>
                <a:custGeom>
                  <a:avLst/>
                  <a:gdLst>
                    <a:gd name="T0" fmla="*/ 0 w 296"/>
                    <a:gd name="T1" fmla="*/ 2 h 128"/>
                    <a:gd name="T2" fmla="*/ 0 w 296"/>
                    <a:gd name="T3" fmla="*/ 2 h 128"/>
                    <a:gd name="T4" fmla="*/ 0 w 296"/>
                    <a:gd name="T5" fmla="*/ 2 h 128"/>
                    <a:gd name="T6" fmla="*/ 1 w 296"/>
                    <a:gd name="T7" fmla="*/ 2 h 128"/>
                    <a:gd name="T8" fmla="*/ 2 w 296"/>
                    <a:gd name="T9" fmla="*/ 2 h 128"/>
                    <a:gd name="T10" fmla="*/ 4 w 296"/>
                    <a:gd name="T11" fmla="*/ 3 h 128"/>
                    <a:gd name="T12" fmla="*/ 6 w 296"/>
                    <a:gd name="T13" fmla="*/ 2 h 128"/>
                    <a:gd name="T14" fmla="*/ 7 w 296"/>
                    <a:gd name="T15" fmla="*/ 1 h 128"/>
                    <a:gd name="T16" fmla="*/ 6 w 296"/>
                    <a:gd name="T17" fmla="*/ 0 h 128"/>
                    <a:gd name="T18" fmla="*/ 4 w 296"/>
                    <a:gd name="T19" fmla="*/ 0 h 128"/>
                    <a:gd name="T20" fmla="*/ 3 w 296"/>
                    <a:gd name="T21" fmla="*/ 2 h 128"/>
                    <a:gd name="T22" fmla="*/ 0 w 296"/>
                    <a:gd name="T23" fmla="*/ 2 h 1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6"/>
                    <a:gd name="T37" fmla="*/ 0 h 128"/>
                    <a:gd name="T38" fmla="*/ 296 w 296"/>
                    <a:gd name="T39" fmla="*/ 128 h 1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6" h="128">
                      <a:moveTo>
                        <a:pt x="0" y="71"/>
                      </a:moveTo>
                      <a:lnTo>
                        <a:pt x="7" y="78"/>
                      </a:lnTo>
                      <a:lnTo>
                        <a:pt x="8" y="100"/>
                      </a:lnTo>
                      <a:lnTo>
                        <a:pt x="41" y="106"/>
                      </a:lnTo>
                      <a:lnTo>
                        <a:pt x="99" y="93"/>
                      </a:lnTo>
                      <a:lnTo>
                        <a:pt x="166" y="128"/>
                      </a:lnTo>
                      <a:lnTo>
                        <a:pt x="257" y="105"/>
                      </a:lnTo>
                      <a:lnTo>
                        <a:pt x="296" y="37"/>
                      </a:lnTo>
                      <a:lnTo>
                        <a:pt x="279" y="0"/>
                      </a:lnTo>
                      <a:lnTo>
                        <a:pt x="167" y="1"/>
                      </a:lnTo>
                      <a:lnTo>
                        <a:pt x="132" y="70"/>
                      </a:lnTo>
                      <a:lnTo>
                        <a:pt x="0" y="71"/>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43" name="Freeform 326">
                  <a:extLst>
                    <a:ext uri="{FF2B5EF4-FFF2-40B4-BE49-F238E27FC236}">
                      <a16:creationId xmlns:a16="http://schemas.microsoft.com/office/drawing/2014/main" id="{E8C34B86-3697-4C3C-BB58-6CD6C695A9A9}"/>
                    </a:ext>
                  </a:extLst>
                </p:cNvPr>
                <p:cNvSpPr/>
                <p:nvPr/>
              </p:nvSpPr>
              <p:spPr bwMode="auto">
                <a:xfrm>
                  <a:off x="2861040" y="3397177"/>
                  <a:ext cx="87606" cy="119338"/>
                </a:xfrm>
                <a:custGeom>
                  <a:avLst/>
                  <a:gdLst>
                    <a:gd name="T0" fmla="*/ 0 w 179"/>
                    <a:gd name="T1" fmla="*/ 2 h 262"/>
                    <a:gd name="T2" fmla="*/ 1 w 179"/>
                    <a:gd name="T3" fmla="*/ 3 h 262"/>
                    <a:gd name="T4" fmla="*/ 1 w 179"/>
                    <a:gd name="T5" fmla="*/ 5 h 262"/>
                    <a:gd name="T6" fmla="*/ 2 w 179"/>
                    <a:gd name="T7" fmla="*/ 5 h 262"/>
                    <a:gd name="T8" fmla="*/ 3 w 179"/>
                    <a:gd name="T9" fmla="*/ 4 h 262"/>
                    <a:gd name="T10" fmla="*/ 3 w 179"/>
                    <a:gd name="T11" fmla="*/ 4 h 262"/>
                    <a:gd name="T12" fmla="*/ 4 w 179"/>
                    <a:gd name="T13" fmla="*/ 6 h 262"/>
                    <a:gd name="T14" fmla="*/ 4 w 179"/>
                    <a:gd name="T15" fmla="*/ 5 h 262"/>
                    <a:gd name="T16" fmla="*/ 4 w 179"/>
                    <a:gd name="T17" fmla="*/ 3 h 262"/>
                    <a:gd name="T18" fmla="*/ 3 w 179"/>
                    <a:gd name="T19" fmla="*/ 4 h 262"/>
                    <a:gd name="T20" fmla="*/ 3 w 179"/>
                    <a:gd name="T21" fmla="*/ 3 h 262"/>
                    <a:gd name="T22" fmla="*/ 4 w 179"/>
                    <a:gd name="T23" fmla="*/ 1 h 262"/>
                    <a:gd name="T24" fmla="*/ 2 w 179"/>
                    <a:gd name="T25" fmla="*/ 1 h 262"/>
                    <a:gd name="T26" fmla="*/ 1 w 179"/>
                    <a:gd name="T27" fmla="*/ 0 h 262"/>
                    <a:gd name="T28" fmla="*/ 0 w 179"/>
                    <a:gd name="T29" fmla="*/ 1 h 262"/>
                    <a:gd name="T30" fmla="*/ 1 w 179"/>
                    <a:gd name="T31" fmla="*/ 1 h 262"/>
                    <a:gd name="T32" fmla="*/ 0 w 179"/>
                    <a:gd name="T33" fmla="*/ 2 h 2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9"/>
                    <a:gd name="T52" fmla="*/ 0 h 262"/>
                    <a:gd name="T53" fmla="*/ 179 w 179"/>
                    <a:gd name="T54" fmla="*/ 262 h 2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9" h="262">
                      <a:moveTo>
                        <a:pt x="0" y="78"/>
                      </a:moveTo>
                      <a:lnTo>
                        <a:pt x="23" y="105"/>
                      </a:lnTo>
                      <a:lnTo>
                        <a:pt x="37" y="227"/>
                      </a:lnTo>
                      <a:lnTo>
                        <a:pt x="86" y="220"/>
                      </a:lnTo>
                      <a:lnTo>
                        <a:pt x="109" y="168"/>
                      </a:lnTo>
                      <a:lnTo>
                        <a:pt x="144" y="178"/>
                      </a:lnTo>
                      <a:lnTo>
                        <a:pt x="165" y="262"/>
                      </a:lnTo>
                      <a:lnTo>
                        <a:pt x="179" y="214"/>
                      </a:lnTo>
                      <a:lnTo>
                        <a:pt x="162" y="130"/>
                      </a:lnTo>
                      <a:lnTo>
                        <a:pt x="144" y="164"/>
                      </a:lnTo>
                      <a:lnTo>
                        <a:pt x="119" y="120"/>
                      </a:lnTo>
                      <a:lnTo>
                        <a:pt x="164" y="67"/>
                      </a:lnTo>
                      <a:lnTo>
                        <a:pt x="79" y="59"/>
                      </a:lnTo>
                      <a:lnTo>
                        <a:pt x="21" y="0"/>
                      </a:lnTo>
                      <a:lnTo>
                        <a:pt x="6" y="32"/>
                      </a:lnTo>
                      <a:lnTo>
                        <a:pt x="24" y="59"/>
                      </a:lnTo>
                      <a:lnTo>
                        <a:pt x="0" y="78"/>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44" name="Freeform 327">
                  <a:extLst>
                    <a:ext uri="{FF2B5EF4-FFF2-40B4-BE49-F238E27FC236}">
                      <a16:creationId xmlns:a16="http://schemas.microsoft.com/office/drawing/2014/main" id="{79680F49-11CD-485B-A098-D960172DDF9D}"/>
                    </a:ext>
                  </a:extLst>
                </p:cNvPr>
                <p:cNvSpPr/>
                <p:nvPr/>
              </p:nvSpPr>
              <p:spPr bwMode="auto">
                <a:xfrm>
                  <a:off x="1300986" y="2811623"/>
                  <a:ext cx="60650" cy="46144"/>
                </a:xfrm>
                <a:custGeom>
                  <a:avLst/>
                  <a:gdLst>
                    <a:gd name="T0" fmla="*/ 0 w 125"/>
                    <a:gd name="T1" fmla="*/ 1 h 104"/>
                    <a:gd name="T2" fmla="*/ 1 w 125"/>
                    <a:gd name="T3" fmla="*/ 0 h 104"/>
                    <a:gd name="T4" fmla="*/ 2 w 125"/>
                    <a:gd name="T5" fmla="*/ 0 h 104"/>
                    <a:gd name="T6" fmla="*/ 3 w 125"/>
                    <a:gd name="T7" fmla="*/ 1 h 104"/>
                    <a:gd name="T8" fmla="*/ 3 w 125"/>
                    <a:gd name="T9" fmla="*/ 2 h 104"/>
                    <a:gd name="T10" fmla="*/ 3 w 125"/>
                    <a:gd name="T11" fmla="*/ 2 h 104"/>
                    <a:gd name="T12" fmla="*/ 0 w 125"/>
                    <a:gd name="T13" fmla="*/ 1 h 104"/>
                    <a:gd name="T14" fmla="*/ 0 60000 65536"/>
                    <a:gd name="T15" fmla="*/ 0 60000 65536"/>
                    <a:gd name="T16" fmla="*/ 0 60000 65536"/>
                    <a:gd name="T17" fmla="*/ 0 60000 65536"/>
                    <a:gd name="T18" fmla="*/ 0 60000 65536"/>
                    <a:gd name="T19" fmla="*/ 0 60000 65536"/>
                    <a:gd name="T20" fmla="*/ 0 60000 65536"/>
                    <a:gd name="T21" fmla="*/ 0 w 125"/>
                    <a:gd name="T22" fmla="*/ 0 h 104"/>
                    <a:gd name="T23" fmla="*/ 125 w 125"/>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5" h="104">
                      <a:moveTo>
                        <a:pt x="0" y="20"/>
                      </a:moveTo>
                      <a:lnTo>
                        <a:pt x="27" y="5"/>
                      </a:lnTo>
                      <a:lnTo>
                        <a:pt x="84" y="0"/>
                      </a:lnTo>
                      <a:lnTo>
                        <a:pt x="122" y="42"/>
                      </a:lnTo>
                      <a:lnTo>
                        <a:pt x="125" y="74"/>
                      </a:lnTo>
                      <a:lnTo>
                        <a:pt x="112" y="104"/>
                      </a:lnTo>
                      <a:lnTo>
                        <a:pt x="0" y="20"/>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45" name="Freeform 328">
                  <a:extLst>
                    <a:ext uri="{FF2B5EF4-FFF2-40B4-BE49-F238E27FC236}">
                      <a16:creationId xmlns:a16="http://schemas.microsoft.com/office/drawing/2014/main" id="{689CDA34-1800-4DE0-ABB7-82C13D3305B9}"/>
                    </a:ext>
                  </a:extLst>
                </p:cNvPr>
                <p:cNvSpPr/>
                <p:nvPr/>
              </p:nvSpPr>
              <p:spPr bwMode="auto">
                <a:xfrm>
                  <a:off x="2877887" y="3358989"/>
                  <a:ext cx="60650" cy="35006"/>
                </a:xfrm>
                <a:custGeom>
                  <a:avLst/>
                  <a:gdLst>
                    <a:gd name="T0" fmla="*/ 0 w 121"/>
                    <a:gd name="T1" fmla="*/ 1 h 75"/>
                    <a:gd name="T2" fmla="*/ 0 w 121"/>
                    <a:gd name="T3" fmla="*/ 2 h 75"/>
                    <a:gd name="T4" fmla="*/ 3 w 121"/>
                    <a:gd name="T5" fmla="*/ 1 h 75"/>
                    <a:gd name="T6" fmla="*/ 3 w 121"/>
                    <a:gd name="T7" fmla="*/ 1 h 75"/>
                    <a:gd name="T8" fmla="*/ 1 w 121"/>
                    <a:gd name="T9" fmla="*/ 0 h 75"/>
                    <a:gd name="T10" fmla="*/ 0 w 121"/>
                    <a:gd name="T11" fmla="*/ 1 h 75"/>
                    <a:gd name="T12" fmla="*/ 0 60000 65536"/>
                    <a:gd name="T13" fmla="*/ 0 60000 65536"/>
                    <a:gd name="T14" fmla="*/ 0 60000 65536"/>
                    <a:gd name="T15" fmla="*/ 0 60000 65536"/>
                    <a:gd name="T16" fmla="*/ 0 60000 65536"/>
                    <a:gd name="T17" fmla="*/ 0 60000 65536"/>
                    <a:gd name="T18" fmla="*/ 0 w 121"/>
                    <a:gd name="T19" fmla="*/ 0 h 75"/>
                    <a:gd name="T20" fmla="*/ 121 w 121"/>
                    <a:gd name="T21" fmla="*/ 75 h 75"/>
                  </a:gdLst>
                  <a:ahLst/>
                  <a:cxnLst>
                    <a:cxn ang="T12">
                      <a:pos x="T0" y="T1"/>
                    </a:cxn>
                    <a:cxn ang="T13">
                      <a:pos x="T2" y="T3"/>
                    </a:cxn>
                    <a:cxn ang="T14">
                      <a:pos x="T4" y="T5"/>
                    </a:cxn>
                    <a:cxn ang="T15">
                      <a:pos x="T6" y="T7"/>
                    </a:cxn>
                    <a:cxn ang="T16">
                      <a:pos x="T8" y="T9"/>
                    </a:cxn>
                    <a:cxn ang="T17">
                      <a:pos x="T10" y="T11"/>
                    </a:cxn>
                  </a:cxnLst>
                  <a:rect l="T18" t="T19" r="T20" b="T21"/>
                  <a:pathLst>
                    <a:path w="121" h="75">
                      <a:moveTo>
                        <a:pt x="0" y="46"/>
                      </a:moveTo>
                      <a:lnTo>
                        <a:pt x="16" y="75"/>
                      </a:lnTo>
                      <a:lnTo>
                        <a:pt x="121" y="63"/>
                      </a:lnTo>
                      <a:lnTo>
                        <a:pt x="112" y="22"/>
                      </a:lnTo>
                      <a:lnTo>
                        <a:pt x="40" y="0"/>
                      </a:lnTo>
                      <a:lnTo>
                        <a:pt x="0" y="46"/>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46" name="Freeform 329">
                  <a:extLst>
                    <a:ext uri="{FF2B5EF4-FFF2-40B4-BE49-F238E27FC236}">
                      <a16:creationId xmlns:a16="http://schemas.microsoft.com/office/drawing/2014/main" id="{BBDB579F-6AC3-4B4B-9959-8B4A633FBADF}"/>
                    </a:ext>
                  </a:extLst>
                </p:cNvPr>
                <p:cNvSpPr/>
                <p:nvPr/>
              </p:nvSpPr>
              <p:spPr bwMode="auto">
                <a:xfrm>
                  <a:off x="3341186" y="3837933"/>
                  <a:ext cx="21901" cy="20685"/>
                </a:xfrm>
                <a:custGeom>
                  <a:avLst/>
                  <a:gdLst>
                    <a:gd name="T0" fmla="*/ 0 w 47"/>
                    <a:gd name="T1" fmla="*/ 1 h 46"/>
                    <a:gd name="T2" fmla="*/ 1 w 47"/>
                    <a:gd name="T3" fmla="*/ 1 h 46"/>
                    <a:gd name="T4" fmla="*/ 1 w 47"/>
                    <a:gd name="T5" fmla="*/ 0 h 46"/>
                    <a:gd name="T6" fmla="*/ 0 w 47"/>
                    <a:gd name="T7" fmla="*/ 1 h 46"/>
                    <a:gd name="T8" fmla="*/ 0 60000 65536"/>
                    <a:gd name="T9" fmla="*/ 0 60000 65536"/>
                    <a:gd name="T10" fmla="*/ 0 60000 65536"/>
                    <a:gd name="T11" fmla="*/ 0 60000 65536"/>
                    <a:gd name="T12" fmla="*/ 0 w 47"/>
                    <a:gd name="T13" fmla="*/ 0 h 46"/>
                    <a:gd name="T14" fmla="*/ 47 w 47"/>
                    <a:gd name="T15" fmla="*/ 46 h 46"/>
                  </a:gdLst>
                  <a:ahLst/>
                  <a:cxnLst>
                    <a:cxn ang="T8">
                      <a:pos x="T0" y="T1"/>
                    </a:cxn>
                    <a:cxn ang="T9">
                      <a:pos x="T2" y="T3"/>
                    </a:cxn>
                    <a:cxn ang="T10">
                      <a:pos x="T4" y="T5"/>
                    </a:cxn>
                    <a:cxn ang="T11">
                      <a:pos x="T6" y="T7"/>
                    </a:cxn>
                  </a:cxnLst>
                  <a:rect l="T12" t="T13" r="T14" b="T15"/>
                  <a:pathLst>
                    <a:path w="47" h="46">
                      <a:moveTo>
                        <a:pt x="0" y="21"/>
                      </a:moveTo>
                      <a:lnTo>
                        <a:pt x="22" y="46"/>
                      </a:lnTo>
                      <a:lnTo>
                        <a:pt x="47" y="0"/>
                      </a:lnTo>
                      <a:lnTo>
                        <a:pt x="0" y="21"/>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47" name="Freeform 330">
                  <a:extLst>
                    <a:ext uri="{FF2B5EF4-FFF2-40B4-BE49-F238E27FC236}">
                      <a16:creationId xmlns:a16="http://schemas.microsoft.com/office/drawing/2014/main" id="{1C05C645-A64C-4A29-BCE1-B9D06F0EE9D9}"/>
                    </a:ext>
                  </a:extLst>
                </p:cNvPr>
                <p:cNvSpPr/>
                <p:nvPr/>
              </p:nvSpPr>
              <p:spPr bwMode="auto">
                <a:xfrm>
                  <a:off x="1661517" y="2993018"/>
                  <a:ext cx="112876" cy="71603"/>
                </a:xfrm>
                <a:custGeom>
                  <a:avLst/>
                  <a:gdLst>
                    <a:gd name="T0" fmla="*/ 0 w 237"/>
                    <a:gd name="T1" fmla="*/ 3 h 156"/>
                    <a:gd name="T2" fmla="*/ 0 w 237"/>
                    <a:gd name="T3" fmla="*/ 0 h 156"/>
                    <a:gd name="T4" fmla="*/ 5 w 237"/>
                    <a:gd name="T5" fmla="*/ 1 h 156"/>
                    <a:gd name="T6" fmla="*/ 5 w 237"/>
                    <a:gd name="T7" fmla="*/ 2 h 156"/>
                    <a:gd name="T8" fmla="*/ 5 w 237"/>
                    <a:gd name="T9" fmla="*/ 3 h 156"/>
                    <a:gd name="T10" fmla="*/ 3 w 237"/>
                    <a:gd name="T11" fmla="*/ 3 h 156"/>
                    <a:gd name="T12" fmla="*/ 3 w 237"/>
                    <a:gd name="T13" fmla="*/ 4 h 156"/>
                    <a:gd name="T14" fmla="*/ 1 w 237"/>
                    <a:gd name="T15" fmla="*/ 4 h 156"/>
                    <a:gd name="T16" fmla="*/ 0 w 237"/>
                    <a:gd name="T17" fmla="*/ 3 h 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7"/>
                    <a:gd name="T28" fmla="*/ 0 h 156"/>
                    <a:gd name="T29" fmla="*/ 237 w 237"/>
                    <a:gd name="T30" fmla="*/ 156 h 1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7" h="156">
                      <a:moveTo>
                        <a:pt x="0" y="107"/>
                      </a:moveTo>
                      <a:lnTo>
                        <a:pt x="13" y="0"/>
                      </a:lnTo>
                      <a:lnTo>
                        <a:pt x="237" y="24"/>
                      </a:lnTo>
                      <a:lnTo>
                        <a:pt x="197" y="91"/>
                      </a:lnTo>
                      <a:lnTo>
                        <a:pt x="213" y="126"/>
                      </a:lnTo>
                      <a:lnTo>
                        <a:pt x="154" y="130"/>
                      </a:lnTo>
                      <a:lnTo>
                        <a:pt x="119" y="156"/>
                      </a:lnTo>
                      <a:lnTo>
                        <a:pt x="24" y="153"/>
                      </a:lnTo>
                      <a:lnTo>
                        <a:pt x="0" y="107"/>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48" name="Freeform 331">
                  <a:extLst>
                    <a:ext uri="{FF2B5EF4-FFF2-40B4-BE49-F238E27FC236}">
                      <a16:creationId xmlns:a16="http://schemas.microsoft.com/office/drawing/2014/main" id="{7C1735E3-F602-4414-AEC1-E08080C3A220}"/>
                    </a:ext>
                  </a:extLst>
                </p:cNvPr>
                <p:cNvSpPr/>
                <p:nvPr/>
              </p:nvSpPr>
              <p:spPr bwMode="auto">
                <a:xfrm>
                  <a:off x="2940222" y="3363762"/>
                  <a:ext cx="166788" cy="372336"/>
                </a:xfrm>
                <a:custGeom>
                  <a:avLst/>
                  <a:gdLst>
                    <a:gd name="T0" fmla="*/ 0 w 345"/>
                    <a:gd name="T1" fmla="*/ 8 h 822"/>
                    <a:gd name="T2" fmla="*/ 0 w 345"/>
                    <a:gd name="T3" fmla="*/ 7 h 822"/>
                    <a:gd name="T4" fmla="*/ 3 w 345"/>
                    <a:gd name="T5" fmla="*/ 2 h 822"/>
                    <a:gd name="T6" fmla="*/ 4 w 345"/>
                    <a:gd name="T7" fmla="*/ 1 h 822"/>
                    <a:gd name="T8" fmla="*/ 5 w 345"/>
                    <a:gd name="T9" fmla="*/ 0 h 822"/>
                    <a:gd name="T10" fmla="*/ 6 w 345"/>
                    <a:gd name="T11" fmla="*/ 1 h 822"/>
                    <a:gd name="T12" fmla="*/ 6 w 345"/>
                    <a:gd name="T13" fmla="*/ 2 h 822"/>
                    <a:gd name="T14" fmla="*/ 5 w 345"/>
                    <a:gd name="T15" fmla="*/ 5 h 822"/>
                    <a:gd name="T16" fmla="*/ 6 w 345"/>
                    <a:gd name="T17" fmla="*/ 4 h 822"/>
                    <a:gd name="T18" fmla="*/ 6 w 345"/>
                    <a:gd name="T19" fmla="*/ 6 h 822"/>
                    <a:gd name="T20" fmla="*/ 8 w 345"/>
                    <a:gd name="T21" fmla="*/ 7 h 822"/>
                    <a:gd name="T22" fmla="*/ 7 w 345"/>
                    <a:gd name="T23" fmla="*/ 8 h 822"/>
                    <a:gd name="T24" fmla="*/ 5 w 345"/>
                    <a:gd name="T25" fmla="*/ 9 h 822"/>
                    <a:gd name="T26" fmla="*/ 5 w 345"/>
                    <a:gd name="T27" fmla="*/ 11 h 822"/>
                    <a:gd name="T28" fmla="*/ 6 w 345"/>
                    <a:gd name="T29" fmla="*/ 13 h 822"/>
                    <a:gd name="T30" fmla="*/ 5 w 345"/>
                    <a:gd name="T31" fmla="*/ 14 h 822"/>
                    <a:gd name="T32" fmla="*/ 7 w 345"/>
                    <a:gd name="T33" fmla="*/ 17 h 822"/>
                    <a:gd name="T34" fmla="*/ 6 w 345"/>
                    <a:gd name="T35" fmla="*/ 19 h 822"/>
                    <a:gd name="T36" fmla="*/ 5 w 345"/>
                    <a:gd name="T37" fmla="*/ 13 h 822"/>
                    <a:gd name="T38" fmla="*/ 4 w 345"/>
                    <a:gd name="T39" fmla="*/ 11 h 822"/>
                    <a:gd name="T40" fmla="*/ 3 w 345"/>
                    <a:gd name="T41" fmla="*/ 13 h 822"/>
                    <a:gd name="T42" fmla="*/ 2 w 345"/>
                    <a:gd name="T43" fmla="*/ 13 h 822"/>
                    <a:gd name="T44" fmla="*/ 2 w 345"/>
                    <a:gd name="T45" fmla="*/ 11 h 822"/>
                    <a:gd name="T46" fmla="*/ 0 w 345"/>
                    <a:gd name="T47" fmla="*/ 8 h 8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5"/>
                    <a:gd name="T73" fmla="*/ 0 h 822"/>
                    <a:gd name="T74" fmla="*/ 345 w 345"/>
                    <a:gd name="T75" fmla="*/ 822 h 82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5" h="822">
                      <a:moveTo>
                        <a:pt x="0" y="337"/>
                      </a:moveTo>
                      <a:lnTo>
                        <a:pt x="14" y="289"/>
                      </a:lnTo>
                      <a:lnTo>
                        <a:pt x="114" y="76"/>
                      </a:lnTo>
                      <a:lnTo>
                        <a:pt x="181" y="48"/>
                      </a:lnTo>
                      <a:lnTo>
                        <a:pt x="196" y="0"/>
                      </a:lnTo>
                      <a:lnTo>
                        <a:pt x="247" y="27"/>
                      </a:lnTo>
                      <a:lnTo>
                        <a:pt x="247" y="71"/>
                      </a:lnTo>
                      <a:lnTo>
                        <a:pt x="204" y="201"/>
                      </a:lnTo>
                      <a:lnTo>
                        <a:pt x="249" y="190"/>
                      </a:lnTo>
                      <a:lnTo>
                        <a:pt x="273" y="278"/>
                      </a:lnTo>
                      <a:lnTo>
                        <a:pt x="345" y="302"/>
                      </a:lnTo>
                      <a:lnTo>
                        <a:pt x="309" y="345"/>
                      </a:lnTo>
                      <a:lnTo>
                        <a:pt x="226" y="401"/>
                      </a:lnTo>
                      <a:lnTo>
                        <a:pt x="204" y="454"/>
                      </a:lnTo>
                      <a:lnTo>
                        <a:pt x="249" y="552"/>
                      </a:lnTo>
                      <a:lnTo>
                        <a:pt x="233" y="612"/>
                      </a:lnTo>
                      <a:lnTo>
                        <a:pt x="287" y="742"/>
                      </a:lnTo>
                      <a:lnTo>
                        <a:pt x="247" y="822"/>
                      </a:lnTo>
                      <a:lnTo>
                        <a:pt x="207" y="540"/>
                      </a:lnTo>
                      <a:lnTo>
                        <a:pt x="173" y="497"/>
                      </a:lnTo>
                      <a:lnTo>
                        <a:pt x="118" y="571"/>
                      </a:lnTo>
                      <a:lnTo>
                        <a:pt x="78" y="556"/>
                      </a:lnTo>
                      <a:lnTo>
                        <a:pt x="86" y="455"/>
                      </a:lnTo>
                      <a:lnTo>
                        <a:pt x="0" y="337"/>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49" name="Freeform 332">
                  <a:extLst>
                    <a:ext uri="{FF2B5EF4-FFF2-40B4-BE49-F238E27FC236}">
                      <a16:creationId xmlns:a16="http://schemas.microsoft.com/office/drawing/2014/main" id="{5815D7A6-6F4B-4E3A-95F0-8541C290F8DD}"/>
                    </a:ext>
                  </a:extLst>
                </p:cNvPr>
                <p:cNvSpPr/>
                <p:nvPr/>
              </p:nvSpPr>
              <p:spPr bwMode="auto">
                <a:xfrm>
                  <a:off x="3130595" y="3643810"/>
                  <a:ext cx="90975" cy="85924"/>
                </a:xfrm>
                <a:custGeom>
                  <a:avLst/>
                  <a:gdLst>
                    <a:gd name="T0" fmla="*/ 0 w 190"/>
                    <a:gd name="T1" fmla="*/ 1 h 190"/>
                    <a:gd name="T2" fmla="*/ 0 w 190"/>
                    <a:gd name="T3" fmla="*/ 3 h 190"/>
                    <a:gd name="T4" fmla="*/ 1 w 190"/>
                    <a:gd name="T5" fmla="*/ 4 h 190"/>
                    <a:gd name="T6" fmla="*/ 2 w 190"/>
                    <a:gd name="T7" fmla="*/ 4 h 190"/>
                    <a:gd name="T8" fmla="*/ 4 w 190"/>
                    <a:gd name="T9" fmla="*/ 2 h 190"/>
                    <a:gd name="T10" fmla="*/ 4 w 190"/>
                    <a:gd name="T11" fmla="*/ 0 h 190"/>
                    <a:gd name="T12" fmla="*/ 2 w 190"/>
                    <a:gd name="T13" fmla="*/ 0 h 190"/>
                    <a:gd name="T14" fmla="*/ 1 w 190"/>
                    <a:gd name="T15" fmla="*/ 0 h 190"/>
                    <a:gd name="T16" fmla="*/ 0 w 190"/>
                    <a:gd name="T17" fmla="*/ 1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0"/>
                    <a:gd name="T28" fmla="*/ 0 h 190"/>
                    <a:gd name="T29" fmla="*/ 190 w 190"/>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0" h="190">
                      <a:moveTo>
                        <a:pt x="0" y="37"/>
                      </a:moveTo>
                      <a:lnTo>
                        <a:pt x="12" y="132"/>
                      </a:lnTo>
                      <a:lnTo>
                        <a:pt x="39" y="182"/>
                      </a:lnTo>
                      <a:lnTo>
                        <a:pt x="73" y="190"/>
                      </a:lnTo>
                      <a:lnTo>
                        <a:pt x="190" y="102"/>
                      </a:lnTo>
                      <a:lnTo>
                        <a:pt x="187" y="0"/>
                      </a:lnTo>
                      <a:lnTo>
                        <a:pt x="101" y="16"/>
                      </a:lnTo>
                      <a:lnTo>
                        <a:pt x="25" y="13"/>
                      </a:lnTo>
                      <a:lnTo>
                        <a:pt x="0" y="37"/>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50" name="Freeform 333">
                  <a:extLst>
                    <a:ext uri="{FF2B5EF4-FFF2-40B4-BE49-F238E27FC236}">
                      <a16:creationId xmlns:a16="http://schemas.microsoft.com/office/drawing/2014/main" id="{300AD616-6899-4ADA-9C78-3F85E8E6EBA4}"/>
                    </a:ext>
                  </a:extLst>
                </p:cNvPr>
                <p:cNvSpPr/>
                <p:nvPr/>
              </p:nvSpPr>
              <p:spPr bwMode="auto">
                <a:xfrm>
                  <a:off x="2714469" y="3742463"/>
                  <a:ext cx="33694" cy="76377"/>
                </a:xfrm>
                <a:custGeom>
                  <a:avLst/>
                  <a:gdLst>
                    <a:gd name="T0" fmla="*/ 0 w 72"/>
                    <a:gd name="T1" fmla="*/ 0 h 166"/>
                    <a:gd name="T2" fmla="*/ 0 w 72"/>
                    <a:gd name="T3" fmla="*/ 4 h 166"/>
                    <a:gd name="T4" fmla="*/ 2 w 72"/>
                    <a:gd name="T5" fmla="*/ 3 h 166"/>
                    <a:gd name="T6" fmla="*/ 1 w 72"/>
                    <a:gd name="T7" fmla="*/ 1 h 166"/>
                    <a:gd name="T8" fmla="*/ 0 w 72"/>
                    <a:gd name="T9" fmla="*/ 0 h 166"/>
                    <a:gd name="T10" fmla="*/ 0 60000 65536"/>
                    <a:gd name="T11" fmla="*/ 0 60000 65536"/>
                    <a:gd name="T12" fmla="*/ 0 60000 65536"/>
                    <a:gd name="T13" fmla="*/ 0 60000 65536"/>
                    <a:gd name="T14" fmla="*/ 0 60000 65536"/>
                    <a:gd name="T15" fmla="*/ 0 w 72"/>
                    <a:gd name="T16" fmla="*/ 0 h 166"/>
                    <a:gd name="T17" fmla="*/ 72 w 72"/>
                    <a:gd name="T18" fmla="*/ 166 h 166"/>
                  </a:gdLst>
                  <a:ahLst/>
                  <a:cxnLst>
                    <a:cxn ang="T10">
                      <a:pos x="T0" y="T1"/>
                    </a:cxn>
                    <a:cxn ang="T11">
                      <a:pos x="T2" y="T3"/>
                    </a:cxn>
                    <a:cxn ang="T12">
                      <a:pos x="T4" y="T5"/>
                    </a:cxn>
                    <a:cxn ang="T13">
                      <a:pos x="T6" y="T7"/>
                    </a:cxn>
                    <a:cxn ang="T14">
                      <a:pos x="T8" y="T9"/>
                    </a:cxn>
                  </a:cxnLst>
                  <a:rect l="T15" t="T16" r="T17" b="T18"/>
                  <a:pathLst>
                    <a:path w="72" h="166">
                      <a:moveTo>
                        <a:pt x="0" y="0"/>
                      </a:moveTo>
                      <a:lnTo>
                        <a:pt x="13" y="166"/>
                      </a:lnTo>
                      <a:lnTo>
                        <a:pt x="72" y="138"/>
                      </a:lnTo>
                      <a:lnTo>
                        <a:pt x="45" y="40"/>
                      </a:lnTo>
                      <a:lnTo>
                        <a:pt x="0" y="0"/>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51" name="Freeform 334">
                  <a:extLst>
                    <a:ext uri="{FF2B5EF4-FFF2-40B4-BE49-F238E27FC236}">
                      <a16:creationId xmlns:a16="http://schemas.microsoft.com/office/drawing/2014/main" id="{ACD9AE93-AFA1-4912-867B-15D4264C68DD}"/>
                    </a:ext>
                  </a:extLst>
                </p:cNvPr>
                <p:cNvSpPr/>
                <p:nvPr/>
              </p:nvSpPr>
              <p:spPr bwMode="auto">
                <a:xfrm>
                  <a:off x="2599908" y="2755932"/>
                  <a:ext cx="1123710" cy="773313"/>
                </a:xfrm>
                <a:custGeom>
                  <a:avLst/>
                  <a:gdLst>
                    <a:gd name="T0" fmla="*/ 0 w 2339"/>
                    <a:gd name="T1" fmla="*/ 17 h 1707"/>
                    <a:gd name="T2" fmla="*/ 6 w 2339"/>
                    <a:gd name="T3" fmla="*/ 15 h 1707"/>
                    <a:gd name="T4" fmla="*/ 5 w 2339"/>
                    <a:gd name="T5" fmla="*/ 11 h 1707"/>
                    <a:gd name="T6" fmla="*/ 8 w 2339"/>
                    <a:gd name="T7" fmla="*/ 8 h 1707"/>
                    <a:gd name="T8" fmla="*/ 11 w 2339"/>
                    <a:gd name="T9" fmla="*/ 7 h 1707"/>
                    <a:gd name="T10" fmla="*/ 13 w 2339"/>
                    <a:gd name="T11" fmla="*/ 7 h 1707"/>
                    <a:gd name="T12" fmla="*/ 15 w 2339"/>
                    <a:gd name="T13" fmla="*/ 11 h 1707"/>
                    <a:gd name="T14" fmla="*/ 21 w 2339"/>
                    <a:gd name="T15" fmla="*/ 14 h 1707"/>
                    <a:gd name="T16" fmla="*/ 28 w 2339"/>
                    <a:gd name="T17" fmla="*/ 15 h 1707"/>
                    <a:gd name="T18" fmla="*/ 34 w 2339"/>
                    <a:gd name="T19" fmla="*/ 13 h 1707"/>
                    <a:gd name="T20" fmla="*/ 35 w 2339"/>
                    <a:gd name="T21" fmla="*/ 11 h 1707"/>
                    <a:gd name="T22" fmla="*/ 40 w 2339"/>
                    <a:gd name="T23" fmla="*/ 9 h 1707"/>
                    <a:gd name="T24" fmla="*/ 37 w 2339"/>
                    <a:gd name="T25" fmla="*/ 8 h 1707"/>
                    <a:gd name="T26" fmla="*/ 38 w 2339"/>
                    <a:gd name="T27" fmla="*/ 5 h 1707"/>
                    <a:gd name="T28" fmla="*/ 40 w 2339"/>
                    <a:gd name="T29" fmla="*/ 5 h 1707"/>
                    <a:gd name="T30" fmla="*/ 41 w 2339"/>
                    <a:gd name="T31" fmla="*/ 1 h 1707"/>
                    <a:gd name="T32" fmla="*/ 46 w 2339"/>
                    <a:gd name="T33" fmla="*/ 1 h 1707"/>
                    <a:gd name="T34" fmla="*/ 50 w 2339"/>
                    <a:gd name="T35" fmla="*/ 6 h 1707"/>
                    <a:gd name="T36" fmla="*/ 54 w 2339"/>
                    <a:gd name="T37" fmla="*/ 7 h 1707"/>
                    <a:gd name="T38" fmla="*/ 51 w 2339"/>
                    <a:gd name="T39" fmla="*/ 12 h 1707"/>
                    <a:gd name="T40" fmla="*/ 50 w 2339"/>
                    <a:gd name="T41" fmla="*/ 14 h 1707"/>
                    <a:gd name="T42" fmla="*/ 48 w 2339"/>
                    <a:gd name="T43" fmla="*/ 15 h 1707"/>
                    <a:gd name="T44" fmla="*/ 47 w 2339"/>
                    <a:gd name="T45" fmla="*/ 15 h 1707"/>
                    <a:gd name="T46" fmla="*/ 42 w 2339"/>
                    <a:gd name="T47" fmla="*/ 19 h 1707"/>
                    <a:gd name="T48" fmla="*/ 42 w 2339"/>
                    <a:gd name="T49" fmla="*/ 16 h 1707"/>
                    <a:gd name="T50" fmla="*/ 39 w 2339"/>
                    <a:gd name="T51" fmla="*/ 19 h 1707"/>
                    <a:gd name="T52" fmla="*/ 42 w 2339"/>
                    <a:gd name="T53" fmla="*/ 20 h 1707"/>
                    <a:gd name="T54" fmla="*/ 41 w 2339"/>
                    <a:gd name="T55" fmla="*/ 22 h 1707"/>
                    <a:gd name="T56" fmla="*/ 43 w 2339"/>
                    <a:gd name="T57" fmla="*/ 27 h 1707"/>
                    <a:gd name="T58" fmla="*/ 43 w 2339"/>
                    <a:gd name="T59" fmla="*/ 28 h 1707"/>
                    <a:gd name="T60" fmla="*/ 43 w 2339"/>
                    <a:gd name="T61" fmla="*/ 29 h 1707"/>
                    <a:gd name="T62" fmla="*/ 38 w 2339"/>
                    <a:gd name="T63" fmla="*/ 36 h 1707"/>
                    <a:gd name="T64" fmla="*/ 36 w 2339"/>
                    <a:gd name="T65" fmla="*/ 37 h 1707"/>
                    <a:gd name="T66" fmla="*/ 35 w 2339"/>
                    <a:gd name="T67" fmla="*/ 38 h 1707"/>
                    <a:gd name="T68" fmla="*/ 32 w 2339"/>
                    <a:gd name="T69" fmla="*/ 39 h 1707"/>
                    <a:gd name="T70" fmla="*/ 30 w 2339"/>
                    <a:gd name="T71" fmla="*/ 38 h 1707"/>
                    <a:gd name="T72" fmla="*/ 25 w 2339"/>
                    <a:gd name="T73" fmla="*/ 37 h 1707"/>
                    <a:gd name="T74" fmla="*/ 25 w 2339"/>
                    <a:gd name="T75" fmla="*/ 38 h 1707"/>
                    <a:gd name="T76" fmla="*/ 23 w 2339"/>
                    <a:gd name="T77" fmla="*/ 37 h 1707"/>
                    <a:gd name="T78" fmla="*/ 21 w 2339"/>
                    <a:gd name="T79" fmla="*/ 36 h 1707"/>
                    <a:gd name="T80" fmla="*/ 22 w 2339"/>
                    <a:gd name="T81" fmla="*/ 32 h 1707"/>
                    <a:gd name="T82" fmla="*/ 20 w 2339"/>
                    <a:gd name="T83" fmla="*/ 30 h 1707"/>
                    <a:gd name="T84" fmla="*/ 16 w 2339"/>
                    <a:gd name="T85" fmla="*/ 31 h 1707"/>
                    <a:gd name="T86" fmla="*/ 13 w 2339"/>
                    <a:gd name="T87" fmla="*/ 32 h 1707"/>
                    <a:gd name="T88" fmla="*/ 13 w 2339"/>
                    <a:gd name="T89" fmla="*/ 31 h 1707"/>
                    <a:gd name="T90" fmla="*/ 9 w 2339"/>
                    <a:gd name="T91" fmla="*/ 30 h 1707"/>
                    <a:gd name="T92" fmla="*/ 5 w 2339"/>
                    <a:gd name="T93" fmla="*/ 28 h 1707"/>
                    <a:gd name="T94" fmla="*/ 5 w 2339"/>
                    <a:gd name="T95" fmla="*/ 26 h 1707"/>
                    <a:gd name="T96" fmla="*/ 6 w 2339"/>
                    <a:gd name="T97" fmla="*/ 23 h 1707"/>
                    <a:gd name="T98" fmla="*/ 3 w 2339"/>
                    <a:gd name="T99" fmla="*/ 23 h 1707"/>
                    <a:gd name="T100" fmla="*/ 1 w 2339"/>
                    <a:gd name="T101" fmla="*/ 20 h 1707"/>
                    <a:gd name="T102" fmla="*/ 0 w 2339"/>
                    <a:gd name="T103" fmla="*/ 19 h 170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339"/>
                    <a:gd name="T157" fmla="*/ 0 h 1707"/>
                    <a:gd name="T158" fmla="*/ 2339 w 2339"/>
                    <a:gd name="T159" fmla="*/ 1707 h 170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339" h="1707">
                      <a:moveTo>
                        <a:pt x="0" y="812"/>
                      </a:moveTo>
                      <a:lnTo>
                        <a:pt x="15" y="747"/>
                      </a:lnTo>
                      <a:lnTo>
                        <a:pt x="98" y="730"/>
                      </a:lnTo>
                      <a:lnTo>
                        <a:pt x="245" y="642"/>
                      </a:lnTo>
                      <a:lnTo>
                        <a:pt x="267" y="572"/>
                      </a:lnTo>
                      <a:lnTo>
                        <a:pt x="238" y="491"/>
                      </a:lnTo>
                      <a:lnTo>
                        <a:pt x="331" y="469"/>
                      </a:lnTo>
                      <a:lnTo>
                        <a:pt x="357" y="362"/>
                      </a:lnTo>
                      <a:lnTo>
                        <a:pt x="454" y="368"/>
                      </a:lnTo>
                      <a:lnTo>
                        <a:pt x="465" y="299"/>
                      </a:lnTo>
                      <a:lnTo>
                        <a:pt x="539" y="264"/>
                      </a:lnTo>
                      <a:lnTo>
                        <a:pt x="578" y="322"/>
                      </a:lnTo>
                      <a:lnTo>
                        <a:pt x="633" y="345"/>
                      </a:lnTo>
                      <a:lnTo>
                        <a:pt x="652" y="469"/>
                      </a:lnTo>
                      <a:lnTo>
                        <a:pt x="821" y="519"/>
                      </a:lnTo>
                      <a:lnTo>
                        <a:pt x="892" y="606"/>
                      </a:lnTo>
                      <a:lnTo>
                        <a:pt x="1033" y="602"/>
                      </a:lnTo>
                      <a:lnTo>
                        <a:pt x="1190" y="667"/>
                      </a:lnTo>
                      <a:lnTo>
                        <a:pt x="1395" y="606"/>
                      </a:lnTo>
                      <a:lnTo>
                        <a:pt x="1459" y="557"/>
                      </a:lnTo>
                      <a:lnTo>
                        <a:pt x="1459" y="488"/>
                      </a:lnTo>
                      <a:lnTo>
                        <a:pt x="1518" y="496"/>
                      </a:lnTo>
                      <a:lnTo>
                        <a:pt x="1649" y="398"/>
                      </a:lnTo>
                      <a:lnTo>
                        <a:pt x="1748" y="392"/>
                      </a:lnTo>
                      <a:lnTo>
                        <a:pt x="1701" y="318"/>
                      </a:lnTo>
                      <a:lnTo>
                        <a:pt x="1604" y="337"/>
                      </a:lnTo>
                      <a:lnTo>
                        <a:pt x="1603" y="254"/>
                      </a:lnTo>
                      <a:lnTo>
                        <a:pt x="1627" y="207"/>
                      </a:lnTo>
                      <a:lnTo>
                        <a:pt x="1684" y="234"/>
                      </a:lnTo>
                      <a:lnTo>
                        <a:pt x="1738" y="204"/>
                      </a:lnTo>
                      <a:lnTo>
                        <a:pt x="1795" y="92"/>
                      </a:lnTo>
                      <a:lnTo>
                        <a:pt x="1770" y="51"/>
                      </a:lnTo>
                      <a:lnTo>
                        <a:pt x="1908" y="0"/>
                      </a:lnTo>
                      <a:lnTo>
                        <a:pt x="1986" y="35"/>
                      </a:lnTo>
                      <a:lnTo>
                        <a:pt x="2056" y="224"/>
                      </a:lnTo>
                      <a:lnTo>
                        <a:pt x="2173" y="266"/>
                      </a:lnTo>
                      <a:lnTo>
                        <a:pt x="2193" y="335"/>
                      </a:lnTo>
                      <a:lnTo>
                        <a:pt x="2339" y="291"/>
                      </a:lnTo>
                      <a:lnTo>
                        <a:pt x="2270" y="475"/>
                      </a:lnTo>
                      <a:lnTo>
                        <a:pt x="2185" y="503"/>
                      </a:lnTo>
                      <a:lnTo>
                        <a:pt x="2198" y="572"/>
                      </a:lnTo>
                      <a:lnTo>
                        <a:pt x="2173" y="615"/>
                      </a:lnTo>
                      <a:lnTo>
                        <a:pt x="2159" y="602"/>
                      </a:lnTo>
                      <a:lnTo>
                        <a:pt x="2083" y="652"/>
                      </a:lnTo>
                      <a:lnTo>
                        <a:pt x="2083" y="679"/>
                      </a:lnTo>
                      <a:lnTo>
                        <a:pt x="2030" y="670"/>
                      </a:lnTo>
                      <a:lnTo>
                        <a:pt x="1936" y="753"/>
                      </a:lnTo>
                      <a:lnTo>
                        <a:pt x="1819" y="820"/>
                      </a:lnTo>
                      <a:lnTo>
                        <a:pt x="1857" y="730"/>
                      </a:lnTo>
                      <a:lnTo>
                        <a:pt x="1838" y="701"/>
                      </a:lnTo>
                      <a:lnTo>
                        <a:pt x="1684" y="801"/>
                      </a:lnTo>
                      <a:lnTo>
                        <a:pt x="1681" y="829"/>
                      </a:lnTo>
                      <a:lnTo>
                        <a:pt x="1732" y="894"/>
                      </a:lnTo>
                      <a:lnTo>
                        <a:pt x="1800" y="866"/>
                      </a:lnTo>
                      <a:lnTo>
                        <a:pt x="1869" y="890"/>
                      </a:lnTo>
                      <a:lnTo>
                        <a:pt x="1777" y="941"/>
                      </a:lnTo>
                      <a:lnTo>
                        <a:pt x="1739" y="1013"/>
                      </a:lnTo>
                      <a:lnTo>
                        <a:pt x="1841" y="1167"/>
                      </a:lnTo>
                      <a:lnTo>
                        <a:pt x="1773" y="1154"/>
                      </a:lnTo>
                      <a:lnTo>
                        <a:pt x="1841" y="1208"/>
                      </a:lnTo>
                      <a:lnTo>
                        <a:pt x="1776" y="1240"/>
                      </a:lnTo>
                      <a:lnTo>
                        <a:pt x="1846" y="1255"/>
                      </a:lnTo>
                      <a:lnTo>
                        <a:pt x="1716" y="1504"/>
                      </a:lnTo>
                      <a:lnTo>
                        <a:pt x="1630" y="1579"/>
                      </a:lnTo>
                      <a:lnTo>
                        <a:pt x="1546" y="1602"/>
                      </a:lnTo>
                      <a:lnTo>
                        <a:pt x="1540" y="1603"/>
                      </a:lnTo>
                      <a:lnTo>
                        <a:pt x="1518" y="1589"/>
                      </a:lnTo>
                      <a:lnTo>
                        <a:pt x="1498" y="1629"/>
                      </a:lnTo>
                      <a:lnTo>
                        <a:pt x="1399" y="1654"/>
                      </a:lnTo>
                      <a:lnTo>
                        <a:pt x="1390" y="1707"/>
                      </a:lnTo>
                      <a:lnTo>
                        <a:pt x="1373" y="1643"/>
                      </a:lnTo>
                      <a:lnTo>
                        <a:pt x="1306" y="1648"/>
                      </a:lnTo>
                      <a:lnTo>
                        <a:pt x="1204" y="1572"/>
                      </a:lnTo>
                      <a:lnTo>
                        <a:pt x="1089" y="1606"/>
                      </a:lnTo>
                      <a:lnTo>
                        <a:pt x="1066" y="1607"/>
                      </a:lnTo>
                      <a:lnTo>
                        <a:pt x="1068" y="1654"/>
                      </a:lnTo>
                      <a:lnTo>
                        <a:pt x="1052" y="1642"/>
                      </a:lnTo>
                      <a:lnTo>
                        <a:pt x="980" y="1618"/>
                      </a:lnTo>
                      <a:lnTo>
                        <a:pt x="956" y="1530"/>
                      </a:lnTo>
                      <a:lnTo>
                        <a:pt x="911" y="1541"/>
                      </a:lnTo>
                      <a:lnTo>
                        <a:pt x="954" y="1411"/>
                      </a:lnTo>
                      <a:lnTo>
                        <a:pt x="954" y="1367"/>
                      </a:lnTo>
                      <a:lnTo>
                        <a:pt x="903" y="1340"/>
                      </a:lnTo>
                      <a:lnTo>
                        <a:pt x="864" y="1322"/>
                      </a:lnTo>
                      <a:lnTo>
                        <a:pt x="852" y="1273"/>
                      </a:lnTo>
                      <a:lnTo>
                        <a:pt x="691" y="1354"/>
                      </a:lnTo>
                      <a:lnTo>
                        <a:pt x="619" y="1332"/>
                      </a:lnTo>
                      <a:lnTo>
                        <a:pt x="579" y="1378"/>
                      </a:lnTo>
                      <a:lnTo>
                        <a:pt x="574" y="1345"/>
                      </a:lnTo>
                      <a:lnTo>
                        <a:pt x="549" y="1353"/>
                      </a:lnTo>
                      <a:lnTo>
                        <a:pt x="467" y="1353"/>
                      </a:lnTo>
                      <a:lnTo>
                        <a:pt x="402" y="1282"/>
                      </a:lnTo>
                      <a:lnTo>
                        <a:pt x="283" y="1236"/>
                      </a:lnTo>
                      <a:lnTo>
                        <a:pt x="201" y="1205"/>
                      </a:lnTo>
                      <a:lnTo>
                        <a:pt x="184" y="1128"/>
                      </a:lnTo>
                      <a:lnTo>
                        <a:pt x="223" y="1119"/>
                      </a:lnTo>
                      <a:lnTo>
                        <a:pt x="199" y="1056"/>
                      </a:lnTo>
                      <a:lnTo>
                        <a:pt x="252" y="983"/>
                      </a:lnTo>
                      <a:lnTo>
                        <a:pt x="212" y="958"/>
                      </a:lnTo>
                      <a:lnTo>
                        <a:pt x="150" y="985"/>
                      </a:lnTo>
                      <a:lnTo>
                        <a:pt x="38" y="901"/>
                      </a:lnTo>
                      <a:lnTo>
                        <a:pt x="42" y="890"/>
                      </a:lnTo>
                      <a:lnTo>
                        <a:pt x="42" y="830"/>
                      </a:lnTo>
                      <a:lnTo>
                        <a:pt x="0" y="812"/>
                      </a:lnTo>
                      <a:close/>
                    </a:path>
                  </a:pathLst>
                </a:custGeom>
                <a:solidFill>
                  <a:srgbClr val="4BACC6"/>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52" name="Freeform 335">
                  <a:extLst>
                    <a:ext uri="{FF2B5EF4-FFF2-40B4-BE49-F238E27FC236}">
                      <a16:creationId xmlns:a16="http://schemas.microsoft.com/office/drawing/2014/main" id="{AD438EA4-BEF1-4CAF-AB51-5C2C4E584FAA}"/>
                    </a:ext>
                  </a:extLst>
                </p:cNvPr>
                <p:cNvSpPr/>
                <p:nvPr/>
              </p:nvSpPr>
              <p:spPr bwMode="auto">
                <a:xfrm>
                  <a:off x="3245157" y="3535609"/>
                  <a:ext cx="40433" cy="35006"/>
                </a:xfrm>
                <a:custGeom>
                  <a:avLst/>
                  <a:gdLst>
                    <a:gd name="T0" fmla="*/ 0 w 84"/>
                    <a:gd name="T1" fmla="*/ 1 h 80"/>
                    <a:gd name="T2" fmla="*/ 1 w 84"/>
                    <a:gd name="T3" fmla="*/ 0 h 80"/>
                    <a:gd name="T4" fmla="*/ 2 w 84"/>
                    <a:gd name="T5" fmla="*/ 0 h 80"/>
                    <a:gd name="T6" fmla="*/ 1 w 84"/>
                    <a:gd name="T7" fmla="*/ 2 h 80"/>
                    <a:gd name="T8" fmla="*/ 0 w 84"/>
                    <a:gd name="T9" fmla="*/ 1 h 80"/>
                    <a:gd name="T10" fmla="*/ 0 60000 65536"/>
                    <a:gd name="T11" fmla="*/ 0 60000 65536"/>
                    <a:gd name="T12" fmla="*/ 0 60000 65536"/>
                    <a:gd name="T13" fmla="*/ 0 60000 65536"/>
                    <a:gd name="T14" fmla="*/ 0 60000 65536"/>
                    <a:gd name="T15" fmla="*/ 0 w 84"/>
                    <a:gd name="T16" fmla="*/ 0 h 80"/>
                    <a:gd name="T17" fmla="*/ 84 w 84"/>
                    <a:gd name="T18" fmla="*/ 80 h 80"/>
                  </a:gdLst>
                  <a:ahLst/>
                  <a:cxnLst>
                    <a:cxn ang="T10">
                      <a:pos x="T0" y="T1"/>
                    </a:cxn>
                    <a:cxn ang="T11">
                      <a:pos x="T2" y="T3"/>
                    </a:cxn>
                    <a:cxn ang="T12">
                      <a:pos x="T4" y="T5"/>
                    </a:cxn>
                    <a:cxn ang="T13">
                      <a:pos x="T6" y="T7"/>
                    </a:cxn>
                    <a:cxn ang="T14">
                      <a:pos x="T8" y="T9"/>
                    </a:cxn>
                  </a:cxnLst>
                  <a:rect l="T15" t="T16" r="T17" b="T18"/>
                  <a:pathLst>
                    <a:path w="84" h="80">
                      <a:moveTo>
                        <a:pt x="0" y="65"/>
                      </a:moveTo>
                      <a:lnTo>
                        <a:pt x="27" y="0"/>
                      </a:lnTo>
                      <a:lnTo>
                        <a:pt x="84" y="15"/>
                      </a:lnTo>
                      <a:lnTo>
                        <a:pt x="38" y="80"/>
                      </a:lnTo>
                      <a:lnTo>
                        <a:pt x="0" y="65"/>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53" name="Freeform 336">
                  <a:extLst>
                    <a:ext uri="{FF2B5EF4-FFF2-40B4-BE49-F238E27FC236}">
                      <a16:creationId xmlns:a16="http://schemas.microsoft.com/office/drawing/2014/main" id="{86E70B06-6431-4A8C-8813-D3C43C307669}"/>
                    </a:ext>
                  </a:extLst>
                </p:cNvPr>
                <p:cNvSpPr/>
                <p:nvPr/>
              </p:nvSpPr>
              <p:spPr bwMode="auto">
                <a:xfrm>
                  <a:off x="3452378" y="3429000"/>
                  <a:ext cx="32010" cy="65238"/>
                </a:xfrm>
                <a:custGeom>
                  <a:avLst/>
                  <a:gdLst>
                    <a:gd name="T0" fmla="*/ 0 w 67"/>
                    <a:gd name="T1" fmla="*/ 1 h 144"/>
                    <a:gd name="T2" fmla="*/ 1 w 67"/>
                    <a:gd name="T3" fmla="*/ 3 h 144"/>
                    <a:gd name="T4" fmla="*/ 1 w 67"/>
                    <a:gd name="T5" fmla="*/ 0 h 144"/>
                    <a:gd name="T6" fmla="*/ 1 w 67"/>
                    <a:gd name="T7" fmla="*/ 0 h 144"/>
                    <a:gd name="T8" fmla="*/ 0 w 67"/>
                    <a:gd name="T9" fmla="*/ 1 h 144"/>
                    <a:gd name="T10" fmla="*/ 0 60000 65536"/>
                    <a:gd name="T11" fmla="*/ 0 60000 65536"/>
                    <a:gd name="T12" fmla="*/ 0 60000 65536"/>
                    <a:gd name="T13" fmla="*/ 0 60000 65536"/>
                    <a:gd name="T14" fmla="*/ 0 60000 65536"/>
                    <a:gd name="T15" fmla="*/ 0 w 67"/>
                    <a:gd name="T16" fmla="*/ 0 h 144"/>
                    <a:gd name="T17" fmla="*/ 67 w 67"/>
                    <a:gd name="T18" fmla="*/ 144 h 144"/>
                  </a:gdLst>
                  <a:ahLst/>
                  <a:cxnLst>
                    <a:cxn ang="T10">
                      <a:pos x="T0" y="T1"/>
                    </a:cxn>
                    <a:cxn ang="T11">
                      <a:pos x="T2" y="T3"/>
                    </a:cxn>
                    <a:cxn ang="T12">
                      <a:pos x="T4" y="T5"/>
                    </a:cxn>
                    <a:cxn ang="T13">
                      <a:pos x="T6" y="T7"/>
                    </a:cxn>
                    <a:cxn ang="T14">
                      <a:pos x="T8" y="T9"/>
                    </a:cxn>
                  </a:cxnLst>
                  <a:rect l="T15" t="T16" r="T17" b="T18"/>
                  <a:pathLst>
                    <a:path w="67" h="144">
                      <a:moveTo>
                        <a:pt x="0" y="60"/>
                      </a:moveTo>
                      <a:lnTo>
                        <a:pt x="28" y="144"/>
                      </a:lnTo>
                      <a:lnTo>
                        <a:pt x="67" y="0"/>
                      </a:lnTo>
                      <a:lnTo>
                        <a:pt x="33" y="2"/>
                      </a:lnTo>
                      <a:lnTo>
                        <a:pt x="0" y="60"/>
                      </a:lnTo>
                      <a:close/>
                    </a:path>
                  </a:pathLst>
                </a:custGeom>
                <a:solidFill>
                  <a:srgbClr val="4BACC6"/>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54" name="Freeform 337">
                  <a:extLst>
                    <a:ext uri="{FF2B5EF4-FFF2-40B4-BE49-F238E27FC236}">
                      <a16:creationId xmlns:a16="http://schemas.microsoft.com/office/drawing/2014/main" id="{A2FF2FED-58E8-4277-89F2-89D80C063295}"/>
                    </a:ext>
                  </a:extLst>
                </p:cNvPr>
                <p:cNvSpPr/>
                <p:nvPr/>
              </p:nvSpPr>
              <p:spPr bwMode="auto">
                <a:xfrm>
                  <a:off x="1466089" y="2819579"/>
                  <a:ext cx="195428" cy="85924"/>
                </a:xfrm>
                <a:custGeom>
                  <a:avLst/>
                  <a:gdLst>
                    <a:gd name="T0" fmla="*/ 0 w 403"/>
                    <a:gd name="T1" fmla="*/ 1 h 190"/>
                    <a:gd name="T2" fmla="*/ 2 w 403"/>
                    <a:gd name="T3" fmla="*/ 3 h 190"/>
                    <a:gd name="T4" fmla="*/ 4 w 403"/>
                    <a:gd name="T5" fmla="*/ 3 h 190"/>
                    <a:gd name="T6" fmla="*/ 5 w 403"/>
                    <a:gd name="T7" fmla="*/ 4 h 190"/>
                    <a:gd name="T8" fmla="*/ 6 w 403"/>
                    <a:gd name="T9" fmla="*/ 4 h 190"/>
                    <a:gd name="T10" fmla="*/ 8 w 403"/>
                    <a:gd name="T11" fmla="*/ 3 h 190"/>
                    <a:gd name="T12" fmla="*/ 9 w 403"/>
                    <a:gd name="T13" fmla="*/ 4 h 190"/>
                    <a:gd name="T14" fmla="*/ 9 w 403"/>
                    <a:gd name="T15" fmla="*/ 3 h 190"/>
                    <a:gd name="T16" fmla="*/ 7 w 403"/>
                    <a:gd name="T17" fmla="*/ 3 h 190"/>
                    <a:gd name="T18" fmla="*/ 3 w 403"/>
                    <a:gd name="T19" fmla="*/ 0 h 190"/>
                    <a:gd name="T20" fmla="*/ 2 w 403"/>
                    <a:gd name="T21" fmla="*/ 0 h 190"/>
                    <a:gd name="T22" fmla="*/ 0 w 403"/>
                    <a:gd name="T23" fmla="*/ 1 h 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3"/>
                    <a:gd name="T37" fmla="*/ 0 h 190"/>
                    <a:gd name="T38" fmla="*/ 403 w 403"/>
                    <a:gd name="T39" fmla="*/ 190 h 1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3" h="190">
                      <a:moveTo>
                        <a:pt x="0" y="47"/>
                      </a:moveTo>
                      <a:lnTo>
                        <a:pt x="72" y="135"/>
                      </a:lnTo>
                      <a:lnTo>
                        <a:pt x="184" y="134"/>
                      </a:lnTo>
                      <a:lnTo>
                        <a:pt x="201" y="171"/>
                      </a:lnTo>
                      <a:lnTo>
                        <a:pt x="251" y="190"/>
                      </a:lnTo>
                      <a:lnTo>
                        <a:pt x="340" y="146"/>
                      </a:lnTo>
                      <a:lnTo>
                        <a:pt x="392" y="155"/>
                      </a:lnTo>
                      <a:lnTo>
                        <a:pt x="403" y="117"/>
                      </a:lnTo>
                      <a:lnTo>
                        <a:pt x="306" y="106"/>
                      </a:lnTo>
                      <a:lnTo>
                        <a:pt x="110" y="17"/>
                      </a:lnTo>
                      <a:lnTo>
                        <a:pt x="87" y="0"/>
                      </a:lnTo>
                      <a:lnTo>
                        <a:pt x="0" y="47"/>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55" name="Freeform 338">
                  <a:extLst>
                    <a:ext uri="{FF2B5EF4-FFF2-40B4-BE49-F238E27FC236}">
                      <a16:creationId xmlns:a16="http://schemas.microsoft.com/office/drawing/2014/main" id="{F2C01A9D-5160-4CC6-ADE5-DD3618D9B15B}"/>
                    </a:ext>
                  </a:extLst>
                </p:cNvPr>
                <p:cNvSpPr/>
                <p:nvPr/>
              </p:nvSpPr>
              <p:spPr bwMode="auto">
                <a:xfrm>
                  <a:off x="1398700" y="2638185"/>
                  <a:ext cx="48857" cy="79559"/>
                </a:xfrm>
                <a:custGeom>
                  <a:avLst/>
                  <a:gdLst>
                    <a:gd name="T0" fmla="*/ 0 w 100"/>
                    <a:gd name="T1" fmla="*/ 3 h 175"/>
                    <a:gd name="T2" fmla="*/ 0 w 100"/>
                    <a:gd name="T3" fmla="*/ 1 h 175"/>
                    <a:gd name="T4" fmla="*/ 2 w 100"/>
                    <a:gd name="T5" fmla="*/ 0 h 175"/>
                    <a:gd name="T6" fmla="*/ 2 w 100"/>
                    <a:gd name="T7" fmla="*/ 2 h 175"/>
                    <a:gd name="T8" fmla="*/ 2 w 100"/>
                    <a:gd name="T9" fmla="*/ 2 h 175"/>
                    <a:gd name="T10" fmla="*/ 1 w 100"/>
                    <a:gd name="T11" fmla="*/ 3 h 175"/>
                    <a:gd name="T12" fmla="*/ 1 w 100"/>
                    <a:gd name="T13" fmla="*/ 4 h 175"/>
                    <a:gd name="T14" fmla="*/ 0 w 100"/>
                    <a:gd name="T15" fmla="*/ 4 h 175"/>
                    <a:gd name="T16" fmla="*/ 0 w 100"/>
                    <a:gd name="T17" fmla="*/ 3 h 1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175"/>
                    <a:gd name="T29" fmla="*/ 100 w 100"/>
                    <a:gd name="T30" fmla="*/ 175 h 17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175">
                      <a:moveTo>
                        <a:pt x="0" y="133"/>
                      </a:moveTo>
                      <a:lnTo>
                        <a:pt x="6" y="47"/>
                      </a:lnTo>
                      <a:lnTo>
                        <a:pt x="87" y="0"/>
                      </a:lnTo>
                      <a:lnTo>
                        <a:pt x="72" y="69"/>
                      </a:lnTo>
                      <a:lnTo>
                        <a:pt x="100" y="89"/>
                      </a:lnTo>
                      <a:lnTo>
                        <a:pt x="48" y="127"/>
                      </a:lnTo>
                      <a:lnTo>
                        <a:pt x="46" y="175"/>
                      </a:lnTo>
                      <a:lnTo>
                        <a:pt x="16" y="175"/>
                      </a:lnTo>
                      <a:lnTo>
                        <a:pt x="0" y="133"/>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56" name="Freeform 339">
                  <a:extLst>
                    <a:ext uri="{FF2B5EF4-FFF2-40B4-BE49-F238E27FC236}">
                      <a16:creationId xmlns:a16="http://schemas.microsoft.com/office/drawing/2014/main" id="{0C0ABE59-C60C-4CEA-9835-A761AE8DBAAF}"/>
                    </a:ext>
                  </a:extLst>
                </p:cNvPr>
                <p:cNvSpPr/>
                <p:nvPr/>
              </p:nvSpPr>
              <p:spPr bwMode="auto">
                <a:xfrm>
                  <a:off x="1430710" y="2698650"/>
                  <a:ext cx="16847" cy="9547"/>
                </a:xfrm>
                <a:custGeom>
                  <a:avLst/>
                  <a:gdLst>
                    <a:gd name="T0" fmla="*/ 0 w 36"/>
                    <a:gd name="T1" fmla="*/ 1 h 22"/>
                    <a:gd name="T2" fmla="*/ 1 w 36"/>
                    <a:gd name="T3" fmla="*/ 0 h 22"/>
                    <a:gd name="T4" fmla="*/ 1 w 36"/>
                    <a:gd name="T5" fmla="*/ 0 h 22"/>
                    <a:gd name="T6" fmla="*/ 0 w 36"/>
                    <a:gd name="T7" fmla="*/ 1 h 22"/>
                    <a:gd name="T8" fmla="*/ 0 60000 65536"/>
                    <a:gd name="T9" fmla="*/ 0 60000 65536"/>
                    <a:gd name="T10" fmla="*/ 0 60000 65536"/>
                    <a:gd name="T11" fmla="*/ 0 60000 65536"/>
                    <a:gd name="T12" fmla="*/ 0 w 36"/>
                    <a:gd name="T13" fmla="*/ 0 h 22"/>
                    <a:gd name="T14" fmla="*/ 36 w 36"/>
                    <a:gd name="T15" fmla="*/ 22 h 22"/>
                  </a:gdLst>
                  <a:ahLst/>
                  <a:cxnLst>
                    <a:cxn ang="T8">
                      <a:pos x="T0" y="T1"/>
                    </a:cxn>
                    <a:cxn ang="T9">
                      <a:pos x="T2" y="T3"/>
                    </a:cxn>
                    <a:cxn ang="T10">
                      <a:pos x="T4" y="T5"/>
                    </a:cxn>
                    <a:cxn ang="T11">
                      <a:pos x="T6" y="T7"/>
                    </a:cxn>
                  </a:cxnLst>
                  <a:rect l="T12" t="T13" r="T14" b="T15"/>
                  <a:pathLst>
                    <a:path w="36" h="22">
                      <a:moveTo>
                        <a:pt x="0" y="22"/>
                      </a:moveTo>
                      <a:lnTo>
                        <a:pt x="30" y="0"/>
                      </a:lnTo>
                      <a:lnTo>
                        <a:pt x="36" y="14"/>
                      </a:lnTo>
                      <a:lnTo>
                        <a:pt x="0" y="22"/>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57" name="Freeform 340">
                  <a:extLst>
                    <a:ext uri="{FF2B5EF4-FFF2-40B4-BE49-F238E27FC236}">
                      <a16:creationId xmlns:a16="http://schemas.microsoft.com/office/drawing/2014/main" id="{60A26B2C-0356-4AA6-AE2D-B23190E795AD}"/>
                    </a:ext>
                  </a:extLst>
                </p:cNvPr>
                <p:cNvSpPr/>
                <p:nvPr/>
              </p:nvSpPr>
              <p:spPr bwMode="auto">
                <a:xfrm>
                  <a:off x="1454296" y="2681147"/>
                  <a:ext cx="28640" cy="33415"/>
                </a:xfrm>
                <a:custGeom>
                  <a:avLst/>
                  <a:gdLst>
                    <a:gd name="T0" fmla="*/ 0 w 61"/>
                    <a:gd name="T1" fmla="*/ 1 h 74"/>
                    <a:gd name="T2" fmla="*/ 1 w 61"/>
                    <a:gd name="T3" fmla="*/ 2 h 74"/>
                    <a:gd name="T4" fmla="*/ 1 w 61"/>
                    <a:gd name="T5" fmla="*/ 1 h 74"/>
                    <a:gd name="T6" fmla="*/ 1 w 61"/>
                    <a:gd name="T7" fmla="*/ 0 h 74"/>
                    <a:gd name="T8" fmla="*/ 0 w 61"/>
                    <a:gd name="T9" fmla="*/ 1 h 74"/>
                    <a:gd name="T10" fmla="*/ 0 60000 65536"/>
                    <a:gd name="T11" fmla="*/ 0 60000 65536"/>
                    <a:gd name="T12" fmla="*/ 0 60000 65536"/>
                    <a:gd name="T13" fmla="*/ 0 60000 65536"/>
                    <a:gd name="T14" fmla="*/ 0 60000 65536"/>
                    <a:gd name="T15" fmla="*/ 0 w 61"/>
                    <a:gd name="T16" fmla="*/ 0 h 74"/>
                    <a:gd name="T17" fmla="*/ 61 w 61"/>
                    <a:gd name="T18" fmla="*/ 74 h 74"/>
                  </a:gdLst>
                  <a:ahLst/>
                  <a:cxnLst>
                    <a:cxn ang="T10">
                      <a:pos x="T0" y="T1"/>
                    </a:cxn>
                    <a:cxn ang="T11">
                      <a:pos x="T2" y="T3"/>
                    </a:cxn>
                    <a:cxn ang="T12">
                      <a:pos x="T4" y="T5"/>
                    </a:cxn>
                    <a:cxn ang="T13">
                      <a:pos x="T6" y="T7"/>
                    </a:cxn>
                    <a:cxn ang="T14">
                      <a:pos x="T8" y="T9"/>
                    </a:cxn>
                  </a:cxnLst>
                  <a:rect l="T15" t="T16" r="T17" b="T18"/>
                  <a:pathLst>
                    <a:path w="61" h="74">
                      <a:moveTo>
                        <a:pt x="0" y="39"/>
                      </a:moveTo>
                      <a:lnTo>
                        <a:pt x="48" y="74"/>
                      </a:lnTo>
                      <a:lnTo>
                        <a:pt x="61" y="38"/>
                      </a:lnTo>
                      <a:lnTo>
                        <a:pt x="52" y="0"/>
                      </a:lnTo>
                      <a:lnTo>
                        <a:pt x="0" y="39"/>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58" name="Freeform 341">
                  <a:extLst>
                    <a:ext uri="{FF2B5EF4-FFF2-40B4-BE49-F238E27FC236}">
                      <a16:creationId xmlns:a16="http://schemas.microsoft.com/office/drawing/2014/main" id="{2FD252AF-D6C3-4008-BA1B-8848A1B648F3}"/>
                    </a:ext>
                  </a:extLst>
                </p:cNvPr>
                <p:cNvSpPr/>
                <p:nvPr/>
              </p:nvSpPr>
              <p:spPr bwMode="auto">
                <a:xfrm>
                  <a:off x="1626137" y="2245164"/>
                  <a:ext cx="200482" cy="329374"/>
                </a:xfrm>
                <a:custGeom>
                  <a:avLst/>
                  <a:gdLst>
                    <a:gd name="T0" fmla="*/ 0 w 416"/>
                    <a:gd name="T1" fmla="*/ 2 h 726"/>
                    <a:gd name="T2" fmla="*/ 1 w 416"/>
                    <a:gd name="T3" fmla="*/ 1 h 726"/>
                    <a:gd name="T4" fmla="*/ 2 w 416"/>
                    <a:gd name="T5" fmla="*/ 2 h 726"/>
                    <a:gd name="T6" fmla="*/ 3 w 416"/>
                    <a:gd name="T7" fmla="*/ 3 h 726"/>
                    <a:gd name="T8" fmla="*/ 5 w 416"/>
                    <a:gd name="T9" fmla="*/ 2 h 726"/>
                    <a:gd name="T10" fmla="*/ 5 w 416"/>
                    <a:gd name="T11" fmla="*/ 0 h 726"/>
                    <a:gd name="T12" fmla="*/ 7 w 416"/>
                    <a:gd name="T13" fmla="*/ 0 h 726"/>
                    <a:gd name="T14" fmla="*/ 8 w 416"/>
                    <a:gd name="T15" fmla="*/ 1 h 726"/>
                    <a:gd name="T16" fmla="*/ 7 w 416"/>
                    <a:gd name="T17" fmla="*/ 2 h 726"/>
                    <a:gd name="T18" fmla="*/ 7 w 416"/>
                    <a:gd name="T19" fmla="*/ 3 h 726"/>
                    <a:gd name="T20" fmla="*/ 9 w 416"/>
                    <a:gd name="T21" fmla="*/ 4 h 726"/>
                    <a:gd name="T22" fmla="*/ 8 w 416"/>
                    <a:gd name="T23" fmla="*/ 5 h 726"/>
                    <a:gd name="T24" fmla="*/ 9 w 416"/>
                    <a:gd name="T25" fmla="*/ 7 h 726"/>
                    <a:gd name="T26" fmla="*/ 8 w 416"/>
                    <a:gd name="T27" fmla="*/ 9 h 726"/>
                    <a:gd name="T28" fmla="*/ 10 w 416"/>
                    <a:gd name="T29" fmla="*/ 13 h 726"/>
                    <a:gd name="T30" fmla="*/ 6 w 416"/>
                    <a:gd name="T31" fmla="*/ 16 h 726"/>
                    <a:gd name="T32" fmla="*/ 2 w 416"/>
                    <a:gd name="T33" fmla="*/ 17 h 726"/>
                    <a:gd name="T34" fmla="*/ 2 w 416"/>
                    <a:gd name="T35" fmla="*/ 16 h 726"/>
                    <a:gd name="T36" fmla="*/ 1 w 416"/>
                    <a:gd name="T37" fmla="*/ 16 h 726"/>
                    <a:gd name="T38" fmla="*/ 1 w 416"/>
                    <a:gd name="T39" fmla="*/ 12 h 726"/>
                    <a:gd name="T40" fmla="*/ 4 w 416"/>
                    <a:gd name="T41" fmla="*/ 9 h 726"/>
                    <a:gd name="T42" fmla="*/ 3 w 416"/>
                    <a:gd name="T43" fmla="*/ 7 h 726"/>
                    <a:gd name="T44" fmla="*/ 3 w 416"/>
                    <a:gd name="T45" fmla="*/ 4 h 726"/>
                    <a:gd name="T46" fmla="*/ 0 w 416"/>
                    <a:gd name="T47" fmla="*/ 2 h 72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16"/>
                    <a:gd name="T73" fmla="*/ 0 h 726"/>
                    <a:gd name="T74" fmla="*/ 416 w 416"/>
                    <a:gd name="T75" fmla="*/ 726 h 72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16" h="726">
                      <a:moveTo>
                        <a:pt x="0" y="76"/>
                      </a:moveTo>
                      <a:lnTo>
                        <a:pt x="27" y="55"/>
                      </a:lnTo>
                      <a:lnTo>
                        <a:pt x="72" y="97"/>
                      </a:lnTo>
                      <a:lnTo>
                        <a:pt x="151" y="105"/>
                      </a:lnTo>
                      <a:lnTo>
                        <a:pt x="196" y="79"/>
                      </a:lnTo>
                      <a:lnTo>
                        <a:pt x="208" y="17"/>
                      </a:lnTo>
                      <a:lnTo>
                        <a:pt x="284" y="0"/>
                      </a:lnTo>
                      <a:lnTo>
                        <a:pt x="324" y="25"/>
                      </a:lnTo>
                      <a:lnTo>
                        <a:pt x="319" y="76"/>
                      </a:lnTo>
                      <a:lnTo>
                        <a:pt x="303" y="126"/>
                      </a:lnTo>
                      <a:lnTo>
                        <a:pt x="362" y="190"/>
                      </a:lnTo>
                      <a:lnTo>
                        <a:pt x="325" y="236"/>
                      </a:lnTo>
                      <a:lnTo>
                        <a:pt x="365" y="316"/>
                      </a:lnTo>
                      <a:lnTo>
                        <a:pt x="353" y="387"/>
                      </a:lnTo>
                      <a:lnTo>
                        <a:pt x="416" y="537"/>
                      </a:lnTo>
                      <a:lnTo>
                        <a:pt x="269" y="680"/>
                      </a:lnTo>
                      <a:lnTo>
                        <a:pt x="94" y="726"/>
                      </a:lnTo>
                      <a:lnTo>
                        <a:pt x="83" y="697"/>
                      </a:lnTo>
                      <a:lnTo>
                        <a:pt x="27" y="674"/>
                      </a:lnTo>
                      <a:lnTo>
                        <a:pt x="20" y="533"/>
                      </a:lnTo>
                      <a:lnTo>
                        <a:pt x="189" y="381"/>
                      </a:lnTo>
                      <a:lnTo>
                        <a:pt x="134" y="306"/>
                      </a:lnTo>
                      <a:lnTo>
                        <a:pt x="112" y="155"/>
                      </a:lnTo>
                      <a:lnTo>
                        <a:pt x="0" y="76"/>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59" name="Freeform 342">
                  <a:extLst>
                    <a:ext uri="{FF2B5EF4-FFF2-40B4-BE49-F238E27FC236}">
                      <a16:creationId xmlns:a16="http://schemas.microsoft.com/office/drawing/2014/main" id="{CFF77E16-73BE-43A6-9718-21FA09873AAC}"/>
                    </a:ext>
                  </a:extLst>
                </p:cNvPr>
                <p:cNvSpPr/>
                <p:nvPr/>
              </p:nvSpPr>
              <p:spPr bwMode="auto">
                <a:xfrm>
                  <a:off x="1167893" y="2819579"/>
                  <a:ext cx="230807" cy="219583"/>
                </a:xfrm>
                <a:custGeom>
                  <a:avLst/>
                  <a:gdLst>
                    <a:gd name="T0" fmla="*/ 0 w 482"/>
                    <a:gd name="T1" fmla="*/ 3 h 484"/>
                    <a:gd name="T2" fmla="*/ 0 w 482"/>
                    <a:gd name="T3" fmla="*/ 4 h 484"/>
                    <a:gd name="T4" fmla="*/ 3 w 482"/>
                    <a:gd name="T5" fmla="*/ 5 h 484"/>
                    <a:gd name="T6" fmla="*/ 2 w 482"/>
                    <a:gd name="T7" fmla="*/ 6 h 484"/>
                    <a:gd name="T8" fmla="*/ 3 w 482"/>
                    <a:gd name="T9" fmla="*/ 6 h 484"/>
                    <a:gd name="T10" fmla="*/ 3 w 482"/>
                    <a:gd name="T11" fmla="*/ 8 h 484"/>
                    <a:gd name="T12" fmla="*/ 3 w 482"/>
                    <a:gd name="T13" fmla="*/ 10 h 484"/>
                    <a:gd name="T14" fmla="*/ 5 w 482"/>
                    <a:gd name="T15" fmla="*/ 11 h 484"/>
                    <a:gd name="T16" fmla="*/ 5 w 482"/>
                    <a:gd name="T17" fmla="*/ 11 h 484"/>
                    <a:gd name="T18" fmla="*/ 7 w 482"/>
                    <a:gd name="T19" fmla="*/ 11 h 484"/>
                    <a:gd name="T20" fmla="*/ 7 w 482"/>
                    <a:gd name="T21" fmla="*/ 10 h 484"/>
                    <a:gd name="T22" fmla="*/ 8 w 482"/>
                    <a:gd name="T23" fmla="*/ 10 h 484"/>
                    <a:gd name="T24" fmla="*/ 9 w 482"/>
                    <a:gd name="T25" fmla="*/ 10 h 484"/>
                    <a:gd name="T26" fmla="*/ 11 w 482"/>
                    <a:gd name="T27" fmla="*/ 9 h 484"/>
                    <a:gd name="T28" fmla="*/ 10 w 482"/>
                    <a:gd name="T29" fmla="*/ 8 h 484"/>
                    <a:gd name="T30" fmla="*/ 10 w 482"/>
                    <a:gd name="T31" fmla="*/ 7 h 484"/>
                    <a:gd name="T32" fmla="*/ 9 w 482"/>
                    <a:gd name="T33" fmla="*/ 6 h 484"/>
                    <a:gd name="T34" fmla="*/ 11 w 482"/>
                    <a:gd name="T35" fmla="*/ 5 h 484"/>
                    <a:gd name="T36" fmla="*/ 11 w 482"/>
                    <a:gd name="T37" fmla="*/ 3 h 484"/>
                    <a:gd name="T38" fmla="*/ 9 w 482"/>
                    <a:gd name="T39" fmla="*/ 2 h 484"/>
                    <a:gd name="T40" fmla="*/ 9 w 482"/>
                    <a:gd name="T41" fmla="*/ 2 h 484"/>
                    <a:gd name="T42" fmla="*/ 7 w 482"/>
                    <a:gd name="T43" fmla="*/ 0 h 484"/>
                    <a:gd name="T44" fmla="*/ 6 w 482"/>
                    <a:gd name="T45" fmla="*/ 0 h 484"/>
                    <a:gd name="T46" fmla="*/ 5 w 482"/>
                    <a:gd name="T47" fmla="*/ 2 h 484"/>
                    <a:gd name="T48" fmla="*/ 3 w 482"/>
                    <a:gd name="T49" fmla="*/ 2 h 484"/>
                    <a:gd name="T50" fmla="*/ 3 w 482"/>
                    <a:gd name="T51" fmla="*/ 3 h 484"/>
                    <a:gd name="T52" fmla="*/ 0 w 482"/>
                    <a:gd name="T53" fmla="*/ 3 h 4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2"/>
                    <a:gd name="T82" fmla="*/ 0 h 484"/>
                    <a:gd name="T83" fmla="*/ 482 w 482"/>
                    <a:gd name="T84" fmla="*/ 484 h 48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2" h="484">
                      <a:moveTo>
                        <a:pt x="0" y="147"/>
                      </a:moveTo>
                      <a:lnTo>
                        <a:pt x="15" y="189"/>
                      </a:lnTo>
                      <a:lnTo>
                        <a:pt x="115" y="219"/>
                      </a:lnTo>
                      <a:lnTo>
                        <a:pt x="96" y="242"/>
                      </a:lnTo>
                      <a:lnTo>
                        <a:pt x="135" y="275"/>
                      </a:lnTo>
                      <a:lnTo>
                        <a:pt x="150" y="327"/>
                      </a:lnTo>
                      <a:lnTo>
                        <a:pt x="107" y="430"/>
                      </a:lnTo>
                      <a:lnTo>
                        <a:pt x="228" y="472"/>
                      </a:lnTo>
                      <a:lnTo>
                        <a:pt x="240" y="477"/>
                      </a:lnTo>
                      <a:lnTo>
                        <a:pt x="297" y="484"/>
                      </a:lnTo>
                      <a:lnTo>
                        <a:pt x="297" y="444"/>
                      </a:lnTo>
                      <a:lnTo>
                        <a:pt x="330" y="421"/>
                      </a:lnTo>
                      <a:lnTo>
                        <a:pt x="408" y="448"/>
                      </a:lnTo>
                      <a:lnTo>
                        <a:pt x="456" y="407"/>
                      </a:lnTo>
                      <a:lnTo>
                        <a:pt x="430" y="348"/>
                      </a:lnTo>
                      <a:lnTo>
                        <a:pt x="441" y="293"/>
                      </a:lnTo>
                      <a:lnTo>
                        <a:pt x="402" y="261"/>
                      </a:lnTo>
                      <a:lnTo>
                        <a:pt x="456" y="195"/>
                      </a:lnTo>
                      <a:lnTo>
                        <a:pt x="482" y="123"/>
                      </a:lnTo>
                      <a:lnTo>
                        <a:pt x="410" y="92"/>
                      </a:lnTo>
                      <a:lnTo>
                        <a:pt x="392" y="84"/>
                      </a:lnTo>
                      <a:lnTo>
                        <a:pt x="280" y="0"/>
                      </a:lnTo>
                      <a:lnTo>
                        <a:pt x="244" y="15"/>
                      </a:lnTo>
                      <a:lnTo>
                        <a:pt x="197" y="96"/>
                      </a:lnTo>
                      <a:lnTo>
                        <a:pt x="104" y="81"/>
                      </a:lnTo>
                      <a:lnTo>
                        <a:pt x="122" y="143"/>
                      </a:lnTo>
                      <a:lnTo>
                        <a:pt x="0" y="147"/>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60" name="Freeform 343">
                  <a:extLst>
                    <a:ext uri="{FF2B5EF4-FFF2-40B4-BE49-F238E27FC236}">
                      <a16:creationId xmlns:a16="http://schemas.microsoft.com/office/drawing/2014/main" id="{F4CADC8B-B43E-4BEB-ACFB-FB44CD8D7AE3}"/>
                    </a:ext>
                  </a:extLst>
                </p:cNvPr>
                <p:cNvSpPr/>
                <p:nvPr/>
              </p:nvSpPr>
              <p:spPr bwMode="auto">
                <a:xfrm>
                  <a:off x="1407123" y="3023250"/>
                  <a:ext cx="15163" cy="39779"/>
                </a:xfrm>
                <a:custGeom>
                  <a:avLst/>
                  <a:gdLst>
                    <a:gd name="T0" fmla="*/ 0 w 31"/>
                    <a:gd name="T1" fmla="*/ 1 h 89"/>
                    <a:gd name="T2" fmla="*/ 1 w 31"/>
                    <a:gd name="T3" fmla="*/ 2 h 89"/>
                    <a:gd name="T4" fmla="*/ 1 w 31"/>
                    <a:gd name="T5" fmla="*/ 0 h 89"/>
                    <a:gd name="T6" fmla="*/ 0 w 31"/>
                    <a:gd name="T7" fmla="*/ 1 h 89"/>
                    <a:gd name="T8" fmla="*/ 0 60000 65536"/>
                    <a:gd name="T9" fmla="*/ 0 60000 65536"/>
                    <a:gd name="T10" fmla="*/ 0 60000 65536"/>
                    <a:gd name="T11" fmla="*/ 0 60000 65536"/>
                    <a:gd name="T12" fmla="*/ 0 w 31"/>
                    <a:gd name="T13" fmla="*/ 0 h 89"/>
                    <a:gd name="T14" fmla="*/ 31 w 31"/>
                    <a:gd name="T15" fmla="*/ 89 h 89"/>
                  </a:gdLst>
                  <a:ahLst/>
                  <a:cxnLst>
                    <a:cxn ang="T8">
                      <a:pos x="T0" y="T1"/>
                    </a:cxn>
                    <a:cxn ang="T9">
                      <a:pos x="T2" y="T3"/>
                    </a:cxn>
                    <a:cxn ang="T10">
                      <a:pos x="T4" y="T5"/>
                    </a:cxn>
                    <a:cxn ang="T11">
                      <a:pos x="T6" y="T7"/>
                    </a:cxn>
                  </a:cxnLst>
                  <a:rect l="T12" t="T13" r="T14" b="T15"/>
                  <a:pathLst>
                    <a:path w="31" h="89">
                      <a:moveTo>
                        <a:pt x="0" y="46"/>
                      </a:moveTo>
                      <a:lnTo>
                        <a:pt x="28" y="89"/>
                      </a:lnTo>
                      <a:lnTo>
                        <a:pt x="31" y="0"/>
                      </a:lnTo>
                      <a:lnTo>
                        <a:pt x="0" y="46"/>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61" name="Freeform 344">
                  <a:extLst>
                    <a:ext uri="{FF2B5EF4-FFF2-40B4-BE49-F238E27FC236}">
                      <a16:creationId xmlns:a16="http://schemas.microsoft.com/office/drawing/2014/main" id="{FA84DB9D-37A0-477E-8729-839B635EB18A}"/>
                    </a:ext>
                  </a:extLst>
                </p:cNvPr>
                <p:cNvSpPr/>
                <p:nvPr/>
              </p:nvSpPr>
              <p:spPr bwMode="auto">
                <a:xfrm>
                  <a:off x="1358266" y="2717744"/>
                  <a:ext cx="161733" cy="194124"/>
                </a:xfrm>
                <a:custGeom>
                  <a:avLst/>
                  <a:gdLst>
                    <a:gd name="T0" fmla="*/ 0 w 335"/>
                    <a:gd name="T1" fmla="*/ 4 h 429"/>
                    <a:gd name="T2" fmla="*/ 0 w 335"/>
                    <a:gd name="T3" fmla="*/ 6 h 429"/>
                    <a:gd name="T4" fmla="*/ 0 w 335"/>
                    <a:gd name="T5" fmla="*/ 6 h 429"/>
                    <a:gd name="T6" fmla="*/ 0 w 335"/>
                    <a:gd name="T7" fmla="*/ 7 h 429"/>
                    <a:gd name="T8" fmla="*/ 2 w 335"/>
                    <a:gd name="T9" fmla="*/ 8 h 429"/>
                    <a:gd name="T10" fmla="*/ 1 w 335"/>
                    <a:gd name="T11" fmla="*/ 10 h 429"/>
                    <a:gd name="T12" fmla="*/ 3 w 335"/>
                    <a:gd name="T13" fmla="*/ 10 h 429"/>
                    <a:gd name="T14" fmla="*/ 6 w 335"/>
                    <a:gd name="T15" fmla="*/ 10 h 429"/>
                    <a:gd name="T16" fmla="*/ 7 w 335"/>
                    <a:gd name="T17" fmla="*/ 8 h 429"/>
                    <a:gd name="T18" fmla="*/ 5 w 335"/>
                    <a:gd name="T19" fmla="*/ 6 h 429"/>
                    <a:gd name="T20" fmla="*/ 7 w 335"/>
                    <a:gd name="T21" fmla="*/ 5 h 429"/>
                    <a:gd name="T22" fmla="*/ 8 w 335"/>
                    <a:gd name="T23" fmla="*/ 5 h 429"/>
                    <a:gd name="T24" fmla="*/ 7 w 335"/>
                    <a:gd name="T25" fmla="*/ 1 h 429"/>
                    <a:gd name="T26" fmla="*/ 6 w 335"/>
                    <a:gd name="T27" fmla="*/ 1 h 429"/>
                    <a:gd name="T28" fmla="*/ 4 w 335"/>
                    <a:gd name="T29" fmla="*/ 1 h 429"/>
                    <a:gd name="T30" fmla="*/ 4 w 335"/>
                    <a:gd name="T31" fmla="*/ 1 h 429"/>
                    <a:gd name="T32" fmla="*/ 3 w 335"/>
                    <a:gd name="T33" fmla="*/ 0 h 429"/>
                    <a:gd name="T34" fmla="*/ 2 w 335"/>
                    <a:gd name="T35" fmla="*/ 0 h 429"/>
                    <a:gd name="T36" fmla="*/ 2 w 335"/>
                    <a:gd name="T37" fmla="*/ 2 h 429"/>
                    <a:gd name="T38" fmla="*/ 1 w 335"/>
                    <a:gd name="T39" fmla="*/ 2 h 429"/>
                    <a:gd name="T40" fmla="*/ 1 w 335"/>
                    <a:gd name="T41" fmla="*/ 2 h 429"/>
                    <a:gd name="T42" fmla="*/ 1 w 335"/>
                    <a:gd name="T43" fmla="*/ 4 h 429"/>
                    <a:gd name="T44" fmla="*/ 0 w 335"/>
                    <a:gd name="T45" fmla="*/ 4 h 4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35"/>
                    <a:gd name="T70" fmla="*/ 0 h 429"/>
                    <a:gd name="T71" fmla="*/ 335 w 335"/>
                    <a:gd name="T72" fmla="*/ 429 h 42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35" h="429">
                      <a:moveTo>
                        <a:pt x="0" y="178"/>
                      </a:moveTo>
                      <a:lnTo>
                        <a:pt x="2" y="247"/>
                      </a:lnTo>
                      <a:lnTo>
                        <a:pt x="5" y="279"/>
                      </a:lnTo>
                      <a:lnTo>
                        <a:pt x="10" y="317"/>
                      </a:lnTo>
                      <a:lnTo>
                        <a:pt x="82" y="348"/>
                      </a:lnTo>
                      <a:lnTo>
                        <a:pt x="56" y="420"/>
                      </a:lnTo>
                      <a:lnTo>
                        <a:pt x="130" y="429"/>
                      </a:lnTo>
                      <a:lnTo>
                        <a:pt x="262" y="428"/>
                      </a:lnTo>
                      <a:lnTo>
                        <a:pt x="297" y="359"/>
                      </a:lnTo>
                      <a:lnTo>
                        <a:pt x="225" y="271"/>
                      </a:lnTo>
                      <a:lnTo>
                        <a:pt x="309" y="224"/>
                      </a:lnTo>
                      <a:lnTo>
                        <a:pt x="335" y="237"/>
                      </a:lnTo>
                      <a:lnTo>
                        <a:pt x="309" y="65"/>
                      </a:lnTo>
                      <a:lnTo>
                        <a:pt x="250" y="23"/>
                      </a:lnTo>
                      <a:lnTo>
                        <a:pt x="180" y="53"/>
                      </a:lnTo>
                      <a:lnTo>
                        <a:pt x="189" y="33"/>
                      </a:lnTo>
                      <a:lnTo>
                        <a:pt x="130" y="0"/>
                      </a:lnTo>
                      <a:lnTo>
                        <a:pt x="100" y="0"/>
                      </a:lnTo>
                      <a:lnTo>
                        <a:pt x="99" y="95"/>
                      </a:lnTo>
                      <a:lnTo>
                        <a:pt x="67" y="69"/>
                      </a:lnTo>
                      <a:lnTo>
                        <a:pt x="45" y="99"/>
                      </a:lnTo>
                      <a:lnTo>
                        <a:pt x="41" y="156"/>
                      </a:lnTo>
                      <a:lnTo>
                        <a:pt x="0" y="178"/>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62" name="Freeform 345">
                  <a:extLst>
                    <a:ext uri="{FF2B5EF4-FFF2-40B4-BE49-F238E27FC236}">
                      <a16:creationId xmlns:a16="http://schemas.microsoft.com/office/drawing/2014/main" id="{4106878F-518C-49CD-AB31-13EB7A0FC83A}"/>
                    </a:ext>
                  </a:extLst>
                </p:cNvPr>
                <p:cNvSpPr/>
                <p:nvPr/>
              </p:nvSpPr>
              <p:spPr bwMode="auto">
                <a:xfrm>
                  <a:off x="1619399" y="3053482"/>
                  <a:ext cx="114561" cy="125703"/>
                </a:xfrm>
                <a:custGeom>
                  <a:avLst/>
                  <a:gdLst>
                    <a:gd name="T0" fmla="*/ 0 w 241"/>
                    <a:gd name="T1" fmla="*/ 3 h 276"/>
                    <a:gd name="T2" fmla="*/ 1 w 241"/>
                    <a:gd name="T3" fmla="*/ 1 h 276"/>
                    <a:gd name="T4" fmla="*/ 3 w 241"/>
                    <a:gd name="T5" fmla="*/ 1 h 276"/>
                    <a:gd name="T6" fmla="*/ 5 w 241"/>
                    <a:gd name="T7" fmla="*/ 1 h 276"/>
                    <a:gd name="T8" fmla="*/ 5 w 241"/>
                    <a:gd name="T9" fmla="*/ 0 h 276"/>
                    <a:gd name="T10" fmla="*/ 5 w 241"/>
                    <a:gd name="T11" fmla="*/ 1 h 276"/>
                    <a:gd name="T12" fmla="*/ 4 w 241"/>
                    <a:gd name="T13" fmla="*/ 1 h 276"/>
                    <a:gd name="T14" fmla="*/ 3 w 241"/>
                    <a:gd name="T15" fmla="*/ 2 h 276"/>
                    <a:gd name="T16" fmla="*/ 2 w 241"/>
                    <a:gd name="T17" fmla="*/ 1 h 276"/>
                    <a:gd name="T18" fmla="*/ 3 w 241"/>
                    <a:gd name="T19" fmla="*/ 3 h 276"/>
                    <a:gd name="T20" fmla="*/ 2 w 241"/>
                    <a:gd name="T21" fmla="*/ 4 h 276"/>
                    <a:gd name="T22" fmla="*/ 3 w 241"/>
                    <a:gd name="T23" fmla="*/ 4 h 276"/>
                    <a:gd name="T24" fmla="*/ 3 w 241"/>
                    <a:gd name="T25" fmla="*/ 5 h 276"/>
                    <a:gd name="T26" fmla="*/ 2 w 241"/>
                    <a:gd name="T27" fmla="*/ 5 h 276"/>
                    <a:gd name="T28" fmla="*/ 3 w 241"/>
                    <a:gd name="T29" fmla="*/ 7 h 276"/>
                    <a:gd name="T30" fmla="*/ 1 w 241"/>
                    <a:gd name="T31" fmla="*/ 6 h 276"/>
                    <a:gd name="T32" fmla="*/ 1 w 241"/>
                    <a:gd name="T33" fmla="*/ 5 h 276"/>
                    <a:gd name="T34" fmla="*/ 3 w 241"/>
                    <a:gd name="T35" fmla="*/ 4 h 276"/>
                    <a:gd name="T36" fmla="*/ 1 w 241"/>
                    <a:gd name="T37" fmla="*/ 4 h 276"/>
                    <a:gd name="T38" fmla="*/ 0 w 241"/>
                    <a:gd name="T39" fmla="*/ 3 h 2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1"/>
                    <a:gd name="T61" fmla="*/ 0 h 276"/>
                    <a:gd name="T62" fmla="*/ 241 w 241"/>
                    <a:gd name="T63" fmla="*/ 276 h 2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1" h="276">
                      <a:moveTo>
                        <a:pt x="0" y="110"/>
                      </a:moveTo>
                      <a:lnTo>
                        <a:pt x="36" y="47"/>
                      </a:lnTo>
                      <a:lnTo>
                        <a:pt x="111" y="23"/>
                      </a:lnTo>
                      <a:lnTo>
                        <a:pt x="206" y="26"/>
                      </a:lnTo>
                      <a:lnTo>
                        <a:pt x="241" y="0"/>
                      </a:lnTo>
                      <a:lnTo>
                        <a:pt x="227" y="57"/>
                      </a:lnTo>
                      <a:lnTo>
                        <a:pt x="162" y="45"/>
                      </a:lnTo>
                      <a:lnTo>
                        <a:pt x="131" y="93"/>
                      </a:lnTo>
                      <a:lnTo>
                        <a:pt x="98" y="66"/>
                      </a:lnTo>
                      <a:lnTo>
                        <a:pt x="121" y="141"/>
                      </a:lnTo>
                      <a:lnTo>
                        <a:pt x="90" y="154"/>
                      </a:lnTo>
                      <a:lnTo>
                        <a:pt x="151" y="187"/>
                      </a:lnTo>
                      <a:lnTo>
                        <a:pt x="151" y="214"/>
                      </a:lnTo>
                      <a:lnTo>
                        <a:pt x="100" y="223"/>
                      </a:lnTo>
                      <a:lnTo>
                        <a:pt x="116" y="276"/>
                      </a:lnTo>
                      <a:lnTo>
                        <a:pt x="59" y="258"/>
                      </a:lnTo>
                      <a:lnTo>
                        <a:pt x="42" y="208"/>
                      </a:lnTo>
                      <a:lnTo>
                        <a:pt x="117" y="189"/>
                      </a:lnTo>
                      <a:lnTo>
                        <a:pt x="42" y="181"/>
                      </a:lnTo>
                      <a:lnTo>
                        <a:pt x="0" y="110"/>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63" name="Freeform 346">
                  <a:extLst>
                    <a:ext uri="{FF2B5EF4-FFF2-40B4-BE49-F238E27FC236}">
                      <a16:creationId xmlns:a16="http://schemas.microsoft.com/office/drawing/2014/main" id="{AC3D686D-AE8D-490C-A5A4-8272550ECEE1}"/>
                    </a:ext>
                  </a:extLst>
                </p:cNvPr>
                <p:cNvSpPr/>
                <p:nvPr/>
              </p:nvSpPr>
              <p:spPr bwMode="auto">
                <a:xfrm>
                  <a:off x="1681733" y="3199871"/>
                  <a:ext cx="52226" cy="7956"/>
                </a:xfrm>
                <a:custGeom>
                  <a:avLst/>
                  <a:gdLst>
                    <a:gd name="T0" fmla="*/ 0 w 112"/>
                    <a:gd name="T1" fmla="*/ 0 h 19"/>
                    <a:gd name="T2" fmla="*/ 0 w 112"/>
                    <a:gd name="T3" fmla="*/ 0 h 19"/>
                    <a:gd name="T4" fmla="*/ 2 w 112"/>
                    <a:gd name="T5" fmla="*/ 0 h 19"/>
                    <a:gd name="T6" fmla="*/ 1 w 112"/>
                    <a:gd name="T7" fmla="*/ 0 h 19"/>
                    <a:gd name="T8" fmla="*/ 0 w 112"/>
                    <a:gd name="T9" fmla="*/ 0 h 19"/>
                    <a:gd name="T10" fmla="*/ 0 60000 65536"/>
                    <a:gd name="T11" fmla="*/ 0 60000 65536"/>
                    <a:gd name="T12" fmla="*/ 0 60000 65536"/>
                    <a:gd name="T13" fmla="*/ 0 60000 65536"/>
                    <a:gd name="T14" fmla="*/ 0 60000 65536"/>
                    <a:gd name="T15" fmla="*/ 0 w 112"/>
                    <a:gd name="T16" fmla="*/ 0 h 19"/>
                    <a:gd name="T17" fmla="*/ 112 w 112"/>
                    <a:gd name="T18" fmla="*/ 19 h 19"/>
                  </a:gdLst>
                  <a:ahLst/>
                  <a:cxnLst>
                    <a:cxn ang="T10">
                      <a:pos x="T0" y="T1"/>
                    </a:cxn>
                    <a:cxn ang="T11">
                      <a:pos x="T2" y="T3"/>
                    </a:cxn>
                    <a:cxn ang="T12">
                      <a:pos x="T4" y="T5"/>
                    </a:cxn>
                    <a:cxn ang="T13">
                      <a:pos x="T6" y="T7"/>
                    </a:cxn>
                    <a:cxn ang="T14">
                      <a:pos x="T8" y="T9"/>
                    </a:cxn>
                  </a:cxnLst>
                  <a:rect l="T15" t="T16" r="T17" b="T18"/>
                  <a:pathLst>
                    <a:path w="112" h="19">
                      <a:moveTo>
                        <a:pt x="0" y="19"/>
                      </a:moveTo>
                      <a:lnTo>
                        <a:pt x="10" y="0"/>
                      </a:lnTo>
                      <a:lnTo>
                        <a:pt x="112" y="19"/>
                      </a:lnTo>
                      <a:lnTo>
                        <a:pt x="34" y="19"/>
                      </a:lnTo>
                      <a:lnTo>
                        <a:pt x="0" y="19"/>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64" name="Freeform 347">
                  <a:extLst>
                    <a:ext uri="{FF2B5EF4-FFF2-40B4-BE49-F238E27FC236}">
                      <a16:creationId xmlns:a16="http://schemas.microsoft.com/office/drawing/2014/main" id="{0AED9218-1674-448D-AED6-90D7E8557FBD}"/>
                    </a:ext>
                  </a:extLst>
                </p:cNvPr>
                <p:cNvSpPr/>
                <p:nvPr/>
              </p:nvSpPr>
              <p:spPr bwMode="auto">
                <a:xfrm>
                  <a:off x="1545271" y="2886409"/>
                  <a:ext cx="121300" cy="70012"/>
                </a:xfrm>
                <a:custGeom>
                  <a:avLst/>
                  <a:gdLst>
                    <a:gd name="T0" fmla="*/ 0 w 254"/>
                    <a:gd name="T1" fmla="*/ 2 h 157"/>
                    <a:gd name="T2" fmla="*/ 1 w 254"/>
                    <a:gd name="T3" fmla="*/ 1 h 157"/>
                    <a:gd name="T4" fmla="*/ 2 w 254"/>
                    <a:gd name="T5" fmla="*/ 1 h 157"/>
                    <a:gd name="T6" fmla="*/ 4 w 254"/>
                    <a:gd name="T7" fmla="*/ 0 h 157"/>
                    <a:gd name="T8" fmla="*/ 5 w 254"/>
                    <a:gd name="T9" fmla="*/ 0 h 157"/>
                    <a:gd name="T10" fmla="*/ 6 w 254"/>
                    <a:gd name="T11" fmla="*/ 1 h 157"/>
                    <a:gd name="T12" fmla="*/ 3 w 254"/>
                    <a:gd name="T13" fmla="*/ 3 h 157"/>
                    <a:gd name="T14" fmla="*/ 2 w 254"/>
                    <a:gd name="T15" fmla="*/ 3 h 157"/>
                    <a:gd name="T16" fmla="*/ 0 w 254"/>
                    <a:gd name="T17" fmla="*/ 2 h 1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4"/>
                    <a:gd name="T28" fmla="*/ 0 h 157"/>
                    <a:gd name="T29" fmla="*/ 254 w 254"/>
                    <a:gd name="T30" fmla="*/ 157 h 1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4" h="157">
                      <a:moveTo>
                        <a:pt x="0" y="93"/>
                      </a:moveTo>
                      <a:lnTo>
                        <a:pt x="39" y="25"/>
                      </a:lnTo>
                      <a:lnTo>
                        <a:pt x="89" y="44"/>
                      </a:lnTo>
                      <a:lnTo>
                        <a:pt x="178" y="0"/>
                      </a:lnTo>
                      <a:lnTo>
                        <a:pt x="230" y="9"/>
                      </a:lnTo>
                      <a:lnTo>
                        <a:pt x="254" y="34"/>
                      </a:lnTo>
                      <a:lnTo>
                        <a:pt x="154" y="139"/>
                      </a:lnTo>
                      <a:lnTo>
                        <a:pt x="73" y="157"/>
                      </a:lnTo>
                      <a:lnTo>
                        <a:pt x="0" y="93"/>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65" name="Freeform 348">
                  <a:extLst>
                    <a:ext uri="{FF2B5EF4-FFF2-40B4-BE49-F238E27FC236}">
                      <a16:creationId xmlns:a16="http://schemas.microsoft.com/office/drawing/2014/main" id="{3E0517E4-46F2-4BE3-A29D-D2A89366E986}"/>
                    </a:ext>
                  </a:extLst>
                </p:cNvPr>
                <p:cNvSpPr/>
                <p:nvPr/>
              </p:nvSpPr>
              <p:spPr bwMode="auto">
                <a:xfrm>
                  <a:off x="2498824" y="3190324"/>
                  <a:ext cx="535742" cy="587145"/>
                </a:xfrm>
                <a:custGeom>
                  <a:avLst/>
                  <a:gdLst>
                    <a:gd name="T0" fmla="*/ 0 w 1118"/>
                    <a:gd name="T1" fmla="*/ 14 h 1294"/>
                    <a:gd name="T2" fmla="*/ 1 w 1118"/>
                    <a:gd name="T3" fmla="*/ 13 h 1294"/>
                    <a:gd name="T4" fmla="*/ 3 w 1118"/>
                    <a:gd name="T5" fmla="*/ 13 h 1294"/>
                    <a:gd name="T6" fmla="*/ 1 w 1118"/>
                    <a:gd name="T7" fmla="*/ 10 h 1294"/>
                    <a:gd name="T8" fmla="*/ 2 w 1118"/>
                    <a:gd name="T9" fmla="*/ 9 h 1294"/>
                    <a:gd name="T10" fmla="*/ 3 w 1118"/>
                    <a:gd name="T11" fmla="*/ 9 h 1294"/>
                    <a:gd name="T12" fmla="*/ 6 w 1118"/>
                    <a:gd name="T13" fmla="*/ 6 h 1294"/>
                    <a:gd name="T14" fmla="*/ 6 w 1118"/>
                    <a:gd name="T15" fmla="*/ 5 h 1294"/>
                    <a:gd name="T16" fmla="*/ 6 w 1118"/>
                    <a:gd name="T17" fmla="*/ 4 h 1294"/>
                    <a:gd name="T18" fmla="*/ 5 w 1118"/>
                    <a:gd name="T19" fmla="*/ 3 h 1294"/>
                    <a:gd name="T20" fmla="*/ 5 w 1118"/>
                    <a:gd name="T21" fmla="*/ 1 h 1294"/>
                    <a:gd name="T22" fmla="*/ 8 w 1118"/>
                    <a:gd name="T23" fmla="*/ 1 h 1294"/>
                    <a:gd name="T24" fmla="*/ 9 w 1118"/>
                    <a:gd name="T25" fmla="*/ 1 h 1294"/>
                    <a:gd name="T26" fmla="*/ 10 w 1118"/>
                    <a:gd name="T27" fmla="*/ 0 h 1294"/>
                    <a:gd name="T28" fmla="*/ 11 w 1118"/>
                    <a:gd name="T29" fmla="*/ 1 h 1294"/>
                    <a:gd name="T30" fmla="*/ 10 w 1118"/>
                    <a:gd name="T31" fmla="*/ 2 h 1294"/>
                    <a:gd name="T32" fmla="*/ 10 w 1118"/>
                    <a:gd name="T33" fmla="*/ 4 h 1294"/>
                    <a:gd name="T34" fmla="*/ 9 w 1118"/>
                    <a:gd name="T35" fmla="*/ 4 h 1294"/>
                    <a:gd name="T36" fmla="*/ 10 w 1118"/>
                    <a:gd name="T37" fmla="*/ 6 h 1294"/>
                    <a:gd name="T38" fmla="*/ 11 w 1118"/>
                    <a:gd name="T39" fmla="*/ 7 h 1294"/>
                    <a:gd name="T40" fmla="*/ 11 w 1118"/>
                    <a:gd name="T41" fmla="*/ 8 h 1294"/>
                    <a:gd name="T42" fmla="*/ 13 w 1118"/>
                    <a:gd name="T43" fmla="*/ 10 h 1294"/>
                    <a:gd name="T44" fmla="*/ 17 w 1118"/>
                    <a:gd name="T45" fmla="*/ 11 h 1294"/>
                    <a:gd name="T46" fmla="*/ 18 w 1118"/>
                    <a:gd name="T47" fmla="*/ 9 h 1294"/>
                    <a:gd name="T48" fmla="*/ 18 w 1118"/>
                    <a:gd name="T49" fmla="*/ 9 h 1294"/>
                    <a:gd name="T50" fmla="*/ 18 w 1118"/>
                    <a:gd name="T51" fmla="*/ 10 h 1294"/>
                    <a:gd name="T52" fmla="*/ 18 w 1118"/>
                    <a:gd name="T53" fmla="*/ 11 h 1294"/>
                    <a:gd name="T54" fmla="*/ 21 w 1118"/>
                    <a:gd name="T55" fmla="*/ 10 h 1294"/>
                    <a:gd name="T56" fmla="*/ 21 w 1118"/>
                    <a:gd name="T57" fmla="*/ 9 h 1294"/>
                    <a:gd name="T58" fmla="*/ 24 w 1118"/>
                    <a:gd name="T59" fmla="*/ 7 h 1294"/>
                    <a:gd name="T60" fmla="*/ 25 w 1118"/>
                    <a:gd name="T61" fmla="*/ 9 h 1294"/>
                    <a:gd name="T62" fmla="*/ 26 w 1118"/>
                    <a:gd name="T63" fmla="*/ 9 h 1294"/>
                    <a:gd name="T64" fmla="*/ 25 w 1118"/>
                    <a:gd name="T65" fmla="*/ 10 h 1294"/>
                    <a:gd name="T66" fmla="*/ 24 w 1118"/>
                    <a:gd name="T67" fmla="*/ 11 h 1294"/>
                    <a:gd name="T68" fmla="*/ 22 w 1118"/>
                    <a:gd name="T69" fmla="*/ 15 h 1294"/>
                    <a:gd name="T70" fmla="*/ 21 w 1118"/>
                    <a:gd name="T71" fmla="*/ 14 h 1294"/>
                    <a:gd name="T72" fmla="*/ 21 w 1118"/>
                    <a:gd name="T73" fmla="*/ 14 h 1294"/>
                    <a:gd name="T74" fmla="*/ 20 w 1118"/>
                    <a:gd name="T75" fmla="*/ 13 h 1294"/>
                    <a:gd name="T76" fmla="*/ 21 w 1118"/>
                    <a:gd name="T77" fmla="*/ 12 h 1294"/>
                    <a:gd name="T78" fmla="*/ 19 w 1118"/>
                    <a:gd name="T79" fmla="*/ 12 h 1294"/>
                    <a:gd name="T80" fmla="*/ 18 w 1118"/>
                    <a:gd name="T81" fmla="*/ 11 h 1294"/>
                    <a:gd name="T82" fmla="*/ 18 w 1118"/>
                    <a:gd name="T83" fmla="*/ 11 h 1294"/>
                    <a:gd name="T84" fmla="*/ 18 w 1118"/>
                    <a:gd name="T85" fmla="*/ 12 h 1294"/>
                    <a:gd name="T86" fmla="*/ 17 w 1118"/>
                    <a:gd name="T87" fmla="*/ 13 h 1294"/>
                    <a:gd name="T88" fmla="*/ 18 w 1118"/>
                    <a:gd name="T89" fmla="*/ 13 h 1294"/>
                    <a:gd name="T90" fmla="*/ 18 w 1118"/>
                    <a:gd name="T91" fmla="*/ 16 h 1294"/>
                    <a:gd name="T92" fmla="*/ 18 w 1118"/>
                    <a:gd name="T93" fmla="*/ 15 h 1294"/>
                    <a:gd name="T94" fmla="*/ 16 w 1118"/>
                    <a:gd name="T95" fmla="*/ 18 h 1294"/>
                    <a:gd name="T96" fmla="*/ 11 w 1118"/>
                    <a:gd name="T97" fmla="*/ 22 h 1294"/>
                    <a:gd name="T98" fmla="*/ 10 w 1118"/>
                    <a:gd name="T99" fmla="*/ 28 h 1294"/>
                    <a:gd name="T100" fmla="*/ 8 w 1118"/>
                    <a:gd name="T101" fmla="*/ 30 h 1294"/>
                    <a:gd name="T102" fmla="*/ 6 w 1118"/>
                    <a:gd name="T103" fmla="*/ 26 h 1294"/>
                    <a:gd name="T104" fmla="*/ 5 w 1118"/>
                    <a:gd name="T105" fmla="*/ 22 h 1294"/>
                    <a:gd name="T106" fmla="*/ 5 w 1118"/>
                    <a:gd name="T107" fmla="*/ 21 h 1294"/>
                    <a:gd name="T108" fmla="*/ 4 w 1118"/>
                    <a:gd name="T109" fmla="*/ 15 h 1294"/>
                    <a:gd name="T110" fmla="*/ 4 w 1118"/>
                    <a:gd name="T111" fmla="*/ 15 h 1294"/>
                    <a:gd name="T112" fmla="*/ 3 w 1118"/>
                    <a:gd name="T113" fmla="*/ 16 h 1294"/>
                    <a:gd name="T114" fmla="*/ 2 w 1118"/>
                    <a:gd name="T115" fmla="*/ 17 h 1294"/>
                    <a:gd name="T116" fmla="*/ 1 w 1118"/>
                    <a:gd name="T117" fmla="*/ 15 h 1294"/>
                    <a:gd name="T118" fmla="*/ 2 w 1118"/>
                    <a:gd name="T119" fmla="*/ 14 h 1294"/>
                    <a:gd name="T120" fmla="*/ 1 w 1118"/>
                    <a:gd name="T121" fmla="*/ 15 h 1294"/>
                    <a:gd name="T122" fmla="*/ 0 w 1118"/>
                    <a:gd name="T123" fmla="*/ 14 h 12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18"/>
                    <a:gd name="T187" fmla="*/ 0 h 1294"/>
                    <a:gd name="T188" fmla="*/ 1118 w 1118"/>
                    <a:gd name="T189" fmla="*/ 1294 h 12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18" h="1294">
                      <a:moveTo>
                        <a:pt x="0" y="588"/>
                      </a:moveTo>
                      <a:lnTo>
                        <a:pt x="31" y="560"/>
                      </a:lnTo>
                      <a:lnTo>
                        <a:pt x="116" y="560"/>
                      </a:lnTo>
                      <a:lnTo>
                        <a:pt x="55" y="424"/>
                      </a:lnTo>
                      <a:lnTo>
                        <a:pt x="93" y="387"/>
                      </a:lnTo>
                      <a:lnTo>
                        <a:pt x="141" y="392"/>
                      </a:lnTo>
                      <a:lnTo>
                        <a:pt x="257" y="243"/>
                      </a:lnTo>
                      <a:lnTo>
                        <a:pt x="250" y="204"/>
                      </a:lnTo>
                      <a:lnTo>
                        <a:pt x="277" y="180"/>
                      </a:lnTo>
                      <a:lnTo>
                        <a:pt x="228" y="134"/>
                      </a:lnTo>
                      <a:lnTo>
                        <a:pt x="226" y="62"/>
                      </a:lnTo>
                      <a:lnTo>
                        <a:pt x="336" y="62"/>
                      </a:lnTo>
                      <a:lnTo>
                        <a:pt x="365" y="27"/>
                      </a:lnTo>
                      <a:lnTo>
                        <a:pt x="427" y="0"/>
                      </a:lnTo>
                      <a:lnTo>
                        <a:pt x="467" y="25"/>
                      </a:lnTo>
                      <a:lnTo>
                        <a:pt x="414" y="98"/>
                      </a:lnTo>
                      <a:lnTo>
                        <a:pt x="438" y="161"/>
                      </a:lnTo>
                      <a:lnTo>
                        <a:pt x="399" y="170"/>
                      </a:lnTo>
                      <a:lnTo>
                        <a:pt x="416" y="247"/>
                      </a:lnTo>
                      <a:lnTo>
                        <a:pt x="498" y="278"/>
                      </a:lnTo>
                      <a:lnTo>
                        <a:pt x="459" y="350"/>
                      </a:lnTo>
                      <a:lnTo>
                        <a:pt x="561" y="419"/>
                      </a:lnTo>
                      <a:lnTo>
                        <a:pt x="761" y="462"/>
                      </a:lnTo>
                      <a:lnTo>
                        <a:pt x="764" y="395"/>
                      </a:lnTo>
                      <a:lnTo>
                        <a:pt x="789" y="387"/>
                      </a:lnTo>
                      <a:lnTo>
                        <a:pt x="794" y="420"/>
                      </a:lnTo>
                      <a:lnTo>
                        <a:pt x="810" y="449"/>
                      </a:lnTo>
                      <a:lnTo>
                        <a:pt x="915" y="437"/>
                      </a:lnTo>
                      <a:lnTo>
                        <a:pt x="906" y="396"/>
                      </a:lnTo>
                      <a:lnTo>
                        <a:pt x="1067" y="315"/>
                      </a:lnTo>
                      <a:lnTo>
                        <a:pt x="1079" y="364"/>
                      </a:lnTo>
                      <a:lnTo>
                        <a:pt x="1118" y="382"/>
                      </a:lnTo>
                      <a:lnTo>
                        <a:pt x="1103" y="430"/>
                      </a:lnTo>
                      <a:lnTo>
                        <a:pt x="1036" y="458"/>
                      </a:lnTo>
                      <a:lnTo>
                        <a:pt x="936" y="671"/>
                      </a:lnTo>
                      <a:lnTo>
                        <a:pt x="919" y="587"/>
                      </a:lnTo>
                      <a:lnTo>
                        <a:pt x="901" y="621"/>
                      </a:lnTo>
                      <a:lnTo>
                        <a:pt x="876" y="577"/>
                      </a:lnTo>
                      <a:lnTo>
                        <a:pt x="921" y="524"/>
                      </a:lnTo>
                      <a:lnTo>
                        <a:pt x="836" y="516"/>
                      </a:lnTo>
                      <a:lnTo>
                        <a:pt x="778" y="457"/>
                      </a:lnTo>
                      <a:lnTo>
                        <a:pt x="763" y="489"/>
                      </a:lnTo>
                      <a:lnTo>
                        <a:pt x="781" y="516"/>
                      </a:lnTo>
                      <a:lnTo>
                        <a:pt x="757" y="535"/>
                      </a:lnTo>
                      <a:lnTo>
                        <a:pt x="780" y="562"/>
                      </a:lnTo>
                      <a:lnTo>
                        <a:pt x="794" y="684"/>
                      </a:lnTo>
                      <a:lnTo>
                        <a:pt x="763" y="665"/>
                      </a:lnTo>
                      <a:lnTo>
                        <a:pt x="698" y="763"/>
                      </a:lnTo>
                      <a:lnTo>
                        <a:pt x="466" y="956"/>
                      </a:lnTo>
                      <a:lnTo>
                        <a:pt x="449" y="1199"/>
                      </a:lnTo>
                      <a:lnTo>
                        <a:pt x="355" y="1294"/>
                      </a:lnTo>
                      <a:lnTo>
                        <a:pt x="267" y="1109"/>
                      </a:lnTo>
                      <a:lnTo>
                        <a:pt x="233" y="961"/>
                      </a:lnTo>
                      <a:lnTo>
                        <a:pt x="200" y="926"/>
                      </a:lnTo>
                      <a:lnTo>
                        <a:pt x="179" y="657"/>
                      </a:lnTo>
                      <a:lnTo>
                        <a:pt x="156" y="649"/>
                      </a:lnTo>
                      <a:lnTo>
                        <a:pt x="144" y="706"/>
                      </a:lnTo>
                      <a:lnTo>
                        <a:pt x="90" y="723"/>
                      </a:lnTo>
                      <a:lnTo>
                        <a:pt x="34" y="650"/>
                      </a:lnTo>
                      <a:lnTo>
                        <a:pt x="89" y="615"/>
                      </a:lnTo>
                      <a:lnTo>
                        <a:pt x="34" y="630"/>
                      </a:lnTo>
                      <a:lnTo>
                        <a:pt x="0" y="588"/>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66" name="Freeform 349">
                  <a:extLst>
                    <a:ext uri="{FF2B5EF4-FFF2-40B4-BE49-F238E27FC236}">
                      <a16:creationId xmlns:a16="http://schemas.microsoft.com/office/drawing/2014/main" id="{219467A9-29EA-4AE0-9971-17E2417EC2A6}"/>
                    </a:ext>
                  </a:extLst>
                </p:cNvPr>
                <p:cNvSpPr/>
                <p:nvPr/>
              </p:nvSpPr>
              <p:spPr bwMode="auto">
                <a:xfrm>
                  <a:off x="2995818" y="3826795"/>
                  <a:ext cx="200482" cy="227538"/>
                </a:xfrm>
                <a:custGeom>
                  <a:avLst/>
                  <a:gdLst>
                    <a:gd name="T0" fmla="*/ 0 w 416"/>
                    <a:gd name="T1" fmla="*/ 0 h 502"/>
                    <a:gd name="T2" fmla="*/ 2 w 416"/>
                    <a:gd name="T3" fmla="*/ 0 h 502"/>
                    <a:gd name="T4" fmla="*/ 5 w 416"/>
                    <a:gd name="T5" fmla="*/ 3 h 502"/>
                    <a:gd name="T6" fmla="*/ 7 w 416"/>
                    <a:gd name="T7" fmla="*/ 5 h 502"/>
                    <a:gd name="T8" fmla="*/ 7 w 416"/>
                    <a:gd name="T9" fmla="*/ 5 h 502"/>
                    <a:gd name="T10" fmla="*/ 8 w 416"/>
                    <a:gd name="T11" fmla="*/ 5 h 502"/>
                    <a:gd name="T12" fmla="*/ 7 w 416"/>
                    <a:gd name="T13" fmla="*/ 7 h 502"/>
                    <a:gd name="T14" fmla="*/ 10 w 416"/>
                    <a:gd name="T15" fmla="*/ 9 h 502"/>
                    <a:gd name="T16" fmla="*/ 9 w 416"/>
                    <a:gd name="T17" fmla="*/ 11 h 502"/>
                    <a:gd name="T18" fmla="*/ 9 w 416"/>
                    <a:gd name="T19" fmla="*/ 12 h 502"/>
                    <a:gd name="T20" fmla="*/ 7 w 416"/>
                    <a:gd name="T21" fmla="*/ 10 h 502"/>
                    <a:gd name="T22" fmla="*/ 3 w 416"/>
                    <a:gd name="T23" fmla="*/ 4 h 502"/>
                    <a:gd name="T24" fmla="*/ 0 w 416"/>
                    <a:gd name="T25" fmla="*/ 0 h 5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6"/>
                    <a:gd name="T40" fmla="*/ 0 h 502"/>
                    <a:gd name="T41" fmla="*/ 416 w 416"/>
                    <a:gd name="T42" fmla="*/ 502 h 5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6" h="502">
                      <a:moveTo>
                        <a:pt x="0" y="0"/>
                      </a:moveTo>
                      <a:lnTo>
                        <a:pt x="93" y="19"/>
                      </a:lnTo>
                      <a:lnTo>
                        <a:pt x="212" y="152"/>
                      </a:lnTo>
                      <a:lnTo>
                        <a:pt x="305" y="198"/>
                      </a:lnTo>
                      <a:lnTo>
                        <a:pt x="292" y="234"/>
                      </a:lnTo>
                      <a:lnTo>
                        <a:pt x="326" y="232"/>
                      </a:lnTo>
                      <a:lnTo>
                        <a:pt x="322" y="282"/>
                      </a:lnTo>
                      <a:lnTo>
                        <a:pt x="416" y="375"/>
                      </a:lnTo>
                      <a:lnTo>
                        <a:pt x="405" y="500"/>
                      </a:lnTo>
                      <a:lnTo>
                        <a:pt x="367" y="502"/>
                      </a:lnTo>
                      <a:lnTo>
                        <a:pt x="282" y="428"/>
                      </a:lnTo>
                      <a:lnTo>
                        <a:pt x="144" y="176"/>
                      </a:lnTo>
                      <a:lnTo>
                        <a:pt x="0" y="0"/>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67" name="Freeform 350">
                  <a:extLst>
                    <a:ext uri="{FF2B5EF4-FFF2-40B4-BE49-F238E27FC236}">
                      <a16:creationId xmlns:a16="http://schemas.microsoft.com/office/drawing/2014/main" id="{84290118-4163-47F9-9762-48CED17F9FD8}"/>
                    </a:ext>
                  </a:extLst>
                </p:cNvPr>
                <p:cNvSpPr/>
                <p:nvPr/>
              </p:nvSpPr>
              <p:spPr bwMode="auto">
                <a:xfrm>
                  <a:off x="3184507" y="4059107"/>
                  <a:ext cx="165103" cy="57282"/>
                </a:xfrm>
                <a:custGeom>
                  <a:avLst/>
                  <a:gdLst>
                    <a:gd name="T0" fmla="*/ 0 w 346"/>
                    <a:gd name="T1" fmla="*/ 1 h 126"/>
                    <a:gd name="T2" fmla="*/ 1 w 346"/>
                    <a:gd name="T3" fmla="*/ 0 h 126"/>
                    <a:gd name="T4" fmla="*/ 6 w 346"/>
                    <a:gd name="T5" fmla="*/ 1 h 126"/>
                    <a:gd name="T6" fmla="*/ 7 w 346"/>
                    <a:gd name="T7" fmla="*/ 2 h 126"/>
                    <a:gd name="T8" fmla="*/ 8 w 346"/>
                    <a:gd name="T9" fmla="*/ 2 h 126"/>
                    <a:gd name="T10" fmla="*/ 8 w 346"/>
                    <a:gd name="T11" fmla="*/ 3 h 126"/>
                    <a:gd name="T12" fmla="*/ 1 w 346"/>
                    <a:gd name="T13" fmla="*/ 1 h 126"/>
                    <a:gd name="T14" fmla="*/ 0 w 346"/>
                    <a:gd name="T15" fmla="*/ 1 h 126"/>
                    <a:gd name="T16" fmla="*/ 0 60000 65536"/>
                    <a:gd name="T17" fmla="*/ 0 60000 65536"/>
                    <a:gd name="T18" fmla="*/ 0 60000 65536"/>
                    <a:gd name="T19" fmla="*/ 0 60000 65536"/>
                    <a:gd name="T20" fmla="*/ 0 60000 65536"/>
                    <a:gd name="T21" fmla="*/ 0 60000 65536"/>
                    <a:gd name="T22" fmla="*/ 0 60000 65536"/>
                    <a:gd name="T23" fmla="*/ 0 60000 65536"/>
                    <a:gd name="T24" fmla="*/ 0 w 346"/>
                    <a:gd name="T25" fmla="*/ 0 h 126"/>
                    <a:gd name="T26" fmla="*/ 346 w 346"/>
                    <a:gd name="T27" fmla="*/ 126 h 1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6" h="126">
                      <a:moveTo>
                        <a:pt x="0" y="35"/>
                      </a:moveTo>
                      <a:lnTo>
                        <a:pt x="23" y="0"/>
                      </a:lnTo>
                      <a:lnTo>
                        <a:pt x="266" y="39"/>
                      </a:lnTo>
                      <a:lnTo>
                        <a:pt x="291" y="70"/>
                      </a:lnTo>
                      <a:lnTo>
                        <a:pt x="341" y="83"/>
                      </a:lnTo>
                      <a:lnTo>
                        <a:pt x="346" y="126"/>
                      </a:lnTo>
                      <a:lnTo>
                        <a:pt x="63" y="66"/>
                      </a:lnTo>
                      <a:lnTo>
                        <a:pt x="0" y="35"/>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68" name="Freeform 351">
                  <a:extLst>
                    <a:ext uri="{FF2B5EF4-FFF2-40B4-BE49-F238E27FC236}">
                      <a16:creationId xmlns:a16="http://schemas.microsoft.com/office/drawing/2014/main" id="{36656D32-055A-426B-B94F-B1947389318D}"/>
                    </a:ext>
                  </a:extLst>
                </p:cNvPr>
                <p:cNvSpPr/>
                <p:nvPr/>
              </p:nvSpPr>
              <p:spPr bwMode="auto">
                <a:xfrm>
                  <a:off x="3250211" y="3853845"/>
                  <a:ext cx="180265" cy="168665"/>
                </a:xfrm>
                <a:custGeom>
                  <a:avLst/>
                  <a:gdLst>
                    <a:gd name="T0" fmla="*/ 0 w 375"/>
                    <a:gd name="T1" fmla="*/ 4 h 372"/>
                    <a:gd name="T2" fmla="*/ 1 w 375"/>
                    <a:gd name="T3" fmla="*/ 3 h 372"/>
                    <a:gd name="T4" fmla="*/ 1 w 375"/>
                    <a:gd name="T5" fmla="*/ 3 h 372"/>
                    <a:gd name="T6" fmla="*/ 4 w 375"/>
                    <a:gd name="T7" fmla="*/ 3 h 372"/>
                    <a:gd name="T8" fmla="*/ 5 w 375"/>
                    <a:gd name="T9" fmla="*/ 3 h 372"/>
                    <a:gd name="T10" fmla="*/ 6 w 375"/>
                    <a:gd name="T11" fmla="*/ 0 h 372"/>
                    <a:gd name="T12" fmla="*/ 7 w 375"/>
                    <a:gd name="T13" fmla="*/ 0 h 372"/>
                    <a:gd name="T14" fmla="*/ 7 w 375"/>
                    <a:gd name="T15" fmla="*/ 1 h 372"/>
                    <a:gd name="T16" fmla="*/ 9 w 375"/>
                    <a:gd name="T17" fmla="*/ 3 h 372"/>
                    <a:gd name="T18" fmla="*/ 8 w 375"/>
                    <a:gd name="T19" fmla="*/ 3 h 372"/>
                    <a:gd name="T20" fmla="*/ 6 w 375"/>
                    <a:gd name="T21" fmla="*/ 6 h 372"/>
                    <a:gd name="T22" fmla="*/ 6 w 375"/>
                    <a:gd name="T23" fmla="*/ 8 h 372"/>
                    <a:gd name="T24" fmla="*/ 5 w 375"/>
                    <a:gd name="T25" fmla="*/ 9 h 372"/>
                    <a:gd name="T26" fmla="*/ 3 w 375"/>
                    <a:gd name="T27" fmla="*/ 8 h 372"/>
                    <a:gd name="T28" fmla="*/ 3 w 375"/>
                    <a:gd name="T29" fmla="*/ 8 h 372"/>
                    <a:gd name="T30" fmla="*/ 2 w 375"/>
                    <a:gd name="T31" fmla="*/ 7 h 372"/>
                    <a:gd name="T32" fmla="*/ 1 w 375"/>
                    <a:gd name="T33" fmla="*/ 7 h 372"/>
                    <a:gd name="T34" fmla="*/ 0 w 375"/>
                    <a:gd name="T35" fmla="*/ 4 h 3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5"/>
                    <a:gd name="T55" fmla="*/ 0 h 372"/>
                    <a:gd name="T56" fmla="*/ 375 w 375"/>
                    <a:gd name="T57" fmla="*/ 372 h 3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5" h="372">
                      <a:moveTo>
                        <a:pt x="0" y="168"/>
                      </a:moveTo>
                      <a:lnTo>
                        <a:pt x="25" y="120"/>
                      </a:lnTo>
                      <a:lnTo>
                        <a:pt x="58" y="149"/>
                      </a:lnTo>
                      <a:lnTo>
                        <a:pt x="168" y="138"/>
                      </a:lnTo>
                      <a:lnTo>
                        <a:pt x="207" y="123"/>
                      </a:lnTo>
                      <a:lnTo>
                        <a:pt x="259" y="0"/>
                      </a:lnTo>
                      <a:lnTo>
                        <a:pt x="324" y="5"/>
                      </a:lnTo>
                      <a:lnTo>
                        <a:pt x="309" y="36"/>
                      </a:lnTo>
                      <a:lnTo>
                        <a:pt x="375" y="149"/>
                      </a:lnTo>
                      <a:lnTo>
                        <a:pt x="340" y="141"/>
                      </a:lnTo>
                      <a:lnTo>
                        <a:pt x="275" y="270"/>
                      </a:lnTo>
                      <a:lnTo>
                        <a:pt x="266" y="349"/>
                      </a:lnTo>
                      <a:lnTo>
                        <a:pt x="223" y="372"/>
                      </a:lnTo>
                      <a:lnTo>
                        <a:pt x="152" y="326"/>
                      </a:lnTo>
                      <a:lnTo>
                        <a:pt x="107" y="346"/>
                      </a:lnTo>
                      <a:lnTo>
                        <a:pt x="103" y="310"/>
                      </a:lnTo>
                      <a:lnTo>
                        <a:pt x="43" y="318"/>
                      </a:lnTo>
                      <a:lnTo>
                        <a:pt x="0" y="168"/>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69" name="Freeform 352">
                  <a:extLst>
                    <a:ext uri="{FF2B5EF4-FFF2-40B4-BE49-F238E27FC236}">
                      <a16:creationId xmlns:a16="http://schemas.microsoft.com/office/drawing/2014/main" id="{F45E1D6F-3409-41BB-B6F9-B4EA4DD67503}"/>
                    </a:ext>
                  </a:extLst>
                </p:cNvPr>
                <p:cNvSpPr/>
                <p:nvPr/>
              </p:nvSpPr>
              <p:spPr bwMode="auto">
                <a:xfrm>
                  <a:off x="3393412" y="4108434"/>
                  <a:ext cx="42118" cy="12729"/>
                </a:xfrm>
                <a:custGeom>
                  <a:avLst/>
                  <a:gdLst>
                    <a:gd name="T0" fmla="*/ 0 w 89"/>
                    <a:gd name="T1" fmla="*/ 0 h 28"/>
                    <a:gd name="T2" fmla="*/ 0 w 89"/>
                    <a:gd name="T3" fmla="*/ 1 h 28"/>
                    <a:gd name="T4" fmla="*/ 2 w 89"/>
                    <a:gd name="T5" fmla="*/ 0 h 28"/>
                    <a:gd name="T6" fmla="*/ 1 w 89"/>
                    <a:gd name="T7" fmla="*/ 0 h 28"/>
                    <a:gd name="T8" fmla="*/ 0 w 89"/>
                    <a:gd name="T9" fmla="*/ 0 h 28"/>
                    <a:gd name="T10" fmla="*/ 0 60000 65536"/>
                    <a:gd name="T11" fmla="*/ 0 60000 65536"/>
                    <a:gd name="T12" fmla="*/ 0 60000 65536"/>
                    <a:gd name="T13" fmla="*/ 0 60000 65536"/>
                    <a:gd name="T14" fmla="*/ 0 60000 65536"/>
                    <a:gd name="T15" fmla="*/ 0 w 89"/>
                    <a:gd name="T16" fmla="*/ 0 h 28"/>
                    <a:gd name="T17" fmla="*/ 89 w 89"/>
                    <a:gd name="T18" fmla="*/ 28 h 28"/>
                  </a:gdLst>
                  <a:ahLst/>
                  <a:cxnLst>
                    <a:cxn ang="T10">
                      <a:pos x="T0" y="T1"/>
                    </a:cxn>
                    <a:cxn ang="T11">
                      <a:pos x="T2" y="T3"/>
                    </a:cxn>
                    <a:cxn ang="T12">
                      <a:pos x="T4" y="T5"/>
                    </a:cxn>
                    <a:cxn ang="T13">
                      <a:pos x="T6" y="T7"/>
                    </a:cxn>
                    <a:cxn ang="T14">
                      <a:pos x="T8" y="T9"/>
                    </a:cxn>
                  </a:cxnLst>
                  <a:rect l="T15" t="T16" r="T17" b="T18"/>
                  <a:pathLst>
                    <a:path w="89" h="28">
                      <a:moveTo>
                        <a:pt x="0" y="5"/>
                      </a:moveTo>
                      <a:lnTo>
                        <a:pt x="11" y="28"/>
                      </a:lnTo>
                      <a:lnTo>
                        <a:pt x="89" y="9"/>
                      </a:lnTo>
                      <a:lnTo>
                        <a:pt x="27" y="0"/>
                      </a:lnTo>
                      <a:lnTo>
                        <a:pt x="0" y="5"/>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70" name="Freeform 353">
                  <a:extLst>
                    <a:ext uri="{FF2B5EF4-FFF2-40B4-BE49-F238E27FC236}">
                      <a16:creationId xmlns:a16="http://schemas.microsoft.com/office/drawing/2014/main" id="{92C5B7E2-B4F2-4192-A219-D5E5B9391E46}"/>
                    </a:ext>
                  </a:extLst>
                </p:cNvPr>
                <p:cNvSpPr/>
                <p:nvPr/>
              </p:nvSpPr>
              <p:spPr bwMode="auto">
                <a:xfrm>
                  <a:off x="3430476" y="3903172"/>
                  <a:ext cx="114561" cy="149571"/>
                </a:xfrm>
                <a:custGeom>
                  <a:avLst/>
                  <a:gdLst>
                    <a:gd name="T0" fmla="*/ 0 w 236"/>
                    <a:gd name="T1" fmla="*/ 5 h 326"/>
                    <a:gd name="T2" fmla="*/ 1 w 236"/>
                    <a:gd name="T3" fmla="*/ 6 h 326"/>
                    <a:gd name="T4" fmla="*/ 0 w 236"/>
                    <a:gd name="T5" fmla="*/ 7 h 326"/>
                    <a:gd name="T6" fmla="*/ 1 w 236"/>
                    <a:gd name="T7" fmla="*/ 8 h 326"/>
                    <a:gd name="T8" fmla="*/ 1 w 236"/>
                    <a:gd name="T9" fmla="*/ 5 h 326"/>
                    <a:gd name="T10" fmla="*/ 2 w 236"/>
                    <a:gd name="T11" fmla="*/ 5 h 326"/>
                    <a:gd name="T12" fmla="*/ 2 w 236"/>
                    <a:gd name="T13" fmla="*/ 6 h 326"/>
                    <a:gd name="T14" fmla="*/ 3 w 236"/>
                    <a:gd name="T15" fmla="*/ 7 h 326"/>
                    <a:gd name="T16" fmla="*/ 3 w 236"/>
                    <a:gd name="T17" fmla="*/ 6 h 326"/>
                    <a:gd name="T18" fmla="*/ 2 w 236"/>
                    <a:gd name="T19" fmla="*/ 4 h 326"/>
                    <a:gd name="T20" fmla="*/ 4 w 236"/>
                    <a:gd name="T21" fmla="*/ 3 h 326"/>
                    <a:gd name="T22" fmla="*/ 2 w 236"/>
                    <a:gd name="T23" fmla="*/ 3 h 326"/>
                    <a:gd name="T24" fmla="*/ 1 w 236"/>
                    <a:gd name="T25" fmla="*/ 1 h 326"/>
                    <a:gd name="T26" fmla="*/ 5 w 236"/>
                    <a:gd name="T27" fmla="*/ 1 h 326"/>
                    <a:gd name="T28" fmla="*/ 6 w 236"/>
                    <a:gd name="T29" fmla="*/ 0 h 326"/>
                    <a:gd name="T30" fmla="*/ 5 w 236"/>
                    <a:gd name="T31" fmla="*/ 1 h 326"/>
                    <a:gd name="T32" fmla="*/ 2 w 236"/>
                    <a:gd name="T33" fmla="*/ 0 h 326"/>
                    <a:gd name="T34" fmla="*/ 1 w 236"/>
                    <a:gd name="T35" fmla="*/ 1 h 326"/>
                    <a:gd name="T36" fmla="*/ 0 w 236"/>
                    <a:gd name="T37" fmla="*/ 5 h 3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6"/>
                    <a:gd name="T58" fmla="*/ 0 h 326"/>
                    <a:gd name="T59" fmla="*/ 236 w 236"/>
                    <a:gd name="T60" fmla="*/ 326 h 3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6" h="326">
                      <a:moveTo>
                        <a:pt x="0" y="195"/>
                      </a:moveTo>
                      <a:lnTo>
                        <a:pt x="32" y="253"/>
                      </a:lnTo>
                      <a:lnTo>
                        <a:pt x="19" y="313"/>
                      </a:lnTo>
                      <a:lnTo>
                        <a:pt x="58" y="326"/>
                      </a:lnTo>
                      <a:lnTo>
                        <a:pt x="56" y="206"/>
                      </a:lnTo>
                      <a:lnTo>
                        <a:pt x="80" y="195"/>
                      </a:lnTo>
                      <a:lnTo>
                        <a:pt x="83" y="238"/>
                      </a:lnTo>
                      <a:lnTo>
                        <a:pt x="105" y="292"/>
                      </a:lnTo>
                      <a:lnTo>
                        <a:pt x="146" y="268"/>
                      </a:lnTo>
                      <a:lnTo>
                        <a:pt x="95" y="158"/>
                      </a:lnTo>
                      <a:lnTo>
                        <a:pt x="174" y="107"/>
                      </a:lnTo>
                      <a:lnTo>
                        <a:pt x="68" y="139"/>
                      </a:lnTo>
                      <a:lnTo>
                        <a:pt x="53" y="66"/>
                      </a:lnTo>
                      <a:lnTo>
                        <a:pt x="209" y="60"/>
                      </a:lnTo>
                      <a:lnTo>
                        <a:pt x="236" y="0"/>
                      </a:lnTo>
                      <a:lnTo>
                        <a:pt x="190" y="37"/>
                      </a:lnTo>
                      <a:lnTo>
                        <a:pt x="80" y="19"/>
                      </a:lnTo>
                      <a:lnTo>
                        <a:pt x="43" y="45"/>
                      </a:lnTo>
                      <a:lnTo>
                        <a:pt x="0" y="195"/>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71" name="Freeform 354">
                  <a:extLst>
                    <a:ext uri="{FF2B5EF4-FFF2-40B4-BE49-F238E27FC236}">
                      <a16:creationId xmlns:a16="http://schemas.microsoft.com/office/drawing/2014/main" id="{F360539B-F8CE-42A3-B65B-390B5A4A7F1F}"/>
                    </a:ext>
                  </a:extLst>
                </p:cNvPr>
                <p:cNvSpPr/>
                <p:nvPr/>
              </p:nvSpPr>
              <p:spPr bwMode="auto">
                <a:xfrm>
                  <a:off x="3519767" y="4108434"/>
                  <a:ext cx="64019" cy="38188"/>
                </a:xfrm>
                <a:custGeom>
                  <a:avLst/>
                  <a:gdLst>
                    <a:gd name="T0" fmla="*/ 0 w 130"/>
                    <a:gd name="T1" fmla="*/ 1 h 84"/>
                    <a:gd name="T2" fmla="*/ 0 w 130"/>
                    <a:gd name="T3" fmla="*/ 2 h 84"/>
                    <a:gd name="T4" fmla="*/ 3 w 130"/>
                    <a:gd name="T5" fmla="*/ 0 h 84"/>
                    <a:gd name="T6" fmla="*/ 1 w 130"/>
                    <a:gd name="T7" fmla="*/ 1 h 84"/>
                    <a:gd name="T8" fmla="*/ 0 w 130"/>
                    <a:gd name="T9" fmla="*/ 1 h 84"/>
                    <a:gd name="T10" fmla="*/ 0 60000 65536"/>
                    <a:gd name="T11" fmla="*/ 0 60000 65536"/>
                    <a:gd name="T12" fmla="*/ 0 60000 65536"/>
                    <a:gd name="T13" fmla="*/ 0 60000 65536"/>
                    <a:gd name="T14" fmla="*/ 0 60000 65536"/>
                    <a:gd name="T15" fmla="*/ 0 w 130"/>
                    <a:gd name="T16" fmla="*/ 0 h 84"/>
                    <a:gd name="T17" fmla="*/ 130 w 130"/>
                    <a:gd name="T18" fmla="*/ 84 h 84"/>
                  </a:gdLst>
                  <a:ahLst/>
                  <a:cxnLst>
                    <a:cxn ang="T10">
                      <a:pos x="T0" y="T1"/>
                    </a:cxn>
                    <a:cxn ang="T11">
                      <a:pos x="T2" y="T3"/>
                    </a:cxn>
                    <a:cxn ang="T12">
                      <a:pos x="T4" y="T5"/>
                    </a:cxn>
                    <a:cxn ang="T13">
                      <a:pos x="T6" y="T7"/>
                    </a:cxn>
                    <a:cxn ang="T14">
                      <a:pos x="T8" y="T9"/>
                    </a:cxn>
                  </a:cxnLst>
                  <a:rect l="T15" t="T16" r="T17" b="T18"/>
                  <a:pathLst>
                    <a:path w="130" h="84">
                      <a:moveTo>
                        <a:pt x="0" y="50"/>
                      </a:moveTo>
                      <a:lnTo>
                        <a:pt x="5" y="84"/>
                      </a:lnTo>
                      <a:lnTo>
                        <a:pt x="130" y="0"/>
                      </a:lnTo>
                      <a:lnTo>
                        <a:pt x="37" y="27"/>
                      </a:lnTo>
                      <a:lnTo>
                        <a:pt x="0" y="50"/>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72" name="Freeform 355">
                  <a:extLst>
                    <a:ext uri="{FF2B5EF4-FFF2-40B4-BE49-F238E27FC236}">
                      <a16:creationId xmlns:a16="http://schemas.microsoft.com/office/drawing/2014/main" id="{CF7421A8-4203-43A0-8C80-E2A8E056358F}"/>
                    </a:ext>
                  </a:extLst>
                </p:cNvPr>
                <p:cNvSpPr/>
                <p:nvPr/>
              </p:nvSpPr>
              <p:spPr bwMode="auto">
                <a:xfrm>
                  <a:off x="3585471" y="3896807"/>
                  <a:ext cx="23586" cy="58874"/>
                </a:xfrm>
                <a:custGeom>
                  <a:avLst/>
                  <a:gdLst>
                    <a:gd name="T0" fmla="*/ 0 w 47"/>
                    <a:gd name="T1" fmla="*/ 1 h 131"/>
                    <a:gd name="T2" fmla="*/ 0 w 47"/>
                    <a:gd name="T3" fmla="*/ 2 h 131"/>
                    <a:gd name="T4" fmla="*/ 1 w 47"/>
                    <a:gd name="T5" fmla="*/ 3 h 131"/>
                    <a:gd name="T6" fmla="*/ 1 w 47"/>
                    <a:gd name="T7" fmla="*/ 2 h 131"/>
                    <a:gd name="T8" fmla="*/ 1 w 47"/>
                    <a:gd name="T9" fmla="*/ 1 h 131"/>
                    <a:gd name="T10" fmla="*/ 1 w 47"/>
                    <a:gd name="T11" fmla="*/ 1 h 131"/>
                    <a:gd name="T12" fmla="*/ 0 w 47"/>
                    <a:gd name="T13" fmla="*/ 1 h 131"/>
                    <a:gd name="T14" fmla="*/ 1 w 47"/>
                    <a:gd name="T15" fmla="*/ 0 h 131"/>
                    <a:gd name="T16" fmla="*/ 0 w 47"/>
                    <a:gd name="T17" fmla="*/ 1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131"/>
                    <a:gd name="T29" fmla="*/ 47 w 47"/>
                    <a:gd name="T30" fmla="*/ 131 h 1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131">
                      <a:moveTo>
                        <a:pt x="0" y="45"/>
                      </a:moveTo>
                      <a:lnTo>
                        <a:pt x="12" y="105"/>
                      </a:lnTo>
                      <a:lnTo>
                        <a:pt x="37" y="131"/>
                      </a:lnTo>
                      <a:lnTo>
                        <a:pt x="19" y="76"/>
                      </a:lnTo>
                      <a:lnTo>
                        <a:pt x="47" y="69"/>
                      </a:lnTo>
                      <a:lnTo>
                        <a:pt x="45" y="27"/>
                      </a:lnTo>
                      <a:lnTo>
                        <a:pt x="12" y="53"/>
                      </a:lnTo>
                      <a:lnTo>
                        <a:pt x="24" y="0"/>
                      </a:lnTo>
                      <a:lnTo>
                        <a:pt x="0" y="45"/>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73" name="Freeform 356">
                  <a:extLst>
                    <a:ext uri="{FF2B5EF4-FFF2-40B4-BE49-F238E27FC236}">
                      <a16:creationId xmlns:a16="http://schemas.microsoft.com/office/drawing/2014/main" id="{2907173E-4846-4041-B3EF-B2EFB28B9A1B}"/>
                    </a:ext>
                  </a:extLst>
                </p:cNvPr>
                <p:cNvSpPr/>
                <p:nvPr/>
              </p:nvSpPr>
              <p:spPr bwMode="auto">
                <a:xfrm>
                  <a:off x="3595579" y="3993869"/>
                  <a:ext cx="52226" cy="19094"/>
                </a:xfrm>
                <a:custGeom>
                  <a:avLst/>
                  <a:gdLst>
                    <a:gd name="T0" fmla="*/ 0 w 109"/>
                    <a:gd name="T1" fmla="*/ 0 h 42"/>
                    <a:gd name="T2" fmla="*/ 1 w 109"/>
                    <a:gd name="T3" fmla="*/ 0 h 42"/>
                    <a:gd name="T4" fmla="*/ 3 w 109"/>
                    <a:gd name="T5" fmla="*/ 1 h 42"/>
                    <a:gd name="T6" fmla="*/ 0 w 109"/>
                    <a:gd name="T7" fmla="*/ 0 h 42"/>
                    <a:gd name="T8" fmla="*/ 0 60000 65536"/>
                    <a:gd name="T9" fmla="*/ 0 60000 65536"/>
                    <a:gd name="T10" fmla="*/ 0 60000 65536"/>
                    <a:gd name="T11" fmla="*/ 0 60000 65536"/>
                    <a:gd name="T12" fmla="*/ 0 w 109"/>
                    <a:gd name="T13" fmla="*/ 0 h 42"/>
                    <a:gd name="T14" fmla="*/ 109 w 109"/>
                    <a:gd name="T15" fmla="*/ 42 h 42"/>
                  </a:gdLst>
                  <a:ahLst/>
                  <a:cxnLst>
                    <a:cxn ang="T8">
                      <a:pos x="T0" y="T1"/>
                    </a:cxn>
                    <a:cxn ang="T9">
                      <a:pos x="T2" y="T3"/>
                    </a:cxn>
                    <a:cxn ang="T10">
                      <a:pos x="T4" y="T5"/>
                    </a:cxn>
                    <a:cxn ang="T11">
                      <a:pos x="T6" y="T7"/>
                    </a:cxn>
                  </a:cxnLst>
                  <a:rect l="T12" t="T13" r="T14" b="T15"/>
                  <a:pathLst>
                    <a:path w="109" h="42">
                      <a:moveTo>
                        <a:pt x="0" y="15"/>
                      </a:moveTo>
                      <a:lnTo>
                        <a:pt x="60" y="0"/>
                      </a:lnTo>
                      <a:lnTo>
                        <a:pt x="109" y="42"/>
                      </a:lnTo>
                      <a:lnTo>
                        <a:pt x="0" y="15"/>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74" name="Freeform 357">
                  <a:extLst>
                    <a:ext uri="{FF2B5EF4-FFF2-40B4-BE49-F238E27FC236}">
                      <a16:creationId xmlns:a16="http://schemas.microsoft.com/office/drawing/2014/main" id="{6947950E-FB00-487C-9EE6-9CB40905443F}"/>
                    </a:ext>
                  </a:extLst>
                </p:cNvPr>
                <p:cNvSpPr/>
                <p:nvPr/>
              </p:nvSpPr>
              <p:spPr bwMode="auto">
                <a:xfrm>
                  <a:off x="3649490" y="3947725"/>
                  <a:ext cx="192058" cy="173438"/>
                </a:xfrm>
                <a:custGeom>
                  <a:avLst/>
                  <a:gdLst>
                    <a:gd name="T0" fmla="*/ 0 w 400"/>
                    <a:gd name="T1" fmla="*/ 1 h 384"/>
                    <a:gd name="T2" fmla="*/ 1 w 400"/>
                    <a:gd name="T3" fmla="*/ 2 h 384"/>
                    <a:gd name="T4" fmla="*/ 3 w 400"/>
                    <a:gd name="T5" fmla="*/ 2 h 384"/>
                    <a:gd name="T6" fmla="*/ 1 w 400"/>
                    <a:gd name="T7" fmla="*/ 2 h 384"/>
                    <a:gd name="T8" fmla="*/ 2 w 400"/>
                    <a:gd name="T9" fmla="*/ 4 h 384"/>
                    <a:gd name="T10" fmla="*/ 3 w 400"/>
                    <a:gd name="T11" fmla="*/ 3 h 384"/>
                    <a:gd name="T12" fmla="*/ 3 w 400"/>
                    <a:gd name="T13" fmla="*/ 4 h 384"/>
                    <a:gd name="T14" fmla="*/ 7 w 400"/>
                    <a:gd name="T15" fmla="*/ 5 h 384"/>
                    <a:gd name="T16" fmla="*/ 7 w 400"/>
                    <a:gd name="T17" fmla="*/ 7 h 384"/>
                    <a:gd name="T18" fmla="*/ 7 w 400"/>
                    <a:gd name="T19" fmla="*/ 7 h 384"/>
                    <a:gd name="T20" fmla="*/ 6 w 400"/>
                    <a:gd name="T21" fmla="*/ 8 h 384"/>
                    <a:gd name="T22" fmla="*/ 8 w 400"/>
                    <a:gd name="T23" fmla="*/ 8 h 384"/>
                    <a:gd name="T24" fmla="*/ 9 w 400"/>
                    <a:gd name="T25" fmla="*/ 9 h 384"/>
                    <a:gd name="T26" fmla="*/ 9 w 400"/>
                    <a:gd name="T27" fmla="*/ 2 h 384"/>
                    <a:gd name="T28" fmla="*/ 6 w 400"/>
                    <a:gd name="T29" fmla="*/ 1 h 384"/>
                    <a:gd name="T30" fmla="*/ 4 w 400"/>
                    <a:gd name="T31" fmla="*/ 3 h 384"/>
                    <a:gd name="T32" fmla="*/ 3 w 400"/>
                    <a:gd name="T33" fmla="*/ 2 h 384"/>
                    <a:gd name="T34" fmla="*/ 3 w 400"/>
                    <a:gd name="T35" fmla="*/ 0 h 384"/>
                    <a:gd name="T36" fmla="*/ 1 w 400"/>
                    <a:gd name="T37" fmla="*/ 0 h 384"/>
                    <a:gd name="T38" fmla="*/ 0 w 400"/>
                    <a:gd name="T39" fmla="*/ 1 h 3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0"/>
                    <a:gd name="T61" fmla="*/ 0 h 384"/>
                    <a:gd name="T62" fmla="*/ 400 w 400"/>
                    <a:gd name="T63" fmla="*/ 384 h 38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0" h="384">
                      <a:moveTo>
                        <a:pt x="0" y="47"/>
                      </a:moveTo>
                      <a:lnTo>
                        <a:pt x="62" y="84"/>
                      </a:lnTo>
                      <a:lnTo>
                        <a:pt x="118" y="76"/>
                      </a:lnTo>
                      <a:lnTo>
                        <a:pt x="42" y="103"/>
                      </a:lnTo>
                      <a:lnTo>
                        <a:pt x="81" y="164"/>
                      </a:lnTo>
                      <a:lnTo>
                        <a:pt x="114" y="112"/>
                      </a:lnTo>
                      <a:lnTo>
                        <a:pt x="140" y="164"/>
                      </a:lnTo>
                      <a:lnTo>
                        <a:pt x="282" y="223"/>
                      </a:lnTo>
                      <a:lnTo>
                        <a:pt x="315" y="315"/>
                      </a:lnTo>
                      <a:lnTo>
                        <a:pt x="289" y="312"/>
                      </a:lnTo>
                      <a:lnTo>
                        <a:pt x="266" y="356"/>
                      </a:lnTo>
                      <a:lnTo>
                        <a:pt x="352" y="334"/>
                      </a:lnTo>
                      <a:lnTo>
                        <a:pt x="400" y="384"/>
                      </a:lnTo>
                      <a:lnTo>
                        <a:pt x="394" y="99"/>
                      </a:lnTo>
                      <a:lnTo>
                        <a:pt x="271" y="47"/>
                      </a:lnTo>
                      <a:lnTo>
                        <a:pt x="171" y="130"/>
                      </a:lnTo>
                      <a:lnTo>
                        <a:pt x="133" y="89"/>
                      </a:lnTo>
                      <a:lnTo>
                        <a:pt x="119" y="19"/>
                      </a:lnTo>
                      <a:lnTo>
                        <a:pt x="62" y="0"/>
                      </a:lnTo>
                      <a:lnTo>
                        <a:pt x="0" y="47"/>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75" name="Freeform 358">
                  <a:extLst>
                    <a:ext uri="{FF2B5EF4-FFF2-40B4-BE49-F238E27FC236}">
                      <a16:creationId xmlns:a16="http://schemas.microsoft.com/office/drawing/2014/main" id="{B200526C-4EDC-4C01-9F62-0437FE769C69}"/>
                    </a:ext>
                  </a:extLst>
                </p:cNvPr>
                <p:cNvSpPr/>
                <p:nvPr/>
              </p:nvSpPr>
              <p:spPr bwMode="auto">
                <a:xfrm>
                  <a:off x="3654544" y="4081383"/>
                  <a:ext cx="10108" cy="15912"/>
                </a:xfrm>
                <a:custGeom>
                  <a:avLst/>
                  <a:gdLst>
                    <a:gd name="T0" fmla="*/ 0 w 19"/>
                    <a:gd name="T1" fmla="*/ 1 h 33"/>
                    <a:gd name="T2" fmla="*/ 0 w 19"/>
                    <a:gd name="T3" fmla="*/ 0 h 33"/>
                    <a:gd name="T4" fmla="*/ 1 w 19"/>
                    <a:gd name="T5" fmla="*/ 1 h 33"/>
                    <a:gd name="T6" fmla="*/ 0 w 19"/>
                    <a:gd name="T7" fmla="*/ 1 h 33"/>
                    <a:gd name="T8" fmla="*/ 0 60000 65536"/>
                    <a:gd name="T9" fmla="*/ 0 60000 65536"/>
                    <a:gd name="T10" fmla="*/ 0 60000 65536"/>
                    <a:gd name="T11" fmla="*/ 0 60000 65536"/>
                    <a:gd name="T12" fmla="*/ 0 w 19"/>
                    <a:gd name="T13" fmla="*/ 0 h 33"/>
                    <a:gd name="T14" fmla="*/ 19 w 19"/>
                    <a:gd name="T15" fmla="*/ 33 h 33"/>
                  </a:gdLst>
                  <a:ahLst/>
                  <a:cxnLst>
                    <a:cxn ang="T8">
                      <a:pos x="T0" y="T1"/>
                    </a:cxn>
                    <a:cxn ang="T9">
                      <a:pos x="T2" y="T3"/>
                    </a:cxn>
                    <a:cxn ang="T10">
                      <a:pos x="T4" y="T5"/>
                    </a:cxn>
                    <a:cxn ang="T11">
                      <a:pos x="T6" y="T7"/>
                    </a:cxn>
                  </a:cxnLst>
                  <a:rect l="T12" t="T13" r="T14" b="T15"/>
                  <a:pathLst>
                    <a:path w="19" h="33">
                      <a:moveTo>
                        <a:pt x="0" y="33"/>
                      </a:moveTo>
                      <a:lnTo>
                        <a:pt x="11" y="0"/>
                      </a:lnTo>
                      <a:lnTo>
                        <a:pt x="19" y="18"/>
                      </a:lnTo>
                      <a:lnTo>
                        <a:pt x="0" y="33"/>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76" name="Freeform 359">
                  <a:extLst>
                    <a:ext uri="{FF2B5EF4-FFF2-40B4-BE49-F238E27FC236}">
                      <a16:creationId xmlns:a16="http://schemas.microsoft.com/office/drawing/2014/main" id="{CB0EFE88-A6B7-4686-B533-F16377697611}"/>
                    </a:ext>
                  </a:extLst>
                </p:cNvPr>
                <p:cNvSpPr/>
                <p:nvPr/>
              </p:nvSpPr>
              <p:spPr bwMode="auto">
                <a:xfrm>
                  <a:off x="2059111" y="3098035"/>
                  <a:ext cx="350422" cy="329374"/>
                </a:xfrm>
                <a:custGeom>
                  <a:avLst/>
                  <a:gdLst>
                    <a:gd name="T0" fmla="*/ 0 w 730"/>
                    <a:gd name="T1" fmla="*/ 1 h 725"/>
                    <a:gd name="T2" fmla="*/ 1 w 730"/>
                    <a:gd name="T3" fmla="*/ 0 h 725"/>
                    <a:gd name="T4" fmla="*/ 2 w 730"/>
                    <a:gd name="T5" fmla="*/ 1 h 725"/>
                    <a:gd name="T6" fmla="*/ 3 w 730"/>
                    <a:gd name="T7" fmla="*/ 0 h 725"/>
                    <a:gd name="T8" fmla="*/ 4 w 730"/>
                    <a:gd name="T9" fmla="*/ 1 h 725"/>
                    <a:gd name="T10" fmla="*/ 4 w 730"/>
                    <a:gd name="T11" fmla="*/ 1 h 725"/>
                    <a:gd name="T12" fmla="*/ 5 w 730"/>
                    <a:gd name="T13" fmla="*/ 3 h 725"/>
                    <a:gd name="T14" fmla="*/ 7 w 730"/>
                    <a:gd name="T15" fmla="*/ 4 h 725"/>
                    <a:gd name="T16" fmla="*/ 9 w 730"/>
                    <a:gd name="T17" fmla="*/ 3 h 725"/>
                    <a:gd name="T18" fmla="*/ 9 w 730"/>
                    <a:gd name="T19" fmla="*/ 3 h 725"/>
                    <a:gd name="T20" fmla="*/ 11 w 730"/>
                    <a:gd name="T21" fmla="*/ 2 h 725"/>
                    <a:gd name="T22" fmla="*/ 15 w 730"/>
                    <a:gd name="T23" fmla="*/ 4 h 725"/>
                    <a:gd name="T24" fmla="*/ 15 w 730"/>
                    <a:gd name="T25" fmla="*/ 5 h 725"/>
                    <a:gd name="T26" fmla="*/ 15 w 730"/>
                    <a:gd name="T27" fmla="*/ 7 h 725"/>
                    <a:gd name="T28" fmla="*/ 15 w 730"/>
                    <a:gd name="T29" fmla="*/ 9 h 725"/>
                    <a:gd name="T30" fmla="*/ 15 w 730"/>
                    <a:gd name="T31" fmla="*/ 10 h 725"/>
                    <a:gd name="T32" fmla="*/ 15 w 730"/>
                    <a:gd name="T33" fmla="*/ 12 h 725"/>
                    <a:gd name="T34" fmla="*/ 17 w 730"/>
                    <a:gd name="T35" fmla="*/ 15 h 725"/>
                    <a:gd name="T36" fmla="*/ 15 w 730"/>
                    <a:gd name="T37" fmla="*/ 17 h 725"/>
                    <a:gd name="T38" fmla="*/ 12 w 730"/>
                    <a:gd name="T39" fmla="*/ 16 h 725"/>
                    <a:gd name="T40" fmla="*/ 11 w 730"/>
                    <a:gd name="T41" fmla="*/ 15 h 725"/>
                    <a:gd name="T42" fmla="*/ 8 w 730"/>
                    <a:gd name="T43" fmla="*/ 15 h 725"/>
                    <a:gd name="T44" fmla="*/ 7 w 730"/>
                    <a:gd name="T45" fmla="*/ 14 h 725"/>
                    <a:gd name="T46" fmla="*/ 5 w 730"/>
                    <a:gd name="T47" fmla="*/ 11 h 725"/>
                    <a:gd name="T48" fmla="*/ 4 w 730"/>
                    <a:gd name="T49" fmla="*/ 11 h 725"/>
                    <a:gd name="T50" fmla="*/ 4 w 730"/>
                    <a:gd name="T51" fmla="*/ 11 h 725"/>
                    <a:gd name="T52" fmla="*/ 3 w 730"/>
                    <a:gd name="T53" fmla="*/ 9 h 725"/>
                    <a:gd name="T54" fmla="*/ 1 w 730"/>
                    <a:gd name="T55" fmla="*/ 7 h 725"/>
                    <a:gd name="T56" fmla="*/ 2 w 730"/>
                    <a:gd name="T57" fmla="*/ 5 h 725"/>
                    <a:gd name="T58" fmla="*/ 1 w 730"/>
                    <a:gd name="T59" fmla="*/ 5 h 725"/>
                    <a:gd name="T60" fmla="*/ 1 w 730"/>
                    <a:gd name="T61" fmla="*/ 3 h 725"/>
                    <a:gd name="T62" fmla="*/ 0 w 730"/>
                    <a:gd name="T63" fmla="*/ 1 h 7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30"/>
                    <a:gd name="T97" fmla="*/ 0 h 725"/>
                    <a:gd name="T98" fmla="*/ 730 w 730"/>
                    <a:gd name="T99" fmla="*/ 725 h 7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30" h="725">
                      <a:moveTo>
                        <a:pt x="0" y="24"/>
                      </a:moveTo>
                      <a:lnTo>
                        <a:pt x="20" y="0"/>
                      </a:lnTo>
                      <a:lnTo>
                        <a:pt x="76" y="54"/>
                      </a:lnTo>
                      <a:lnTo>
                        <a:pt x="144" y="10"/>
                      </a:lnTo>
                      <a:lnTo>
                        <a:pt x="153" y="53"/>
                      </a:lnTo>
                      <a:lnTo>
                        <a:pt x="185" y="68"/>
                      </a:lnTo>
                      <a:lnTo>
                        <a:pt x="193" y="114"/>
                      </a:lnTo>
                      <a:lnTo>
                        <a:pt x="292" y="166"/>
                      </a:lnTo>
                      <a:lnTo>
                        <a:pt x="383" y="150"/>
                      </a:lnTo>
                      <a:lnTo>
                        <a:pt x="374" y="123"/>
                      </a:lnTo>
                      <a:lnTo>
                        <a:pt x="497" y="77"/>
                      </a:lnTo>
                      <a:lnTo>
                        <a:pt x="653" y="158"/>
                      </a:lnTo>
                      <a:lnTo>
                        <a:pt x="655" y="204"/>
                      </a:lnTo>
                      <a:lnTo>
                        <a:pt x="630" y="287"/>
                      </a:lnTo>
                      <a:lnTo>
                        <a:pt x="636" y="406"/>
                      </a:lnTo>
                      <a:lnTo>
                        <a:pt x="672" y="441"/>
                      </a:lnTo>
                      <a:lnTo>
                        <a:pt x="644" y="499"/>
                      </a:lnTo>
                      <a:lnTo>
                        <a:pt x="730" y="632"/>
                      </a:lnTo>
                      <a:lnTo>
                        <a:pt x="671" y="725"/>
                      </a:lnTo>
                      <a:lnTo>
                        <a:pt x="510" y="693"/>
                      </a:lnTo>
                      <a:lnTo>
                        <a:pt x="474" y="633"/>
                      </a:lnTo>
                      <a:lnTo>
                        <a:pt x="361" y="655"/>
                      </a:lnTo>
                      <a:lnTo>
                        <a:pt x="279" y="597"/>
                      </a:lnTo>
                      <a:lnTo>
                        <a:pt x="223" y="484"/>
                      </a:lnTo>
                      <a:lnTo>
                        <a:pt x="183" y="468"/>
                      </a:lnTo>
                      <a:lnTo>
                        <a:pt x="171" y="490"/>
                      </a:lnTo>
                      <a:lnTo>
                        <a:pt x="121" y="377"/>
                      </a:lnTo>
                      <a:lnTo>
                        <a:pt x="50" y="310"/>
                      </a:lnTo>
                      <a:lnTo>
                        <a:pt x="82" y="204"/>
                      </a:lnTo>
                      <a:lnTo>
                        <a:pt x="52" y="192"/>
                      </a:lnTo>
                      <a:lnTo>
                        <a:pt x="28" y="134"/>
                      </a:lnTo>
                      <a:lnTo>
                        <a:pt x="0" y="24"/>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77" name="Freeform 360">
                  <a:extLst>
                    <a:ext uri="{FF2B5EF4-FFF2-40B4-BE49-F238E27FC236}">
                      <a16:creationId xmlns:a16="http://schemas.microsoft.com/office/drawing/2014/main" id="{D21F3AC9-37C4-412F-950A-96143C43E11D}"/>
                    </a:ext>
                  </a:extLst>
                </p:cNvPr>
                <p:cNvSpPr/>
                <p:nvPr/>
              </p:nvSpPr>
              <p:spPr bwMode="auto">
                <a:xfrm>
                  <a:off x="1958028" y="3160091"/>
                  <a:ext cx="183635" cy="181394"/>
                </a:xfrm>
                <a:custGeom>
                  <a:avLst/>
                  <a:gdLst>
                    <a:gd name="T0" fmla="*/ 0 w 379"/>
                    <a:gd name="T1" fmla="*/ 5 h 402"/>
                    <a:gd name="T2" fmla="*/ 0 w 379"/>
                    <a:gd name="T3" fmla="*/ 6 h 402"/>
                    <a:gd name="T4" fmla="*/ 5 w 379"/>
                    <a:gd name="T5" fmla="*/ 8 h 402"/>
                    <a:gd name="T6" fmla="*/ 5 w 379"/>
                    <a:gd name="T7" fmla="*/ 9 h 402"/>
                    <a:gd name="T8" fmla="*/ 6 w 379"/>
                    <a:gd name="T9" fmla="*/ 9 h 402"/>
                    <a:gd name="T10" fmla="*/ 7 w 379"/>
                    <a:gd name="T11" fmla="*/ 9 h 402"/>
                    <a:gd name="T12" fmla="*/ 9 w 379"/>
                    <a:gd name="T13" fmla="*/ 8 h 402"/>
                    <a:gd name="T14" fmla="*/ 9 w 379"/>
                    <a:gd name="T15" fmla="*/ 8 h 402"/>
                    <a:gd name="T16" fmla="*/ 8 w 379"/>
                    <a:gd name="T17" fmla="*/ 6 h 402"/>
                    <a:gd name="T18" fmla="*/ 6 w 379"/>
                    <a:gd name="T19" fmla="*/ 4 h 402"/>
                    <a:gd name="T20" fmla="*/ 7 w 379"/>
                    <a:gd name="T21" fmla="*/ 2 h 402"/>
                    <a:gd name="T22" fmla="*/ 6 w 379"/>
                    <a:gd name="T23" fmla="*/ 1 h 402"/>
                    <a:gd name="T24" fmla="*/ 6 w 379"/>
                    <a:gd name="T25" fmla="*/ 0 h 402"/>
                    <a:gd name="T26" fmla="*/ 3 w 379"/>
                    <a:gd name="T27" fmla="*/ 0 h 402"/>
                    <a:gd name="T28" fmla="*/ 3 w 379"/>
                    <a:gd name="T29" fmla="*/ 1 h 402"/>
                    <a:gd name="T30" fmla="*/ 2 w 379"/>
                    <a:gd name="T31" fmla="*/ 3 h 402"/>
                    <a:gd name="T32" fmla="*/ 0 w 379"/>
                    <a:gd name="T33" fmla="*/ 5 h 4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9"/>
                    <a:gd name="T52" fmla="*/ 0 h 402"/>
                    <a:gd name="T53" fmla="*/ 379 w 379"/>
                    <a:gd name="T54" fmla="*/ 402 h 4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9" h="402">
                      <a:moveTo>
                        <a:pt x="0" y="195"/>
                      </a:moveTo>
                      <a:lnTo>
                        <a:pt x="18" y="253"/>
                      </a:lnTo>
                      <a:lnTo>
                        <a:pt x="191" y="342"/>
                      </a:lnTo>
                      <a:lnTo>
                        <a:pt x="192" y="373"/>
                      </a:lnTo>
                      <a:lnTo>
                        <a:pt x="235" y="396"/>
                      </a:lnTo>
                      <a:lnTo>
                        <a:pt x="301" y="402"/>
                      </a:lnTo>
                      <a:lnTo>
                        <a:pt x="360" y="360"/>
                      </a:lnTo>
                      <a:lnTo>
                        <a:pt x="379" y="356"/>
                      </a:lnTo>
                      <a:lnTo>
                        <a:pt x="329" y="243"/>
                      </a:lnTo>
                      <a:lnTo>
                        <a:pt x="258" y="176"/>
                      </a:lnTo>
                      <a:lnTo>
                        <a:pt x="290" y="70"/>
                      </a:lnTo>
                      <a:lnTo>
                        <a:pt x="260" y="58"/>
                      </a:lnTo>
                      <a:lnTo>
                        <a:pt x="236" y="0"/>
                      </a:lnTo>
                      <a:lnTo>
                        <a:pt x="151" y="4"/>
                      </a:lnTo>
                      <a:lnTo>
                        <a:pt x="109" y="41"/>
                      </a:lnTo>
                      <a:lnTo>
                        <a:pt x="93" y="139"/>
                      </a:lnTo>
                      <a:lnTo>
                        <a:pt x="0" y="195"/>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78" name="Freeform 361">
                  <a:extLst>
                    <a:ext uri="{FF2B5EF4-FFF2-40B4-BE49-F238E27FC236}">
                      <a16:creationId xmlns:a16="http://schemas.microsoft.com/office/drawing/2014/main" id="{57852C49-4EEF-4833-AEC1-1ECC1C10631E}"/>
                    </a:ext>
                  </a:extLst>
                </p:cNvPr>
                <p:cNvSpPr/>
                <p:nvPr/>
              </p:nvSpPr>
              <p:spPr bwMode="auto">
                <a:xfrm>
                  <a:off x="1373429" y="2923006"/>
                  <a:ext cx="213960" cy="219583"/>
                </a:xfrm>
                <a:custGeom>
                  <a:avLst/>
                  <a:gdLst>
                    <a:gd name="T0" fmla="*/ 0 w 446"/>
                    <a:gd name="T1" fmla="*/ 3 h 487"/>
                    <a:gd name="T2" fmla="*/ 0 w 446"/>
                    <a:gd name="T3" fmla="*/ 1 h 487"/>
                    <a:gd name="T4" fmla="*/ 1 w 446"/>
                    <a:gd name="T5" fmla="*/ 1 h 487"/>
                    <a:gd name="T6" fmla="*/ 2 w 446"/>
                    <a:gd name="T7" fmla="*/ 1 h 487"/>
                    <a:gd name="T8" fmla="*/ 3 w 446"/>
                    <a:gd name="T9" fmla="*/ 0 h 487"/>
                    <a:gd name="T10" fmla="*/ 5 w 446"/>
                    <a:gd name="T11" fmla="*/ 0 h 487"/>
                    <a:gd name="T12" fmla="*/ 6 w 446"/>
                    <a:gd name="T13" fmla="*/ 1 h 487"/>
                    <a:gd name="T14" fmla="*/ 6 w 446"/>
                    <a:gd name="T15" fmla="*/ 2 h 487"/>
                    <a:gd name="T16" fmla="*/ 5 w 446"/>
                    <a:gd name="T17" fmla="*/ 2 h 487"/>
                    <a:gd name="T18" fmla="*/ 5 w 446"/>
                    <a:gd name="T19" fmla="*/ 4 h 487"/>
                    <a:gd name="T20" fmla="*/ 7 w 446"/>
                    <a:gd name="T21" fmla="*/ 6 h 487"/>
                    <a:gd name="T22" fmla="*/ 8 w 446"/>
                    <a:gd name="T23" fmla="*/ 7 h 487"/>
                    <a:gd name="T24" fmla="*/ 8 w 446"/>
                    <a:gd name="T25" fmla="*/ 7 h 487"/>
                    <a:gd name="T26" fmla="*/ 10 w 446"/>
                    <a:gd name="T27" fmla="*/ 9 h 487"/>
                    <a:gd name="T28" fmla="*/ 9 w 446"/>
                    <a:gd name="T29" fmla="*/ 8 h 487"/>
                    <a:gd name="T30" fmla="*/ 9 w 446"/>
                    <a:gd name="T31" fmla="*/ 10 h 487"/>
                    <a:gd name="T32" fmla="*/ 8 w 446"/>
                    <a:gd name="T33" fmla="*/ 11 h 487"/>
                    <a:gd name="T34" fmla="*/ 8 w 446"/>
                    <a:gd name="T35" fmla="*/ 9 h 487"/>
                    <a:gd name="T36" fmla="*/ 4 w 446"/>
                    <a:gd name="T37" fmla="*/ 6 h 487"/>
                    <a:gd name="T38" fmla="*/ 3 w 446"/>
                    <a:gd name="T39" fmla="*/ 4 h 487"/>
                    <a:gd name="T40" fmla="*/ 2 w 446"/>
                    <a:gd name="T41" fmla="*/ 3 h 487"/>
                    <a:gd name="T42" fmla="*/ 1 w 446"/>
                    <a:gd name="T43" fmla="*/ 4 h 487"/>
                    <a:gd name="T44" fmla="*/ 0 w 446"/>
                    <a:gd name="T45" fmla="*/ 3 h 4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46"/>
                    <a:gd name="T70" fmla="*/ 0 h 487"/>
                    <a:gd name="T71" fmla="*/ 446 w 446"/>
                    <a:gd name="T72" fmla="*/ 487 h 4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46" h="487">
                      <a:moveTo>
                        <a:pt x="0" y="122"/>
                      </a:moveTo>
                      <a:lnTo>
                        <a:pt x="11" y="67"/>
                      </a:lnTo>
                      <a:lnTo>
                        <a:pt x="64" y="39"/>
                      </a:lnTo>
                      <a:lnTo>
                        <a:pt x="87" y="65"/>
                      </a:lnTo>
                      <a:lnTo>
                        <a:pt x="141" y="13"/>
                      </a:lnTo>
                      <a:lnTo>
                        <a:pt x="199" y="0"/>
                      </a:lnTo>
                      <a:lnTo>
                        <a:pt x="266" y="35"/>
                      </a:lnTo>
                      <a:lnTo>
                        <a:pt x="266" y="88"/>
                      </a:lnTo>
                      <a:lnTo>
                        <a:pt x="215" y="97"/>
                      </a:lnTo>
                      <a:lnTo>
                        <a:pt x="220" y="164"/>
                      </a:lnTo>
                      <a:lnTo>
                        <a:pt x="305" y="273"/>
                      </a:lnTo>
                      <a:lnTo>
                        <a:pt x="357" y="281"/>
                      </a:lnTo>
                      <a:lnTo>
                        <a:pt x="351" y="302"/>
                      </a:lnTo>
                      <a:lnTo>
                        <a:pt x="446" y="376"/>
                      </a:lnTo>
                      <a:lnTo>
                        <a:pt x="381" y="362"/>
                      </a:lnTo>
                      <a:lnTo>
                        <a:pt x="396" y="433"/>
                      </a:lnTo>
                      <a:lnTo>
                        <a:pt x="357" y="487"/>
                      </a:lnTo>
                      <a:lnTo>
                        <a:pt x="336" y="377"/>
                      </a:lnTo>
                      <a:lnTo>
                        <a:pt x="170" y="254"/>
                      </a:lnTo>
                      <a:lnTo>
                        <a:pt x="131" y="174"/>
                      </a:lnTo>
                      <a:lnTo>
                        <a:pt x="77" y="146"/>
                      </a:lnTo>
                      <a:lnTo>
                        <a:pt x="26" y="181"/>
                      </a:lnTo>
                      <a:lnTo>
                        <a:pt x="0" y="122"/>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79" name="Freeform 362">
                  <a:extLst>
                    <a:ext uri="{FF2B5EF4-FFF2-40B4-BE49-F238E27FC236}">
                      <a16:creationId xmlns:a16="http://schemas.microsoft.com/office/drawing/2014/main" id="{E30EC65C-3473-45B3-A2AF-C42010EAAE3B}"/>
                    </a:ext>
                  </a:extLst>
                </p:cNvPr>
                <p:cNvSpPr/>
                <p:nvPr/>
              </p:nvSpPr>
              <p:spPr bwMode="auto">
                <a:xfrm>
                  <a:off x="1400385" y="3064621"/>
                  <a:ext cx="25271" cy="54100"/>
                </a:xfrm>
                <a:custGeom>
                  <a:avLst/>
                  <a:gdLst>
                    <a:gd name="T0" fmla="*/ 0 w 53"/>
                    <a:gd name="T1" fmla="*/ 0 h 119"/>
                    <a:gd name="T2" fmla="*/ 0 w 53"/>
                    <a:gd name="T3" fmla="*/ 3 h 119"/>
                    <a:gd name="T4" fmla="*/ 1 w 53"/>
                    <a:gd name="T5" fmla="*/ 3 h 119"/>
                    <a:gd name="T6" fmla="*/ 1 w 53"/>
                    <a:gd name="T7" fmla="*/ 1 h 119"/>
                    <a:gd name="T8" fmla="*/ 1 w 53"/>
                    <a:gd name="T9" fmla="*/ 0 h 119"/>
                    <a:gd name="T10" fmla="*/ 0 w 53"/>
                    <a:gd name="T11" fmla="*/ 0 h 119"/>
                    <a:gd name="T12" fmla="*/ 0 60000 65536"/>
                    <a:gd name="T13" fmla="*/ 0 60000 65536"/>
                    <a:gd name="T14" fmla="*/ 0 60000 65536"/>
                    <a:gd name="T15" fmla="*/ 0 60000 65536"/>
                    <a:gd name="T16" fmla="*/ 0 60000 65536"/>
                    <a:gd name="T17" fmla="*/ 0 60000 65536"/>
                    <a:gd name="T18" fmla="*/ 0 w 53"/>
                    <a:gd name="T19" fmla="*/ 0 h 119"/>
                    <a:gd name="T20" fmla="*/ 53 w 53"/>
                    <a:gd name="T21" fmla="*/ 119 h 119"/>
                  </a:gdLst>
                  <a:ahLst/>
                  <a:cxnLst>
                    <a:cxn ang="T12">
                      <a:pos x="T0" y="T1"/>
                    </a:cxn>
                    <a:cxn ang="T13">
                      <a:pos x="T2" y="T3"/>
                    </a:cxn>
                    <a:cxn ang="T14">
                      <a:pos x="T4" y="T5"/>
                    </a:cxn>
                    <a:cxn ang="T15">
                      <a:pos x="T6" y="T7"/>
                    </a:cxn>
                    <a:cxn ang="T16">
                      <a:pos x="T8" y="T9"/>
                    </a:cxn>
                    <a:cxn ang="T17">
                      <a:pos x="T10" y="T11"/>
                    </a:cxn>
                  </a:cxnLst>
                  <a:rect l="T18" t="T19" r="T20" b="T21"/>
                  <a:pathLst>
                    <a:path w="53" h="119">
                      <a:moveTo>
                        <a:pt x="0" y="19"/>
                      </a:moveTo>
                      <a:lnTo>
                        <a:pt x="8" y="111"/>
                      </a:lnTo>
                      <a:lnTo>
                        <a:pt x="34" y="119"/>
                      </a:lnTo>
                      <a:lnTo>
                        <a:pt x="53" y="47"/>
                      </a:lnTo>
                      <a:lnTo>
                        <a:pt x="35" y="0"/>
                      </a:lnTo>
                      <a:lnTo>
                        <a:pt x="0" y="19"/>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80" name="Freeform 363">
                  <a:extLst>
                    <a:ext uri="{FF2B5EF4-FFF2-40B4-BE49-F238E27FC236}">
                      <a16:creationId xmlns:a16="http://schemas.microsoft.com/office/drawing/2014/main" id="{6E480436-E393-4BE8-80A6-6C1EFF95C62D}"/>
                    </a:ext>
                  </a:extLst>
                </p:cNvPr>
                <p:cNvSpPr/>
                <p:nvPr/>
              </p:nvSpPr>
              <p:spPr bwMode="auto">
                <a:xfrm>
                  <a:off x="1479567" y="3136224"/>
                  <a:ext cx="55596" cy="35006"/>
                </a:xfrm>
                <a:custGeom>
                  <a:avLst/>
                  <a:gdLst>
                    <a:gd name="T0" fmla="*/ 0 w 115"/>
                    <a:gd name="T1" fmla="*/ 0 h 76"/>
                    <a:gd name="T2" fmla="*/ 2 w 115"/>
                    <a:gd name="T3" fmla="*/ 2 h 76"/>
                    <a:gd name="T4" fmla="*/ 3 w 115"/>
                    <a:gd name="T5" fmla="*/ 0 h 76"/>
                    <a:gd name="T6" fmla="*/ 0 w 115"/>
                    <a:gd name="T7" fmla="*/ 0 h 76"/>
                    <a:gd name="T8" fmla="*/ 0 60000 65536"/>
                    <a:gd name="T9" fmla="*/ 0 60000 65536"/>
                    <a:gd name="T10" fmla="*/ 0 60000 65536"/>
                    <a:gd name="T11" fmla="*/ 0 60000 65536"/>
                    <a:gd name="T12" fmla="*/ 0 w 115"/>
                    <a:gd name="T13" fmla="*/ 0 h 76"/>
                    <a:gd name="T14" fmla="*/ 115 w 115"/>
                    <a:gd name="T15" fmla="*/ 76 h 76"/>
                  </a:gdLst>
                  <a:ahLst/>
                  <a:cxnLst>
                    <a:cxn ang="T8">
                      <a:pos x="T0" y="T1"/>
                    </a:cxn>
                    <a:cxn ang="T9">
                      <a:pos x="T2" y="T3"/>
                    </a:cxn>
                    <a:cxn ang="T10">
                      <a:pos x="T4" y="T5"/>
                    </a:cxn>
                    <a:cxn ang="T11">
                      <a:pos x="T6" y="T7"/>
                    </a:cxn>
                  </a:cxnLst>
                  <a:rect l="T12" t="T13" r="T14" b="T15"/>
                  <a:pathLst>
                    <a:path w="115" h="76">
                      <a:moveTo>
                        <a:pt x="0" y="15"/>
                      </a:moveTo>
                      <a:lnTo>
                        <a:pt x="97" y="76"/>
                      </a:lnTo>
                      <a:lnTo>
                        <a:pt x="115" y="0"/>
                      </a:lnTo>
                      <a:lnTo>
                        <a:pt x="0" y="15"/>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81" name="Freeform 364">
                  <a:extLst>
                    <a:ext uri="{FF2B5EF4-FFF2-40B4-BE49-F238E27FC236}">
                      <a16:creationId xmlns:a16="http://schemas.microsoft.com/office/drawing/2014/main" id="{E03B68AB-1E09-403D-A93C-FDFC2D5B93AB}"/>
                    </a:ext>
                  </a:extLst>
                </p:cNvPr>
                <p:cNvSpPr/>
                <p:nvPr/>
              </p:nvSpPr>
              <p:spPr bwMode="auto">
                <a:xfrm>
                  <a:off x="3627589" y="3238059"/>
                  <a:ext cx="43803" cy="55691"/>
                </a:xfrm>
                <a:custGeom>
                  <a:avLst/>
                  <a:gdLst>
                    <a:gd name="T0" fmla="*/ 0 w 90"/>
                    <a:gd name="T1" fmla="*/ 1 h 124"/>
                    <a:gd name="T2" fmla="*/ 0 w 90"/>
                    <a:gd name="T3" fmla="*/ 1 h 124"/>
                    <a:gd name="T4" fmla="*/ 1 w 90"/>
                    <a:gd name="T5" fmla="*/ 1 h 124"/>
                    <a:gd name="T6" fmla="*/ 1 w 90"/>
                    <a:gd name="T7" fmla="*/ 1 h 124"/>
                    <a:gd name="T8" fmla="*/ 1 w 90"/>
                    <a:gd name="T9" fmla="*/ 3 h 124"/>
                    <a:gd name="T10" fmla="*/ 1 w 90"/>
                    <a:gd name="T11" fmla="*/ 3 h 124"/>
                    <a:gd name="T12" fmla="*/ 2 w 90"/>
                    <a:gd name="T13" fmla="*/ 1 h 124"/>
                    <a:gd name="T14" fmla="*/ 2 w 90"/>
                    <a:gd name="T15" fmla="*/ 0 h 124"/>
                    <a:gd name="T16" fmla="*/ 1 w 90"/>
                    <a:gd name="T17" fmla="*/ 0 h 124"/>
                    <a:gd name="T18" fmla="*/ 0 w 90"/>
                    <a:gd name="T19" fmla="*/ 1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124"/>
                    <a:gd name="T32" fmla="*/ 90 w 90"/>
                    <a:gd name="T33" fmla="*/ 124 h 1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124">
                      <a:moveTo>
                        <a:pt x="0" y="32"/>
                      </a:moveTo>
                      <a:lnTo>
                        <a:pt x="4" y="64"/>
                      </a:lnTo>
                      <a:lnTo>
                        <a:pt x="25" y="32"/>
                      </a:lnTo>
                      <a:lnTo>
                        <a:pt x="35" y="51"/>
                      </a:lnTo>
                      <a:lnTo>
                        <a:pt x="24" y="124"/>
                      </a:lnTo>
                      <a:lnTo>
                        <a:pt x="64" y="121"/>
                      </a:lnTo>
                      <a:lnTo>
                        <a:pt x="90" y="48"/>
                      </a:lnTo>
                      <a:lnTo>
                        <a:pt x="77" y="5"/>
                      </a:lnTo>
                      <a:lnTo>
                        <a:pt x="36" y="0"/>
                      </a:lnTo>
                      <a:lnTo>
                        <a:pt x="0" y="32"/>
                      </a:lnTo>
                      <a:close/>
                    </a:path>
                  </a:pathLst>
                </a:custGeom>
                <a:solidFill>
                  <a:srgbClr val="4BACC6"/>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82" name="Freeform 365">
                  <a:extLst>
                    <a:ext uri="{FF2B5EF4-FFF2-40B4-BE49-F238E27FC236}">
                      <a16:creationId xmlns:a16="http://schemas.microsoft.com/office/drawing/2014/main" id="{19A310E0-0376-48CB-A15E-410C54FB0AF3}"/>
                    </a:ext>
                  </a:extLst>
                </p:cNvPr>
                <p:cNvSpPr/>
                <p:nvPr/>
              </p:nvSpPr>
              <p:spPr bwMode="auto">
                <a:xfrm>
                  <a:off x="3649490" y="3063030"/>
                  <a:ext cx="207221" cy="182985"/>
                </a:xfrm>
                <a:custGeom>
                  <a:avLst/>
                  <a:gdLst>
                    <a:gd name="T0" fmla="*/ 0 w 433"/>
                    <a:gd name="T1" fmla="*/ 9 h 403"/>
                    <a:gd name="T2" fmla="*/ 2 w 433"/>
                    <a:gd name="T3" fmla="*/ 7 h 403"/>
                    <a:gd name="T4" fmla="*/ 4 w 433"/>
                    <a:gd name="T5" fmla="*/ 7 h 403"/>
                    <a:gd name="T6" fmla="*/ 5 w 433"/>
                    <a:gd name="T7" fmla="*/ 5 h 403"/>
                    <a:gd name="T8" fmla="*/ 6 w 433"/>
                    <a:gd name="T9" fmla="*/ 5 h 403"/>
                    <a:gd name="T10" fmla="*/ 6 w 433"/>
                    <a:gd name="T11" fmla="*/ 5 h 403"/>
                    <a:gd name="T12" fmla="*/ 7 w 433"/>
                    <a:gd name="T13" fmla="*/ 5 h 403"/>
                    <a:gd name="T14" fmla="*/ 8 w 433"/>
                    <a:gd name="T15" fmla="*/ 3 h 403"/>
                    <a:gd name="T16" fmla="*/ 8 w 433"/>
                    <a:gd name="T17" fmla="*/ 1 h 403"/>
                    <a:gd name="T18" fmla="*/ 9 w 433"/>
                    <a:gd name="T19" fmla="*/ 1 h 403"/>
                    <a:gd name="T20" fmla="*/ 9 w 433"/>
                    <a:gd name="T21" fmla="*/ 0 h 403"/>
                    <a:gd name="T22" fmla="*/ 9 w 433"/>
                    <a:gd name="T23" fmla="*/ 0 h 403"/>
                    <a:gd name="T24" fmla="*/ 10 w 433"/>
                    <a:gd name="T25" fmla="*/ 2 h 403"/>
                    <a:gd name="T26" fmla="*/ 9 w 433"/>
                    <a:gd name="T27" fmla="*/ 4 h 403"/>
                    <a:gd name="T28" fmla="*/ 9 w 433"/>
                    <a:gd name="T29" fmla="*/ 5 h 403"/>
                    <a:gd name="T30" fmla="*/ 9 w 433"/>
                    <a:gd name="T31" fmla="*/ 7 h 403"/>
                    <a:gd name="T32" fmla="*/ 8 w 433"/>
                    <a:gd name="T33" fmla="*/ 8 h 403"/>
                    <a:gd name="T34" fmla="*/ 8 w 433"/>
                    <a:gd name="T35" fmla="*/ 7 h 403"/>
                    <a:gd name="T36" fmla="*/ 7 w 433"/>
                    <a:gd name="T37" fmla="*/ 8 h 403"/>
                    <a:gd name="T38" fmla="*/ 5 w 433"/>
                    <a:gd name="T39" fmla="*/ 8 h 403"/>
                    <a:gd name="T40" fmla="*/ 5 w 433"/>
                    <a:gd name="T41" fmla="*/ 9 h 403"/>
                    <a:gd name="T42" fmla="*/ 4 w 433"/>
                    <a:gd name="T43" fmla="*/ 9 h 403"/>
                    <a:gd name="T44" fmla="*/ 4 w 433"/>
                    <a:gd name="T45" fmla="*/ 8 h 403"/>
                    <a:gd name="T46" fmla="*/ 0 w 433"/>
                    <a:gd name="T47" fmla="*/ 9 h 40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33"/>
                    <a:gd name="T73" fmla="*/ 0 h 403"/>
                    <a:gd name="T74" fmla="*/ 433 w 433"/>
                    <a:gd name="T75" fmla="*/ 403 h 40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33" h="403">
                      <a:moveTo>
                        <a:pt x="0" y="378"/>
                      </a:moveTo>
                      <a:lnTo>
                        <a:pt x="80" y="305"/>
                      </a:lnTo>
                      <a:lnTo>
                        <a:pt x="188" y="305"/>
                      </a:lnTo>
                      <a:lnTo>
                        <a:pt x="232" y="212"/>
                      </a:lnTo>
                      <a:lnTo>
                        <a:pt x="250" y="204"/>
                      </a:lnTo>
                      <a:lnTo>
                        <a:pt x="252" y="239"/>
                      </a:lnTo>
                      <a:lnTo>
                        <a:pt x="299" y="204"/>
                      </a:lnTo>
                      <a:lnTo>
                        <a:pt x="343" y="138"/>
                      </a:lnTo>
                      <a:lnTo>
                        <a:pt x="360" y="21"/>
                      </a:lnTo>
                      <a:lnTo>
                        <a:pt x="394" y="25"/>
                      </a:lnTo>
                      <a:lnTo>
                        <a:pt x="385" y="0"/>
                      </a:lnTo>
                      <a:lnTo>
                        <a:pt x="406" y="1"/>
                      </a:lnTo>
                      <a:lnTo>
                        <a:pt x="433" y="97"/>
                      </a:lnTo>
                      <a:lnTo>
                        <a:pt x="394" y="166"/>
                      </a:lnTo>
                      <a:lnTo>
                        <a:pt x="394" y="227"/>
                      </a:lnTo>
                      <a:lnTo>
                        <a:pt x="367" y="319"/>
                      </a:lnTo>
                      <a:lnTo>
                        <a:pt x="346" y="332"/>
                      </a:lnTo>
                      <a:lnTo>
                        <a:pt x="345" y="297"/>
                      </a:lnTo>
                      <a:lnTo>
                        <a:pt x="284" y="347"/>
                      </a:lnTo>
                      <a:lnTo>
                        <a:pt x="232" y="327"/>
                      </a:lnTo>
                      <a:lnTo>
                        <a:pt x="235" y="368"/>
                      </a:lnTo>
                      <a:lnTo>
                        <a:pt x="188" y="403"/>
                      </a:lnTo>
                      <a:lnTo>
                        <a:pt x="177" y="345"/>
                      </a:lnTo>
                      <a:lnTo>
                        <a:pt x="0" y="378"/>
                      </a:lnTo>
                      <a:close/>
                    </a:path>
                  </a:pathLst>
                </a:custGeom>
                <a:solidFill>
                  <a:srgbClr val="4BACC6"/>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83" name="Freeform 366">
                  <a:extLst>
                    <a:ext uri="{FF2B5EF4-FFF2-40B4-BE49-F238E27FC236}">
                      <a16:creationId xmlns:a16="http://schemas.microsoft.com/office/drawing/2014/main" id="{DE158353-B83A-4611-A853-5DF709BFF81F}"/>
                    </a:ext>
                  </a:extLst>
                </p:cNvPr>
                <p:cNvSpPr/>
                <p:nvPr/>
              </p:nvSpPr>
              <p:spPr bwMode="auto">
                <a:xfrm>
                  <a:off x="3673076" y="3230103"/>
                  <a:ext cx="43803" cy="33415"/>
                </a:xfrm>
                <a:custGeom>
                  <a:avLst/>
                  <a:gdLst>
                    <a:gd name="T0" fmla="*/ 0 w 88"/>
                    <a:gd name="T1" fmla="*/ 1 h 73"/>
                    <a:gd name="T2" fmla="*/ 1 w 88"/>
                    <a:gd name="T3" fmla="*/ 2 h 73"/>
                    <a:gd name="T4" fmla="*/ 2 w 88"/>
                    <a:gd name="T5" fmla="*/ 1 h 73"/>
                    <a:gd name="T6" fmla="*/ 2 w 88"/>
                    <a:gd name="T7" fmla="*/ 0 h 73"/>
                    <a:gd name="T8" fmla="*/ 0 w 88"/>
                    <a:gd name="T9" fmla="*/ 1 h 73"/>
                    <a:gd name="T10" fmla="*/ 0 60000 65536"/>
                    <a:gd name="T11" fmla="*/ 0 60000 65536"/>
                    <a:gd name="T12" fmla="*/ 0 60000 65536"/>
                    <a:gd name="T13" fmla="*/ 0 60000 65536"/>
                    <a:gd name="T14" fmla="*/ 0 60000 65536"/>
                    <a:gd name="T15" fmla="*/ 0 w 88"/>
                    <a:gd name="T16" fmla="*/ 0 h 73"/>
                    <a:gd name="T17" fmla="*/ 88 w 88"/>
                    <a:gd name="T18" fmla="*/ 73 h 73"/>
                  </a:gdLst>
                  <a:ahLst/>
                  <a:cxnLst>
                    <a:cxn ang="T10">
                      <a:pos x="T0" y="T1"/>
                    </a:cxn>
                    <a:cxn ang="T11">
                      <a:pos x="T2" y="T3"/>
                    </a:cxn>
                    <a:cxn ang="T12">
                      <a:pos x="T4" y="T5"/>
                    </a:cxn>
                    <a:cxn ang="T13">
                      <a:pos x="T6" y="T7"/>
                    </a:cxn>
                    <a:cxn ang="T14">
                      <a:pos x="T8" y="T9"/>
                    </a:cxn>
                  </a:cxnLst>
                  <a:rect l="T15" t="T16" r="T17" b="T18"/>
                  <a:pathLst>
                    <a:path w="88" h="73">
                      <a:moveTo>
                        <a:pt x="0" y="37"/>
                      </a:moveTo>
                      <a:lnTo>
                        <a:pt x="33" y="73"/>
                      </a:lnTo>
                      <a:lnTo>
                        <a:pt x="83" y="46"/>
                      </a:lnTo>
                      <a:lnTo>
                        <a:pt x="88" y="0"/>
                      </a:lnTo>
                      <a:lnTo>
                        <a:pt x="0" y="37"/>
                      </a:lnTo>
                      <a:close/>
                    </a:path>
                  </a:pathLst>
                </a:custGeom>
                <a:solidFill>
                  <a:srgbClr val="4BACC6"/>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84" name="Freeform 367">
                  <a:extLst>
                    <a:ext uri="{FF2B5EF4-FFF2-40B4-BE49-F238E27FC236}">
                      <a16:creationId xmlns:a16="http://schemas.microsoft.com/office/drawing/2014/main" id="{F07C50B4-1C49-4F30-8109-311BE1E20C3F}"/>
                    </a:ext>
                  </a:extLst>
                </p:cNvPr>
                <p:cNvSpPr/>
                <p:nvPr/>
              </p:nvSpPr>
              <p:spPr bwMode="auto">
                <a:xfrm>
                  <a:off x="3814593" y="2965968"/>
                  <a:ext cx="107822" cy="97062"/>
                </a:xfrm>
                <a:custGeom>
                  <a:avLst/>
                  <a:gdLst>
                    <a:gd name="T0" fmla="*/ 0 w 226"/>
                    <a:gd name="T1" fmla="*/ 4 h 214"/>
                    <a:gd name="T2" fmla="*/ 0 w 226"/>
                    <a:gd name="T3" fmla="*/ 5 h 214"/>
                    <a:gd name="T4" fmla="*/ 1 w 226"/>
                    <a:gd name="T5" fmla="*/ 5 h 214"/>
                    <a:gd name="T6" fmla="*/ 1 w 226"/>
                    <a:gd name="T7" fmla="*/ 4 h 214"/>
                    <a:gd name="T8" fmla="*/ 3 w 226"/>
                    <a:gd name="T9" fmla="*/ 4 h 214"/>
                    <a:gd name="T10" fmla="*/ 3 w 226"/>
                    <a:gd name="T11" fmla="*/ 3 h 214"/>
                    <a:gd name="T12" fmla="*/ 5 w 226"/>
                    <a:gd name="T13" fmla="*/ 3 h 214"/>
                    <a:gd name="T14" fmla="*/ 5 w 226"/>
                    <a:gd name="T15" fmla="*/ 2 h 214"/>
                    <a:gd name="T16" fmla="*/ 5 w 226"/>
                    <a:gd name="T17" fmla="*/ 1 h 214"/>
                    <a:gd name="T18" fmla="*/ 3 w 226"/>
                    <a:gd name="T19" fmla="*/ 1 h 214"/>
                    <a:gd name="T20" fmla="*/ 2 w 226"/>
                    <a:gd name="T21" fmla="*/ 0 h 214"/>
                    <a:gd name="T22" fmla="*/ 1 w 226"/>
                    <a:gd name="T23" fmla="*/ 3 h 214"/>
                    <a:gd name="T24" fmla="*/ 1 w 226"/>
                    <a:gd name="T25" fmla="*/ 3 h 214"/>
                    <a:gd name="T26" fmla="*/ 0 w 226"/>
                    <a:gd name="T27" fmla="*/ 4 h 2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6"/>
                    <a:gd name="T43" fmla="*/ 0 h 214"/>
                    <a:gd name="T44" fmla="*/ 226 w 226"/>
                    <a:gd name="T45" fmla="*/ 214 h 2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6" h="214">
                      <a:moveTo>
                        <a:pt x="0" y="153"/>
                      </a:moveTo>
                      <a:lnTo>
                        <a:pt x="10" y="214"/>
                      </a:lnTo>
                      <a:lnTo>
                        <a:pt x="51" y="192"/>
                      </a:lnTo>
                      <a:lnTo>
                        <a:pt x="23" y="155"/>
                      </a:lnTo>
                      <a:lnTo>
                        <a:pt x="133" y="188"/>
                      </a:lnTo>
                      <a:lnTo>
                        <a:pt x="157" y="138"/>
                      </a:lnTo>
                      <a:lnTo>
                        <a:pt x="226" y="120"/>
                      </a:lnTo>
                      <a:lnTo>
                        <a:pt x="202" y="86"/>
                      </a:lnTo>
                      <a:lnTo>
                        <a:pt x="211" y="58"/>
                      </a:lnTo>
                      <a:lnTo>
                        <a:pt x="150" y="62"/>
                      </a:lnTo>
                      <a:lnTo>
                        <a:pt x="80" y="0"/>
                      </a:lnTo>
                      <a:lnTo>
                        <a:pt x="54" y="122"/>
                      </a:lnTo>
                      <a:lnTo>
                        <a:pt x="22" y="115"/>
                      </a:lnTo>
                      <a:lnTo>
                        <a:pt x="0" y="153"/>
                      </a:lnTo>
                      <a:close/>
                    </a:path>
                  </a:pathLst>
                </a:custGeom>
                <a:solidFill>
                  <a:srgbClr val="4BACC6"/>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85" name="Freeform 368">
                  <a:extLst>
                    <a:ext uri="{FF2B5EF4-FFF2-40B4-BE49-F238E27FC236}">
                      <a16:creationId xmlns:a16="http://schemas.microsoft.com/office/drawing/2014/main" id="{8BAED413-E30B-4516-94CA-3CDCD3DB1679}"/>
                    </a:ext>
                  </a:extLst>
                </p:cNvPr>
                <p:cNvSpPr/>
                <p:nvPr/>
              </p:nvSpPr>
              <p:spPr bwMode="auto">
                <a:xfrm>
                  <a:off x="3531560" y="3029615"/>
                  <a:ext cx="114561" cy="120930"/>
                </a:xfrm>
                <a:custGeom>
                  <a:avLst/>
                  <a:gdLst>
                    <a:gd name="T0" fmla="*/ 0 w 240"/>
                    <a:gd name="T1" fmla="*/ 3 h 268"/>
                    <a:gd name="T2" fmla="*/ 1 w 240"/>
                    <a:gd name="T3" fmla="*/ 4 h 268"/>
                    <a:gd name="T4" fmla="*/ 0 w 240"/>
                    <a:gd name="T5" fmla="*/ 6 h 268"/>
                    <a:gd name="T6" fmla="*/ 2 w 240"/>
                    <a:gd name="T7" fmla="*/ 6 h 268"/>
                    <a:gd name="T8" fmla="*/ 3 w 240"/>
                    <a:gd name="T9" fmla="*/ 5 h 268"/>
                    <a:gd name="T10" fmla="*/ 3 w 240"/>
                    <a:gd name="T11" fmla="*/ 4 h 268"/>
                    <a:gd name="T12" fmla="*/ 5 w 240"/>
                    <a:gd name="T13" fmla="*/ 2 h 268"/>
                    <a:gd name="T14" fmla="*/ 5 w 240"/>
                    <a:gd name="T15" fmla="*/ 1 h 268"/>
                    <a:gd name="T16" fmla="*/ 5 w 240"/>
                    <a:gd name="T17" fmla="*/ 0 h 268"/>
                    <a:gd name="T18" fmla="*/ 5 w 240"/>
                    <a:gd name="T19" fmla="*/ 0 h 268"/>
                    <a:gd name="T20" fmla="*/ 3 w 240"/>
                    <a:gd name="T21" fmla="*/ 1 h 268"/>
                    <a:gd name="T22" fmla="*/ 3 w 240"/>
                    <a:gd name="T23" fmla="*/ 2 h 268"/>
                    <a:gd name="T24" fmla="*/ 2 w 240"/>
                    <a:gd name="T25" fmla="*/ 1 h 268"/>
                    <a:gd name="T26" fmla="*/ 0 w 240"/>
                    <a:gd name="T27" fmla="*/ 3 h 26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0"/>
                    <a:gd name="T43" fmla="*/ 0 h 268"/>
                    <a:gd name="T44" fmla="*/ 240 w 240"/>
                    <a:gd name="T45" fmla="*/ 268 h 26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0" h="268">
                      <a:moveTo>
                        <a:pt x="0" y="151"/>
                      </a:moveTo>
                      <a:lnTo>
                        <a:pt x="43" y="173"/>
                      </a:lnTo>
                      <a:lnTo>
                        <a:pt x="15" y="251"/>
                      </a:lnTo>
                      <a:lnTo>
                        <a:pt x="84" y="268"/>
                      </a:lnTo>
                      <a:lnTo>
                        <a:pt x="155" y="223"/>
                      </a:lnTo>
                      <a:lnTo>
                        <a:pt x="122" y="159"/>
                      </a:lnTo>
                      <a:lnTo>
                        <a:pt x="202" y="101"/>
                      </a:lnTo>
                      <a:lnTo>
                        <a:pt x="240" y="24"/>
                      </a:lnTo>
                      <a:lnTo>
                        <a:pt x="237" y="13"/>
                      </a:lnTo>
                      <a:lnTo>
                        <a:pt x="223" y="0"/>
                      </a:lnTo>
                      <a:lnTo>
                        <a:pt x="147" y="50"/>
                      </a:lnTo>
                      <a:lnTo>
                        <a:pt x="147" y="77"/>
                      </a:lnTo>
                      <a:lnTo>
                        <a:pt x="94" y="68"/>
                      </a:lnTo>
                      <a:lnTo>
                        <a:pt x="0" y="151"/>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86" name="Freeform 369">
                  <a:extLst>
                    <a:ext uri="{FF2B5EF4-FFF2-40B4-BE49-F238E27FC236}">
                      <a16:creationId xmlns:a16="http://schemas.microsoft.com/office/drawing/2014/main" id="{EC13027D-0F6E-4E84-BAEA-92503B5A94D5}"/>
                    </a:ext>
                  </a:extLst>
                </p:cNvPr>
                <p:cNvSpPr/>
                <p:nvPr/>
              </p:nvSpPr>
              <p:spPr bwMode="auto">
                <a:xfrm>
                  <a:off x="3565254" y="3129859"/>
                  <a:ext cx="60650" cy="97062"/>
                </a:xfrm>
                <a:custGeom>
                  <a:avLst/>
                  <a:gdLst>
                    <a:gd name="T0" fmla="*/ 0 w 128"/>
                    <a:gd name="T1" fmla="*/ 5 h 212"/>
                    <a:gd name="T2" fmla="*/ 0 w 128"/>
                    <a:gd name="T3" fmla="*/ 1 h 212"/>
                    <a:gd name="T4" fmla="*/ 2 w 128"/>
                    <a:gd name="T5" fmla="*/ 0 h 212"/>
                    <a:gd name="T6" fmla="*/ 3 w 128"/>
                    <a:gd name="T7" fmla="*/ 3 h 212"/>
                    <a:gd name="T8" fmla="*/ 2 w 128"/>
                    <a:gd name="T9" fmla="*/ 5 h 212"/>
                    <a:gd name="T10" fmla="*/ 0 w 128"/>
                    <a:gd name="T11" fmla="*/ 5 h 212"/>
                    <a:gd name="T12" fmla="*/ 0 60000 65536"/>
                    <a:gd name="T13" fmla="*/ 0 60000 65536"/>
                    <a:gd name="T14" fmla="*/ 0 60000 65536"/>
                    <a:gd name="T15" fmla="*/ 0 60000 65536"/>
                    <a:gd name="T16" fmla="*/ 0 60000 65536"/>
                    <a:gd name="T17" fmla="*/ 0 60000 65536"/>
                    <a:gd name="T18" fmla="*/ 0 w 128"/>
                    <a:gd name="T19" fmla="*/ 0 h 212"/>
                    <a:gd name="T20" fmla="*/ 128 w 128"/>
                    <a:gd name="T21" fmla="*/ 212 h 212"/>
                  </a:gdLst>
                  <a:ahLst/>
                  <a:cxnLst>
                    <a:cxn ang="T12">
                      <a:pos x="T0" y="T1"/>
                    </a:cxn>
                    <a:cxn ang="T13">
                      <a:pos x="T2" y="T3"/>
                    </a:cxn>
                    <a:cxn ang="T14">
                      <a:pos x="T4" y="T5"/>
                    </a:cxn>
                    <a:cxn ang="T15">
                      <a:pos x="T6" y="T7"/>
                    </a:cxn>
                    <a:cxn ang="T16">
                      <a:pos x="T8" y="T9"/>
                    </a:cxn>
                    <a:cxn ang="T17">
                      <a:pos x="T10" y="T11"/>
                    </a:cxn>
                  </a:cxnLst>
                  <a:rect l="T18" t="T19" r="T20" b="T21"/>
                  <a:pathLst>
                    <a:path w="128" h="212">
                      <a:moveTo>
                        <a:pt x="0" y="212"/>
                      </a:moveTo>
                      <a:lnTo>
                        <a:pt x="13" y="45"/>
                      </a:lnTo>
                      <a:lnTo>
                        <a:pt x="84" y="0"/>
                      </a:lnTo>
                      <a:lnTo>
                        <a:pt x="128" y="129"/>
                      </a:lnTo>
                      <a:lnTo>
                        <a:pt x="82" y="189"/>
                      </a:lnTo>
                      <a:lnTo>
                        <a:pt x="0" y="212"/>
                      </a:lnTo>
                      <a:close/>
                    </a:path>
                  </a:pathLst>
                </a:custGeom>
                <a:solidFill>
                  <a:srgbClr val="4BACC6"/>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87" name="Freeform 370">
                  <a:extLst>
                    <a:ext uri="{FF2B5EF4-FFF2-40B4-BE49-F238E27FC236}">
                      <a16:creationId xmlns:a16="http://schemas.microsoft.com/office/drawing/2014/main" id="{706AEBC7-83BC-464E-9D21-2CC9988E3608}"/>
                    </a:ext>
                  </a:extLst>
                </p:cNvPr>
                <p:cNvSpPr/>
                <p:nvPr/>
              </p:nvSpPr>
              <p:spPr bwMode="auto">
                <a:xfrm>
                  <a:off x="3088477" y="3483101"/>
                  <a:ext cx="131408" cy="167074"/>
                </a:xfrm>
                <a:custGeom>
                  <a:avLst/>
                  <a:gdLst>
                    <a:gd name="T0" fmla="*/ 0 w 274"/>
                    <a:gd name="T1" fmla="*/ 2 h 369"/>
                    <a:gd name="T2" fmla="*/ 1 w 274"/>
                    <a:gd name="T3" fmla="*/ 3 h 369"/>
                    <a:gd name="T4" fmla="*/ 1 w 274"/>
                    <a:gd name="T5" fmla="*/ 5 h 369"/>
                    <a:gd name="T6" fmla="*/ 3 w 274"/>
                    <a:gd name="T7" fmla="*/ 4 h 369"/>
                    <a:gd name="T8" fmla="*/ 4 w 274"/>
                    <a:gd name="T9" fmla="*/ 5 h 369"/>
                    <a:gd name="T10" fmla="*/ 5 w 274"/>
                    <a:gd name="T11" fmla="*/ 7 h 369"/>
                    <a:gd name="T12" fmla="*/ 4 w 274"/>
                    <a:gd name="T13" fmla="*/ 9 h 369"/>
                    <a:gd name="T14" fmla="*/ 6 w 274"/>
                    <a:gd name="T15" fmla="*/ 8 h 369"/>
                    <a:gd name="T16" fmla="*/ 5 w 274"/>
                    <a:gd name="T17" fmla="*/ 5 h 369"/>
                    <a:gd name="T18" fmla="*/ 3 w 274"/>
                    <a:gd name="T19" fmla="*/ 3 h 369"/>
                    <a:gd name="T20" fmla="*/ 4 w 274"/>
                    <a:gd name="T21" fmla="*/ 2 h 369"/>
                    <a:gd name="T22" fmla="*/ 3 w 274"/>
                    <a:gd name="T23" fmla="*/ 1 h 369"/>
                    <a:gd name="T24" fmla="*/ 2 w 274"/>
                    <a:gd name="T25" fmla="*/ 0 h 369"/>
                    <a:gd name="T26" fmla="*/ 1 w 274"/>
                    <a:gd name="T27" fmla="*/ 0 h 369"/>
                    <a:gd name="T28" fmla="*/ 1 w 274"/>
                    <a:gd name="T29" fmla="*/ 1 h 369"/>
                    <a:gd name="T30" fmla="*/ 1 w 274"/>
                    <a:gd name="T31" fmla="*/ 1 h 369"/>
                    <a:gd name="T32" fmla="*/ 0 w 274"/>
                    <a:gd name="T33" fmla="*/ 2 h 3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4"/>
                    <a:gd name="T52" fmla="*/ 0 h 369"/>
                    <a:gd name="T53" fmla="*/ 274 w 274"/>
                    <a:gd name="T54" fmla="*/ 369 h 36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4" h="369">
                      <a:moveTo>
                        <a:pt x="0" y="79"/>
                      </a:moveTo>
                      <a:lnTo>
                        <a:pt x="36" y="132"/>
                      </a:lnTo>
                      <a:lnTo>
                        <a:pt x="25" y="223"/>
                      </a:lnTo>
                      <a:lnTo>
                        <a:pt x="123" y="184"/>
                      </a:lnTo>
                      <a:lnTo>
                        <a:pt x="160" y="223"/>
                      </a:lnTo>
                      <a:lnTo>
                        <a:pt x="198" y="313"/>
                      </a:lnTo>
                      <a:lnTo>
                        <a:pt x="188" y="369"/>
                      </a:lnTo>
                      <a:lnTo>
                        <a:pt x="274" y="353"/>
                      </a:lnTo>
                      <a:lnTo>
                        <a:pt x="231" y="234"/>
                      </a:lnTo>
                      <a:lnTo>
                        <a:pt x="138" y="147"/>
                      </a:lnTo>
                      <a:lnTo>
                        <a:pt x="165" y="94"/>
                      </a:lnTo>
                      <a:lnTo>
                        <a:pt x="112" y="67"/>
                      </a:lnTo>
                      <a:lnTo>
                        <a:pt x="73" y="0"/>
                      </a:lnTo>
                      <a:lnTo>
                        <a:pt x="50" y="1"/>
                      </a:lnTo>
                      <a:lnTo>
                        <a:pt x="52" y="48"/>
                      </a:lnTo>
                      <a:lnTo>
                        <a:pt x="36" y="36"/>
                      </a:lnTo>
                      <a:lnTo>
                        <a:pt x="0" y="79"/>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88" name="Freeform 371">
                  <a:extLst>
                    <a:ext uri="{FF2B5EF4-FFF2-40B4-BE49-F238E27FC236}">
                      <a16:creationId xmlns:a16="http://schemas.microsoft.com/office/drawing/2014/main" id="{1D89B802-D09E-46E7-AAC1-BD1A81FE9DA3}"/>
                    </a:ext>
                  </a:extLst>
                </p:cNvPr>
                <p:cNvSpPr/>
                <p:nvPr/>
              </p:nvSpPr>
              <p:spPr bwMode="auto">
                <a:xfrm>
                  <a:off x="1356582" y="2843447"/>
                  <a:ext cx="8424" cy="17503"/>
                </a:xfrm>
                <a:custGeom>
                  <a:avLst/>
                  <a:gdLst>
                    <a:gd name="T0" fmla="*/ 0 w 18"/>
                    <a:gd name="T1" fmla="*/ 1 h 38"/>
                    <a:gd name="T2" fmla="*/ 0 w 18"/>
                    <a:gd name="T3" fmla="*/ 0 h 38"/>
                    <a:gd name="T4" fmla="*/ 0 w 18"/>
                    <a:gd name="T5" fmla="*/ 1 h 38"/>
                    <a:gd name="T6" fmla="*/ 0 w 18"/>
                    <a:gd name="T7" fmla="*/ 1 h 38"/>
                    <a:gd name="T8" fmla="*/ 0 60000 65536"/>
                    <a:gd name="T9" fmla="*/ 0 60000 65536"/>
                    <a:gd name="T10" fmla="*/ 0 60000 65536"/>
                    <a:gd name="T11" fmla="*/ 0 60000 65536"/>
                    <a:gd name="T12" fmla="*/ 0 w 18"/>
                    <a:gd name="T13" fmla="*/ 0 h 38"/>
                    <a:gd name="T14" fmla="*/ 18 w 18"/>
                    <a:gd name="T15" fmla="*/ 38 h 38"/>
                  </a:gdLst>
                  <a:ahLst/>
                  <a:cxnLst>
                    <a:cxn ang="T8">
                      <a:pos x="T0" y="T1"/>
                    </a:cxn>
                    <a:cxn ang="T9">
                      <a:pos x="T2" y="T3"/>
                    </a:cxn>
                    <a:cxn ang="T10">
                      <a:pos x="T4" y="T5"/>
                    </a:cxn>
                    <a:cxn ang="T11">
                      <a:pos x="T6" y="T7"/>
                    </a:cxn>
                  </a:cxnLst>
                  <a:rect l="T12" t="T13" r="T14" b="T15"/>
                  <a:pathLst>
                    <a:path w="18" h="38">
                      <a:moveTo>
                        <a:pt x="0" y="30"/>
                      </a:moveTo>
                      <a:lnTo>
                        <a:pt x="13" y="0"/>
                      </a:lnTo>
                      <a:lnTo>
                        <a:pt x="18" y="38"/>
                      </a:lnTo>
                      <a:lnTo>
                        <a:pt x="0" y="30"/>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89" name="Freeform 372">
                  <a:extLst>
                    <a:ext uri="{FF2B5EF4-FFF2-40B4-BE49-F238E27FC236}">
                      <a16:creationId xmlns:a16="http://schemas.microsoft.com/office/drawing/2014/main" id="{341A7250-B2A6-4082-BC81-EAECF02F17BB}"/>
                    </a:ext>
                  </a:extLst>
                </p:cNvPr>
                <p:cNvSpPr/>
                <p:nvPr/>
              </p:nvSpPr>
              <p:spPr bwMode="auto">
                <a:xfrm>
                  <a:off x="3088477" y="3809292"/>
                  <a:ext cx="69074" cy="100244"/>
                </a:xfrm>
                <a:custGeom>
                  <a:avLst/>
                  <a:gdLst>
                    <a:gd name="T0" fmla="*/ 0 w 142"/>
                    <a:gd name="T1" fmla="*/ 0 h 221"/>
                    <a:gd name="T2" fmla="*/ 1 w 142"/>
                    <a:gd name="T3" fmla="*/ 0 h 221"/>
                    <a:gd name="T4" fmla="*/ 1 w 142"/>
                    <a:gd name="T5" fmla="*/ 1 h 221"/>
                    <a:gd name="T6" fmla="*/ 2 w 142"/>
                    <a:gd name="T7" fmla="*/ 0 h 221"/>
                    <a:gd name="T8" fmla="*/ 3 w 142"/>
                    <a:gd name="T9" fmla="*/ 1 h 221"/>
                    <a:gd name="T10" fmla="*/ 3 w 142"/>
                    <a:gd name="T11" fmla="*/ 5 h 221"/>
                    <a:gd name="T12" fmla="*/ 3 w 142"/>
                    <a:gd name="T13" fmla="*/ 5 h 221"/>
                    <a:gd name="T14" fmla="*/ 1 w 142"/>
                    <a:gd name="T15" fmla="*/ 4 h 221"/>
                    <a:gd name="T16" fmla="*/ 0 w 142"/>
                    <a:gd name="T17" fmla="*/ 0 h 2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
                    <a:gd name="T28" fmla="*/ 0 h 221"/>
                    <a:gd name="T29" fmla="*/ 142 w 142"/>
                    <a:gd name="T30" fmla="*/ 221 h 2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 h="221">
                      <a:moveTo>
                        <a:pt x="0" y="0"/>
                      </a:moveTo>
                      <a:lnTo>
                        <a:pt x="29" y="0"/>
                      </a:lnTo>
                      <a:lnTo>
                        <a:pt x="38" y="41"/>
                      </a:lnTo>
                      <a:lnTo>
                        <a:pt x="73" y="15"/>
                      </a:lnTo>
                      <a:lnTo>
                        <a:pt x="122" y="65"/>
                      </a:lnTo>
                      <a:lnTo>
                        <a:pt x="142" y="221"/>
                      </a:lnTo>
                      <a:lnTo>
                        <a:pt x="141" y="221"/>
                      </a:lnTo>
                      <a:lnTo>
                        <a:pt x="42" y="156"/>
                      </a:lnTo>
                      <a:lnTo>
                        <a:pt x="0" y="0"/>
                      </a:lnTo>
                      <a:close/>
                    </a:path>
                  </a:pathLst>
                </a:custGeom>
                <a:solidFill>
                  <a:srgbClr val="4BACC6"/>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90" name="Freeform 373">
                  <a:extLst>
                    <a:ext uri="{FF2B5EF4-FFF2-40B4-BE49-F238E27FC236}">
                      <a16:creationId xmlns:a16="http://schemas.microsoft.com/office/drawing/2014/main" id="{CB42CF87-70FA-4069-9DA4-CC0B646EC39E}"/>
                    </a:ext>
                  </a:extLst>
                </p:cNvPr>
                <p:cNvSpPr/>
                <p:nvPr/>
              </p:nvSpPr>
              <p:spPr bwMode="auto">
                <a:xfrm>
                  <a:off x="3262004" y="3799745"/>
                  <a:ext cx="173527" cy="120930"/>
                </a:xfrm>
                <a:custGeom>
                  <a:avLst/>
                  <a:gdLst>
                    <a:gd name="T0" fmla="*/ 0 w 362"/>
                    <a:gd name="T1" fmla="*/ 6 h 264"/>
                    <a:gd name="T2" fmla="*/ 1 w 362"/>
                    <a:gd name="T3" fmla="*/ 6 h 264"/>
                    <a:gd name="T4" fmla="*/ 3 w 362"/>
                    <a:gd name="T5" fmla="*/ 6 h 264"/>
                    <a:gd name="T6" fmla="*/ 4 w 362"/>
                    <a:gd name="T7" fmla="*/ 6 h 264"/>
                    <a:gd name="T8" fmla="*/ 5 w 362"/>
                    <a:gd name="T9" fmla="*/ 3 h 264"/>
                    <a:gd name="T10" fmla="*/ 7 w 362"/>
                    <a:gd name="T11" fmla="*/ 3 h 264"/>
                    <a:gd name="T12" fmla="*/ 8 w 362"/>
                    <a:gd name="T13" fmla="*/ 2 h 264"/>
                    <a:gd name="T14" fmla="*/ 7 w 362"/>
                    <a:gd name="T15" fmla="*/ 1 h 264"/>
                    <a:gd name="T16" fmla="*/ 7 w 362"/>
                    <a:gd name="T17" fmla="*/ 0 h 264"/>
                    <a:gd name="T18" fmla="*/ 5 w 362"/>
                    <a:gd name="T19" fmla="*/ 2 h 264"/>
                    <a:gd name="T20" fmla="*/ 4 w 362"/>
                    <a:gd name="T21" fmla="*/ 3 h 264"/>
                    <a:gd name="T22" fmla="*/ 4 w 362"/>
                    <a:gd name="T23" fmla="*/ 3 h 264"/>
                    <a:gd name="T24" fmla="*/ 3 w 362"/>
                    <a:gd name="T25" fmla="*/ 4 h 264"/>
                    <a:gd name="T26" fmla="*/ 2 w 362"/>
                    <a:gd name="T27" fmla="*/ 4 h 264"/>
                    <a:gd name="T28" fmla="*/ 1 w 362"/>
                    <a:gd name="T29" fmla="*/ 6 h 264"/>
                    <a:gd name="T30" fmla="*/ 0 w 362"/>
                    <a:gd name="T31" fmla="*/ 6 h 2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2"/>
                    <a:gd name="T49" fmla="*/ 0 h 264"/>
                    <a:gd name="T50" fmla="*/ 362 w 362"/>
                    <a:gd name="T51" fmla="*/ 264 h 2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2" h="264">
                      <a:moveTo>
                        <a:pt x="0" y="235"/>
                      </a:moveTo>
                      <a:lnTo>
                        <a:pt x="33" y="264"/>
                      </a:lnTo>
                      <a:lnTo>
                        <a:pt x="143" y="253"/>
                      </a:lnTo>
                      <a:lnTo>
                        <a:pt x="182" y="238"/>
                      </a:lnTo>
                      <a:lnTo>
                        <a:pt x="234" y="115"/>
                      </a:lnTo>
                      <a:lnTo>
                        <a:pt x="299" y="120"/>
                      </a:lnTo>
                      <a:lnTo>
                        <a:pt x="362" y="78"/>
                      </a:lnTo>
                      <a:lnTo>
                        <a:pt x="304" y="45"/>
                      </a:lnTo>
                      <a:lnTo>
                        <a:pt x="284" y="0"/>
                      </a:lnTo>
                      <a:lnTo>
                        <a:pt x="210" y="82"/>
                      </a:lnTo>
                      <a:lnTo>
                        <a:pt x="185" y="128"/>
                      </a:lnTo>
                      <a:lnTo>
                        <a:pt x="163" y="103"/>
                      </a:lnTo>
                      <a:lnTo>
                        <a:pt x="120" y="168"/>
                      </a:lnTo>
                      <a:lnTo>
                        <a:pt x="70" y="177"/>
                      </a:lnTo>
                      <a:lnTo>
                        <a:pt x="56" y="238"/>
                      </a:lnTo>
                      <a:lnTo>
                        <a:pt x="0" y="235"/>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91" name="Freeform 374">
                  <a:extLst>
                    <a:ext uri="{FF2B5EF4-FFF2-40B4-BE49-F238E27FC236}">
                      <a16:creationId xmlns:a16="http://schemas.microsoft.com/office/drawing/2014/main" id="{FE230AE7-82FA-4CBB-8F33-110A70E3A492}"/>
                    </a:ext>
                  </a:extLst>
                </p:cNvPr>
                <p:cNvSpPr/>
                <p:nvPr/>
              </p:nvSpPr>
              <p:spPr bwMode="auto">
                <a:xfrm>
                  <a:off x="2859355" y="2792529"/>
                  <a:ext cx="581230" cy="265727"/>
                </a:xfrm>
                <a:custGeom>
                  <a:avLst/>
                  <a:gdLst>
                    <a:gd name="T0" fmla="*/ 0 w 1209"/>
                    <a:gd name="T1" fmla="*/ 4 h 587"/>
                    <a:gd name="T2" fmla="*/ 1 w 1209"/>
                    <a:gd name="T3" fmla="*/ 6 h 587"/>
                    <a:gd name="T4" fmla="*/ 2 w 1209"/>
                    <a:gd name="T5" fmla="*/ 6 h 587"/>
                    <a:gd name="T6" fmla="*/ 3 w 1209"/>
                    <a:gd name="T7" fmla="*/ 9 h 587"/>
                    <a:gd name="T8" fmla="*/ 7 w 1209"/>
                    <a:gd name="T9" fmla="*/ 10 h 587"/>
                    <a:gd name="T10" fmla="*/ 8 w 1209"/>
                    <a:gd name="T11" fmla="*/ 12 h 587"/>
                    <a:gd name="T12" fmla="*/ 11 w 1209"/>
                    <a:gd name="T13" fmla="*/ 12 h 587"/>
                    <a:gd name="T14" fmla="*/ 15 w 1209"/>
                    <a:gd name="T15" fmla="*/ 14 h 587"/>
                    <a:gd name="T16" fmla="*/ 20 w 1209"/>
                    <a:gd name="T17" fmla="*/ 12 h 587"/>
                    <a:gd name="T18" fmla="*/ 21 w 1209"/>
                    <a:gd name="T19" fmla="*/ 11 h 587"/>
                    <a:gd name="T20" fmla="*/ 21 w 1209"/>
                    <a:gd name="T21" fmla="*/ 9 h 587"/>
                    <a:gd name="T22" fmla="*/ 23 w 1209"/>
                    <a:gd name="T23" fmla="*/ 10 h 587"/>
                    <a:gd name="T24" fmla="*/ 26 w 1209"/>
                    <a:gd name="T25" fmla="*/ 7 h 587"/>
                    <a:gd name="T26" fmla="*/ 28 w 1209"/>
                    <a:gd name="T27" fmla="*/ 7 h 587"/>
                    <a:gd name="T28" fmla="*/ 27 w 1209"/>
                    <a:gd name="T29" fmla="*/ 5 h 587"/>
                    <a:gd name="T30" fmla="*/ 25 w 1209"/>
                    <a:gd name="T31" fmla="*/ 6 h 587"/>
                    <a:gd name="T32" fmla="*/ 25 w 1209"/>
                    <a:gd name="T33" fmla="*/ 4 h 587"/>
                    <a:gd name="T34" fmla="*/ 25 w 1209"/>
                    <a:gd name="T35" fmla="*/ 3 h 587"/>
                    <a:gd name="T36" fmla="*/ 24 w 1209"/>
                    <a:gd name="T37" fmla="*/ 3 h 587"/>
                    <a:gd name="T38" fmla="*/ 19 w 1209"/>
                    <a:gd name="T39" fmla="*/ 4 h 587"/>
                    <a:gd name="T40" fmla="*/ 16 w 1209"/>
                    <a:gd name="T41" fmla="*/ 2 h 587"/>
                    <a:gd name="T42" fmla="*/ 13 w 1209"/>
                    <a:gd name="T43" fmla="*/ 2 h 587"/>
                    <a:gd name="T44" fmla="*/ 13 w 1209"/>
                    <a:gd name="T45" fmla="*/ 1 h 587"/>
                    <a:gd name="T46" fmla="*/ 10 w 1209"/>
                    <a:gd name="T47" fmla="*/ 0 h 587"/>
                    <a:gd name="T48" fmla="*/ 9 w 1209"/>
                    <a:gd name="T49" fmla="*/ 1 h 587"/>
                    <a:gd name="T50" fmla="*/ 9 w 1209"/>
                    <a:gd name="T51" fmla="*/ 3 h 587"/>
                    <a:gd name="T52" fmla="*/ 4 w 1209"/>
                    <a:gd name="T53" fmla="*/ 2 h 587"/>
                    <a:gd name="T54" fmla="*/ 0 w 1209"/>
                    <a:gd name="T55" fmla="*/ 4 h 58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209"/>
                    <a:gd name="T85" fmla="*/ 0 h 587"/>
                    <a:gd name="T86" fmla="*/ 1209 w 1209"/>
                    <a:gd name="T87" fmla="*/ 587 h 58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209" h="587">
                      <a:moveTo>
                        <a:pt x="0" y="184"/>
                      </a:moveTo>
                      <a:lnTo>
                        <a:pt x="39" y="242"/>
                      </a:lnTo>
                      <a:lnTo>
                        <a:pt x="94" y="265"/>
                      </a:lnTo>
                      <a:lnTo>
                        <a:pt x="113" y="389"/>
                      </a:lnTo>
                      <a:lnTo>
                        <a:pt x="282" y="439"/>
                      </a:lnTo>
                      <a:lnTo>
                        <a:pt x="353" y="526"/>
                      </a:lnTo>
                      <a:lnTo>
                        <a:pt x="494" y="522"/>
                      </a:lnTo>
                      <a:lnTo>
                        <a:pt x="651" y="587"/>
                      </a:lnTo>
                      <a:lnTo>
                        <a:pt x="856" y="526"/>
                      </a:lnTo>
                      <a:lnTo>
                        <a:pt x="920" y="477"/>
                      </a:lnTo>
                      <a:lnTo>
                        <a:pt x="920" y="408"/>
                      </a:lnTo>
                      <a:lnTo>
                        <a:pt x="979" y="416"/>
                      </a:lnTo>
                      <a:lnTo>
                        <a:pt x="1110" y="318"/>
                      </a:lnTo>
                      <a:lnTo>
                        <a:pt x="1209" y="312"/>
                      </a:lnTo>
                      <a:lnTo>
                        <a:pt x="1162" y="238"/>
                      </a:lnTo>
                      <a:lnTo>
                        <a:pt x="1065" y="257"/>
                      </a:lnTo>
                      <a:lnTo>
                        <a:pt x="1064" y="174"/>
                      </a:lnTo>
                      <a:lnTo>
                        <a:pt x="1088" y="127"/>
                      </a:lnTo>
                      <a:lnTo>
                        <a:pt x="1018" y="115"/>
                      </a:lnTo>
                      <a:lnTo>
                        <a:pt x="838" y="167"/>
                      </a:lnTo>
                      <a:lnTo>
                        <a:pt x="677" y="90"/>
                      </a:lnTo>
                      <a:lnTo>
                        <a:pt x="576" y="101"/>
                      </a:lnTo>
                      <a:lnTo>
                        <a:pt x="539" y="39"/>
                      </a:lnTo>
                      <a:lnTo>
                        <a:pt x="439" y="0"/>
                      </a:lnTo>
                      <a:lnTo>
                        <a:pt x="386" y="42"/>
                      </a:lnTo>
                      <a:lnTo>
                        <a:pt x="383" y="126"/>
                      </a:lnTo>
                      <a:lnTo>
                        <a:pt x="153" y="89"/>
                      </a:lnTo>
                      <a:lnTo>
                        <a:pt x="0" y="184"/>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92" name="Freeform 375">
                  <a:extLst>
                    <a:ext uri="{FF2B5EF4-FFF2-40B4-BE49-F238E27FC236}">
                      <a16:creationId xmlns:a16="http://schemas.microsoft.com/office/drawing/2014/main" id="{927B4121-140F-4B2F-B3E5-618FD8F0D679}"/>
                    </a:ext>
                  </a:extLst>
                </p:cNvPr>
                <p:cNvSpPr/>
                <p:nvPr/>
              </p:nvSpPr>
              <p:spPr bwMode="auto">
                <a:xfrm>
                  <a:off x="2203998" y="3432183"/>
                  <a:ext cx="141517" cy="173438"/>
                </a:xfrm>
                <a:custGeom>
                  <a:avLst/>
                  <a:gdLst>
                    <a:gd name="T0" fmla="*/ 0 w 294"/>
                    <a:gd name="T1" fmla="*/ 6 h 383"/>
                    <a:gd name="T2" fmla="*/ 1 w 294"/>
                    <a:gd name="T3" fmla="*/ 9 h 383"/>
                    <a:gd name="T4" fmla="*/ 3 w 294"/>
                    <a:gd name="T5" fmla="*/ 9 h 383"/>
                    <a:gd name="T6" fmla="*/ 5 w 294"/>
                    <a:gd name="T7" fmla="*/ 6 h 383"/>
                    <a:gd name="T8" fmla="*/ 5 w 294"/>
                    <a:gd name="T9" fmla="*/ 5 h 383"/>
                    <a:gd name="T10" fmla="*/ 7 w 294"/>
                    <a:gd name="T11" fmla="*/ 3 h 383"/>
                    <a:gd name="T12" fmla="*/ 7 w 294"/>
                    <a:gd name="T13" fmla="*/ 3 h 383"/>
                    <a:gd name="T14" fmla="*/ 6 w 294"/>
                    <a:gd name="T15" fmla="*/ 1 h 383"/>
                    <a:gd name="T16" fmla="*/ 4 w 294"/>
                    <a:gd name="T17" fmla="*/ 0 h 383"/>
                    <a:gd name="T18" fmla="*/ 3 w 294"/>
                    <a:gd name="T19" fmla="*/ 0 h 383"/>
                    <a:gd name="T20" fmla="*/ 4 w 294"/>
                    <a:gd name="T21" fmla="*/ 1 h 383"/>
                    <a:gd name="T22" fmla="*/ 3 w 294"/>
                    <a:gd name="T23" fmla="*/ 2 h 383"/>
                    <a:gd name="T24" fmla="*/ 3 w 294"/>
                    <a:gd name="T25" fmla="*/ 3 h 383"/>
                    <a:gd name="T26" fmla="*/ 3 w 294"/>
                    <a:gd name="T27" fmla="*/ 5 h 383"/>
                    <a:gd name="T28" fmla="*/ 0 w 294"/>
                    <a:gd name="T29" fmla="*/ 6 h 3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4"/>
                    <a:gd name="T46" fmla="*/ 0 h 383"/>
                    <a:gd name="T47" fmla="*/ 294 w 294"/>
                    <a:gd name="T48" fmla="*/ 383 h 38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4" h="383">
                      <a:moveTo>
                        <a:pt x="0" y="270"/>
                      </a:moveTo>
                      <a:lnTo>
                        <a:pt x="40" y="383"/>
                      </a:lnTo>
                      <a:lnTo>
                        <a:pt x="109" y="364"/>
                      </a:lnTo>
                      <a:lnTo>
                        <a:pt x="218" y="269"/>
                      </a:lnTo>
                      <a:lnTo>
                        <a:pt x="217" y="223"/>
                      </a:lnTo>
                      <a:lnTo>
                        <a:pt x="289" y="139"/>
                      </a:lnTo>
                      <a:lnTo>
                        <a:pt x="294" y="114"/>
                      </a:lnTo>
                      <a:lnTo>
                        <a:pt x="255" y="64"/>
                      </a:lnTo>
                      <a:lnTo>
                        <a:pt x="164" y="0"/>
                      </a:lnTo>
                      <a:lnTo>
                        <a:pt x="141" y="1"/>
                      </a:lnTo>
                      <a:lnTo>
                        <a:pt x="153" y="36"/>
                      </a:lnTo>
                      <a:lnTo>
                        <a:pt x="122" y="101"/>
                      </a:lnTo>
                      <a:lnTo>
                        <a:pt x="141" y="134"/>
                      </a:lnTo>
                      <a:lnTo>
                        <a:pt x="111" y="226"/>
                      </a:lnTo>
                      <a:lnTo>
                        <a:pt x="0" y="270"/>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93" name="Freeform 376">
                  <a:extLst>
                    <a:ext uri="{FF2B5EF4-FFF2-40B4-BE49-F238E27FC236}">
                      <a16:creationId xmlns:a16="http://schemas.microsoft.com/office/drawing/2014/main" id="{8DF6E0C4-37F8-47C2-B013-A3AE6033E799}"/>
                    </a:ext>
                  </a:extLst>
                </p:cNvPr>
                <p:cNvSpPr/>
                <p:nvPr/>
              </p:nvSpPr>
              <p:spPr bwMode="auto">
                <a:xfrm>
                  <a:off x="2719523" y="3316027"/>
                  <a:ext cx="144886" cy="82741"/>
                </a:xfrm>
                <a:custGeom>
                  <a:avLst/>
                  <a:gdLst>
                    <a:gd name="T0" fmla="*/ 0 w 305"/>
                    <a:gd name="T1" fmla="*/ 2 h 184"/>
                    <a:gd name="T2" fmla="*/ 1 w 305"/>
                    <a:gd name="T3" fmla="*/ 0 h 184"/>
                    <a:gd name="T4" fmla="*/ 4 w 305"/>
                    <a:gd name="T5" fmla="*/ 1 h 184"/>
                    <a:gd name="T6" fmla="*/ 5 w 305"/>
                    <a:gd name="T7" fmla="*/ 3 h 184"/>
                    <a:gd name="T8" fmla="*/ 7 w 305"/>
                    <a:gd name="T9" fmla="*/ 3 h 184"/>
                    <a:gd name="T10" fmla="*/ 7 w 305"/>
                    <a:gd name="T11" fmla="*/ 4 h 184"/>
                    <a:gd name="T12" fmla="*/ 2 w 305"/>
                    <a:gd name="T13" fmla="*/ 3 h 184"/>
                    <a:gd name="T14" fmla="*/ 0 w 305"/>
                    <a:gd name="T15" fmla="*/ 2 h 184"/>
                    <a:gd name="T16" fmla="*/ 0 60000 65536"/>
                    <a:gd name="T17" fmla="*/ 0 60000 65536"/>
                    <a:gd name="T18" fmla="*/ 0 60000 65536"/>
                    <a:gd name="T19" fmla="*/ 0 60000 65536"/>
                    <a:gd name="T20" fmla="*/ 0 60000 65536"/>
                    <a:gd name="T21" fmla="*/ 0 60000 65536"/>
                    <a:gd name="T22" fmla="*/ 0 60000 65536"/>
                    <a:gd name="T23" fmla="*/ 0 60000 65536"/>
                    <a:gd name="T24" fmla="*/ 0 w 305"/>
                    <a:gd name="T25" fmla="*/ 0 h 184"/>
                    <a:gd name="T26" fmla="*/ 305 w 305"/>
                    <a:gd name="T27" fmla="*/ 184 h 1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5" h="184">
                      <a:moveTo>
                        <a:pt x="0" y="72"/>
                      </a:moveTo>
                      <a:lnTo>
                        <a:pt x="39" y="0"/>
                      </a:lnTo>
                      <a:lnTo>
                        <a:pt x="158" y="46"/>
                      </a:lnTo>
                      <a:lnTo>
                        <a:pt x="223" y="117"/>
                      </a:lnTo>
                      <a:lnTo>
                        <a:pt x="305" y="117"/>
                      </a:lnTo>
                      <a:lnTo>
                        <a:pt x="302" y="184"/>
                      </a:lnTo>
                      <a:lnTo>
                        <a:pt x="102" y="141"/>
                      </a:lnTo>
                      <a:lnTo>
                        <a:pt x="0" y="72"/>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94" name="Freeform 377">
                  <a:extLst>
                    <a:ext uri="{FF2B5EF4-FFF2-40B4-BE49-F238E27FC236}">
                      <a16:creationId xmlns:a16="http://schemas.microsoft.com/office/drawing/2014/main" id="{D3A64662-94C1-420C-B077-37BA82D0A9B3}"/>
                    </a:ext>
                  </a:extLst>
                </p:cNvPr>
                <p:cNvSpPr/>
                <p:nvPr/>
              </p:nvSpPr>
              <p:spPr bwMode="auto">
                <a:xfrm>
                  <a:off x="1314464" y="2762297"/>
                  <a:ext cx="65704" cy="68421"/>
                </a:xfrm>
                <a:custGeom>
                  <a:avLst/>
                  <a:gdLst>
                    <a:gd name="T0" fmla="*/ 0 w 138"/>
                    <a:gd name="T1" fmla="*/ 3 h 148"/>
                    <a:gd name="T2" fmla="*/ 1 w 138"/>
                    <a:gd name="T3" fmla="*/ 2 h 148"/>
                    <a:gd name="T4" fmla="*/ 1 w 138"/>
                    <a:gd name="T5" fmla="*/ 2 h 148"/>
                    <a:gd name="T6" fmla="*/ 1 w 138"/>
                    <a:gd name="T7" fmla="*/ 1 h 148"/>
                    <a:gd name="T8" fmla="*/ 2 w 138"/>
                    <a:gd name="T9" fmla="*/ 1 h 148"/>
                    <a:gd name="T10" fmla="*/ 2 w 138"/>
                    <a:gd name="T11" fmla="*/ 0 h 148"/>
                    <a:gd name="T12" fmla="*/ 3 w 138"/>
                    <a:gd name="T13" fmla="*/ 0 h 148"/>
                    <a:gd name="T14" fmla="*/ 3 w 138"/>
                    <a:gd name="T15" fmla="*/ 1 h 148"/>
                    <a:gd name="T16" fmla="*/ 2 w 138"/>
                    <a:gd name="T17" fmla="*/ 2 h 148"/>
                    <a:gd name="T18" fmla="*/ 2 w 138"/>
                    <a:gd name="T19" fmla="*/ 3 h 148"/>
                    <a:gd name="T20" fmla="*/ 1 w 138"/>
                    <a:gd name="T21" fmla="*/ 3 h 148"/>
                    <a:gd name="T22" fmla="*/ 0 w 138"/>
                    <a:gd name="T23" fmla="*/ 3 h 1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8"/>
                    <a:gd name="T37" fmla="*/ 0 h 148"/>
                    <a:gd name="T38" fmla="*/ 138 w 138"/>
                    <a:gd name="T39" fmla="*/ 148 h 1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8" h="148">
                      <a:moveTo>
                        <a:pt x="0" y="111"/>
                      </a:moveTo>
                      <a:lnTo>
                        <a:pt x="54" y="92"/>
                      </a:lnTo>
                      <a:lnTo>
                        <a:pt x="29" y="76"/>
                      </a:lnTo>
                      <a:lnTo>
                        <a:pt x="53" y="23"/>
                      </a:lnTo>
                      <a:lnTo>
                        <a:pt x="75" y="57"/>
                      </a:lnTo>
                      <a:lnTo>
                        <a:pt x="76" y="0"/>
                      </a:lnTo>
                      <a:lnTo>
                        <a:pt x="138" y="0"/>
                      </a:lnTo>
                      <a:lnTo>
                        <a:pt x="134" y="57"/>
                      </a:lnTo>
                      <a:lnTo>
                        <a:pt x="93" y="79"/>
                      </a:lnTo>
                      <a:lnTo>
                        <a:pt x="95" y="148"/>
                      </a:lnTo>
                      <a:lnTo>
                        <a:pt x="57" y="106"/>
                      </a:lnTo>
                      <a:lnTo>
                        <a:pt x="0" y="111"/>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95" name="Freeform 378">
                  <a:extLst>
                    <a:ext uri="{FF2B5EF4-FFF2-40B4-BE49-F238E27FC236}">
                      <a16:creationId xmlns:a16="http://schemas.microsoft.com/office/drawing/2014/main" id="{ADA3E5FC-2143-4724-BA93-C88F735E86DF}"/>
                    </a:ext>
                  </a:extLst>
                </p:cNvPr>
                <p:cNvSpPr/>
                <p:nvPr/>
              </p:nvSpPr>
              <p:spPr bwMode="auto">
                <a:xfrm>
                  <a:off x="4301478" y="4799005"/>
                  <a:ext cx="143201" cy="144797"/>
                </a:xfrm>
                <a:custGeom>
                  <a:avLst/>
                  <a:gdLst>
                    <a:gd name="T0" fmla="*/ 0 w 298"/>
                    <a:gd name="T1" fmla="*/ 6 h 322"/>
                    <a:gd name="T2" fmla="*/ 1 w 298"/>
                    <a:gd name="T3" fmla="*/ 4 h 322"/>
                    <a:gd name="T4" fmla="*/ 4 w 298"/>
                    <a:gd name="T5" fmla="*/ 3 h 322"/>
                    <a:gd name="T6" fmla="*/ 5 w 298"/>
                    <a:gd name="T7" fmla="*/ 0 h 322"/>
                    <a:gd name="T8" fmla="*/ 6 w 298"/>
                    <a:gd name="T9" fmla="*/ 1 h 322"/>
                    <a:gd name="T10" fmla="*/ 7 w 298"/>
                    <a:gd name="T11" fmla="*/ 0 h 322"/>
                    <a:gd name="T12" fmla="*/ 7 w 298"/>
                    <a:gd name="T13" fmla="*/ 1 h 322"/>
                    <a:gd name="T14" fmla="*/ 6 w 298"/>
                    <a:gd name="T15" fmla="*/ 3 h 322"/>
                    <a:gd name="T16" fmla="*/ 6 w 298"/>
                    <a:gd name="T17" fmla="*/ 4 h 322"/>
                    <a:gd name="T18" fmla="*/ 4 w 298"/>
                    <a:gd name="T19" fmla="*/ 4 h 322"/>
                    <a:gd name="T20" fmla="*/ 4 w 298"/>
                    <a:gd name="T21" fmla="*/ 6 h 322"/>
                    <a:gd name="T22" fmla="*/ 2 w 298"/>
                    <a:gd name="T23" fmla="*/ 7 h 322"/>
                    <a:gd name="T24" fmla="*/ 0 w 298"/>
                    <a:gd name="T25" fmla="*/ 6 h 3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8"/>
                    <a:gd name="T40" fmla="*/ 0 h 322"/>
                    <a:gd name="T41" fmla="*/ 298 w 298"/>
                    <a:gd name="T42" fmla="*/ 322 h 3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8" h="322">
                      <a:moveTo>
                        <a:pt x="0" y="281"/>
                      </a:moveTo>
                      <a:lnTo>
                        <a:pt x="63" y="182"/>
                      </a:lnTo>
                      <a:lnTo>
                        <a:pt x="172" y="109"/>
                      </a:lnTo>
                      <a:lnTo>
                        <a:pt x="223" y="0"/>
                      </a:lnTo>
                      <a:lnTo>
                        <a:pt x="256" y="32"/>
                      </a:lnTo>
                      <a:lnTo>
                        <a:pt x="293" y="17"/>
                      </a:lnTo>
                      <a:lnTo>
                        <a:pt x="298" y="55"/>
                      </a:lnTo>
                      <a:lnTo>
                        <a:pt x="242" y="134"/>
                      </a:lnTo>
                      <a:lnTo>
                        <a:pt x="252" y="167"/>
                      </a:lnTo>
                      <a:lnTo>
                        <a:pt x="190" y="180"/>
                      </a:lnTo>
                      <a:lnTo>
                        <a:pt x="161" y="289"/>
                      </a:lnTo>
                      <a:lnTo>
                        <a:pt x="96" y="322"/>
                      </a:lnTo>
                      <a:lnTo>
                        <a:pt x="0" y="281"/>
                      </a:lnTo>
                      <a:close/>
                    </a:path>
                  </a:pathLst>
                </a:custGeom>
                <a:solidFill>
                  <a:srgbClr val="4BACC6"/>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96" name="Freeform 379">
                  <a:extLst>
                    <a:ext uri="{FF2B5EF4-FFF2-40B4-BE49-F238E27FC236}">
                      <a16:creationId xmlns:a16="http://schemas.microsoft.com/office/drawing/2014/main" id="{558D520B-535B-409E-99BA-186358C105F6}"/>
                    </a:ext>
                  </a:extLst>
                </p:cNvPr>
                <p:cNvSpPr/>
                <p:nvPr/>
              </p:nvSpPr>
              <p:spPr bwMode="auto">
                <a:xfrm>
                  <a:off x="4414355" y="4655799"/>
                  <a:ext cx="106138" cy="160709"/>
                </a:xfrm>
                <a:custGeom>
                  <a:avLst/>
                  <a:gdLst>
                    <a:gd name="T0" fmla="*/ 0 w 221"/>
                    <a:gd name="T1" fmla="*/ 0 h 353"/>
                    <a:gd name="T2" fmla="*/ 1 w 221"/>
                    <a:gd name="T3" fmla="*/ 1 h 353"/>
                    <a:gd name="T4" fmla="*/ 2 w 221"/>
                    <a:gd name="T5" fmla="*/ 3 h 353"/>
                    <a:gd name="T6" fmla="*/ 3 w 221"/>
                    <a:gd name="T7" fmla="*/ 3 h 353"/>
                    <a:gd name="T8" fmla="*/ 3 w 221"/>
                    <a:gd name="T9" fmla="*/ 3 h 353"/>
                    <a:gd name="T10" fmla="*/ 3 w 221"/>
                    <a:gd name="T11" fmla="*/ 4 h 353"/>
                    <a:gd name="T12" fmla="*/ 5 w 221"/>
                    <a:gd name="T13" fmla="*/ 4 h 353"/>
                    <a:gd name="T14" fmla="*/ 5 w 221"/>
                    <a:gd name="T15" fmla="*/ 5 h 353"/>
                    <a:gd name="T16" fmla="*/ 4 w 221"/>
                    <a:gd name="T17" fmla="*/ 6 h 353"/>
                    <a:gd name="T18" fmla="*/ 3 w 221"/>
                    <a:gd name="T19" fmla="*/ 8 h 353"/>
                    <a:gd name="T20" fmla="*/ 2 w 221"/>
                    <a:gd name="T21" fmla="*/ 8 h 353"/>
                    <a:gd name="T22" fmla="*/ 2 w 221"/>
                    <a:gd name="T23" fmla="*/ 7 h 353"/>
                    <a:gd name="T24" fmla="*/ 1 w 221"/>
                    <a:gd name="T25" fmla="*/ 6 h 353"/>
                    <a:gd name="T26" fmla="*/ 2 w 221"/>
                    <a:gd name="T27" fmla="*/ 4 h 353"/>
                    <a:gd name="T28" fmla="*/ 2 w 221"/>
                    <a:gd name="T29" fmla="*/ 3 h 353"/>
                    <a:gd name="T30" fmla="*/ 0 w 221"/>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1"/>
                    <a:gd name="T49" fmla="*/ 0 h 353"/>
                    <a:gd name="T50" fmla="*/ 221 w 221"/>
                    <a:gd name="T51" fmla="*/ 353 h 35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1" h="353">
                      <a:moveTo>
                        <a:pt x="0" y="0"/>
                      </a:moveTo>
                      <a:lnTo>
                        <a:pt x="63" y="39"/>
                      </a:lnTo>
                      <a:lnTo>
                        <a:pt x="75" y="117"/>
                      </a:lnTo>
                      <a:lnTo>
                        <a:pt x="104" y="139"/>
                      </a:lnTo>
                      <a:lnTo>
                        <a:pt x="119" y="106"/>
                      </a:lnTo>
                      <a:lnTo>
                        <a:pt x="132" y="161"/>
                      </a:lnTo>
                      <a:lnTo>
                        <a:pt x="221" y="161"/>
                      </a:lnTo>
                      <a:lnTo>
                        <a:pt x="204" y="238"/>
                      </a:lnTo>
                      <a:lnTo>
                        <a:pt x="159" y="250"/>
                      </a:lnTo>
                      <a:lnTo>
                        <a:pt x="120" y="351"/>
                      </a:lnTo>
                      <a:lnTo>
                        <a:pt x="78" y="353"/>
                      </a:lnTo>
                      <a:lnTo>
                        <a:pt x="96" y="316"/>
                      </a:lnTo>
                      <a:lnTo>
                        <a:pt x="41" y="244"/>
                      </a:lnTo>
                      <a:lnTo>
                        <a:pt x="86" y="179"/>
                      </a:lnTo>
                      <a:lnTo>
                        <a:pt x="78" y="127"/>
                      </a:lnTo>
                      <a:lnTo>
                        <a:pt x="0" y="0"/>
                      </a:lnTo>
                      <a:close/>
                    </a:path>
                  </a:pathLst>
                </a:custGeom>
                <a:solidFill>
                  <a:srgbClr val="4BACC6"/>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97" name="Freeform 380">
                  <a:extLst>
                    <a:ext uri="{FF2B5EF4-FFF2-40B4-BE49-F238E27FC236}">
                      <a16:creationId xmlns:a16="http://schemas.microsoft.com/office/drawing/2014/main" id="{71BB4309-F806-4645-BAF6-3279E98DF346}"/>
                    </a:ext>
                  </a:extLst>
                </p:cNvPr>
                <p:cNvSpPr/>
                <p:nvPr/>
              </p:nvSpPr>
              <p:spPr bwMode="auto">
                <a:xfrm>
                  <a:off x="1343104" y="2206976"/>
                  <a:ext cx="473407" cy="418480"/>
                </a:xfrm>
                <a:custGeom>
                  <a:avLst/>
                  <a:gdLst>
                    <a:gd name="T0" fmla="*/ 0 w 989"/>
                    <a:gd name="T1" fmla="*/ 17 h 922"/>
                    <a:gd name="T2" fmla="*/ 2 w 989"/>
                    <a:gd name="T3" fmla="*/ 17 h 922"/>
                    <a:gd name="T4" fmla="*/ 1 w 989"/>
                    <a:gd name="T5" fmla="*/ 18 h 922"/>
                    <a:gd name="T6" fmla="*/ 2 w 989"/>
                    <a:gd name="T7" fmla="*/ 18 h 922"/>
                    <a:gd name="T8" fmla="*/ 1 w 989"/>
                    <a:gd name="T9" fmla="*/ 19 h 922"/>
                    <a:gd name="T10" fmla="*/ 3 w 989"/>
                    <a:gd name="T11" fmla="*/ 21 h 922"/>
                    <a:gd name="T12" fmla="*/ 5 w 989"/>
                    <a:gd name="T13" fmla="*/ 19 h 922"/>
                    <a:gd name="T14" fmla="*/ 7 w 989"/>
                    <a:gd name="T15" fmla="*/ 19 h 922"/>
                    <a:gd name="T16" fmla="*/ 7 w 989"/>
                    <a:gd name="T17" fmla="*/ 17 h 922"/>
                    <a:gd name="T18" fmla="*/ 6 w 989"/>
                    <a:gd name="T19" fmla="*/ 13 h 922"/>
                    <a:gd name="T20" fmla="*/ 8 w 989"/>
                    <a:gd name="T21" fmla="*/ 11 h 922"/>
                    <a:gd name="T22" fmla="*/ 10 w 989"/>
                    <a:gd name="T23" fmla="*/ 7 h 922"/>
                    <a:gd name="T24" fmla="*/ 11 w 989"/>
                    <a:gd name="T25" fmla="*/ 5 h 922"/>
                    <a:gd name="T26" fmla="*/ 13 w 989"/>
                    <a:gd name="T27" fmla="*/ 5 h 922"/>
                    <a:gd name="T28" fmla="*/ 14 w 989"/>
                    <a:gd name="T29" fmla="*/ 4 h 922"/>
                    <a:gd name="T30" fmla="*/ 15 w 989"/>
                    <a:gd name="T31" fmla="*/ 4 h 922"/>
                    <a:gd name="T32" fmla="*/ 18 w 989"/>
                    <a:gd name="T33" fmla="*/ 4 h 922"/>
                    <a:gd name="T34" fmla="*/ 20 w 989"/>
                    <a:gd name="T35" fmla="*/ 2 h 922"/>
                    <a:gd name="T36" fmla="*/ 21 w 989"/>
                    <a:gd name="T37" fmla="*/ 4 h 922"/>
                    <a:gd name="T38" fmla="*/ 22 w 989"/>
                    <a:gd name="T39" fmla="*/ 3 h 922"/>
                    <a:gd name="T40" fmla="*/ 21 w 989"/>
                    <a:gd name="T41" fmla="*/ 2 h 922"/>
                    <a:gd name="T42" fmla="*/ 21 w 989"/>
                    <a:gd name="T43" fmla="*/ 0 h 922"/>
                    <a:gd name="T44" fmla="*/ 20 w 989"/>
                    <a:gd name="T45" fmla="*/ 0 h 922"/>
                    <a:gd name="T46" fmla="*/ 19 w 989"/>
                    <a:gd name="T47" fmla="*/ 1 h 922"/>
                    <a:gd name="T48" fmla="*/ 19 w 989"/>
                    <a:gd name="T49" fmla="*/ 0 h 922"/>
                    <a:gd name="T50" fmla="*/ 18 w 989"/>
                    <a:gd name="T51" fmla="*/ 0 h 922"/>
                    <a:gd name="T52" fmla="*/ 16 w 989"/>
                    <a:gd name="T53" fmla="*/ 2 h 922"/>
                    <a:gd name="T54" fmla="*/ 15 w 989"/>
                    <a:gd name="T55" fmla="*/ 3 h 922"/>
                    <a:gd name="T56" fmla="*/ 13 w 989"/>
                    <a:gd name="T57" fmla="*/ 3 h 922"/>
                    <a:gd name="T58" fmla="*/ 13 w 989"/>
                    <a:gd name="T59" fmla="*/ 3 h 922"/>
                    <a:gd name="T60" fmla="*/ 13 w 989"/>
                    <a:gd name="T61" fmla="*/ 3 h 922"/>
                    <a:gd name="T62" fmla="*/ 11 w 989"/>
                    <a:gd name="T63" fmla="*/ 4 h 922"/>
                    <a:gd name="T64" fmla="*/ 11 w 989"/>
                    <a:gd name="T65" fmla="*/ 5 h 922"/>
                    <a:gd name="T66" fmla="*/ 9 w 989"/>
                    <a:gd name="T67" fmla="*/ 6 h 922"/>
                    <a:gd name="T68" fmla="*/ 7 w 989"/>
                    <a:gd name="T69" fmla="*/ 8 h 922"/>
                    <a:gd name="T70" fmla="*/ 4 w 989"/>
                    <a:gd name="T71" fmla="*/ 13 h 922"/>
                    <a:gd name="T72" fmla="*/ 5 w 989"/>
                    <a:gd name="T73" fmla="*/ 13 h 922"/>
                    <a:gd name="T74" fmla="*/ 2 w 989"/>
                    <a:gd name="T75" fmla="*/ 14 h 922"/>
                    <a:gd name="T76" fmla="*/ 1 w 989"/>
                    <a:gd name="T77" fmla="*/ 15 h 922"/>
                    <a:gd name="T78" fmla="*/ 0 w 989"/>
                    <a:gd name="T79" fmla="*/ 15 h 922"/>
                    <a:gd name="T80" fmla="*/ 0 w 989"/>
                    <a:gd name="T81" fmla="*/ 16 h 9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89"/>
                    <a:gd name="T124" fmla="*/ 0 h 922"/>
                    <a:gd name="T125" fmla="*/ 989 w 989"/>
                    <a:gd name="T126" fmla="*/ 922 h 92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89" h="922">
                      <a:moveTo>
                        <a:pt x="0" y="688"/>
                      </a:moveTo>
                      <a:lnTo>
                        <a:pt x="4" y="727"/>
                      </a:lnTo>
                      <a:lnTo>
                        <a:pt x="91" y="702"/>
                      </a:lnTo>
                      <a:lnTo>
                        <a:pt x="97" y="717"/>
                      </a:lnTo>
                      <a:lnTo>
                        <a:pt x="3" y="741"/>
                      </a:lnTo>
                      <a:lnTo>
                        <a:pt x="27" y="757"/>
                      </a:lnTo>
                      <a:lnTo>
                        <a:pt x="17" y="807"/>
                      </a:lnTo>
                      <a:lnTo>
                        <a:pt x="80" y="764"/>
                      </a:lnTo>
                      <a:lnTo>
                        <a:pt x="12" y="834"/>
                      </a:lnTo>
                      <a:lnTo>
                        <a:pt x="50" y="834"/>
                      </a:lnTo>
                      <a:lnTo>
                        <a:pt x="27" y="895"/>
                      </a:lnTo>
                      <a:lnTo>
                        <a:pt x="121" y="922"/>
                      </a:lnTo>
                      <a:lnTo>
                        <a:pt x="196" y="863"/>
                      </a:lnTo>
                      <a:lnTo>
                        <a:pt x="213" y="809"/>
                      </a:lnTo>
                      <a:lnTo>
                        <a:pt x="235" y="863"/>
                      </a:lnTo>
                      <a:lnTo>
                        <a:pt x="281" y="795"/>
                      </a:lnTo>
                      <a:lnTo>
                        <a:pt x="270" y="737"/>
                      </a:lnTo>
                      <a:lnTo>
                        <a:pt x="292" y="712"/>
                      </a:lnTo>
                      <a:lnTo>
                        <a:pt x="270" y="685"/>
                      </a:lnTo>
                      <a:lnTo>
                        <a:pt x="277" y="553"/>
                      </a:lnTo>
                      <a:lnTo>
                        <a:pt x="344" y="523"/>
                      </a:lnTo>
                      <a:lnTo>
                        <a:pt x="332" y="483"/>
                      </a:lnTo>
                      <a:lnTo>
                        <a:pt x="364" y="381"/>
                      </a:lnTo>
                      <a:lnTo>
                        <a:pt x="431" y="309"/>
                      </a:lnTo>
                      <a:lnTo>
                        <a:pt x="443" y="249"/>
                      </a:lnTo>
                      <a:lnTo>
                        <a:pt x="488" y="238"/>
                      </a:lnTo>
                      <a:lnTo>
                        <a:pt x="505" y="198"/>
                      </a:lnTo>
                      <a:lnTo>
                        <a:pt x="573" y="207"/>
                      </a:lnTo>
                      <a:lnTo>
                        <a:pt x="574" y="159"/>
                      </a:lnTo>
                      <a:lnTo>
                        <a:pt x="593" y="159"/>
                      </a:lnTo>
                      <a:lnTo>
                        <a:pt x="620" y="138"/>
                      </a:lnTo>
                      <a:lnTo>
                        <a:pt x="665" y="180"/>
                      </a:lnTo>
                      <a:lnTo>
                        <a:pt x="744" y="188"/>
                      </a:lnTo>
                      <a:lnTo>
                        <a:pt x="789" y="162"/>
                      </a:lnTo>
                      <a:lnTo>
                        <a:pt x="801" y="100"/>
                      </a:lnTo>
                      <a:lnTo>
                        <a:pt x="877" y="83"/>
                      </a:lnTo>
                      <a:lnTo>
                        <a:pt x="917" y="108"/>
                      </a:lnTo>
                      <a:lnTo>
                        <a:pt x="912" y="159"/>
                      </a:lnTo>
                      <a:lnTo>
                        <a:pt x="986" y="100"/>
                      </a:lnTo>
                      <a:lnTo>
                        <a:pt x="941" y="109"/>
                      </a:lnTo>
                      <a:lnTo>
                        <a:pt x="952" y="96"/>
                      </a:lnTo>
                      <a:lnTo>
                        <a:pt x="900" y="79"/>
                      </a:lnTo>
                      <a:lnTo>
                        <a:pt x="989" y="51"/>
                      </a:lnTo>
                      <a:lnTo>
                        <a:pt x="917" y="16"/>
                      </a:lnTo>
                      <a:lnTo>
                        <a:pt x="872" y="51"/>
                      </a:lnTo>
                      <a:lnTo>
                        <a:pt x="896" y="4"/>
                      </a:lnTo>
                      <a:lnTo>
                        <a:pt x="861" y="0"/>
                      </a:lnTo>
                      <a:lnTo>
                        <a:pt x="838" y="51"/>
                      </a:lnTo>
                      <a:lnTo>
                        <a:pt x="823" y="55"/>
                      </a:lnTo>
                      <a:lnTo>
                        <a:pt x="823" y="10"/>
                      </a:lnTo>
                      <a:lnTo>
                        <a:pt x="761" y="83"/>
                      </a:lnTo>
                      <a:lnTo>
                        <a:pt x="792" y="17"/>
                      </a:lnTo>
                      <a:lnTo>
                        <a:pt x="761" y="8"/>
                      </a:lnTo>
                      <a:lnTo>
                        <a:pt x="693" y="88"/>
                      </a:lnTo>
                      <a:lnTo>
                        <a:pt x="630" y="62"/>
                      </a:lnTo>
                      <a:lnTo>
                        <a:pt x="646" y="108"/>
                      </a:lnTo>
                      <a:lnTo>
                        <a:pt x="620" y="83"/>
                      </a:lnTo>
                      <a:lnTo>
                        <a:pt x="574" y="140"/>
                      </a:lnTo>
                      <a:lnTo>
                        <a:pt x="580" y="93"/>
                      </a:lnTo>
                      <a:lnTo>
                        <a:pt x="557" y="132"/>
                      </a:lnTo>
                      <a:lnTo>
                        <a:pt x="535" y="105"/>
                      </a:lnTo>
                      <a:lnTo>
                        <a:pt x="550" y="144"/>
                      </a:lnTo>
                      <a:lnTo>
                        <a:pt x="500" y="128"/>
                      </a:lnTo>
                      <a:lnTo>
                        <a:pt x="483" y="181"/>
                      </a:lnTo>
                      <a:lnTo>
                        <a:pt x="438" y="203"/>
                      </a:lnTo>
                      <a:lnTo>
                        <a:pt x="480" y="205"/>
                      </a:lnTo>
                      <a:lnTo>
                        <a:pt x="401" y="234"/>
                      </a:lnTo>
                      <a:lnTo>
                        <a:pt x="387" y="273"/>
                      </a:lnTo>
                      <a:lnTo>
                        <a:pt x="414" y="273"/>
                      </a:lnTo>
                      <a:lnTo>
                        <a:pt x="317" y="336"/>
                      </a:lnTo>
                      <a:lnTo>
                        <a:pt x="283" y="446"/>
                      </a:lnTo>
                      <a:lnTo>
                        <a:pt x="175" y="537"/>
                      </a:lnTo>
                      <a:lnTo>
                        <a:pt x="196" y="560"/>
                      </a:lnTo>
                      <a:lnTo>
                        <a:pt x="238" y="543"/>
                      </a:lnTo>
                      <a:lnTo>
                        <a:pt x="134" y="570"/>
                      </a:lnTo>
                      <a:lnTo>
                        <a:pt x="80" y="607"/>
                      </a:lnTo>
                      <a:lnTo>
                        <a:pt x="91" y="629"/>
                      </a:lnTo>
                      <a:lnTo>
                        <a:pt x="52" y="629"/>
                      </a:lnTo>
                      <a:lnTo>
                        <a:pt x="56" y="657"/>
                      </a:lnTo>
                      <a:lnTo>
                        <a:pt x="5" y="657"/>
                      </a:lnTo>
                      <a:lnTo>
                        <a:pt x="52" y="673"/>
                      </a:lnTo>
                      <a:lnTo>
                        <a:pt x="0" y="688"/>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98" name="Freeform 381">
                  <a:extLst>
                    <a:ext uri="{FF2B5EF4-FFF2-40B4-BE49-F238E27FC236}">
                      <a16:creationId xmlns:a16="http://schemas.microsoft.com/office/drawing/2014/main" id="{1354EF24-B195-4A74-9097-A9F0007AA8AD}"/>
                    </a:ext>
                  </a:extLst>
                </p:cNvPr>
                <p:cNvSpPr/>
                <p:nvPr/>
              </p:nvSpPr>
              <p:spPr bwMode="auto">
                <a:xfrm>
                  <a:off x="2367416" y="3163274"/>
                  <a:ext cx="304935" cy="292777"/>
                </a:xfrm>
                <a:custGeom>
                  <a:avLst/>
                  <a:gdLst>
                    <a:gd name="T0" fmla="*/ 0 w 636"/>
                    <a:gd name="T1" fmla="*/ 8 h 645"/>
                    <a:gd name="T2" fmla="*/ 1 w 636"/>
                    <a:gd name="T3" fmla="*/ 9 h 645"/>
                    <a:gd name="T4" fmla="*/ 5 w 636"/>
                    <a:gd name="T5" fmla="*/ 8 h 645"/>
                    <a:gd name="T6" fmla="*/ 5 w 636"/>
                    <a:gd name="T7" fmla="*/ 7 h 645"/>
                    <a:gd name="T8" fmla="*/ 7 w 636"/>
                    <a:gd name="T9" fmla="*/ 6 h 645"/>
                    <a:gd name="T10" fmla="*/ 7 w 636"/>
                    <a:gd name="T11" fmla="*/ 5 h 645"/>
                    <a:gd name="T12" fmla="*/ 8 w 636"/>
                    <a:gd name="T13" fmla="*/ 4 h 645"/>
                    <a:gd name="T14" fmla="*/ 8 w 636"/>
                    <a:gd name="T15" fmla="*/ 4 h 645"/>
                    <a:gd name="T16" fmla="*/ 9 w 636"/>
                    <a:gd name="T17" fmla="*/ 3 h 645"/>
                    <a:gd name="T18" fmla="*/ 9 w 636"/>
                    <a:gd name="T19" fmla="*/ 2 h 645"/>
                    <a:gd name="T20" fmla="*/ 9 w 636"/>
                    <a:gd name="T21" fmla="*/ 1 h 645"/>
                    <a:gd name="T22" fmla="*/ 12 w 636"/>
                    <a:gd name="T23" fmla="*/ 0 h 645"/>
                    <a:gd name="T24" fmla="*/ 15 w 636"/>
                    <a:gd name="T25" fmla="*/ 2 h 645"/>
                    <a:gd name="T26" fmla="*/ 14 w 636"/>
                    <a:gd name="T27" fmla="*/ 3 h 645"/>
                    <a:gd name="T28" fmla="*/ 11 w 636"/>
                    <a:gd name="T29" fmla="*/ 3 h 645"/>
                    <a:gd name="T30" fmla="*/ 11 w 636"/>
                    <a:gd name="T31" fmla="*/ 4 h 645"/>
                    <a:gd name="T32" fmla="*/ 13 w 636"/>
                    <a:gd name="T33" fmla="*/ 5 h 645"/>
                    <a:gd name="T34" fmla="*/ 12 w 636"/>
                    <a:gd name="T35" fmla="*/ 6 h 645"/>
                    <a:gd name="T36" fmla="*/ 12 w 636"/>
                    <a:gd name="T37" fmla="*/ 7 h 645"/>
                    <a:gd name="T38" fmla="*/ 9 w 636"/>
                    <a:gd name="T39" fmla="*/ 11 h 645"/>
                    <a:gd name="T40" fmla="*/ 9 w 636"/>
                    <a:gd name="T41" fmla="*/ 10 h 645"/>
                    <a:gd name="T42" fmla="*/ 7 w 636"/>
                    <a:gd name="T43" fmla="*/ 11 h 645"/>
                    <a:gd name="T44" fmla="*/ 9 w 636"/>
                    <a:gd name="T45" fmla="*/ 14 h 645"/>
                    <a:gd name="T46" fmla="*/ 7 w 636"/>
                    <a:gd name="T47" fmla="*/ 14 h 645"/>
                    <a:gd name="T48" fmla="*/ 6 w 636"/>
                    <a:gd name="T49" fmla="*/ 15 h 645"/>
                    <a:gd name="T50" fmla="*/ 5 w 636"/>
                    <a:gd name="T51" fmla="*/ 13 h 645"/>
                    <a:gd name="T52" fmla="*/ 1 w 636"/>
                    <a:gd name="T53" fmla="*/ 13 h 645"/>
                    <a:gd name="T54" fmla="*/ 2 w 636"/>
                    <a:gd name="T55" fmla="*/ 11 h 645"/>
                    <a:gd name="T56" fmla="*/ 0 w 636"/>
                    <a:gd name="T57" fmla="*/ 8 h 6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36"/>
                    <a:gd name="T88" fmla="*/ 0 h 645"/>
                    <a:gd name="T89" fmla="*/ 636 w 636"/>
                    <a:gd name="T90" fmla="*/ 645 h 64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36" h="645">
                      <a:moveTo>
                        <a:pt x="0" y="354"/>
                      </a:moveTo>
                      <a:lnTo>
                        <a:pt x="59" y="377"/>
                      </a:lnTo>
                      <a:lnTo>
                        <a:pt x="198" y="354"/>
                      </a:lnTo>
                      <a:lnTo>
                        <a:pt x="225" y="289"/>
                      </a:lnTo>
                      <a:lnTo>
                        <a:pt x="319" y="253"/>
                      </a:lnTo>
                      <a:lnTo>
                        <a:pt x="326" y="197"/>
                      </a:lnTo>
                      <a:lnTo>
                        <a:pt x="361" y="182"/>
                      </a:lnTo>
                      <a:lnTo>
                        <a:pt x="347" y="154"/>
                      </a:lnTo>
                      <a:lnTo>
                        <a:pt x="379" y="150"/>
                      </a:lnTo>
                      <a:lnTo>
                        <a:pt x="404" y="96"/>
                      </a:lnTo>
                      <a:lnTo>
                        <a:pt x="394" y="40"/>
                      </a:lnTo>
                      <a:lnTo>
                        <a:pt x="524" y="0"/>
                      </a:lnTo>
                      <a:lnTo>
                        <a:pt x="636" y="84"/>
                      </a:lnTo>
                      <a:lnTo>
                        <a:pt x="607" y="119"/>
                      </a:lnTo>
                      <a:lnTo>
                        <a:pt x="497" y="119"/>
                      </a:lnTo>
                      <a:lnTo>
                        <a:pt x="499" y="191"/>
                      </a:lnTo>
                      <a:lnTo>
                        <a:pt x="548" y="237"/>
                      </a:lnTo>
                      <a:lnTo>
                        <a:pt x="521" y="261"/>
                      </a:lnTo>
                      <a:lnTo>
                        <a:pt x="528" y="300"/>
                      </a:lnTo>
                      <a:lnTo>
                        <a:pt x="412" y="449"/>
                      </a:lnTo>
                      <a:lnTo>
                        <a:pt x="364" y="444"/>
                      </a:lnTo>
                      <a:lnTo>
                        <a:pt x="326" y="481"/>
                      </a:lnTo>
                      <a:lnTo>
                        <a:pt x="387" y="617"/>
                      </a:lnTo>
                      <a:lnTo>
                        <a:pt x="302" y="617"/>
                      </a:lnTo>
                      <a:lnTo>
                        <a:pt x="271" y="645"/>
                      </a:lnTo>
                      <a:lnTo>
                        <a:pt x="207" y="564"/>
                      </a:lnTo>
                      <a:lnTo>
                        <a:pt x="27" y="580"/>
                      </a:lnTo>
                      <a:lnTo>
                        <a:pt x="86" y="487"/>
                      </a:lnTo>
                      <a:lnTo>
                        <a:pt x="0" y="354"/>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199" name="Freeform 382">
                  <a:extLst>
                    <a:ext uri="{FF2B5EF4-FFF2-40B4-BE49-F238E27FC236}">
                      <a16:creationId xmlns:a16="http://schemas.microsoft.com/office/drawing/2014/main" id="{C6821CA0-16A6-416D-965E-5668EBFE3012}"/>
                    </a:ext>
                  </a:extLst>
                </p:cNvPr>
                <p:cNvSpPr/>
                <p:nvPr/>
              </p:nvSpPr>
              <p:spPr bwMode="auto">
                <a:xfrm>
                  <a:off x="3838179" y="3992278"/>
                  <a:ext cx="183635" cy="154344"/>
                </a:xfrm>
                <a:custGeom>
                  <a:avLst/>
                  <a:gdLst>
                    <a:gd name="T0" fmla="*/ 0 w 380"/>
                    <a:gd name="T1" fmla="*/ 0 h 340"/>
                    <a:gd name="T2" fmla="*/ 0 w 380"/>
                    <a:gd name="T3" fmla="*/ 7 h 340"/>
                    <a:gd name="T4" fmla="*/ 2 w 380"/>
                    <a:gd name="T5" fmla="*/ 7 h 340"/>
                    <a:gd name="T6" fmla="*/ 3 w 380"/>
                    <a:gd name="T7" fmla="*/ 5 h 340"/>
                    <a:gd name="T8" fmla="*/ 5 w 380"/>
                    <a:gd name="T9" fmla="*/ 6 h 340"/>
                    <a:gd name="T10" fmla="*/ 6 w 380"/>
                    <a:gd name="T11" fmla="*/ 8 h 340"/>
                    <a:gd name="T12" fmla="*/ 9 w 380"/>
                    <a:gd name="T13" fmla="*/ 8 h 340"/>
                    <a:gd name="T14" fmla="*/ 6 w 380"/>
                    <a:gd name="T15" fmla="*/ 5 h 340"/>
                    <a:gd name="T16" fmla="*/ 6 w 380"/>
                    <a:gd name="T17" fmla="*/ 3 h 340"/>
                    <a:gd name="T18" fmla="*/ 4 w 380"/>
                    <a:gd name="T19" fmla="*/ 3 h 340"/>
                    <a:gd name="T20" fmla="*/ 3 w 380"/>
                    <a:gd name="T21" fmla="*/ 1 h 340"/>
                    <a:gd name="T22" fmla="*/ 0 w 380"/>
                    <a:gd name="T23" fmla="*/ 0 h 3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0"/>
                    <a:gd name="T37" fmla="*/ 0 h 340"/>
                    <a:gd name="T38" fmla="*/ 380 w 380"/>
                    <a:gd name="T39" fmla="*/ 340 h 3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0" h="340">
                      <a:moveTo>
                        <a:pt x="0" y="0"/>
                      </a:moveTo>
                      <a:lnTo>
                        <a:pt x="6" y="285"/>
                      </a:lnTo>
                      <a:lnTo>
                        <a:pt x="68" y="293"/>
                      </a:lnTo>
                      <a:lnTo>
                        <a:pt x="129" y="215"/>
                      </a:lnTo>
                      <a:lnTo>
                        <a:pt x="195" y="250"/>
                      </a:lnTo>
                      <a:lnTo>
                        <a:pt x="259" y="327"/>
                      </a:lnTo>
                      <a:lnTo>
                        <a:pt x="380" y="340"/>
                      </a:lnTo>
                      <a:lnTo>
                        <a:pt x="243" y="213"/>
                      </a:lnTo>
                      <a:lnTo>
                        <a:pt x="251" y="151"/>
                      </a:lnTo>
                      <a:lnTo>
                        <a:pt x="188" y="128"/>
                      </a:lnTo>
                      <a:lnTo>
                        <a:pt x="126" y="50"/>
                      </a:lnTo>
                      <a:lnTo>
                        <a:pt x="0" y="0"/>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00" name="Freeform 383">
                  <a:extLst>
                    <a:ext uri="{FF2B5EF4-FFF2-40B4-BE49-F238E27FC236}">
                      <a16:creationId xmlns:a16="http://schemas.microsoft.com/office/drawing/2014/main" id="{2E8DD0E3-7F12-4CC3-BD12-E254B2C22984}"/>
                    </a:ext>
                  </a:extLst>
                </p:cNvPr>
                <p:cNvSpPr/>
                <p:nvPr/>
              </p:nvSpPr>
              <p:spPr bwMode="auto">
                <a:xfrm>
                  <a:off x="3971272" y="4024101"/>
                  <a:ext cx="75813" cy="39779"/>
                </a:xfrm>
                <a:custGeom>
                  <a:avLst/>
                  <a:gdLst>
                    <a:gd name="T0" fmla="*/ 0 w 159"/>
                    <a:gd name="T1" fmla="*/ 1 h 90"/>
                    <a:gd name="T2" fmla="*/ 2 w 159"/>
                    <a:gd name="T3" fmla="*/ 2 h 90"/>
                    <a:gd name="T4" fmla="*/ 4 w 159"/>
                    <a:gd name="T5" fmla="*/ 1 h 90"/>
                    <a:gd name="T6" fmla="*/ 3 w 159"/>
                    <a:gd name="T7" fmla="*/ 0 h 90"/>
                    <a:gd name="T8" fmla="*/ 3 w 159"/>
                    <a:gd name="T9" fmla="*/ 1 h 90"/>
                    <a:gd name="T10" fmla="*/ 0 w 159"/>
                    <a:gd name="T11" fmla="*/ 1 h 90"/>
                    <a:gd name="T12" fmla="*/ 0 60000 65536"/>
                    <a:gd name="T13" fmla="*/ 0 60000 65536"/>
                    <a:gd name="T14" fmla="*/ 0 60000 65536"/>
                    <a:gd name="T15" fmla="*/ 0 60000 65536"/>
                    <a:gd name="T16" fmla="*/ 0 60000 65536"/>
                    <a:gd name="T17" fmla="*/ 0 60000 65536"/>
                    <a:gd name="T18" fmla="*/ 0 w 159"/>
                    <a:gd name="T19" fmla="*/ 0 h 90"/>
                    <a:gd name="T20" fmla="*/ 159 w 159"/>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59" h="90">
                      <a:moveTo>
                        <a:pt x="0" y="57"/>
                      </a:moveTo>
                      <a:lnTo>
                        <a:pt x="93" y="90"/>
                      </a:lnTo>
                      <a:lnTo>
                        <a:pt x="159" y="27"/>
                      </a:lnTo>
                      <a:lnTo>
                        <a:pt x="132" y="0"/>
                      </a:lnTo>
                      <a:lnTo>
                        <a:pt x="114" y="35"/>
                      </a:lnTo>
                      <a:lnTo>
                        <a:pt x="0" y="57"/>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01" name="Freeform 384">
                  <a:extLst>
                    <a:ext uri="{FF2B5EF4-FFF2-40B4-BE49-F238E27FC236}">
                      <a16:creationId xmlns:a16="http://schemas.microsoft.com/office/drawing/2014/main" id="{86D05E04-21EF-4A57-9A5F-D5692137DF08}"/>
                    </a:ext>
                  </a:extLst>
                </p:cNvPr>
                <p:cNvSpPr/>
                <p:nvPr/>
              </p:nvSpPr>
              <p:spPr bwMode="auto">
                <a:xfrm>
                  <a:off x="4016760" y="3993869"/>
                  <a:ext cx="38749" cy="39779"/>
                </a:xfrm>
                <a:custGeom>
                  <a:avLst/>
                  <a:gdLst>
                    <a:gd name="T0" fmla="*/ 0 w 80"/>
                    <a:gd name="T1" fmla="*/ 0 h 86"/>
                    <a:gd name="T2" fmla="*/ 1 w 80"/>
                    <a:gd name="T3" fmla="*/ 1 h 86"/>
                    <a:gd name="T4" fmla="*/ 2 w 80"/>
                    <a:gd name="T5" fmla="*/ 2 h 86"/>
                    <a:gd name="T6" fmla="*/ 2 w 80"/>
                    <a:gd name="T7" fmla="*/ 1 h 86"/>
                    <a:gd name="T8" fmla="*/ 0 w 80"/>
                    <a:gd name="T9" fmla="*/ 0 h 86"/>
                    <a:gd name="T10" fmla="*/ 0 60000 65536"/>
                    <a:gd name="T11" fmla="*/ 0 60000 65536"/>
                    <a:gd name="T12" fmla="*/ 0 60000 65536"/>
                    <a:gd name="T13" fmla="*/ 0 60000 65536"/>
                    <a:gd name="T14" fmla="*/ 0 60000 65536"/>
                    <a:gd name="T15" fmla="*/ 0 w 80"/>
                    <a:gd name="T16" fmla="*/ 0 h 86"/>
                    <a:gd name="T17" fmla="*/ 80 w 80"/>
                    <a:gd name="T18" fmla="*/ 86 h 86"/>
                  </a:gdLst>
                  <a:ahLst/>
                  <a:cxnLst>
                    <a:cxn ang="T10">
                      <a:pos x="T0" y="T1"/>
                    </a:cxn>
                    <a:cxn ang="T11">
                      <a:pos x="T2" y="T3"/>
                    </a:cxn>
                    <a:cxn ang="T12">
                      <a:pos x="T4" y="T5"/>
                    </a:cxn>
                    <a:cxn ang="T13">
                      <a:pos x="T6" y="T7"/>
                    </a:cxn>
                    <a:cxn ang="T14">
                      <a:pos x="T8" y="T9"/>
                    </a:cxn>
                  </a:cxnLst>
                  <a:rect l="T15" t="T16" r="T17" b="T18"/>
                  <a:pathLst>
                    <a:path w="80" h="86">
                      <a:moveTo>
                        <a:pt x="0" y="0"/>
                      </a:moveTo>
                      <a:lnTo>
                        <a:pt x="63" y="39"/>
                      </a:lnTo>
                      <a:lnTo>
                        <a:pt x="80" y="86"/>
                      </a:lnTo>
                      <a:lnTo>
                        <a:pt x="79" y="51"/>
                      </a:lnTo>
                      <a:lnTo>
                        <a:pt x="0" y="0"/>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02" name="Freeform 385">
                  <a:extLst>
                    <a:ext uri="{FF2B5EF4-FFF2-40B4-BE49-F238E27FC236}">
                      <a16:creationId xmlns:a16="http://schemas.microsoft.com/office/drawing/2014/main" id="{23887074-7F48-4AA0-822A-2748485BDA56}"/>
                    </a:ext>
                  </a:extLst>
                </p:cNvPr>
                <p:cNvSpPr/>
                <p:nvPr/>
              </p:nvSpPr>
              <p:spPr bwMode="auto">
                <a:xfrm>
                  <a:off x="3398466" y="3712230"/>
                  <a:ext cx="43803" cy="57282"/>
                </a:xfrm>
                <a:custGeom>
                  <a:avLst/>
                  <a:gdLst>
                    <a:gd name="T0" fmla="*/ 0 w 89"/>
                    <a:gd name="T1" fmla="*/ 3 h 127"/>
                    <a:gd name="T2" fmla="*/ 2 w 89"/>
                    <a:gd name="T3" fmla="*/ 1 h 127"/>
                    <a:gd name="T4" fmla="*/ 2 w 89"/>
                    <a:gd name="T5" fmla="*/ 0 h 127"/>
                    <a:gd name="T6" fmla="*/ 0 w 89"/>
                    <a:gd name="T7" fmla="*/ 3 h 127"/>
                    <a:gd name="T8" fmla="*/ 0 60000 65536"/>
                    <a:gd name="T9" fmla="*/ 0 60000 65536"/>
                    <a:gd name="T10" fmla="*/ 0 60000 65536"/>
                    <a:gd name="T11" fmla="*/ 0 60000 65536"/>
                    <a:gd name="T12" fmla="*/ 0 w 89"/>
                    <a:gd name="T13" fmla="*/ 0 h 127"/>
                    <a:gd name="T14" fmla="*/ 89 w 89"/>
                    <a:gd name="T15" fmla="*/ 127 h 127"/>
                  </a:gdLst>
                  <a:ahLst/>
                  <a:cxnLst>
                    <a:cxn ang="T8">
                      <a:pos x="T0" y="T1"/>
                    </a:cxn>
                    <a:cxn ang="T9">
                      <a:pos x="T2" y="T3"/>
                    </a:cxn>
                    <a:cxn ang="T10">
                      <a:pos x="T4" y="T5"/>
                    </a:cxn>
                    <a:cxn ang="T11">
                      <a:pos x="T6" y="T7"/>
                    </a:cxn>
                  </a:cxnLst>
                  <a:rect l="T12" t="T13" r="T14" b="T15"/>
                  <a:pathLst>
                    <a:path w="89" h="127">
                      <a:moveTo>
                        <a:pt x="0" y="127"/>
                      </a:moveTo>
                      <a:lnTo>
                        <a:pt x="64" y="67"/>
                      </a:lnTo>
                      <a:lnTo>
                        <a:pt x="89" y="0"/>
                      </a:lnTo>
                      <a:lnTo>
                        <a:pt x="0" y="127"/>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03" name="Freeform 386">
                  <a:extLst>
                    <a:ext uri="{FF2B5EF4-FFF2-40B4-BE49-F238E27FC236}">
                      <a16:creationId xmlns:a16="http://schemas.microsoft.com/office/drawing/2014/main" id="{58081BA8-7F20-4491-B1E4-FC16966B6524}"/>
                    </a:ext>
                  </a:extLst>
                </p:cNvPr>
                <p:cNvSpPr/>
                <p:nvPr/>
              </p:nvSpPr>
              <p:spPr bwMode="auto">
                <a:xfrm>
                  <a:off x="3449008" y="3564251"/>
                  <a:ext cx="75813" cy="122521"/>
                </a:xfrm>
                <a:custGeom>
                  <a:avLst/>
                  <a:gdLst>
                    <a:gd name="T0" fmla="*/ 0 w 156"/>
                    <a:gd name="T1" fmla="*/ 3 h 269"/>
                    <a:gd name="T2" fmla="*/ 1 w 156"/>
                    <a:gd name="T3" fmla="*/ 0 h 269"/>
                    <a:gd name="T4" fmla="*/ 2 w 156"/>
                    <a:gd name="T5" fmla="*/ 0 h 269"/>
                    <a:gd name="T6" fmla="*/ 2 w 156"/>
                    <a:gd name="T7" fmla="*/ 2 h 269"/>
                    <a:gd name="T8" fmla="*/ 1 w 156"/>
                    <a:gd name="T9" fmla="*/ 3 h 269"/>
                    <a:gd name="T10" fmla="*/ 1 w 156"/>
                    <a:gd name="T11" fmla="*/ 4 h 269"/>
                    <a:gd name="T12" fmla="*/ 3 w 156"/>
                    <a:gd name="T13" fmla="*/ 5 h 269"/>
                    <a:gd name="T14" fmla="*/ 4 w 156"/>
                    <a:gd name="T15" fmla="*/ 6 h 269"/>
                    <a:gd name="T16" fmla="*/ 3 w 156"/>
                    <a:gd name="T17" fmla="*/ 5 h 269"/>
                    <a:gd name="T18" fmla="*/ 3 w 156"/>
                    <a:gd name="T19" fmla="*/ 6 h 269"/>
                    <a:gd name="T20" fmla="*/ 1 w 156"/>
                    <a:gd name="T21" fmla="*/ 5 h 269"/>
                    <a:gd name="T22" fmla="*/ 0 w 156"/>
                    <a:gd name="T23" fmla="*/ 3 h 2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6"/>
                    <a:gd name="T37" fmla="*/ 0 h 269"/>
                    <a:gd name="T38" fmla="*/ 156 w 156"/>
                    <a:gd name="T39" fmla="*/ 269 h 26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6" h="269">
                      <a:moveTo>
                        <a:pt x="0" y="106"/>
                      </a:moveTo>
                      <a:lnTo>
                        <a:pt x="28" y="0"/>
                      </a:lnTo>
                      <a:lnTo>
                        <a:pt x="85" y="4"/>
                      </a:lnTo>
                      <a:lnTo>
                        <a:pt x="97" y="72"/>
                      </a:lnTo>
                      <a:lnTo>
                        <a:pt x="55" y="145"/>
                      </a:lnTo>
                      <a:lnTo>
                        <a:pt x="65" y="188"/>
                      </a:lnTo>
                      <a:lnTo>
                        <a:pt x="148" y="212"/>
                      </a:lnTo>
                      <a:lnTo>
                        <a:pt x="156" y="269"/>
                      </a:lnTo>
                      <a:lnTo>
                        <a:pt x="103" y="212"/>
                      </a:lnTo>
                      <a:lnTo>
                        <a:pt x="103" y="240"/>
                      </a:lnTo>
                      <a:lnTo>
                        <a:pt x="28" y="212"/>
                      </a:lnTo>
                      <a:lnTo>
                        <a:pt x="0" y="106"/>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04" name="Freeform 387">
                  <a:extLst>
                    <a:ext uri="{FF2B5EF4-FFF2-40B4-BE49-F238E27FC236}">
                      <a16:creationId xmlns:a16="http://schemas.microsoft.com/office/drawing/2014/main" id="{67028600-D8D8-49D8-A591-CDFC3731DC2A}"/>
                    </a:ext>
                  </a:extLst>
                </p:cNvPr>
                <p:cNvSpPr/>
                <p:nvPr/>
              </p:nvSpPr>
              <p:spPr bwMode="auto">
                <a:xfrm>
                  <a:off x="3455747" y="3667677"/>
                  <a:ext cx="20217" cy="25459"/>
                </a:xfrm>
                <a:custGeom>
                  <a:avLst/>
                  <a:gdLst>
                    <a:gd name="T0" fmla="*/ 0 w 43"/>
                    <a:gd name="T1" fmla="*/ 0 h 57"/>
                    <a:gd name="T2" fmla="*/ 1 w 43"/>
                    <a:gd name="T3" fmla="*/ 0 h 57"/>
                    <a:gd name="T4" fmla="*/ 1 w 43"/>
                    <a:gd name="T5" fmla="*/ 0 h 57"/>
                    <a:gd name="T6" fmla="*/ 1 w 43"/>
                    <a:gd name="T7" fmla="*/ 1 h 57"/>
                    <a:gd name="T8" fmla="*/ 0 w 43"/>
                    <a:gd name="T9" fmla="*/ 0 h 57"/>
                    <a:gd name="T10" fmla="*/ 0 60000 65536"/>
                    <a:gd name="T11" fmla="*/ 0 60000 65536"/>
                    <a:gd name="T12" fmla="*/ 0 60000 65536"/>
                    <a:gd name="T13" fmla="*/ 0 60000 65536"/>
                    <a:gd name="T14" fmla="*/ 0 60000 65536"/>
                    <a:gd name="T15" fmla="*/ 0 w 43"/>
                    <a:gd name="T16" fmla="*/ 0 h 57"/>
                    <a:gd name="T17" fmla="*/ 43 w 43"/>
                    <a:gd name="T18" fmla="*/ 57 h 57"/>
                  </a:gdLst>
                  <a:ahLst/>
                  <a:cxnLst>
                    <a:cxn ang="T10">
                      <a:pos x="T0" y="T1"/>
                    </a:cxn>
                    <a:cxn ang="T11">
                      <a:pos x="T2" y="T3"/>
                    </a:cxn>
                    <a:cxn ang="T12">
                      <a:pos x="T4" y="T5"/>
                    </a:cxn>
                    <a:cxn ang="T13">
                      <a:pos x="T6" y="T7"/>
                    </a:cxn>
                    <a:cxn ang="T14">
                      <a:pos x="T8" y="T9"/>
                    </a:cxn>
                  </a:cxnLst>
                  <a:rect l="T15" t="T16" r="T17" b="T18"/>
                  <a:pathLst>
                    <a:path w="43" h="57">
                      <a:moveTo>
                        <a:pt x="0" y="0"/>
                      </a:moveTo>
                      <a:lnTo>
                        <a:pt x="24" y="0"/>
                      </a:lnTo>
                      <a:lnTo>
                        <a:pt x="43" y="13"/>
                      </a:lnTo>
                      <a:lnTo>
                        <a:pt x="35" y="57"/>
                      </a:lnTo>
                      <a:lnTo>
                        <a:pt x="0" y="0"/>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05" name="Freeform 388">
                  <a:extLst>
                    <a:ext uri="{FF2B5EF4-FFF2-40B4-BE49-F238E27FC236}">
                      <a16:creationId xmlns:a16="http://schemas.microsoft.com/office/drawing/2014/main" id="{1A1BB229-0C5B-4CE2-9CA8-D7126911A05F}"/>
                    </a:ext>
                  </a:extLst>
                </p:cNvPr>
                <p:cNvSpPr/>
                <p:nvPr/>
              </p:nvSpPr>
              <p:spPr bwMode="auto">
                <a:xfrm>
                  <a:off x="3484387" y="3699501"/>
                  <a:ext cx="20217" cy="31824"/>
                </a:xfrm>
                <a:custGeom>
                  <a:avLst/>
                  <a:gdLst>
                    <a:gd name="T0" fmla="*/ 0 w 40"/>
                    <a:gd name="T1" fmla="*/ 0 h 70"/>
                    <a:gd name="T2" fmla="*/ 0 w 40"/>
                    <a:gd name="T3" fmla="*/ 2 h 70"/>
                    <a:gd name="T4" fmla="*/ 1 w 40"/>
                    <a:gd name="T5" fmla="*/ 1 h 70"/>
                    <a:gd name="T6" fmla="*/ 0 w 40"/>
                    <a:gd name="T7" fmla="*/ 0 h 70"/>
                    <a:gd name="T8" fmla="*/ 0 60000 65536"/>
                    <a:gd name="T9" fmla="*/ 0 60000 65536"/>
                    <a:gd name="T10" fmla="*/ 0 60000 65536"/>
                    <a:gd name="T11" fmla="*/ 0 60000 65536"/>
                    <a:gd name="T12" fmla="*/ 0 w 40"/>
                    <a:gd name="T13" fmla="*/ 0 h 70"/>
                    <a:gd name="T14" fmla="*/ 40 w 40"/>
                    <a:gd name="T15" fmla="*/ 70 h 70"/>
                  </a:gdLst>
                  <a:ahLst/>
                  <a:cxnLst>
                    <a:cxn ang="T8">
                      <a:pos x="T0" y="T1"/>
                    </a:cxn>
                    <a:cxn ang="T9">
                      <a:pos x="T2" y="T3"/>
                    </a:cxn>
                    <a:cxn ang="T10">
                      <a:pos x="T4" y="T5"/>
                    </a:cxn>
                    <a:cxn ang="T11">
                      <a:pos x="T6" y="T7"/>
                    </a:cxn>
                  </a:cxnLst>
                  <a:rect l="T12" t="T13" r="T14" b="T15"/>
                  <a:pathLst>
                    <a:path w="40" h="70">
                      <a:moveTo>
                        <a:pt x="0" y="0"/>
                      </a:moveTo>
                      <a:lnTo>
                        <a:pt x="5" y="70"/>
                      </a:lnTo>
                      <a:lnTo>
                        <a:pt x="40" y="42"/>
                      </a:lnTo>
                      <a:lnTo>
                        <a:pt x="0" y="0"/>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06" name="Freeform 389">
                  <a:extLst>
                    <a:ext uri="{FF2B5EF4-FFF2-40B4-BE49-F238E27FC236}">
                      <a16:creationId xmlns:a16="http://schemas.microsoft.com/office/drawing/2014/main" id="{5E40722F-EECF-4C11-A1C1-28A45486E3A4}"/>
                    </a:ext>
                  </a:extLst>
                </p:cNvPr>
                <p:cNvSpPr/>
                <p:nvPr/>
              </p:nvSpPr>
              <p:spPr bwMode="auto">
                <a:xfrm>
                  <a:off x="3487757" y="3742463"/>
                  <a:ext cx="79182" cy="84332"/>
                </a:xfrm>
                <a:custGeom>
                  <a:avLst/>
                  <a:gdLst>
                    <a:gd name="T0" fmla="*/ 0 w 167"/>
                    <a:gd name="T1" fmla="*/ 3 h 186"/>
                    <a:gd name="T2" fmla="*/ 1 w 167"/>
                    <a:gd name="T3" fmla="*/ 1 h 186"/>
                    <a:gd name="T4" fmla="*/ 2 w 167"/>
                    <a:gd name="T5" fmla="*/ 2 h 186"/>
                    <a:gd name="T6" fmla="*/ 3 w 167"/>
                    <a:gd name="T7" fmla="*/ 0 h 186"/>
                    <a:gd name="T8" fmla="*/ 4 w 167"/>
                    <a:gd name="T9" fmla="*/ 1 h 186"/>
                    <a:gd name="T10" fmla="*/ 4 w 167"/>
                    <a:gd name="T11" fmla="*/ 4 h 186"/>
                    <a:gd name="T12" fmla="*/ 3 w 167"/>
                    <a:gd name="T13" fmla="*/ 3 h 186"/>
                    <a:gd name="T14" fmla="*/ 3 w 167"/>
                    <a:gd name="T15" fmla="*/ 4 h 186"/>
                    <a:gd name="T16" fmla="*/ 2 w 167"/>
                    <a:gd name="T17" fmla="*/ 4 h 186"/>
                    <a:gd name="T18" fmla="*/ 1 w 167"/>
                    <a:gd name="T19" fmla="*/ 2 h 186"/>
                    <a:gd name="T20" fmla="*/ 0 w 167"/>
                    <a:gd name="T21" fmla="*/ 3 h 1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7"/>
                    <a:gd name="T34" fmla="*/ 0 h 186"/>
                    <a:gd name="T35" fmla="*/ 167 w 167"/>
                    <a:gd name="T36" fmla="*/ 186 h 1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7" h="186">
                      <a:moveTo>
                        <a:pt x="0" y="127"/>
                      </a:moveTo>
                      <a:lnTo>
                        <a:pt x="34" y="62"/>
                      </a:lnTo>
                      <a:lnTo>
                        <a:pt x="78" y="71"/>
                      </a:lnTo>
                      <a:lnTo>
                        <a:pt x="138" y="0"/>
                      </a:lnTo>
                      <a:lnTo>
                        <a:pt x="167" y="43"/>
                      </a:lnTo>
                      <a:lnTo>
                        <a:pt x="162" y="153"/>
                      </a:lnTo>
                      <a:lnTo>
                        <a:pt x="148" y="107"/>
                      </a:lnTo>
                      <a:lnTo>
                        <a:pt x="131" y="186"/>
                      </a:lnTo>
                      <a:lnTo>
                        <a:pt x="90" y="165"/>
                      </a:lnTo>
                      <a:lnTo>
                        <a:pt x="63" y="82"/>
                      </a:lnTo>
                      <a:lnTo>
                        <a:pt x="0" y="127"/>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07" name="Freeform 390">
                  <a:extLst>
                    <a:ext uri="{FF2B5EF4-FFF2-40B4-BE49-F238E27FC236}">
                      <a16:creationId xmlns:a16="http://schemas.microsoft.com/office/drawing/2014/main" id="{28E883C7-D52F-442A-BD6B-D9A0B25E51C3}"/>
                    </a:ext>
                  </a:extLst>
                </p:cNvPr>
                <p:cNvSpPr/>
                <p:nvPr/>
              </p:nvSpPr>
              <p:spPr bwMode="auto">
                <a:xfrm>
                  <a:off x="3496180" y="3723368"/>
                  <a:ext cx="18532" cy="33415"/>
                </a:xfrm>
                <a:custGeom>
                  <a:avLst/>
                  <a:gdLst>
                    <a:gd name="T0" fmla="*/ 0 w 37"/>
                    <a:gd name="T1" fmla="*/ 1 h 74"/>
                    <a:gd name="T2" fmla="*/ 0 w 37"/>
                    <a:gd name="T3" fmla="*/ 1 h 74"/>
                    <a:gd name="T4" fmla="*/ 1 w 37"/>
                    <a:gd name="T5" fmla="*/ 0 h 74"/>
                    <a:gd name="T6" fmla="*/ 1 w 37"/>
                    <a:gd name="T7" fmla="*/ 2 h 74"/>
                    <a:gd name="T8" fmla="*/ 0 w 37"/>
                    <a:gd name="T9" fmla="*/ 1 h 74"/>
                    <a:gd name="T10" fmla="*/ 0 60000 65536"/>
                    <a:gd name="T11" fmla="*/ 0 60000 65536"/>
                    <a:gd name="T12" fmla="*/ 0 60000 65536"/>
                    <a:gd name="T13" fmla="*/ 0 60000 65536"/>
                    <a:gd name="T14" fmla="*/ 0 60000 65536"/>
                    <a:gd name="T15" fmla="*/ 0 w 37"/>
                    <a:gd name="T16" fmla="*/ 0 h 74"/>
                    <a:gd name="T17" fmla="*/ 37 w 37"/>
                    <a:gd name="T18" fmla="*/ 74 h 74"/>
                  </a:gdLst>
                  <a:ahLst/>
                  <a:cxnLst>
                    <a:cxn ang="T10">
                      <a:pos x="T0" y="T1"/>
                    </a:cxn>
                    <a:cxn ang="T11">
                      <a:pos x="T2" y="T3"/>
                    </a:cxn>
                    <a:cxn ang="T12">
                      <a:pos x="T4" y="T5"/>
                    </a:cxn>
                    <a:cxn ang="T13">
                      <a:pos x="T6" y="T7"/>
                    </a:cxn>
                    <a:cxn ang="T14">
                      <a:pos x="T8" y="T9"/>
                    </a:cxn>
                  </a:cxnLst>
                  <a:rect l="T15" t="T16" r="T17" b="T18"/>
                  <a:pathLst>
                    <a:path w="37" h="74">
                      <a:moveTo>
                        <a:pt x="0" y="46"/>
                      </a:moveTo>
                      <a:lnTo>
                        <a:pt x="8" y="34"/>
                      </a:lnTo>
                      <a:lnTo>
                        <a:pt x="37" y="0"/>
                      </a:lnTo>
                      <a:lnTo>
                        <a:pt x="25" y="74"/>
                      </a:lnTo>
                      <a:lnTo>
                        <a:pt x="0" y="46"/>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08" name="Freeform 391">
                  <a:extLst>
                    <a:ext uri="{FF2B5EF4-FFF2-40B4-BE49-F238E27FC236}">
                      <a16:creationId xmlns:a16="http://schemas.microsoft.com/office/drawing/2014/main" id="{AA588F96-B12F-415F-8C49-3385068662C8}"/>
                    </a:ext>
                  </a:extLst>
                </p:cNvPr>
                <p:cNvSpPr/>
                <p:nvPr/>
              </p:nvSpPr>
              <p:spPr bwMode="auto">
                <a:xfrm>
                  <a:off x="1506522" y="2720926"/>
                  <a:ext cx="185320" cy="151162"/>
                </a:xfrm>
                <a:custGeom>
                  <a:avLst/>
                  <a:gdLst>
                    <a:gd name="T0" fmla="*/ 0 w 383"/>
                    <a:gd name="T1" fmla="*/ 1 h 337"/>
                    <a:gd name="T2" fmla="*/ 1 w 383"/>
                    <a:gd name="T3" fmla="*/ 5 h 337"/>
                    <a:gd name="T4" fmla="*/ 5 w 383"/>
                    <a:gd name="T5" fmla="*/ 7 h 337"/>
                    <a:gd name="T6" fmla="*/ 7 w 383"/>
                    <a:gd name="T7" fmla="*/ 8 h 337"/>
                    <a:gd name="T8" fmla="*/ 9 w 383"/>
                    <a:gd name="T9" fmla="*/ 6 h 337"/>
                    <a:gd name="T10" fmla="*/ 8 w 383"/>
                    <a:gd name="T11" fmla="*/ 3 h 337"/>
                    <a:gd name="T12" fmla="*/ 9 w 383"/>
                    <a:gd name="T13" fmla="*/ 3 h 337"/>
                    <a:gd name="T14" fmla="*/ 9 w 383"/>
                    <a:gd name="T15" fmla="*/ 1 h 337"/>
                    <a:gd name="T16" fmla="*/ 5 w 383"/>
                    <a:gd name="T17" fmla="*/ 0 h 337"/>
                    <a:gd name="T18" fmla="*/ 3 w 383"/>
                    <a:gd name="T19" fmla="*/ 0 h 337"/>
                    <a:gd name="T20" fmla="*/ 0 w 383"/>
                    <a:gd name="T21" fmla="*/ 1 h 3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3"/>
                    <a:gd name="T34" fmla="*/ 0 h 337"/>
                    <a:gd name="T35" fmla="*/ 383 w 383"/>
                    <a:gd name="T36" fmla="*/ 337 h 3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3" h="337">
                      <a:moveTo>
                        <a:pt x="0" y="61"/>
                      </a:moveTo>
                      <a:lnTo>
                        <a:pt x="26" y="237"/>
                      </a:lnTo>
                      <a:lnTo>
                        <a:pt x="222" y="326"/>
                      </a:lnTo>
                      <a:lnTo>
                        <a:pt x="319" y="337"/>
                      </a:lnTo>
                      <a:lnTo>
                        <a:pt x="383" y="248"/>
                      </a:lnTo>
                      <a:lnTo>
                        <a:pt x="349" y="149"/>
                      </a:lnTo>
                      <a:lnTo>
                        <a:pt x="375" y="124"/>
                      </a:lnTo>
                      <a:lnTo>
                        <a:pt x="358" y="45"/>
                      </a:lnTo>
                      <a:lnTo>
                        <a:pt x="213" y="19"/>
                      </a:lnTo>
                      <a:lnTo>
                        <a:pt x="118" y="0"/>
                      </a:lnTo>
                      <a:lnTo>
                        <a:pt x="0" y="61"/>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09" name="Freeform 392">
                  <a:extLst>
                    <a:ext uri="{FF2B5EF4-FFF2-40B4-BE49-F238E27FC236}">
                      <a16:creationId xmlns:a16="http://schemas.microsoft.com/office/drawing/2014/main" id="{7AC9A999-4F81-4017-B6D8-B2FB77760644}"/>
                    </a:ext>
                  </a:extLst>
                </p:cNvPr>
                <p:cNvSpPr/>
                <p:nvPr/>
              </p:nvSpPr>
              <p:spPr bwMode="auto">
                <a:xfrm>
                  <a:off x="1081972" y="3053482"/>
                  <a:ext cx="55596" cy="109791"/>
                </a:xfrm>
                <a:custGeom>
                  <a:avLst/>
                  <a:gdLst>
                    <a:gd name="T0" fmla="*/ 0 w 118"/>
                    <a:gd name="T1" fmla="*/ 4 h 245"/>
                    <a:gd name="T2" fmla="*/ 0 w 118"/>
                    <a:gd name="T3" fmla="*/ 0 h 245"/>
                    <a:gd name="T4" fmla="*/ 3 w 118"/>
                    <a:gd name="T5" fmla="*/ 0 h 245"/>
                    <a:gd name="T6" fmla="*/ 2 w 118"/>
                    <a:gd name="T7" fmla="*/ 3 h 245"/>
                    <a:gd name="T8" fmla="*/ 2 w 118"/>
                    <a:gd name="T9" fmla="*/ 5 h 245"/>
                    <a:gd name="T10" fmla="*/ 0 w 118"/>
                    <a:gd name="T11" fmla="*/ 5 h 245"/>
                    <a:gd name="T12" fmla="*/ 1 w 118"/>
                    <a:gd name="T13" fmla="*/ 4 h 245"/>
                    <a:gd name="T14" fmla="*/ 0 w 118"/>
                    <a:gd name="T15" fmla="*/ 4 h 245"/>
                    <a:gd name="T16" fmla="*/ 0 60000 65536"/>
                    <a:gd name="T17" fmla="*/ 0 60000 65536"/>
                    <a:gd name="T18" fmla="*/ 0 60000 65536"/>
                    <a:gd name="T19" fmla="*/ 0 60000 65536"/>
                    <a:gd name="T20" fmla="*/ 0 60000 65536"/>
                    <a:gd name="T21" fmla="*/ 0 60000 65536"/>
                    <a:gd name="T22" fmla="*/ 0 60000 65536"/>
                    <a:gd name="T23" fmla="*/ 0 60000 65536"/>
                    <a:gd name="T24" fmla="*/ 0 w 118"/>
                    <a:gd name="T25" fmla="*/ 0 h 245"/>
                    <a:gd name="T26" fmla="*/ 118 w 118"/>
                    <a:gd name="T27" fmla="*/ 245 h 2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8" h="245">
                      <a:moveTo>
                        <a:pt x="0" y="161"/>
                      </a:moveTo>
                      <a:lnTo>
                        <a:pt x="19" y="0"/>
                      </a:lnTo>
                      <a:lnTo>
                        <a:pt x="118" y="9"/>
                      </a:lnTo>
                      <a:lnTo>
                        <a:pt x="76" y="112"/>
                      </a:lnTo>
                      <a:lnTo>
                        <a:pt x="76" y="238"/>
                      </a:lnTo>
                      <a:lnTo>
                        <a:pt x="17" y="245"/>
                      </a:lnTo>
                      <a:lnTo>
                        <a:pt x="25" y="169"/>
                      </a:lnTo>
                      <a:lnTo>
                        <a:pt x="0" y="161"/>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10" name="Freeform 393">
                  <a:extLst>
                    <a:ext uri="{FF2B5EF4-FFF2-40B4-BE49-F238E27FC236}">
                      <a16:creationId xmlns:a16="http://schemas.microsoft.com/office/drawing/2014/main" id="{7771F33F-6C50-4F5B-A488-A77D1D9F3D38}"/>
                    </a:ext>
                  </a:extLst>
                </p:cNvPr>
                <p:cNvSpPr/>
                <p:nvPr/>
              </p:nvSpPr>
              <p:spPr bwMode="auto">
                <a:xfrm>
                  <a:off x="1619399" y="2892773"/>
                  <a:ext cx="175211" cy="111382"/>
                </a:xfrm>
                <a:custGeom>
                  <a:avLst/>
                  <a:gdLst>
                    <a:gd name="T0" fmla="*/ 0 w 366"/>
                    <a:gd name="T1" fmla="*/ 3 h 247"/>
                    <a:gd name="T2" fmla="*/ 2 w 366"/>
                    <a:gd name="T3" fmla="*/ 5 h 247"/>
                    <a:gd name="T4" fmla="*/ 7 w 366"/>
                    <a:gd name="T5" fmla="*/ 6 h 247"/>
                    <a:gd name="T6" fmla="*/ 9 w 366"/>
                    <a:gd name="T7" fmla="*/ 4 h 247"/>
                    <a:gd name="T8" fmla="*/ 7 w 366"/>
                    <a:gd name="T9" fmla="*/ 4 h 247"/>
                    <a:gd name="T10" fmla="*/ 7 w 366"/>
                    <a:gd name="T11" fmla="*/ 2 h 247"/>
                    <a:gd name="T12" fmla="*/ 6 w 366"/>
                    <a:gd name="T13" fmla="*/ 0 h 247"/>
                    <a:gd name="T14" fmla="*/ 2 w 366"/>
                    <a:gd name="T15" fmla="*/ 0 h 247"/>
                    <a:gd name="T16" fmla="*/ 0 w 366"/>
                    <a:gd name="T17" fmla="*/ 3 h 2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6"/>
                    <a:gd name="T28" fmla="*/ 0 h 247"/>
                    <a:gd name="T29" fmla="*/ 366 w 366"/>
                    <a:gd name="T30" fmla="*/ 247 h 2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6" h="247">
                      <a:moveTo>
                        <a:pt x="0" y="123"/>
                      </a:moveTo>
                      <a:lnTo>
                        <a:pt x="100" y="223"/>
                      </a:lnTo>
                      <a:lnTo>
                        <a:pt x="324" y="247"/>
                      </a:lnTo>
                      <a:lnTo>
                        <a:pt x="366" y="162"/>
                      </a:lnTo>
                      <a:lnTo>
                        <a:pt x="308" y="158"/>
                      </a:lnTo>
                      <a:lnTo>
                        <a:pt x="301" y="81"/>
                      </a:lnTo>
                      <a:lnTo>
                        <a:pt x="251" y="0"/>
                      </a:lnTo>
                      <a:lnTo>
                        <a:pt x="100" y="18"/>
                      </a:lnTo>
                      <a:lnTo>
                        <a:pt x="0" y="123"/>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11" name="Freeform 394">
                  <a:extLst>
                    <a:ext uri="{FF2B5EF4-FFF2-40B4-BE49-F238E27FC236}">
                      <a16:creationId xmlns:a16="http://schemas.microsoft.com/office/drawing/2014/main" id="{E830D4CE-CCE7-439B-BD9F-586E5AC592EE}"/>
                    </a:ext>
                  </a:extLst>
                </p:cNvPr>
                <p:cNvSpPr/>
                <p:nvPr/>
              </p:nvSpPr>
              <p:spPr bwMode="auto">
                <a:xfrm>
                  <a:off x="1883900" y="3274656"/>
                  <a:ext cx="387486" cy="351650"/>
                </a:xfrm>
                <a:custGeom>
                  <a:avLst/>
                  <a:gdLst>
                    <a:gd name="T0" fmla="*/ 0 w 805"/>
                    <a:gd name="T1" fmla="*/ 5 h 776"/>
                    <a:gd name="T2" fmla="*/ 0 w 805"/>
                    <a:gd name="T3" fmla="*/ 3 h 776"/>
                    <a:gd name="T4" fmla="*/ 1 w 805"/>
                    <a:gd name="T5" fmla="*/ 3 h 776"/>
                    <a:gd name="T6" fmla="*/ 3 w 805"/>
                    <a:gd name="T7" fmla="*/ 3 h 776"/>
                    <a:gd name="T8" fmla="*/ 3 w 805"/>
                    <a:gd name="T9" fmla="*/ 2 h 776"/>
                    <a:gd name="T10" fmla="*/ 2 w 805"/>
                    <a:gd name="T11" fmla="*/ 1 h 776"/>
                    <a:gd name="T12" fmla="*/ 4 w 805"/>
                    <a:gd name="T13" fmla="*/ 0 h 776"/>
                    <a:gd name="T14" fmla="*/ 8 w 805"/>
                    <a:gd name="T15" fmla="*/ 2 h 776"/>
                    <a:gd name="T16" fmla="*/ 8 w 805"/>
                    <a:gd name="T17" fmla="*/ 3 h 776"/>
                    <a:gd name="T18" fmla="*/ 9 w 805"/>
                    <a:gd name="T19" fmla="*/ 3 h 776"/>
                    <a:gd name="T20" fmla="*/ 10 w 805"/>
                    <a:gd name="T21" fmla="*/ 4 h 776"/>
                    <a:gd name="T22" fmla="*/ 11 w 805"/>
                    <a:gd name="T23" fmla="*/ 3 h 776"/>
                    <a:gd name="T24" fmla="*/ 12 w 805"/>
                    <a:gd name="T25" fmla="*/ 4 h 776"/>
                    <a:gd name="T26" fmla="*/ 14 w 805"/>
                    <a:gd name="T27" fmla="*/ 8 h 776"/>
                    <a:gd name="T28" fmla="*/ 15 w 805"/>
                    <a:gd name="T29" fmla="*/ 9 h 776"/>
                    <a:gd name="T30" fmla="*/ 15 w 805"/>
                    <a:gd name="T31" fmla="*/ 10 h 776"/>
                    <a:gd name="T32" fmla="*/ 18 w 805"/>
                    <a:gd name="T33" fmla="*/ 10 h 776"/>
                    <a:gd name="T34" fmla="*/ 19 w 805"/>
                    <a:gd name="T35" fmla="*/ 11 h 776"/>
                    <a:gd name="T36" fmla="*/ 18 w 805"/>
                    <a:gd name="T37" fmla="*/ 13 h 776"/>
                    <a:gd name="T38" fmla="*/ 15 w 805"/>
                    <a:gd name="T39" fmla="*/ 14 h 776"/>
                    <a:gd name="T40" fmla="*/ 13 w 805"/>
                    <a:gd name="T41" fmla="*/ 15 h 776"/>
                    <a:gd name="T42" fmla="*/ 10 w 805"/>
                    <a:gd name="T43" fmla="*/ 18 h 776"/>
                    <a:gd name="T44" fmla="*/ 10 w 805"/>
                    <a:gd name="T45" fmla="*/ 17 h 776"/>
                    <a:gd name="T46" fmla="*/ 9 w 805"/>
                    <a:gd name="T47" fmla="*/ 16 h 776"/>
                    <a:gd name="T48" fmla="*/ 7 w 805"/>
                    <a:gd name="T49" fmla="*/ 17 h 776"/>
                    <a:gd name="T50" fmla="*/ 5 w 805"/>
                    <a:gd name="T51" fmla="*/ 14 h 776"/>
                    <a:gd name="T52" fmla="*/ 4 w 805"/>
                    <a:gd name="T53" fmla="*/ 13 h 776"/>
                    <a:gd name="T54" fmla="*/ 3 w 805"/>
                    <a:gd name="T55" fmla="*/ 9 h 776"/>
                    <a:gd name="T56" fmla="*/ 0 w 805"/>
                    <a:gd name="T57" fmla="*/ 5 h 7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05"/>
                    <a:gd name="T88" fmla="*/ 0 h 776"/>
                    <a:gd name="T89" fmla="*/ 805 w 805"/>
                    <a:gd name="T90" fmla="*/ 776 h 77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05" h="776">
                      <a:moveTo>
                        <a:pt x="0" y="202"/>
                      </a:moveTo>
                      <a:lnTo>
                        <a:pt x="12" y="135"/>
                      </a:lnTo>
                      <a:lnTo>
                        <a:pt x="54" y="149"/>
                      </a:lnTo>
                      <a:lnTo>
                        <a:pt x="107" y="107"/>
                      </a:lnTo>
                      <a:lnTo>
                        <a:pt x="130" y="78"/>
                      </a:lnTo>
                      <a:lnTo>
                        <a:pt x="85" y="32"/>
                      </a:lnTo>
                      <a:lnTo>
                        <a:pt x="171" y="0"/>
                      </a:lnTo>
                      <a:lnTo>
                        <a:pt x="344" y="89"/>
                      </a:lnTo>
                      <a:lnTo>
                        <a:pt x="345" y="120"/>
                      </a:lnTo>
                      <a:lnTo>
                        <a:pt x="388" y="143"/>
                      </a:lnTo>
                      <a:lnTo>
                        <a:pt x="420" y="165"/>
                      </a:lnTo>
                      <a:lnTo>
                        <a:pt x="454" y="149"/>
                      </a:lnTo>
                      <a:lnTo>
                        <a:pt x="524" y="174"/>
                      </a:lnTo>
                      <a:lnTo>
                        <a:pt x="617" y="352"/>
                      </a:lnTo>
                      <a:lnTo>
                        <a:pt x="627" y="365"/>
                      </a:lnTo>
                      <a:lnTo>
                        <a:pt x="664" y="436"/>
                      </a:lnTo>
                      <a:lnTo>
                        <a:pt x="786" y="450"/>
                      </a:lnTo>
                      <a:lnTo>
                        <a:pt x="805" y="483"/>
                      </a:lnTo>
                      <a:lnTo>
                        <a:pt x="775" y="575"/>
                      </a:lnTo>
                      <a:lnTo>
                        <a:pt x="664" y="619"/>
                      </a:lnTo>
                      <a:lnTo>
                        <a:pt x="542" y="652"/>
                      </a:lnTo>
                      <a:lnTo>
                        <a:pt x="443" y="776"/>
                      </a:lnTo>
                      <a:lnTo>
                        <a:pt x="443" y="729"/>
                      </a:lnTo>
                      <a:lnTo>
                        <a:pt x="373" y="697"/>
                      </a:lnTo>
                      <a:lnTo>
                        <a:pt x="306" y="739"/>
                      </a:lnTo>
                      <a:lnTo>
                        <a:pt x="234" y="599"/>
                      </a:lnTo>
                      <a:lnTo>
                        <a:pt x="180" y="544"/>
                      </a:lnTo>
                      <a:lnTo>
                        <a:pt x="146" y="398"/>
                      </a:lnTo>
                      <a:lnTo>
                        <a:pt x="0" y="202"/>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12" name="Freeform 395">
                  <a:extLst>
                    <a:ext uri="{FF2B5EF4-FFF2-40B4-BE49-F238E27FC236}">
                      <a16:creationId xmlns:a16="http://schemas.microsoft.com/office/drawing/2014/main" id="{153AC87B-E6FE-4B3E-BE7D-0C7AEF759B22}"/>
                    </a:ext>
                  </a:extLst>
                </p:cNvPr>
                <p:cNvSpPr/>
                <p:nvPr/>
              </p:nvSpPr>
              <p:spPr bwMode="auto">
                <a:xfrm>
                  <a:off x="1609290" y="1946023"/>
                  <a:ext cx="3130216" cy="1102686"/>
                </a:xfrm>
                <a:custGeom>
                  <a:avLst/>
                  <a:gdLst>
                    <a:gd name="T0" fmla="*/ 3 w 6518"/>
                    <a:gd name="T1" fmla="*/ 35 h 2431"/>
                    <a:gd name="T2" fmla="*/ 8 w 6518"/>
                    <a:gd name="T3" fmla="*/ 31 h 2431"/>
                    <a:gd name="T4" fmla="*/ 8 w 6518"/>
                    <a:gd name="T5" fmla="*/ 18 h 2431"/>
                    <a:gd name="T6" fmla="*/ 14 w 6518"/>
                    <a:gd name="T7" fmla="*/ 17 h 2431"/>
                    <a:gd name="T8" fmla="*/ 16 w 6518"/>
                    <a:gd name="T9" fmla="*/ 26 h 2431"/>
                    <a:gd name="T10" fmla="*/ 18 w 6518"/>
                    <a:gd name="T11" fmla="*/ 23 h 2431"/>
                    <a:gd name="T12" fmla="*/ 23 w 6518"/>
                    <a:gd name="T13" fmla="*/ 20 h 2431"/>
                    <a:gd name="T14" fmla="*/ 35 w 6518"/>
                    <a:gd name="T15" fmla="*/ 17 h 2431"/>
                    <a:gd name="T16" fmla="*/ 44 w 6518"/>
                    <a:gd name="T17" fmla="*/ 17 h 2431"/>
                    <a:gd name="T18" fmla="*/ 44 w 6518"/>
                    <a:gd name="T19" fmla="*/ 10 h 2431"/>
                    <a:gd name="T20" fmla="*/ 47 w 6518"/>
                    <a:gd name="T21" fmla="*/ 19 h 2431"/>
                    <a:gd name="T22" fmla="*/ 49 w 6518"/>
                    <a:gd name="T23" fmla="*/ 17 h 2431"/>
                    <a:gd name="T24" fmla="*/ 51 w 6518"/>
                    <a:gd name="T25" fmla="*/ 17 h 2431"/>
                    <a:gd name="T26" fmla="*/ 49 w 6518"/>
                    <a:gd name="T27" fmla="*/ 13 h 2431"/>
                    <a:gd name="T28" fmla="*/ 56 w 6518"/>
                    <a:gd name="T29" fmla="*/ 12 h 2431"/>
                    <a:gd name="T30" fmla="*/ 59 w 6518"/>
                    <a:gd name="T31" fmla="*/ 8 h 2431"/>
                    <a:gd name="T32" fmla="*/ 67 w 6518"/>
                    <a:gd name="T33" fmla="*/ 3 h 2431"/>
                    <a:gd name="T34" fmla="*/ 72 w 6518"/>
                    <a:gd name="T35" fmla="*/ 1 h 2431"/>
                    <a:gd name="T36" fmla="*/ 83 w 6518"/>
                    <a:gd name="T37" fmla="*/ 4 h 2431"/>
                    <a:gd name="T38" fmla="*/ 77 w 6518"/>
                    <a:gd name="T39" fmla="*/ 9 h 2431"/>
                    <a:gd name="T40" fmla="*/ 84 w 6518"/>
                    <a:gd name="T41" fmla="*/ 9 h 2431"/>
                    <a:gd name="T42" fmla="*/ 92 w 6518"/>
                    <a:gd name="T43" fmla="*/ 8 h 2431"/>
                    <a:gd name="T44" fmla="*/ 102 w 6518"/>
                    <a:gd name="T45" fmla="*/ 12 h 2431"/>
                    <a:gd name="T46" fmla="*/ 114 w 6518"/>
                    <a:gd name="T47" fmla="*/ 12 h 2431"/>
                    <a:gd name="T48" fmla="*/ 126 w 6518"/>
                    <a:gd name="T49" fmla="*/ 16 h 2431"/>
                    <a:gd name="T50" fmla="*/ 133 w 6518"/>
                    <a:gd name="T51" fmla="*/ 15 h 2431"/>
                    <a:gd name="T52" fmla="*/ 148 w 6518"/>
                    <a:gd name="T53" fmla="*/ 21 h 2431"/>
                    <a:gd name="T54" fmla="*/ 147 w 6518"/>
                    <a:gd name="T55" fmla="*/ 25 h 2431"/>
                    <a:gd name="T56" fmla="*/ 143 w 6518"/>
                    <a:gd name="T57" fmla="*/ 22 h 2431"/>
                    <a:gd name="T58" fmla="*/ 141 w 6518"/>
                    <a:gd name="T59" fmla="*/ 28 h 2431"/>
                    <a:gd name="T60" fmla="*/ 129 w 6518"/>
                    <a:gd name="T61" fmla="*/ 31 h 2431"/>
                    <a:gd name="T62" fmla="*/ 126 w 6518"/>
                    <a:gd name="T63" fmla="*/ 37 h 2431"/>
                    <a:gd name="T64" fmla="*/ 121 w 6518"/>
                    <a:gd name="T65" fmla="*/ 45 h 2431"/>
                    <a:gd name="T66" fmla="*/ 128 w 6518"/>
                    <a:gd name="T67" fmla="*/ 29 h 2431"/>
                    <a:gd name="T68" fmla="*/ 119 w 6518"/>
                    <a:gd name="T69" fmla="*/ 32 h 2431"/>
                    <a:gd name="T70" fmla="*/ 109 w 6518"/>
                    <a:gd name="T71" fmla="*/ 33 h 2431"/>
                    <a:gd name="T72" fmla="*/ 105 w 6518"/>
                    <a:gd name="T73" fmla="*/ 41 h 2431"/>
                    <a:gd name="T74" fmla="*/ 107 w 6518"/>
                    <a:gd name="T75" fmla="*/ 45 h 2431"/>
                    <a:gd name="T76" fmla="*/ 99 w 6518"/>
                    <a:gd name="T77" fmla="*/ 55 h 2431"/>
                    <a:gd name="T78" fmla="*/ 94 w 6518"/>
                    <a:gd name="T79" fmla="*/ 42 h 2431"/>
                    <a:gd name="T80" fmla="*/ 84 w 6518"/>
                    <a:gd name="T81" fmla="*/ 46 h 2431"/>
                    <a:gd name="T82" fmla="*/ 69 w 6518"/>
                    <a:gd name="T83" fmla="*/ 46 h 2431"/>
                    <a:gd name="T84" fmla="*/ 53 w 6518"/>
                    <a:gd name="T85" fmla="*/ 46 h 2431"/>
                    <a:gd name="T86" fmla="*/ 46 w 6518"/>
                    <a:gd name="T87" fmla="*/ 42 h 2431"/>
                    <a:gd name="T88" fmla="*/ 38 w 6518"/>
                    <a:gd name="T89" fmla="*/ 39 h 2431"/>
                    <a:gd name="T90" fmla="*/ 32 w 6518"/>
                    <a:gd name="T91" fmla="*/ 40 h 2431"/>
                    <a:gd name="T92" fmla="*/ 33 w 6518"/>
                    <a:gd name="T93" fmla="*/ 45 h 2431"/>
                    <a:gd name="T94" fmla="*/ 29 w 6518"/>
                    <a:gd name="T95" fmla="*/ 44 h 2431"/>
                    <a:gd name="T96" fmla="*/ 24 w 6518"/>
                    <a:gd name="T97" fmla="*/ 46 h 2431"/>
                    <a:gd name="T98" fmla="*/ 23 w 6518"/>
                    <a:gd name="T99" fmla="*/ 48 h 2431"/>
                    <a:gd name="T100" fmla="*/ 25 w 6518"/>
                    <a:gd name="T101" fmla="*/ 51 h 2431"/>
                    <a:gd name="T102" fmla="*/ 23 w 6518"/>
                    <a:gd name="T103" fmla="*/ 55 h 2431"/>
                    <a:gd name="T104" fmla="*/ 17 w 6518"/>
                    <a:gd name="T105" fmla="*/ 54 h 2431"/>
                    <a:gd name="T106" fmla="*/ 17 w 6518"/>
                    <a:gd name="T107" fmla="*/ 47 h 2431"/>
                    <a:gd name="T108" fmla="*/ 12 w 6518"/>
                    <a:gd name="T109" fmla="*/ 43 h 2431"/>
                    <a:gd name="T110" fmla="*/ 10 w 6518"/>
                    <a:gd name="T111" fmla="*/ 42 h 2431"/>
                    <a:gd name="T112" fmla="*/ 6 w 6518"/>
                    <a:gd name="T113" fmla="*/ 38 h 2431"/>
                    <a:gd name="T114" fmla="*/ 4 w 6518"/>
                    <a:gd name="T115" fmla="*/ 41 h 243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518"/>
                    <a:gd name="T175" fmla="*/ 0 h 2431"/>
                    <a:gd name="T176" fmla="*/ 6518 w 6518"/>
                    <a:gd name="T177" fmla="*/ 2431 h 243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518" h="2431">
                      <a:moveTo>
                        <a:pt x="0" y="1726"/>
                      </a:moveTo>
                      <a:lnTo>
                        <a:pt x="55" y="1671"/>
                      </a:lnTo>
                      <a:lnTo>
                        <a:pt x="36" y="1694"/>
                      </a:lnTo>
                      <a:lnTo>
                        <a:pt x="61" y="1701"/>
                      </a:lnTo>
                      <a:lnTo>
                        <a:pt x="55" y="1587"/>
                      </a:lnTo>
                      <a:lnTo>
                        <a:pt x="77" y="1534"/>
                      </a:lnTo>
                      <a:lnTo>
                        <a:pt x="108" y="1526"/>
                      </a:lnTo>
                      <a:lnTo>
                        <a:pt x="171" y="1575"/>
                      </a:lnTo>
                      <a:lnTo>
                        <a:pt x="182" y="1482"/>
                      </a:lnTo>
                      <a:lnTo>
                        <a:pt x="158" y="1483"/>
                      </a:lnTo>
                      <a:lnTo>
                        <a:pt x="147" y="1429"/>
                      </a:lnTo>
                      <a:lnTo>
                        <a:pt x="405" y="1377"/>
                      </a:lnTo>
                      <a:lnTo>
                        <a:pt x="339" y="1358"/>
                      </a:lnTo>
                      <a:lnTo>
                        <a:pt x="343" y="1330"/>
                      </a:lnTo>
                      <a:lnTo>
                        <a:pt x="305" y="1340"/>
                      </a:lnTo>
                      <a:lnTo>
                        <a:pt x="452" y="1197"/>
                      </a:lnTo>
                      <a:lnTo>
                        <a:pt x="389" y="1047"/>
                      </a:lnTo>
                      <a:lnTo>
                        <a:pt x="401" y="976"/>
                      </a:lnTo>
                      <a:lnTo>
                        <a:pt x="361" y="896"/>
                      </a:lnTo>
                      <a:lnTo>
                        <a:pt x="398" y="850"/>
                      </a:lnTo>
                      <a:lnTo>
                        <a:pt x="339" y="786"/>
                      </a:lnTo>
                      <a:lnTo>
                        <a:pt x="355" y="736"/>
                      </a:lnTo>
                      <a:lnTo>
                        <a:pt x="429" y="677"/>
                      </a:lnTo>
                      <a:lnTo>
                        <a:pt x="469" y="670"/>
                      </a:lnTo>
                      <a:lnTo>
                        <a:pt x="516" y="683"/>
                      </a:lnTo>
                      <a:lnTo>
                        <a:pt x="475" y="696"/>
                      </a:lnTo>
                      <a:lnTo>
                        <a:pt x="505" y="719"/>
                      </a:lnTo>
                      <a:lnTo>
                        <a:pt x="620" y="727"/>
                      </a:lnTo>
                      <a:lnTo>
                        <a:pt x="819" y="847"/>
                      </a:lnTo>
                      <a:lnTo>
                        <a:pt x="824" y="907"/>
                      </a:lnTo>
                      <a:lnTo>
                        <a:pt x="738" y="958"/>
                      </a:lnTo>
                      <a:lnTo>
                        <a:pt x="471" y="886"/>
                      </a:lnTo>
                      <a:lnTo>
                        <a:pt x="578" y="972"/>
                      </a:lnTo>
                      <a:lnTo>
                        <a:pt x="574" y="1074"/>
                      </a:lnTo>
                      <a:lnTo>
                        <a:pt x="682" y="1122"/>
                      </a:lnTo>
                      <a:lnTo>
                        <a:pt x="712" y="1114"/>
                      </a:lnTo>
                      <a:lnTo>
                        <a:pt x="698" y="1074"/>
                      </a:lnTo>
                      <a:lnTo>
                        <a:pt x="647" y="1057"/>
                      </a:lnTo>
                      <a:lnTo>
                        <a:pt x="659" y="1023"/>
                      </a:lnTo>
                      <a:lnTo>
                        <a:pt x="710" y="1061"/>
                      </a:lnTo>
                      <a:lnTo>
                        <a:pt x="813" y="1074"/>
                      </a:lnTo>
                      <a:lnTo>
                        <a:pt x="768" y="993"/>
                      </a:lnTo>
                      <a:lnTo>
                        <a:pt x="867" y="926"/>
                      </a:lnTo>
                      <a:lnTo>
                        <a:pt x="937" y="972"/>
                      </a:lnTo>
                      <a:lnTo>
                        <a:pt x="934" y="792"/>
                      </a:lnTo>
                      <a:lnTo>
                        <a:pt x="903" y="765"/>
                      </a:lnTo>
                      <a:lnTo>
                        <a:pt x="1023" y="805"/>
                      </a:lnTo>
                      <a:lnTo>
                        <a:pt x="1032" y="827"/>
                      </a:lnTo>
                      <a:lnTo>
                        <a:pt x="969" y="859"/>
                      </a:lnTo>
                      <a:lnTo>
                        <a:pt x="1032" y="917"/>
                      </a:lnTo>
                      <a:lnTo>
                        <a:pt x="1086" y="850"/>
                      </a:lnTo>
                      <a:lnTo>
                        <a:pt x="1303" y="743"/>
                      </a:lnTo>
                      <a:lnTo>
                        <a:pt x="1337" y="739"/>
                      </a:lnTo>
                      <a:lnTo>
                        <a:pt x="1303" y="755"/>
                      </a:lnTo>
                      <a:lnTo>
                        <a:pt x="1340" y="807"/>
                      </a:lnTo>
                      <a:lnTo>
                        <a:pt x="1500" y="739"/>
                      </a:lnTo>
                      <a:lnTo>
                        <a:pt x="1536" y="789"/>
                      </a:lnTo>
                      <a:lnTo>
                        <a:pt x="1575" y="748"/>
                      </a:lnTo>
                      <a:lnTo>
                        <a:pt x="1553" y="693"/>
                      </a:lnTo>
                      <a:lnTo>
                        <a:pt x="1578" y="674"/>
                      </a:lnTo>
                      <a:lnTo>
                        <a:pt x="1699" y="701"/>
                      </a:lnTo>
                      <a:lnTo>
                        <a:pt x="1858" y="803"/>
                      </a:lnTo>
                      <a:lnTo>
                        <a:pt x="1888" y="754"/>
                      </a:lnTo>
                      <a:lnTo>
                        <a:pt x="1855" y="704"/>
                      </a:lnTo>
                      <a:lnTo>
                        <a:pt x="1807" y="688"/>
                      </a:lnTo>
                      <a:lnTo>
                        <a:pt x="1824" y="608"/>
                      </a:lnTo>
                      <a:lnTo>
                        <a:pt x="1795" y="597"/>
                      </a:lnTo>
                      <a:lnTo>
                        <a:pt x="1803" y="560"/>
                      </a:lnTo>
                      <a:lnTo>
                        <a:pt x="1861" y="521"/>
                      </a:lnTo>
                      <a:lnTo>
                        <a:pt x="1899" y="424"/>
                      </a:lnTo>
                      <a:lnTo>
                        <a:pt x="1981" y="425"/>
                      </a:lnTo>
                      <a:lnTo>
                        <a:pt x="2024" y="439"/>
                      </a:lnTo>
                      <a:lnTo>
                        <a:pt x="1990" y="543"/>
                      </a:lnTo>
                      <a:lnTo>
                        <a:pt x="2028" y="593"/>
                      </a:lnTo>
                      <a:lnTo>
                        <a:pt x="2017" y="736"/>
                      </a:lnTo>
                      <a:lnTo>
                        <a:pt x="2056" y="784"/>
                      </a:lnTo>
                      <a:lnTo>
                        <a:pt x="2039" y="836"/>
                      </a:lnTo>
                      <a:lnTo>
                        <a:pt x="1977" y="877"/>
                      </a:lnTo>
                      <a:lnTo>
                        <a:pt x="1996" y="896"/>
                      </a:lnTo>
                      <a:lnTo>
                        <a:pt x="1914" y="915"/>
                      </a:lnTo>
                      <a:lnTo>
                        <a:pt x="2002" y="949"/>
                      </a:lnTo>
                      <a:lnTo>
                        <a:pt x="2105" y="836"/>
                      </a:lnTo>
                      <a:lnTo>
                        <a:pt x="2091" y="765"/>
                      </a:lnTo>
                      <a:lnTo>
                        <a:pt x="2123" y="754"/>
                      </a:lnTo>
                      <a:lnTo>
                        <a:pt x="2176" y="740"/>
                      </a:lnTo>
                      <a:lnTo>
                        <a:pt x="2204" y="781"/>
                      </a:lnTo>
                      <a:lnTo>
                        <a:pt x="2201" y="835"/>
                      </a:lnTo>
                      <a:lnTo>
                        <a:pt x="2263" y="851"/>
                      </a:lnTo>
                      <a:lnTo>
                        <a:pt x="2212" y="834"/>
                      </a:lnTo>
                      <a:lnTo>
                        <a:pt x="2236" y="801"/>
                      </a:lnTo>
                      <a:lnTo>
                        <a:pt x="2214" y="754"/>
                      </a:lnTo>
                      <a:lnTo>
                        <a:pt x="2067" y="723"/>
                      </a:lnTo>
                      <a:lnTo>
                        <a:pt x="2091" y="612"/>
                      </a:lnTo>
                      <a:lnTo>
                        <a:pt x="2039" y="543"/>
                      </a:lnTo>
                      <a:lnTo>
                        <a:pt x="2112" y="479"/>
                      </a:lnTo>
                      <a:lnTo>
                        <a:pt x="2106" y="433"/>
                      </a:lnTo>
                      <a:lnTo>
                        <a:pt x="2137" y="459"/>
                      </a:lnTo>
                      <a:lnTo>
                        <a:pt x="2120" y="550"/>
                      </a:lnTo>
                      <a:lnTo>
                        <a:pt x="2145" y="560"/>
                      </a:lnTo>
                      <a:lnTo>
                        <a:pt x="2246" y="587"/>
                      </a:lnTo>
                      <a:lnTo>
                        <a:pt x="2153" y="514"/>
                      </a:lnTo>
                      <a:lnTo>
                        <a:pt x="2221" y="517"/>
                      </a:lnTo>
                      <a:lnTo>
                        <a:pt x="2206" y="487"/>
                      </a:lnTo>
                      <a:lnTo>
                        <a:pt x="2246" y="472"/>
                      </a:lnTo>
                      <a:lnTo>
                        <a:pt x="2429" y="532"/>
                      </a:lnTo>
                      <a:lnTo>
                        <a:pt x="2394" y="568"/>
                      </a:lnTo>
                      <a:lnTo>
                        <a:pt x="2389" y="628"/>
                      </a:lnTo>
                      <a:lnTo>
                        <a:pt x="2427" y="660"/>
                      </a:lnTo>
                      <a:lnTo>
                        <a:pt x="2446" y="532"/>
                      </a:lnTo>
                      <a:lnTo>
                        <a:pt x="2347" y="466"/>
                      </a:lnTo>
                      <a:lnTo>
                        <a:pt x="2325" y="375"/>
                      </a:lnTo>
                      <a:lnTo>
                        <a:pt x="2558" y="344"/>
                      </a:lnTo>
                      <a:lnTo>
                        <a:pt x="2529" y="260"/>
                      </a:lnTo>
                      <a:lnTo>
                        <a:pt x="2558" y="279"/>
                      </a:lnTo>
                      <a:lnTo>
                        <a:pt x="2599" y="247"/>
                      </a:lnTo>
                      <a:lnTo>
                        <a:pt x="2568" y="237"/>
                      </a:lnTo>
                      <a:lnTo>
                        <a:pt x="2816" y="171"/>
                      </a:lnTo>
                      <a:lnTo>
                        <a:pt x="2794" y="152"/>
                      </a:lnTo>
                      <a:lnTo>
                        <a:pt x="2909" y="145"/>
                      </a:lnTo>
                      <a:lnTo>
                        <a:pt x="2908" y="167"/>
                      </a:lnTo>
                      <a:lnTo>
                        <a:pt x="2934" y="167"/>
                      </a:lnTo>
                      <a:lnTo>
                        <a:pt x="3018" y="137"/>
                      </a:lnTo>
                      <a:lnTo>
                        <a:pt x="3057" y="153"/>
                      </a:lnTo>
                      <a:lnTo>
                        <a:pt x="3019" y="117"/>
                      </a:lnTo>
                      <a:lnTo>
                        <a:pt x="3113" y="110"/>
                      </a:lnTo>
                      <a:lnTo>
                        <a:pt x="3116" y="64"/>
                      </a:lnTo>
                      <a:lnTo>
                        <a:pt x="3223" y="0"/>
                      </a:lnTo>
                      <a:lnTo>
                        <a:pt x="3300" y="38"/>
                      </a:lnTo>
                      <a:lnTo>
                        <a:pt x="3235" y="71"/>
                      </a:lnTo>
                      <a:lnTo>
                        <a:pt x="3348" y="69"/>
                      </a:lnTo>
                      <a:lnTo>
                        <a:pt x="3301" y="117"/>
                      </a:lnTo>
                      <a:lnTo>
                        <a:pt x="3491" y="92"/>
                      </a:lnTo>
                      <a:lnTo>
                        <a:pt x="3593" y="167"/>
                      </a:lnTo>
                      <a:lnTo>
                        <a:pt x="3577" y="194"/>
                      </a:lnTo>
                      <a:lnTo>
                        <a:pt x="3543" y="176"/>
                      </a:lnTo>
                      <a:lnTo>
                        <a:pt x="3590" y="201"/>
                      </a:lnTo>
                      <a:lnTo>
                        <a:pt x="3568" y="244"/>
                      </a:lnTo>
                      <a:lnTo>
                        <a:pt x="3223" y="456"/>
                      </a:lnTo>
                      <a:lnTo>
                        <a:pt x="3335" y="428"/>
                      </a:lnTo>
                      <a:lnTo>
                        <a:pt x="3311" y="401"/>
                      </a:lnTo>
                      <a:lnTo>
                        <a:pt x="3485" y="362"/>
                      </a:lnTo>
                      <a:lnTo>
                        <a:pt x="3437" y="367"/>
                      </a:lnTo>
                      <a:lnTo>
                        <a:pt x="3448" y="332"/>
                      </a:lnTo>
                      <a:lnTo>
                        <a:pt x="3543" y="362"/>
                      </a:lnTo>
                      <a:lnTo>
                        <a:pt x="3560" y="332"/>
                      </a:lnTo>
                      <a:lnTo>
                        <a:pt x="3579" y="401"/>
                      </a:lnTo>
                      <a:lnTo>
                        <a:pt x="3626" y="406"/>
                      </a:lnTo>
                      <a:lnTo>
                        <a:pt x="3582" y="376"/>
                      </a:lnTo>
                      <a:lnTo>
                        <a:pt x="3675" y="362"/>
                      </a:lnTo>
                      <a:lnTo>
                        <a:pt x="3786" y="375"/>
                      </a:lnTo>
                      <a:lnTo>
                        <a:pt x="3778" y="401"/>
                      </a:lnTo>
                      <a:lnTo>
                        <a:pt x="3871" y="424"/>
                      </a:lnTo>
                      <a:lnTo>
                        <a:pt x="3954" y="418"/>
                      </a:lnTo>
                      <a:lnTo>
                        <a:pt x="3958" y="353"/>
                      </a:lnTo>
                      <a:lnTo>
                        <a:pt x="3983" y="347"/>
                      </a:lnTo>
                      <a:lnTo>
                        <a:pt x="4193" y="418"/>
                      </a:lnTo>
                      <a:lnTo>
                        <a:pt x="4167" y="532"/>
                      </a:lnTo>
                      <a:lnTo>
                        <a:pt x="4264" y="608"/>
                      </a:lnTo>
                      <a:lnTo>
                        <a:pt x="4319" y="504"/>
                      </a:lnTo>
                      <a:lnTo>
                        <a:pt x="4354" y="550"/>
                      </a:lnTo>
                      <a:lnTo>
                        <a:pt x="4424" y="532"/>
                      </a:lnTo>
                      <a:lnTo>
                        <a:pt x="4519" y="568"/>
                      </a:lnTo>
                      <a:lnTo>
                        <a:pt x="4593" y="547"/>
                      </a:lnTo>
                      <a:lnTo>
                        <a:pt x="4589" y="504"/>
                      </a:lnTo>
                      <a:lnTo>
                        <a:pt x="4640" y="431"/>
                      </a:lnTo>
                      <a:lnTo>
                        <a:pt x="4957" y="482"/>
                      </a:lnTo>
                      <a:lnTo>
                        <a:pt x="4978" y="516"/>
                      </a:lnTo>
                      <a:lnTo>
                        <a:pt x="4938" y="531"/>
                      </a:lnTo>
                      <a:lnTo>
                        <a:pt x="5042" y="547"/>
                      </a:lnTo>
                      <a:lnTo>
                        <a:pt x="5080" y="597"/>
                      </a:lnTo>
                      <a:lnTo>
                        <a:pt x="5319" y="587"/>
                      </a:lnTo>
                      <a:lnTo>
                        <a:pt x="5362" y="628"/>
                      </a:lnTo>
                      <a:lnTo>
                        <a:pt x="5345" y="677"/>
                      </a:lnTo>
                      <a:lnTo>
                        <a:pt x="5415" y="712"/>
                      </a:lnTo>
                      <a:lnTo>
                        <a:pt x="5451" y="685"/>
                      </a:lnTo>
                      <a:lnTo>
                        <a:pt x="5622" y="705"/>
                      </a:lnTo>
                      <a:lnTo>
                        <a:pt x="5655" y="677"/>
                      </a:lnTo>
                      <a:lnTo>
                        <a:pt x="5677" y="721"/>
                      </a:lnTo>
                      <a:lnTo>
                        <a:pt x="5747" y="757"/>
                      </a:lnTo>
                      <a:lnTo>
                        <a:pt x="5780" y="732"/>
                      </a:lnTo>
                      <a:lnTo>
                        <a:pt x="5744" y="693"/>
                      </a:lnTo>
                      <a:lnTo>
                        <a:pt x="5765" y="660"/>
                      </a:lnTo>
                      <a:lnTo>
                        <a:pt x="6062" y="711"/>
                      </a:lnTo>
                      <a:lnTo>
                        <a:pt x="6258" y="838"/>
                      </a:lnTo>
                      <a:lnTo>
                        <a:pt x="6302" y="838"/>
                      </a:lnTo>
                      <a:lnTo>
                        <a:pt x="6352" y="942"/>
                      </a:lnTo>
                      <a:lnTo>
                        <a:pt x="6328" y="886"/>
                      </a:lnTo>
                      <a:lnTo>
                        <a:pt x="6361" y="881"/>
                      </a:lnTo>
                      <a:lnTo>
                        <a:pt x="6383" y="903"/>
                      </a:lnTo>
                      <a:lnTo>
                        <a:pt x="6439" y="896"/>
                      </a:lnTo>
                      <a:lnTo>
                        <a:pt x="6518" y="954"/>
                      </a:lnTo>
                      <a:lnTo>
                        <a:pt x="6404" y="1020"/>
                      </a:lnTo>
                      <a:lnTo>
                        <a:pt x="6428" y="1039"/>
                      </a:lnTo>
                      <a:lnTo>
                        <a:pt x="6387" y="1051"/>
                      </a:lnTo>
                      <a:lnTo>
                        <a:pt x="6420" y="1076"/>
                      </a:lnTo>
                      <a:lnTo>
                        <a:pt x="6352" y="1077"/>
                      </a:lnTo>
                      <a:lnTo>
                        <a:pt x="6327" y="1039"/>
                      </a:lnTo>
                      <a:lnTo>
                        <a:pt x="6303" y="1054"/>
                      </a:lnTo>
                      <a:lnTo>
                        <a:pt x="6258" y="993"/>
                      </a:lnTo>
                      <a:lnTo>
                        <a:pt x="6179" y="995"/>
                      </a:lnTo>
                      <a:lnTo>
                        <a:pt x="6158" y="958"/>
                      </a:lnTo>
                      <a:lnTo>
                        <a:pt x="6178" y="942"/>
                      </a:lnTo>
                      <a:lnTo>
                        <a:pt x="6150" y="942"/>
                      </a:lnTo>
                      <a:lnTo>
                        <a:pt x="6124" y="954"/>
                      </a:lnTo>
                      <a:lnTo>
                        <a:pt x="6151" y="996"/>
                      </a:lnTo>
                      <a:lnTo>
                        <a:pt x="6135" y="1023"/>
                      </a:lnTo>
                      <a:lnTo>
                        <a:pt x="6069" y="1065"/>
                      </a:lnTo>
                      <a:lnTo>
                        <a:pt x="6024" y="1055"/>
                      </a:lnTo>
                      <a:lnTo>
                        <a:pt x="6099" y="1173"/>
                      </a:lnTo>
                      <a:lnTo>
                        <a:pt x="6085" y="1219"/>
                      </a:lnTo>
                      <a:lnTo>
                        <a:pt x="6009" y="1187"/>
                      </a:lnTo>
                      <a:lnTo>
                        <a:pt x="6012" y="1206"/>
                      </a:lnTo>
                      <a:lnTo>
                        <a:pt x="5875" y="1264"/>
                      </a:lnTo>
                      <a:lnTo>
                        <a:pt x="5751" y="1384"/>
                      </a:lnTo>
                      <a:lnTo>
                        <a:pt x="5669" y="1338"/>
                      </a:lnTo>
                      <a:lnTo>
                        <a:pt x="5593" y="1387"/>
                      </a:lnTo>
                      <a:lnTo>
                        <a:pt x="5593" y="1344"/>
                      </a:lnTo>
                      <a:lnTo>
                        <a:pt x="5549" y="1388"/>
                      </a:lnTo>
                      <a:lnTo>
                        <a:pt x="5493" y="1386"/>
                      </a:lnTo>
                      <a:lnTo>
                        <a:pt x="5436" y="1502"/>
                      </a:lnTo>
                      <a:lnTo>
                        <a:pt x="5483" y="1526"/>
                      </a:lnTo>
                      <a:lnTo>
                        <a:pt x="5465" y="1564"/>
                      </a:lnTo>
                      <a:lnTo>
                        <a:pt x="5486" y="1625"/>
                      </a:lnTo>
                      <a:lnTo>
                        <a:pt x="5446" y="1614"/>
                      </a:lnTo>
                      <a:lnTo>
                        <a:pt x="5423" y="1668"/>
                      </a:lnTo>
                      <a:lnTo>
                        <a:pt x="5437" y="1714"/>
                      </a:lnTo>
                      <a:lnTo>
                        <a:pt x="5353" y="1753"/>
                      </a:lnTo>
                      <a:lnTo>
                        <a:pt x="5362" y="1808"/>
                      </a:lnTo>
                      <a:lnTo>
                        <a:pt x="5306" y="1822"/>
                      </a:lnTo>
                      <a:lnTo>
                        <a:pt x="5293" y="1881"/>
                      </a:lnTo>
                      <a:lnTo>
                        <a:pt x="5241" y="1943"/>
                      </a:lnTo>
                      <a:lnTo>
                        <a:pt x="5196" y="1714"/>
                      </a:lnTo>
                      <a:lnTo>
                        <a:pt x="5200" y="1591"/>
                      </a:lnTo>
                      <a:lnTo>
                        <a:pt x="5241" y="1518"/>
                      </a:lnTo>
                      <a:lnTo>
                        <a:pt x="5299" y="1503"/>
                      </a:lnTo>
                      <a:lnTo>
                        <a:pt x="5434" y="1350"/>
                      </a:lnTo>
                      <a:lnTo>
                        <a:pt x="5498" y="1318"/>
                      </a:lnTo>
                      <a:lnTo>
                        <a:pt x="5520" y="1230"/>
                      </a:lnTo>
                      <a:lnTo>
                        <a:pt x="5549" y="1207"/>
                      </a:lnTo>
                      <a:lnTo>
                        <a:pt x="5497" y="1206"/>
                      </a:lnTo>
                      <a:lnTo>
                        <a:pt x="5482" y="1279"/>
                      </a:lnTo>
                      <a:lnTo>
                        <a:pt x="5367" y="1340"/>
                      </a:lnTo>
                      <a:lnTo>
                        <a:pt x="5378" y="1246"/>
                      </a:lnTo>
                      <a:lnTo>
                        <a:pt x="5254" y="1268"/>
                      </a:lnTo>
                      <a:lnTo>
                        <a:pt x="5138" y="1387"/>
                      </a:lnTo>
                      <a:lnTo>
                        <a:pt x="5161" y="1438"/>
                      </a:lnTo>
                      <a:lnTo>
                        <a:pt x="5037" y="1455"/>
                      </a:lnTo>
                      <a:lnTo>
                        <a:pt x="5021" y="1440"/>
                      </a:lnTo>
                      <a:lnTo>
                        <a:pt x="5063" y="1432"/>
                      </a:lnTo>
                      <a:lnTo>
                        <a:pt x="4959" y="1400"/>
                      </a:lnTo>
                      <a:lnTo>
                        <a:pt x="4929" y="1432"/>
                      </a:lnTo>
                      <a:lnTo>
                        <a:pt x="4694" y="1433"/>
                      </a:lnTo>
                      <a:lnTo>
                        <a:pt x="4417" y="1709"/>
                      </a:lnTo>
                      <a:lnTo>
                        <a:pt x="4473" y="1721"/>
                      </a:lnTo>
                      <a:lnTo>
                        <a:pt x="4473" y="1771"/>
                      </a:lnTo>
                      <a:lnTo>
                        <a:pt x="4507" y="1740"/>
                      </a:lnTo>
                      <a:lnTo>
                        <a:pt x="4497" y="1783"/>
                      </a:lnTo>
                      <a:lnTo>
                        <a:pt x="4537" y="1759"/>
                      </a:lnTo>
                      <a:lnTo>
                        <a:pt x="4535" y="1786"/>
                      </a:lnTo>
                      <a:lnTo>
                        <a:pt x="4546" y="1740"/>
                      </a:lnTo>
                      <a:lnTo>
                        <a:pt x="4589" y="1741"/>
                      </a:lnTo>
                      <a:lnTo>
                        <a:pt x="4647" y="1801"/>
                      </a:lnTo>
                      <a:lnTo>
                        <a:pt x="4592" y="1806"/>
                      </a:lnTo>
                      <a:lnTo>
                        <a:pt x="4641" y="1824"/>
                      </a:lnTo>
                      <a:lnTo>
                        <a:pt x="4653" y="1866"/>
                      </a:lnTo>
                      <a:lnTo>
                        <a:pt x="4614" y="1952"/>
                      </a:lnTo>
                      <a:lnTo>
                        <a:pt x="4606" y="2082"/>
                      </a:lnTo>
                      <a:lnTo>
                        <a:pt x="4411" y="2358"/>
                      </a:lnTo>
                      <a:lnTo>
                        <a:pt x="4342" y="2396"/>
                      </a:lnTo>
                      <a:lnTo>
                        <a:pt x="4287" y="2358"/>
                      </a:lnTo>
                      <a:lnTo>
                        <a:pt x="4240" y="2412"/>
                      </a:lnTo>
                      <a:lnTo>
                        <a:pt x="4237" y="2401"/>
                      </a:lnTo>
                      <a:lnTo>
                        <a:pt x="4262" y="2358"/>
                      </a:lnTo>
                      <a:lnTo>
                        <a:pt x="4249" y="2289"/>
                      </a:lnTo>
                      <a:lnTo>
                        <a:pt x="4334" y="2261"/>
                      </a:lnTo>
                      <a:lnTo>
                        <a:pt x="4403" y="2077"/>
                      </a:lnTo>
                      <a:lnTo>
                        <a:pt x="4257" y="2121"/>
                      </a:lnTo>
                      <a:lnTo>
                        <a:pt x="4237" y="2052"/>
                      </a:lnTo>
                      <a:lnTo>
                        <a:pt x="4120" y="2010"/>
                      </a:lnTo>
                      <a:lnTo>
                        <a:pt x="4050" y="1821"/>
                      </a:lnTo>
                      <a:lnTo>
                        <a:pt x="3972" y="1786"/>
                      </a:lnTo>
                      <a:lnTo>
                        <a:pt x="3834" y="1837"/>
                      </a:lnTo>
                      <a:lnTo>
                        <a:pt x="3859" y="1878"/>
                      </a:lnTo>
                      <a:lnTo>
                        <a:pt x="3802" y="1990"/>
                      </a:lnTo>
                      <a:lnTo>
                        <a:pt x="3748" y="2020"/>
                      </a:lnTo>
                      <a:lnTo>
                        <a:pt x="3691" y="1993"/>
                      </a:lnTo>
                      <a:lnTo>
                        <a:pt x="3621" y="1981"/>
                      </a:lnTo>
                      <a:lnTo>
                        <a:pt x="3441" y="2033"/>
                      </a:lnTo>
                      <a:lnTo>
                        <a:pt x="3280" y="1956"/>
                      </a:lnTo>
                      <a:lnTo>
                        <a:pt x="3179" y="1967"/>
                      </a:lnTo>
                      <a:lnTo>
                        <a:pt x="3142" y="1905"/>
                      </a:lnTo>
                      <a:lnTo>
                        <a:pt x="3042" y="1866"/>
                      </a:lnTo>
                      <a:lnTo>
                        <a:pt x="2989" y="1908"/>
                      </a:lnTo>
                      <a:lnTo>
                        <a:pt x="2986" y="1992"/>
                      </a:lnTo>
                      <a:lnTo>
                        <a:pt x="2756" y="1955"/>
                      </a:lnTo>
                      <a:lnTo>
                        <a:pt x="2633" y="2033"/>
                      </a:lnTo>
                      <a:lnTo>
                        <a:pt x="2568" y="2063"/>
                      </a:lnTo>
                      <a:lnTo>
                        <a:pt x="2488" y="2002"/>
                      </a:lnTo>
                      <a:lnTo>
                        <a:pt x="2435" y="2036"/>
                      </a:lnTo>
                      <a:lnTo>
                        <a:pt x="2339" y="1993"/>
                      </a:lnTo>
                      <a:lnTo>
                        <a:pt x="2302" y="1990"/>
                      </a:lnTo>
                      <a:lnTo>
                        <a:pt x="2275" y="1923"/>
                      </a:lnTo>
                      <a:lnTo>
                        <a:pt x="2221" y="1923"/>
                      </a:lnTo>
                      <a:lnTo>
                        <a:pt x="2202" y="1935"/>
                      </a:lnTo>
                      <a:lnTo>
                        <a:pt x="2159" y="1885"/>
                      </a:lnTo>
                      <a:lnTo>
                        <a:pt x="2130" y="1898"/>
                      </a:lnTo>
                      <a:lnTo>
                        <a:pt x="2106" y="1914"/>
                      </a:lnTo>
                      <a:lnTo>
                        <a:pt x="1996" y="1812"/>
                      </a:lnTo>
                      <a:lnTo>
                        <a:pt x="1965" y="1802"/>
                      </a:lnTo>
                      <a:lnTo>
                        <a:pt x="1893" y="1724"/>
                      </a:lnTo>
                      <a:lnTo>
                        <a:pt x="1825" y="1771"/>
                      </a:lnTo>
                      <a:lnTo>
                        <a:pt x="1813" y="1739"/>
                      </a:lnTo>
                      <a:lnTo>
                        <a:pt x="1713" y="1733"/>
                      </a:lnTo>
                      <a:lnTo>
                        <a:pt x="1674" y="1678"/>
                      </a:lnTo>
                      <a:lnTo>
                        <a:pt x="1622" y="1682"/>
                      </a:lnTo>
                      <a:lnTo>
                        <a:pt x="1601" y="1705"/>
                      </a:lnTo>
                      <a:lnTo>
                        <a:pt x="1536" y="1718"/>
                      </a:lnTo>
                      <a:lnTo>
                        <a:pt x="1517" y="1705"/>
                      </a:lnTo>
                      <a:lnTo>
                        <a:pt x="1493" y="1749"/>
                      </a:lnTo>
                      <a:lnTo>
                        <a:pt x="1471" y="1739"/>
                      </a:lnTo>
                      <a:lnTo>
                        <a:pt x="1392" y="1751"/>
                      </a:lnTo>
                      <a:lnTo>
                        <a:pt x="1367" y="1739"/>
                      </a:lnTo>
                      <a:lnTo>
                        <a:pt x="1357" y="1751"/>
                      </a:lnTo>
                      <a:lnTo>
                        <a:pt x="1398" y="1802"/>
                      </a:lnTo>
                      <a:lnTo>
                        <a:pt x="1369" y="1832"/>
                      </a:lnTo>
                      <a:lnTo>
                        <a:pt x="1370" y="1874"/>
                      </a:lnTo>
                      <a:lnTo>
                        <a:pt x="1416" y="1875"/>
                      </a:lnTo>
                      <a:lnTo>
                        <a:pt x="1438" y="1914"/>
                      </a:lnTo>
                      <a:lnTo>
                        <a:pt x="1424" y="1944"/>
                      </a:lnTo>
                      <a:lnTo>
                        <a:pt x="1392" y="1923"/>
                      </a:lnTo>
                      <a:lnTo>
                        <a:pt x="1367" y="1943"/>
                      </a:lnTo>
                      <a:lnTo>
                        <a:pt x="1339" y="1927"/>
                      </a:lnTo>
                      <a:lnTo>
                        <a:pt x="1325" y="1898"/>
                      </a:lnTo>
                      <a:lnTo>
                        <a:pt x="1295" y="1914"/>
                      </a:lnTo>
                      <a:lnTo>
                        <a:pt x="1273" y="1900"/>
                      </a:lnTo>
                      <a:lnTo>
                        <a:pt x="1245" y="1923"/>
                      </a:lnTo>
                      <a:lnTo>
                        <a:pt x="1211" y="1929"/>
                      </a:lnTo>
                      <a:lnTo>
                        <a:pt x="1190" y="1898"/>
                      </a:lnTo>
                      <a:lnTo>
                        <a:pt x="1066" y="1890"/>
                      </a:lnTo>
                      <a:lnTo>
                        <a:pt x="1054" y="1905"/>
                      </a:lnTo>
                      <a:lnTo>
                        <a:pt x="1042" y="1904"/>
                      </a:lnTo>
                      <a:lnTo>
                        <a:pt x="1020" y="1937"/>
                      </a:lnTo>
                      <a:lnTo>
                        <a:pt x="1023" y="1970"/>
                      </a:lnTo>
                      <a:lnTo>
                        <a:pt x="1008" y="1973"/>
                      </a:lnTo>
                      <a:lnTo>
                        <a:pt x="999" y="1944"/>
                      </a:lnTo>
                      <a:lnTo>
                        <a:pt x="980" y="1947"/>
                      </a:lnTo>
                      <a:lnTo>
                        <a:pt x="975" y="2042"/>
                      </a:lnTo>
                      <a:lnTo>
                        <a:pt x="993" y="2070"/>
                      </a:lnTo>
                      <a:lnTo>
                        <a:pt x="993" y="2096"/>
                      </a:lnTo>
                      <a:lnTo>
                        <a:pt x="1015" y="2092"/>
                      </a:lnTo>
                      <a:lnTo>
                        <a:pt x="1042" y="2079"/>
                      </a:lnTo>
                      <a:lnTo>
                        <a:pt x="1064" y="2121"/>
                      </a:lnTo>
                      <a:lnTo>
                        <a:pt x="1078" y="2148"/>
                      </a:lnTo>
                      <a:lnTo>
                        <a:pt x="1097" y="2184"/>
                      </a:lnTo>
                      <a:lnTo>
                        <a:pt x="1126" y="2193"/>
                      </a:lnTo>
                      <a:lnTo>
                        <a:pt x="1089" y="2221"/>
                      </a:lnTo>
                      <a:lnTo>
                        <a:pt x="1065" y="2194"/>
                      </a:lnTo>
                      <a:lnTo>
                        <a:pt x="1040" y="2300"/>
                      </a:lnTo>
                      <a:lnTo>
                        <a:pt x="1070" y="2328"/>
                      </a:lnTo>
                      <a:lnTo>
                        <a:pt x="1095" y="2431"/>
                      </a:lnTo>
                      <a:lnTo>
                        <a:pt x="1071" y="2412"/>
                      </a:lnTo>
                      <a:lnTo>
                        <a:pt x="1047" y="2401"/>
                      </a:lnTo>
                      <a:lnTo>
                        <a:pt x="1015" y="2396"/>
                      </a:lnTo>
                      <a:lnTo>
                        <a:pt x="993" y="2384"/>
                      </a:lnTo>
                      <a:lnTo>
                        <a:pt x="973" y="2381"/>
                      </a:lnTo>
                      <a:lnTo>
                        <a:pt x="958" y="2345"/>
                      </a:lnTo>
                      <a:lnTo>
                        <a:pt x="918" y="2366"/>
                      </a:lnTo>
                      <a:lnTo>
                        <a:pt x="883" y="2365"/>
                      </a:lnTo>
                      <a:lnTo>
                        <a:pt x="856" y="2334"/>
                      </a:lnTo>
                      <a:lnTo>
                        <a:pt x="796" y="2303"/>
                      </a:lnTo>
                      <a:lnTo>
                        <a:pt x="737" y="2309"/>
                      </a:lnTo>
                      <a:lnTo>
                        <a:pt x="671" y="2258"/>
                      </a:lnTo>
                      <a:lnTo>
                        <a:pt x="722" y="2212"/>
                      </a:lnTo>
                      <a:lnTo>
                        <a:pt x="727" y="2170"/>
                      </a:lnTo>
                      <a:lnTo>
                        <a:pt x="726" y="2131"/>
                      </a:lnTo>
                      <a:lnTo>
                        <a:pt x="733" y="2098"/>
                      </a:lnTo>
                      <a:lnTo>
                        <a:pt x="765" y="2088"/>
                      </a:lnTo>
                      <a:lnTo>
                        <a:pt x="745" y="2027"/>
                      </a:lnTo>
                      <a:lnTo>
                        <a:pt x="708" y="2010"/>
                      </a:lnTo>
                      <a:lnTo>
                        <a:pt x="688" y="2000"/>
                      </a:lnTo>
                      <a:lnTo>
                        <a:pt x="660" y="2009"/>
                      </a:lnTo>
                      <a:lnTo>
                        <a:pt x="605" y="1992"/>
                      </a:lnTo>
                      <a:lnTo>
                        <a:pt x="562" y="1931"/>
                      </a:lnTo>
                      <a:lnTo>
                        <a:pt x="524" y="1913"/>
                      </a:lnTo>
                      <a:lnTo>
                        <a:pt x="505" y="1858"/>
                      </a:lnTo>
                      <a:lnTo>
                        <a:pt x="475" y="1851"/>
                      </a:lnTo>
                      <a:lnTo>
                        <a:pt x="444" y="1870"/>
                      </a:lnTo>
                      <a:lnTo>
                        <a:pt x="423" y="1881"/>
                      </a:lnTo>
                      <a:lnTo>
                        <a:pt x="412" y="1856"/>
                      </a:lnTo>
                      <a:lnTo>
                        <a:pt x="399" y="1831"/>
                      </a:lnTo>
                      <a:lnTo>
                        <a:pt x="441" y="1825"/>
                      </a:lnTo>
                      <a:lnTo>
                        <a:pt x="439" y="1810"/>
                      </a:lnTo>
                      <a:lnTo>
                        <a:pt x="429" y="1797"/>
                      </a:lnTo>
                      <a:lnTo>
                        <a:pt x="412" y="1785"/>
                      </a:lnTo>
                      <a:lnTo>
                        <a:pt x="391" y="1718"/>
                      </a:lnTo>
                      <a:lnTo>
                        <a:pt x="355" y="1686"/>
                      </a:lnTo>
                      <a:lnTo>
                        <a:pt x="322" y="1684"/>
                      </a:lnTo>
                      <a:lnTo>
                        <a:pt x="287" y="1684"/>
                      </a:lnTo>
                      <a:lnTo>
                        <a:pt x="265" y="1664"/>
                      </a:lnTo>
                      <a:lnTo>
                        <a:pt x="241" y="1660"/>
                      </a:lnTo>
                      <a:lnTo>
                        <a:pt x="222" y="1660"/>
                      </a:lnTo>
                      <a:lnTo>
                        <a:pt x="210" y="1678"/>
                      </a:lnTo>
                      <a:lnTo>
                        <a:pt x="186" y="1703"/>
                      </a:lnTo>
                      <a:lnTo>
                        <a:pt x="181" y="1730"/>
                      </a:lnTo>
                      <a:lnTo>
                        <a:pt x="173" y="1739"/>
                      </a:lnTo>
                      <a:lnTo>
                        <a:pt x="159" y="1783"/>
                      </a:lnTo>
                      <a:lnTo>
                        <a:pt x="150" y="1768"/>
                      </a:lnTo>
                      <a:lnTo>
                        <a:pt x="145" y="1752"/>
                      </a:lnTo>
                      <a:lnTo>
                        <a:pt x="0" y="1726"/>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13" name="Freeform 396">
                  <a:extLst>
                    <a:ext uri="{FF2B5EF4-FFF2-40B4-BE49-F238E27FC236}">
                      <a16:creationId xmlns:a16="http://schemas.microsoft.com/office/drawing/2014/main" id="{0B9C825D-43A1-4EE1-A0F0-F733DB40F984}"/>
                    </a:ext>
                  </a:extLst>
                </p:cNvPr>
                <p:cNvSpPr/>
                <p:nvPr/>
              </p:nvSpPr>
              <p:spPr bwMode="auto">
                <a:xfrm>
                  <a:off x="2104599" y="1802816"/>
                  <a:ext cx="90975" cy="44553"/>
                </a:xfrm>
                <a:custGeom>
                  <a:avLst/>
                  <a:gdLst>
                    <a:gd name="T0" fmla="*/ 0 w 190"/>
                    <a:gd name="T1" fmla="*/ 2 h 94"/>
                    <a:gd name="T2" fmla="*/ 1 w 190"/>
                    <a:gd name="T3" fmla="*/ 1 h 94"/>
                    <a:gd name="T4" fmla="*/ 0 w 190"/>
                    <a:gd name="T5" fmla="*/ 1 h 94"/>
                    <a:gd name="T6" fmla="*/ 3 w 190"/>
                    <a:gd name="T7" fmla="*/ 0 h 94"/>
                    <a:gd name="T8" fmla="*/ 4 w 190"/>
                    <a:gd name="T9" fmla="*/ 0 h 94"/>
                    <a:gd name="T10" fmla="*/ 3 w 190"/>
                    <a:gd name="T11" fmla="*/ 1 h 94"/>
                    <a:gd name="T12" fmla="*/ 4 w 190"/>
                    <a:gd name="T13" fmla="*/ 1 h 94"/>
                    <a:gd name="T14" fmla="*/ 1 w 190"/>
                    <a:gd name="T15" fmla="*/ 2 h 94"/>
                    <a:gd name="T16" fmla="*/ 1 w 190"/>
                    <a:gd name="T17" fmla="*/ 2 h 94"/>
                    <a:gd name="T18" fmla="*/ 1 w 190"/>
                    <a:gd name="T19" fmla="*/ 2 h 94"/>
                    <a:gd name="T20" fmla="*/ 0 w 190"/>
                    <a:gd name="T21" fmla="*/ 2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0"/>
                    <a:gd name="T34" fmla="*/ 0 h 94"/>
                    <a:gd name="T35" fmla="*/ 190 w 190"/>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0" h="94">
                      <a:moveTo>
                        <a:pt x="0" y="67"/>
                      </a:moveTo>
                      <a:lnTo>
                        <a:pt x="39" y="46"/>
                      </a:lnTo>
                      <a:lnTo>
                        <a:pt x="11" y="27"/>
                      </a:lnTo>
                      <a:lnTo>
                        <a:pt x="146" y="0"/>
                      </a:lnTo>
                      <a:lnTo>
                        <a:pt x="168" y="1"/>
                      </a:lnTo>
                      <a:lnTo>
                        <a:pt x="142" y="25"/>
                      </a:lnTo>
                      <a:lnTo>
                        <a:pt x="190" y="23"/>
                      </a:lnTo>
                      <a:lnTo>
                        <a:pt x="66" y="79"/>
                      </a:lnTo>
                      <a:lnTo>
                        <a:pt x="39" y="94"/>
                      </a:lnTo>
                      <a:lnTo>
                        <a:pt x="45" y="71"/>
                      </a:lnTo>
                      <a:lnTo>
                        <a:pt x="0" y="67"/>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14" name="Freeform 397">
                  <a:extLst>
                    <a:ext uri="{FF2B5EF4-FFF2-40B4-BE49-F238E27FC236}">
                      <a16:creationId xmlns:a16="http://schemas.microsoft.com/office/drawing/2014/main" id="{B415B9C1-8EF5-40E2-973B-3D1E8C198271}"/>
                    </a:ext>
                  </a:extLst>
                </p:cNvPr>
                <p:cNvSpPr/>
                <p:nvPr/>
              </p:nvSpPr>
              <p:spPr bwMode="auto">
                <a:xfrm>
                  <a:off x="2131554" y="2265849"/>
                  <a:ext cx="37064" cy="22276"/>
                </a:xfrm>
                <a:custGeom>
                  <a:avLst/>
                  <a:gdLst>
                    <a:gd name="T0" fmla="*/ 0 w 75"/>
                    <a:gd name="T1" fmla="*/ 1 h 49"/>
                    <a:gd name="T2" fmla="*/ 1 w 75"/>
                    <a:gd name="T3" fmla="*/ 0 h 49"/>
                    <a:gd name="T4" fmla="*/ 2 w 75"/>
                    <a:gd name="T5" fmla="*/ 1 h 49"/>
                    <a:gd name="T6" fmla="*/ 0 w 75"/>
                    <a:gd name="T7" fmla="*/ 1 h 49"/>
                    <a:gd name="T8" fmla="*/ 0 60000 65536"/>
                    <a:gd name="T9" fmla="*/ 0 60000 65536"/>
                    <a:gd name="T10" fmla="*/ 0 60000 65536"/>
                    <a:gd name="T11" fmla="*/ 0 60000 65536"/>
                    <a:gd name="T12" fmla="*/ 0 w 75"/>
                    <a:gd name="T13" fmla="*/ 0 h 49"/>
                    <a:gd name="T14" fmla="*/ 75 w 75"/>
                    <a:gd name="T15" fmla="*/ 49 h 49"/>
                  </a:gdLst>
                  <a:ahLst/>
                  <a:cxnLst>
                    <a:cxn ang="T8">
                      <a:pos x="T0" y="T1"/>
                    </a:cxn>
                    <a:cxn ang="T9">
                      <a:pos x="T2" y="T3"/>
                    </a:cxn>
                    <a:cxn ang="T10">
                      <a:pos x="T4" y="T5"/>
                    </a:cxn>
                    <a:cxn ang="T11">
                      <a:pos x="T6" y="T7"/>
                    </a:cxn>
                  </a:cxnLst>
                  <a:rect l="T12" t="T13" r="T14" b="T15"/>
                  <a:pathLst>
                    <a:path w="75" h="49">
                      <a:moveTo>
                        <a:pt x="0" y="49"/>
                      </a:moveTo>
                      <a:lnTo>
                        <a:pt x="22" y="0"/>
                      </a:lnTo>
                      <a:lnTo>
                        <a:pt x="75" y="27"/>
                      </a:lnTo>
                      <a:lnTo>
                        <a:pt x="0" y="49"/>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15" name="Freeform 398">
                  <a:extLst>
                    <a:ext uri="{FF2B5EF4-FFF2-40B4-BE49-F238E27FC236}">
                      <a16:creationId xmlns:a16="http://schemas.microsoft.com/office/drawing/2014/main" id="{8420B91D-7562-450C-8D09-7B8CE5FF8317}"/>
                    </a:ext>
                  </a:extLst>
                </p:cNvPr>
                <p:cNvSpPr/>
                <p:nvPr/>
              </p:nvSpPr>
              <p:spPr bwMode="auto">
                <a:xfrm>
                  <a:off x="2195574" y="2127417"/>
                  <a:ext cx="111192" cy="92288"/>
                </a:xfrm>
                <a:custGeom>
                  <a:avLst/>
                  <a:gdLst>
                    <a:gd name="T0" fmla="*/ 0 w 229"/>
                    <a:gd name="T1" fmla="*/ 2 h 204"/>
                    <a:gd name="T2" fmla="*/ 0 w 229"/>
                    <a:gd name="T3" fmla="*/ 3 h 204"/>
                    <a:gd name="T4" fmla="*/ 1 w 229"/>
                    <a:gd name="T5" fmla="*/ 3 h 204"/>
                    <a:gd name="T6" fmla="*/ 2 w 229"/>
                    <a:gd name="T7" fmla="*/ 4 h 204"/>
                    <a:gd name="T8" fmla="*/ 2 w 229"/>
                    <a:gd name="T9" fmla="*/ 3 h 204"/>
                    <a:gd name="T10" fmla="*/ 2 w 229"/>
                    <a:gd name="T11" fmla="*/ 5 h 204"/>
                    <a:gd name="T12" fmla="*/ 5 w 229"/>
                    <a:gd name="T13" fmla="*/ 5 h 204"/>
                    <a:gd name="T14" fmla="*/ 4 w 229"/>
                    <a:gd name="T15" fmla="*/ 4 h 204"/>
                    <a:gd name="T16" fmla="*/ 3 w 229"/>
                    <a:gd name="T17" fmla="*/ 3 h 204"/>
                    <a:gd name="T18" fmla="*/ 3 w 229"/>
                    <a:gd name="T19" fmla="*/ 1 h 204"/>
                    <a:gd name="T20" fmla="*/ 5 w 229"/>
                    <a:gd name="T21" fmla="*/ 0 h 204"/>
                    <a:gd name="T22" fmla="*/ 1 w 229"/>
                    <a:gd name="T23" fmla="*/ 0 h 204"/>
                    <a:gd name="T24" fmla="*/ 1 w 229"/>
                    <a:gd name="T25" fmla="*/ 2 h 204"/>
                    <a:gd name="T26" fmla="*/ 0 w 229"/>
                    <a:gd name="T27" fmla="*/ 2 h 2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9"/>
                    <a:gd name="T43" fmla="*/ 0 h 204"/>
                    <a:gd name="T44" fmla="*/ 229 w 229"/>
                    <a:gd name="T45" fmla="*/ 204 h 2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9" h="204">
                      <a:moveTo>
                        <a:pt x="0" y="103"/>
                      </a:moveTo>
                      <a:lnTo>
                        <a:pt x="16" y="146"/>
                      </a:lnTo>
                      <a:lnTo>
                        <a:pt x="41" y="131"/>
                      </a:lnTo>
                      <a:lnTo>
                        <a:pt x="71" y="159"/>
                      </a:lnTo>
                      <a:lnTo>
                        <a:pt x="91" y="146"/>
                      </a:lnTo>
                      <a:lnTo>
                        <a:pt x="82" y="196"/>
                      </a:lnTo>
                      <a:lnTo>
                        <a:pt x="229" y="204"/>
                      </a:lnTo>
                      <a:lnTo>
                        <a:pt x="175" y="167"/>
                      </a:lnTo>
                      <a:lnTo>
                        <a:pt x="147" y="105"/>
                      </a:lnTo>
                      <a:lnTo>
                        <a:pt x="148" y="38"/>
                      </a:lnTo>
                      <a:lnTo>
                        <a:pt x="186" y="0"/>
                      </a:lnTo>
                      <a:lnTo>
                        <a:pt x="57" y="13"/>
                      </a:lnTo>
                      <a:lnTo>
                        <a:pt x="25" y="103"/>
                      </a:lnTo>
                      <a:lnTo>
                        <a:pt x="0" y="103"/>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16" name="Freeform 399">
                  <a:extLst>
                    <a:ext uri="{FF2B5EF4-FFF2-40B4-BE49-F238E27FC236}">
                      <a16:creationId xmlns:a16="http://schemas.microsoft.com/office/drawing/2014/main" id="{D895B4D4-C439-469A-9A35-ECEBE263311F}"/>
                    </a:ext>
                  </a:extLst>
                </p:cNvPr>
                <p:cNvSpPr/>
                <p:nvPr/>
              </p:nvSpPr>
              <p:spPr bwMode="auto">
                <a:xfrm>
                  <a:off x="2232638" y="1977846"/>
                  <a:ext cx="283034" cy="149571"/>
                </a:xfrm>
                <a:custGeom>
                  <a:avLst/>
                  <a:gdLst>
                    <a:gd name="T0" fmla="*/ 0 w 587"/>
                    <a:gd name="T1" fmla="*/ 7 h 330"/>
                    <a:gd name="T2" fmla="*/ 1 w 587"/>
                    <a:gd name="T3" fmla="*/ 7 h 330"/>
                    <a:gd name="T4" fmla="*/ 0 w 587"/>
                    <a:gd name="T5" fmla="*/ 7 h 330"/>
                    <a:gd name="T6" fmla="*/ 3 w 587"/>
                    <a:gd name="T7" fmla="*/ 8 h 330"/>
                    <a:gd name="T8" fmla="*/ 3 w 587"/>
                    <a:gd name="T9" fmla="*/ 7 h 330"/>
                    <a:gd name="T10" fmla="*/ 3 w 587"/>
                    <a:gd name="T11" fmla="*/ 7 h 330"/>
                    <a:gd name="T12" fmla="*/ 3 w 587"/>
                    <a:gd name="T13" fmla="*/ 7 h 330"/>
                    <a:gd name="T14" fmla="*/ 4 w 587"/>
                    <a:gd name="T15" fmla="*/ 7 h 330"/>
                    <a:gd name="T16" fmla="*/ 3 w 587"/>
                    <a:gd name="T17" fmla="*/ 6 h 330"/>
                    <a:gd name="T18" fmla="*/ 4 w 587"/>
                    <a:gd name="T19" fmla="*/ 6 h 330"/>
                    <a:gd name="T20" fmla="*/ 5 w 587"/>
                    <a:gd name="T21" fmla="*/ 6 h 330"/>
                    <a:gd name="T22" fmla="*/ 4 w 587"/>
                    <a:gd name="T23" fmla="*/ 5 h 330"/>
                    <a:gd name="T24" fmla="*/ 5 w 587"/>
                    <a:gd name="T25" fmla="*/ 5 h 330"/>
                    <a:gd name="T26" fmla="*/ 5 w 587"/>
                    <a:gd name="T27" fmla="*/ 5 h 330"/>
                    <a:gd name="T28" fmla="*/ 6 w 587"/>
                    <a:gd name="T29" fmla="*/ 5 h 330"/>
                    <a:gd name="T30" fmla="*/ 6 w 587"/>
                    <a:gd name="T31" fmla="*/ 4 h 330"/>
                    <a:gd name="T32" fmla="*/ 13 w 587"/>
                    <a:gd name="T33" fmla="*/ 2 h 330"/>
                    <a:gd name="T34" fmla="*/ 14 w 587"/>
                    <a:gd name="T35" fmla="*/ 1 h 330"/>
                    <a:gd name="T36" fmla="*/ 13 w 587"/>
                    <a:gd name="T37" fmla="*/ 0 h 330"/>
                    <a:gd name="T38" fmla="*/ 9 w 587"/>
                    <a:gd name="T39" fmla="*/ 1 h 330"/>
                    <a:gd name="T40" fmla="*/ 7 w 587"/>
                    <a:gd name="T41" fmla="*/ 1 h 330"/>
                    <a:gd name="T42" fmla="*/ 3 w 587"/>
                    <a:gd name="T43" fmla="*/ 4 h 330"/>
                    <a:gd name="T44" fmla="*/ 2 w 587"/>
                    <a:gd name="T45" fmla="*/ 4 h 330"/>
                    <a:gd name="T46" fmla="*/ 2 w 587"/>
                    <a:gd name="T47" fmla="*/ 5 h 330"/>
                    <a:gd name="T48" fmla="*/ 3 w 587"/>
                    <a:gd name="T49" fmla="*/ 5 h 330"/>
                    <a:gd name="T50" fmla="*/ 2 w 587"/>
                    <a:gd name="T51" fmla="*/ 5 h 330"/>
                    <a:gd name="T52" fmla="*/ 2 w 587"/>
                    <a:gd name="T53" fmla="*/ 5 h 330"/>
                    <a:gd name="T54" fmla="*/ 1 w 587"/>
                    <a:gd name="T55" fmla="*/ 6 h 330"/>
                    <a:gd name="T56" fmla="*/ 2 w 587"/>
                    <a:gd name="T57" fmla="*/ 6 h 330"/>
                    <a:gd name="T58" fmla="*/ 0 w 587"/>
                    <a:gd name="T59" fmla="*/ 7 h 3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87"/>
                    <a:gd name="T91" fmla="*/ 0 h 330"/>
                    <a:gd name="T92" fmla="*/ 587 w 587"/>
                    <a:gd name="T93" fmla="*/ 330 h 3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87" h="330">
                      <a:moveTo>
                        <a:pt x="0" y="284"/>
                      </a:moveTo>
                      <a:lnTo>
                        <a:pt x="58" y="293"/>
                      </a:lnTo>
                      <a:lnTo>
                        <a:pt x="18" y="321"/>
                      </a:lnTo>
                      <a:lnTo>
                        <a:pt x="117" y="330"/>
                      </a:lnTo>
                      <a:lnTo>
                        <a:pt x="120" y="293"/>
                      </a:lnTo>
                      <a:lnTo>
                        <a:pt x="149" y="298"/>
                      </a:lnTo>
                      <a:lnTo>
                        <a:pt x="119" y="279"/>
                      </a:lnTo>
                      <a:lnTo>
                        <a:pt x="158" y="286"/>
                      </a:lnTo>
                      <a:lnTo>
                        <a:pt x="149" y="244"/>
                      </a:lnTo>
                      <a:lnTo>
                        <a:pt x="167" y="270"/>
                      </a:lnTo>
                      <a:lnTo>
                        <a:pt x="196" y="245"/>
                      </a:lnTo>
                      <a:lnTo>
                        <a:pt x="177" y="217"/>
                      </a:lnTo>
                      <a:lnTo>
                        <a:pt x="239" y="222"/>
                      </a:lnTo>
                      <a:lnTo>
                        <a:pt x="221" y="205"/>
                      </a:lnTo>
                      <a:lnTo>
                        <a:pt x="249" y="209"/>
                      </a:lnTo>
                      <a:lnTo>
                        <a:pt x="265" y="175"/>
                      </a:lnTo>
                      <a:lnTo>
                        <a:pt x="558" y="71"/>
                      </a:lnTo>
                      <a:lnTo>
                        <a:pt x="587" y="30"/>
                      </a:lnTo>
                      <a:lnTo>
                        <a:pt x="530" y="0"/>
                      </a:lnTo>
                      <a:lnTo>
                        <a:pt x="409" y="67"/>
                      </a:lnTo>
                      <a:lnTo>
                        <a:pt x="282" y="67"/>
                      </a:lnTo>
                      <a:lnTo>
                        <a:pt x="147" y="155"/>
                      </a:lnTo>
                      <a:lnTo>
                        <a:pt x="71" y="165"/>
                      </a:lnTo>
                      <a:lnTo>
                        <a:pt x="76" y="205"/>
                      </a:lnTo>
                      <a:lnTo>
                        <a:pt x="116" y="209"/>
                      </a:lnTo>
                      <a:lnTo>
                        <a:pt x="70" y="210"/>
                      </a:lnTo>
                      <a:lnTo>
                        <a:pt x="91" y="226"/>
                      </a:lnTo>
                      <a:lnTo>
                        <a:pt x="58" y="245"/>
                      </a:lnTo>
                      <a:lnTo>
                        <a:pt x="97" y="263"/>
                      </a:lnTo>
                      <a:lnTo>
                        <a:pt x="0" y="284"/>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17" name="Freeform 400">
                  <a:extLst>
                    <a:ext uri="{FF2B5EF4-FFF2-40B4-BE49-F238E27FC236}">
                      <a16:creationId xmlns:a16="http://schemas.microsoft.com/office/drawing/2014/main" id="{655DF950-6AE9-4B05-950E-26F547D92F5E}"/>
                    </a:ext>
                  </a:extLst>
                </p:cNvPr>
                <p:cNvSpPr/>
                <p:nvPr/>
              </p:nvSpPr>
              <p:spPr bwMode="auto">
                <a:xfrm>
                  <a:off x="2396056" y="1780540"/>
                  <a:ext cx="53911" cy="30232"/>
                </a:xfrm>
                <a:custGeom>
                  <a:avLst/>
                  <a:gdLst>
                    <a:gd name="T0" fmla="*/ 0 w 115"/>
                    <a:gd name="T1" fmla="*/ 1 h 66"/>
                    <a:gd name="T2" fmla="*/ 1 w 115"/>
                    <a:gd name="T3" fmla="*/ 1 h 66"/>
                    <a:gd name="T4" fmla="*/ 3 w 115"/>
                    <a:gd name="T5" fmla="*/ 1 h 66"/>
                    <a:gd name="T6" fmla="*/ 1 w 115"/>
                    <a:gd name="T7" fmla="*/ 0 h 66"/>
                    <a:gd name="T8" fmla="*/ 0 w 115"/>
                    <a:gd name="T9" fmla="*/ 1 h 66"/>
                    <a:gd name="T10" fmla="*/ 0 60000 65536"/>
                    <a:gd name="T11" fmla="*/ 0 60000 65536"/>
                    <a:gd name="T12" fmla="*/ 0 60000 65536"/>
                    <a:gd name="T13" fmla="*/ 0 60000 65536"/>
                    <a:gd name="T14" fmla="*/ 0 60000 65536"/>
                    <a:gd name="T15" fmla="*/ 0 w 115"/>
                    <a:gd name="T16" fmla="*/ 0 h 66"/>
                    <a:gd name="T17" fmla="*/ 115 w 115"/>
                    <a:gd name="T18" fmla="*/ 66 h 66"/>
                  </a:gdLst>
                  <a:ahLst/>
                  <a:cxnLst>
                    <a:cxn ang="T10">
                      <a:pos x="T0" y="T1"/>
                    </a:cxn>
                    <a:cxn ang="T11">
                      <a:pos x="T2" y="T3"/>
                    </a:cxn>
                    <a:cxn ang="T12">
                      <a:pos x="T4" y="T5"/>
                    </a:cxn>
                    <a:cxn ang="T13">
                      <a:pos x="T6" y="T7"/>
                    </a:cxn>
                    <a:cxn ang="T14">
                      <a:pos x="T8" y="T9"/>
                    </a:cxn>
                  </a:cxnLst>
                  <a:rect l="T15" t="T16" r="T17" b="T18"/>
                  <a:pathLst>
                    <a:path w="115" h="66">
                      <a:moveTo>
                        <a:pt x="0" y="47"/>
                      </a:moveTo>
                      <a:lnTo>
                        <a:pt x="32" y="66"/>
                      </a:lnTo>
                      <a:lnTo>
                        <a:pt x="115" y="43"/>
                      </a:lnTo>
                      <a:lnTo>
                        <a:pt x="66" y="0"/>
                      </a:lnTo>
                      <a:lnTo>
                        <a:pt x="0" y="47"/>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18" name="Freeform 401">
                  <a:extLst>
                    <a:ext uri="{FF2B5EF4-FFF2-40B4-BE49-F238E27FC236}">
                      <a16:creationId xmlns:a16="http://schemas.microsoft.com/office/drawing/2014/main" id="{9D727E07-D392-45E8-B716-9483C8D767A6}"/>
                    </a:ext>
                  </a:extLst>
                </p:cNvPr>
                <p:cNvSpPr/>
                <p:nvPr/>
              </p:nvSpPr>
              <p:spPr bwMode="auto">
                <a:xfrm>
                  <a:off x="2918320" y="1841005"/>
                  <a:ext cx="48857" cy="19094"/>
                </a:xfrm>
                <a:custGeom>
                  <a:avLst/>
                  <a:gdLst>
                    <a:gd name="T0" fmla="*/ 0 w 103"/>
                    <a:gd name="T1" fmla="*/ 0 h 42"/>
                    <a:gd name="T2" fmla="*/ 1 w 103"/>
                    <a:gd name="T3" fmla="*/ 1 h 42"/>
                    <a:gd name="T4" fmla="*/ 1 w 103"/>
                    <a:gd name="T5" fmla="*/ 1 h 42"/>
                    <a:gd name="T6" fmla="*/ 2 w 103"/>
                    <a:gd name="T7" fmla="*/ 1 h 42"/>
                    <a:gd name="T8" fmla="*/ 2 w 103"/>
                    <a:gd name="T9" fmla="*/ 1 h 42"/>
                    <a:gd name="T10" fmla="*/ 0 w 103"/>
                    <a:gd name="T11" fmla="*/ 0 h 42"/>
                    <a:gd name="T12" fmla="*/ 0 60000 65536"/>
                    <a:gd name="T13" fmla="*/ 0 60000 65536"/>
                    <a:gd name="T14" fmla="*/ 0 60000 65536"/>
                    <a:gd name="T15" fmla="*/ 0 60000 65536"/>
                    <a:gd name="T16" fmla="*/ 0 60000 65536"/>
                    <a:gd name="T17" fmla="*/ 0 60000 65536"/>
                    <a:gd name="T18" fmla="*/ 0 w 103"/>
                    <a:gd name="T19" fmla="*/ 0 h 42"/>
                    <a:gd name="T20" fmla="*/ 103 w 103"/>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103" h="42">
                      <a:moveTo>
                        <a:pt x="0" y="0"/>
                      </a:moveTo>
                      <a:lnTo>
                        <a:pt x="46" y="34"/>
                      </a:lnTo>
                      <a:lnTo>
                        <a:pt x="31" y="42"/>
                      </a:lnTo>
                      <a:lnTo>
                        <a:pt x="70" y="41"/>
                      </a:lnTo>
                      <a:lnTo>
                        <a:pt x="103" y="20"/>
                      </a:lnTo>
                      <a:lnTo>
                        <a:pt x="0" y="0"/>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19" name="Freeform 402">
                  <a:extLst>
                    <a:ext uri="{FF2B5EF4-FFF2-40B4-BE49-F238E27FC236}">
                      <a16:creationId xmlns:a16="http://schemas.microsoft.com/office/drawing/2014/main" id="{A99C6340-9721-46FE-96CD-73948C27B232}"/>
                    </a:ext>
                  </a:extLst>
                </p:cNvPr>
                <p:cNvSpPr/>
                <p:nvPr/>
              </p:nvSpPr>
              <p:spPr bwMode="auto">
                <a:xfrm>
                  <a:off x="2928429" y="1786905"/>
                  <a:ext cx="116246" cy="55691"/>
                </a:xfrm>
                <a:custGeom>
                  <a:avLst/>
                  <a:gdLst>
                    <a:gd name="T0" fmla="*/ 0 w 242"/>
                    <a:gd name="T1" fmla="*/ 2 h 123"/>
                    <a:gd name="T2" fmla="*/ 1 w 242"/>
                    <a:gd name="T3" fmla="*/ 1 h 123"/>
                    <a:gd name="T4" fmla="*/ 4 w 242"/>
                    <a:gd name="T5" fmla="*/ 0 h 123"/>
                    <a:gd name="T6" fmla="*/ 6 w 242"/>
                    <a:gd name="T7" fmla="*/ 1 h 123"/>
                    <a:gd name="T8" fmla="*/ 5 w 242"/>
                    <a:gd name="T9" fmla="*/ 2 h 123"/>
                    <a:gd name="T10" fmla="*/ 5 w 242"/>
                    <a:gd name="T11" fmla="*/ 2 h 123"/>
                    <a:gd name="T12" fmla="*/ 2 w 242"/>
                    <a:gd name="T13" fmla="*/ 3 h 123"/>
                    <a:gd name="T14" fmla="*/ 0 w 242"/>
                    <a:gd name="T15" fmla="*/ 2 h 123"/>
                    <a:gd name="T16" fmla="*/ 0 60000 65536"/>
                    <a:gd name="T17" fmla="*/ 0 60000 65536"/>
                    <a:gd name="T18" fmla="*/ 0 60000 65536"/>
                    <a:gd name="T19" fmla="*/ 0 60000 65536"/>
                    <a:gd name="T20" fmla="*/ 0 60000 65536"/>
                    <a:gd name="T21" fmla="*/ 0 60000 65536"/>
                    <a:gd name="T22" fmla="*/ 0 60000 65536"/>
                    <a:gd name="T23" fmla="*/ 0 60000 65536"/>
                    <a:gd name="T24" fmla="*/ 0 w 242"/>
                    <a:gd name="T25" fmla="*/ 0 h 123"/>
                    <a:gd name="T26" fmla="*/ 242 w 242"/>
                    <a:gd name="T27" fmla="*/ 123 h 1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2" h="123">
                      <a:moveTo>
                        <a:pt x="0" y="100"/>
                      </a:moveTo>
                      <a:lnTo>
                        <a:pt x="65" y="33"/>
                      </a:lnTo>
                      <a:lnTo>
                        <a:pt x="156" y="0"/>
                      </a:lnTo>
                      <a:lnTo>
                        <a:pt x="242" y="59"/>
                      </a:lnTo>
                      <a:lnTo>
                        <a:pt x="212" y="71"/>
                      </a:lnTo>
                      <a:lnTo>
                        <a:pt x="220" y="98"/>
                      </a:lnTo>
                      <a:lnTo>
                        <a:pt x="95" y="123"/>
                      </a:lnTo>
                      <a:lnTo>
                        <a:pt x="0" y="100"/>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20" name="Freeform 403">
                  <a:extLst>
                    <a:ext uri="{FF2B5EF4-FFF2-40B4-BE49-F238E27FC236}">
                      <a16:creationId xmlns:a16="http://schemas.microsoft.com/office/drawing/2014/main" id="{C2860F9F-654E-4E59-9A3C-ACBB7D018B37}"/>
                    </a:ext>
                  </a:extLst>
                </p:cNvPr>
                <p:cNvSpPr/>
                <p:nvPr/>
              </p:nvSpPr>
              <p:spPr bwMode="auto">
                <a:xfrm>
                  <a:off x="2952015" y="1836231"/>
                  <a:ext cx="131408" cy="63647"/>
                </a:xfrm>
                <a:custGeom>
                  <a:avLst/>
                  <a:gdLst>
                    <a:gd name="T0" fmla="*/ 0 w 274"/>
                    <a:gd name="T1" fmla="*/ 1 h 142"/>
                    <a:gd name="T2" fmla="*/ 1 w 274"/>
                    <a:gd name="T3" fmla="*/ 1 h 142"/>
                    <a:gd name="T4" fmla="*/ 2 w 274"/>
                    <a:gd name="T5" fmla="*/ 3 h 142"/>
                    <a:gd name="T6" fmla="*/ 3 w 274"/>
                    <a:gd name="T7" fmla="*/ 2 h 142"/>
                    <a:gd name="T8" fmla="*/ 5 w 274"/>
                    <a:gd name="T9" fmla="*/ 3 h 142"/>
                    <a:gd name="T10" fmla="*/ 6 w 274"/>
                    <a:gd name="T11" fmla="*/ 3 h 142"/>
                    <a:gd name="T12" fmla="*/ 5 w 274"/>
                    <a:gd name="T13" fmla="*/ 2 h 142"/>
                    <a:gd name="T14" fmla="*/ 6 w 274"/>
                    <a:gd name="T15" fmla="*/ 2 h 142"/>
                    <a:gd name="T16" fmla="*/ 6 w 274"/>
                    <a:gd name="T17" fmla="*/ 1 h 142"/>
                    <a:gd name="T18" fmla="*/ 5 w 274"/>
                    <a:gd name="T19" fmla="*/ 0 h 142"/>
                    <a:gd name="T20" fmla="*/ 4 w 274"/>
                    <a:gd name="T21" fmla="*/ 1 h 142"/>
                    <a:gd name="T22" fmla="*/ 5 w 274"/>
                    <a:gd name="T23" fmla="*/ 1 h 142"/>
                    <a:gd name="T24" fmla="*/ 4 w 274"/>
                    <a:gd name="T25" fmla="*/ 0 h 142"/>
                    <a:gd name="T26" fmla="*/ 2 w 274"/>
                    <a:gd name="T27" fmla="*/ 0 h 142"/>
                    <a:gd name="T28" fmla="*/ 0 w 274"/>
                    <a:gd name="T29" fmla="*/ 1 h 1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4"/>
                    <a:gd name="T46" fmla="*/ 0 h 142"/>
                    <a:gd name="T47" fmla="*/ 274 w 274"/>
                    <a:gd name="T48" fmla="*/ 142 h 1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4" h="142">
                      <a:moveTo>
                        <a:pt x="0" y="61"/>
                      </a:moveTo>
                      <a:lnTo>
                        <a:pt x="50" y="68"/>
                      </a:lnTo>
                      <a:lnTo>
                        <a:pt x="85" y="118"/>
                      </a:lnTo>
                      <a:lnTo>
                        <a:pt x="114" y="103"/>
                      </a:lnTo>
                      <a:lnTo>
                        <a:pt x="225" y="142"/>
                      </a:lnTo>
                      <a:lnTo>
                        <a:pt x="264" y="126"/>
                      </a:lnTo>
                      <a:lnTo>
                        <a:pt x="235" y="88"/>
                      </a:lnTo>
                      <a:lnTo>
                        <a:pt x="258" y="98"/>
                      </a:lnTo>
                      <a:lnTo>
                        <a:pt x="274" y="39"/>
                      </a:lnTo>
                      <a:lnTo>
                        <a:pt x="215" y="12"/>
                      </a:lnTo>
                      <a:lnTo>
                        <a:pt x="156" y="52"/>
                      </a:lnTo>
                      <a:lnTo>
                        <a:pt x="203" y="31"/>
                      </a:lnTo>
                      <a:lnTo>
                        <a:pt x="173" y="0"/>
                      </a:lnTo>
                      <a:lnTo>
                        <a:pt x="79" y="11"/>
                      </a:lnTo>
                      <a:lnTo>
                        <a:pt x="0" y="61"/>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21" name="Freeform 404">
                  <a:extLst>
                    <a:ext uri="{FF2B5EF4-FFF2-40B4-BE49-F238E27FC236}">
                      <a16:creationId xmlns:a16="http://schemas.microsoft.com/office/drawing/2014/main" id="{FC2899AF-5991-42CA-837C-3402E52C983C}"/>
                    </a:ext>
                  </a:extLst>
                </p:cNvPr>
                <p:cNvSpPr/>
                <p:nvPr/>
              </p:nvSpPr>
              <p:spPr bwMode="auto">
                <a:xfrm>
                  <a:off x="3075000" y="1868055"/>
                  <a:ext cx="109507" cy="66829"/>
                </a:xfrm>
                <a:custGeom>
                  <a:avLst/>
                  <a:gdLst>
                    <a:gd name="T0" fmla="*/ 0 w 226"/>
                    <a:gd name="T1" fmla="*/ 3 h 145"/>
                    <a:gd name="T2" fmla="*/ 0 w 226"/>
                    <a:gd name="T3" fmla="*/ 3 h 145"/>
                    <a:gd name="T4" fmla="*/ 5 w 226"/>
                    <a:gd name="T5" fmla="*/ 3 h 145"/>
                    <a:gd name="T6" fmla="*/ 5 w 226"/>
                    <a:gd name="T7" fmla="*/ 2 h 145"/>
                    <a:gd name="T8" fmla="*/ 4 w 226"/>
                    <a:gd name="T9" fmla="*/ 1 h 145"/>
                    <a:gd name="T10" fmla="*/ 3 w 226"/>
                    <a:gd name="T11" fmla="*/ 1 h 145"/>
                    <a:gd name="T12" fmla="*/ 3 w 226"/>
                    <a:gd name="T13" fmla="*/ 0 h 145"/>
                    <a:gd name="T14" fmla="*/ 3 w 226"/>
                    <a:gd name="T15" fmla="*/ 0 h 145"/>
                    <a:gd name="T16" fmla="*/ 1 w 226"/>
                    <a:gd name="T17" fmla="*/ 3 h 145"/>
                    <a:gd name="T18" fmla="*/ 0 w 226"/>
                    <a:gd name="T19" fmla="*/ 3 h 1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6"/>
                    <a:gd name="T31" fmla="*/ 0 h 145"/>
                    <a:gd name="T32" fmla="*/ 226 w 226"/>
                    <a:gd name="T33" fmla="*/ 145 h 1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6" h="145">
                      <a:moveTo>
                        <a:pt x="0" y="125"/>
                      </a:moveTo>
                      <a:lnTo>
                        <a:pt x="17" y="145"/>
                      </a:lnTo>
                      <a:lnTo>
                        <a:pt x="209" y="117"/>
                      </a:lnTo>
                      <a:lnTo>
                        <a:pt x="226" y="69"/>
                      </a:lnTo>
                      <a:lnTo>
                        <a:pt x="172" y="30"/>
                      </a:lnTo>
                      <a:lnTo>
                        <a:pt x="126" y="45"/>
                      </a:lnTo>
                      <a:lnTo>
                        <a:pt x="134" y="12"/>
                      </a:lnTo>
                      <a:lnTo>
                        <a:pt x="110" y="0"/>
                      </a:lnTo>
                      <a:lnTo>
                        <a:pt x="20" y="108"/>
                      </a:lnTo>
                      <a:lnTo>
                        <a:pt x="0" y="125"/>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22" name="Freeform 405">
                  <a:extLst>
                    <a:ext uri="{FF2B5EF4-FFF2-40B4-BE49-F238E27FC236}">
                      <a16:creationId xmlns:a16="http://schemas.microsoft.com/office/drawing/2014/main" id="{FDCFEA76-B667-46A5-8C12-0686FCB75E7C}"/>
                    </a:ext>
                  </a:extLst>
                </p:cNvPr>
                <p:cNvSpPr/>
                <p:nvPr/>
              </p:nvSpPr>
              <p:spPr bwMode="auto">
                <a:xfrm>
                  <a:off x="3753943" y="2008078"/>
                  <a:ext cx="124670" cy="63647"/>
                </a:xfrm>
                <a:custGeom>
                  <a:avLst/>
                  <a:gdLst>
                    <a:gd name="T0" fmla="*/ 0 w 258"/>
                    <a:gd name="T1" fmla="*/ 2 h 136"/>
                    <a:gd name="T2" fmla="*/ 1 w 258"/>
                    <a:gd name="T3" fmla="*/ 0 h 136"/>
                    <a:gd name="T4" fmla="*/ 2 w 258"/>
                    <a:gd name="T5" fmla="*/ 0 h 136"/>
                    <a:gd name="T6" fmla="*/ 3 w 258"/>
                    <a:gd name="T7" fmla="*/ 1 h 136"/>
                    <a:gd name="T8" fmla="*/ 4 w 258"/>
                    <a:gd name="T9" fmla="*/ 0 h 136"/>
                    <a:gd name="T10" fmla="*/ 5 w 258"/>
                    <a:gd name="T11" fmla="*/ 1 h 136"/>
                    <a:gd name="T12" fmla="*/ 5 w 258"/>
                    <a:gd name="T13" fmla="*/ 2 h 136"/>
                    <a:gd name="T14" fmla="*/ 6 w 258"/>
                    <a:gd name="T15" fmla="*/ 3 h 136"/>
                    <a:gd name="T16" fmla="*/ 3 w 258"/>
                    <a:gd name="T17" fmla="*/ 3 h 136"/>
                    <a:gd name="T18" fmla="*/ 3 w 258"/>
                    <a:gd name="T19" fmla="*/ 3 h 136"/>
                    <a:gd name="T20" fmla="*/ 2 w 258"/>
                    <a:gd name="T21" fmla="*/ 4 h 136"/>
                    <a:gd name="T22" fmla="*/ 0 w 258"/>
                    <a:gd name="T23" fmla="*/ 2 h 1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8"/>
                    <a:gd name="T37" fmla="*/ 0 h 136"/>
                    <a:gd name="T38" fmla="*/ 258 w 258"/>
                    <a:gd name="T39" fmla="*/ 136 h 1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8" h="136">
                      <a:moveTo>
                        <a:pt x="0" y="73"/>
                      </a:moveTo>
                      <a:lnTo>
                        <a:pt x="53" y="5"/>
                      </a:lnTo>
                      <a:lnTo>
                        <a:pt x="88" y="0"/>
                      </a:lnTo>
                      <a:lnTo>
                        <a:pt x="147" y="50"/>
                      </a:lnTo>
                      <a:lnTo>
                        <a:pt x="157" y="13"/>
                      </a:lnTo>
                      <a:lnTo>
                        <a:pt x="220" y="44"/>
                      </a:lnTo>
                      <a:lnTo>
                        <a:pt x="216" y="93"/>
                      </a:lnTo>
                      <a:lnTo>
                        <a:pt x="258" y="112"/>
                      </a:lnTo>
                      <a:lnTo>
                        <a:pt x="123" y="120"/>
                      </a:lnTo>
                      <a:lnTo>
                        <a:pt x="115" y="98"/>
                      </a:lnTo>
                      <a:lnTo>
                        <a:pt x="92" y="136"/>
                      </a:lnTo>
                      <a:lnTo>
                        <a:pt x="0" y="73"/>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23" name="Freeform 406">
                  <a:extLst>
                    <a:ext uri="{FF2B5EF4-FFF2-40B4-BE49-F238E27FC236}">
                      <a16:creationId xmlns:a16="http://schemas.microsoft.com/office/drawing/2014/main" id="{AD27AA28-B139-4621-B3F7-D0AF31C4C54A}"/>
                    </a:ext>
                  </a:extLst>
                </p:cNvPr>
                <p:cNvSpPr/>
                <p:nvPr/>
              </p:nvSpPr>
              <p:spPr bwMode="auto">
                <a:xfrm>
                  <a:off x="3841549" y="2011261"/>
                  <a:ext cx="75813" cy="42962"/>
                </a:xfrm>
                <a:custGeom>
                  <a:avLst/>
                  <a:gdLst>
                    <a:gd name="T0" fmla="*/ 0 w 158"/>
                    <a:gd name="T1" fmla="*/ 0 h 92"/>
                    <a:gd name="T2" fmla="*/ 1 w 158"/>
                    <a:gd name="T3" fmla="*/ 1 h 92"/>
                    <a:gd name="T4" fmla="*/ 1 w 158"/>
                    <a:gd name="T5" fmla="*/ 2 h 92"/>
                    <a:gd name="T6" fmla="*/ 1 w 158"/>
                    <a:gd name="T7" fmla="*/ 2 h 92"/>
                    <a:gd name="T8" fmla="*/ 3 w 158"/>
                    <a:gd name="T9" fmla="*/ 2 h 92"/>
                    <a:gd name="T10" fmla="*/ 4 w 158"/>
                    <a:gd name="T11" fmla="*/ 1 h 92"/>
                    <a:gd name="T12" fmla="*/ 0 w 158"/>
                    <a:gd name="T13" fmla="*/ 0 h 92"/>
                    <a:gd name="T14" fmla="*/ 0 60000 65536"/>
                    <a:gd name="T15" fmla="*/ 0 60000 65536"/>
                    <a:gd name="T16" fmla="*/ 0 60000 65536"/>
                    <a:gd name="T17" fmla="*/ 0 60000 65536"/>
                    <a:gd name="T18" fmla="*/ 0 60000 65536"/>
                    <a:gd name="T19" fmla="*/ 0 60000 65536"/>
                    <a:gd name="T20" fmla="*/ 0 60000 65536"/>
                    <a:gd name="T21" fmla="*/ 0 w 158"/>
                    <a:gd name="T22" fmla="*/ 0 h 92"/>
                    <a:gd name="T23" fmla="*/ 158 w 158"/>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92">
                      <a:moveTo>
                        <a:pt x="0" y="0"/>
                      </a:moveTo>
                      <a:lnTo>
                        <a:pt x="50" y="33"/>
                      </a:lnTo>
                      <a:lnTo>
                        <a:pt x="39" y="65"/>
                      </a:lnTo>
                      <a:lnTo>
                        <a:pt x="64" y="92"/>
                      </a:lnTo>
                      <a:lnTo>
                        <a:pt x="110" y="92"/>
                      </a:lnTo>
                      <a:lnTo>
                        <a:pt x="158" y="57"/>
                      </a:lnTo>
                      <a:lnTo>
                        <a:pt x="0" y="0"/>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24" name="Freeform 407">
                  <a:extLst>
                    <a:ext uri="{FF2B5EF4-FFF2-40B4-BE49-F238E27FC236}">
                      <a16:creationId xmlns:a16="http://schemas.microsoft.com/office/drawing/2014/main" id="{E8EA3809-2520-4A5F-A355-1F4E57EAB6C2}"/>
                    </a:ext>
                  </a:extLst>
                </p:cNvPr>
                <p:cNvSpPr/>
                <p:nvPr/>
              </p:nvSpPr>
              <p:spPr bwMode="auto">
                <a:xfrm>
                  <a:off x="3849972" y="2732064"/>
                  <a:ext cx="53911" cy="219583"/>
                </a:xfrm>
                <a:custGeom>
                  <a:avLst/>
                  <a:gdLst>
                    <a:gd name="T0" fmla="*/ 0 w 115"/>
                    <a:gd name="T1" fmla="*/ 3 h 483"/>
                    <a:gd name="T2" fmla="*/ 0 w 115"/>
                    <a:gd name="T3" fmla="*/ 4 h 483"/>
                    <a:gd name="T4" fmla="*/ 0 w 115"/>
                    <a:gd name="T5" fmla="*/ 11 h 483"/>
                    <a:gd name="T6" fmla="*/ 1 w 115"/>
                    <a:gd name="T7" fmla="*/ 10 h 483"/>
                    <a:gd name="T8" fmla="*/ 1 w 115"/>
                    <a:gd name="T9" fmla="*/ 11 h 483"/>
                    <a:gd name="T10" fmla="*/ 1 w 115"/>
                    <a:gd name="T11" fmla="*/ 9 h 483"/>
                    <a:gd name="T12" fmla="*/ 1 w 115"/>
                    <a:gd name="T13" fmla="*/ 7 h 483"/>
                    <a:gd name="T14" fmla="*/ 3 w 115"/>
                    <a:gd name="T15" fmla="*/ 8 h 483"/>
                    <a:gd name="T16" fmla="*/ 1 w 115"/>
                    <a:gd name="T17" fmla="*/ 4 h 483"/>
                    <a:gd name="T18" fmla="*/ 1 w 115"/>
                    <a:gd name="T19" fmla="*/ 0 h 483"/>
                    <a:gd name="T20" fmla="*/ 0 w 115"/>
                    <a:gd name="T21" fmla="*/ 3 h 4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483"/>
                    <a:gd name="T35" fmla="*/ 115 w 115"/>
                    <a:gd name="T36" fmla="*/ 483 h 4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483">
                      <a:moveTo>
                        <a:pt x="0" y="123"/>
                      </a:moveTo>
                      <a:lnTo>
                        <a:pt x="19" y="182"/>
                      </a:lnTo>
                      <a:lnTo>
                        <a:pt x="19" y="483"/>
                      </a:lnTo>
                      <a:lnTo>
                        <a:pt x="39" y="446"/>
                      </a:lnTo>
                      <a:lnTo>
                        <a:pt x="70" y="469"/>
                      </a:lnTo>
                      <a:lnTo>
                        <a:pt x="32" y="387"/>
                      </a:lnTo>
                      <a:lnTo>
                        <a:pt x="53" y="304"/>
                      </a:lnTo>
                      <a:lnTo>
                        <a:pt x="115" y="329"/>
                      </a:lnTo>
                      <a:lnTo>
                        <a:pt x="57" y="169"/>
                      </a:lnTo>
                      <a:lnTo>
                        <a:pt x="39" y="0"/>
                      </a:lnTo>
                      <a:lnTo>
                        <a:pt x="0" y="123"/>
                      </a:lnTo>
                      <a:close/>
                    </a:path>
                  </a:pathLst>
                </a:custGeom>
                <a:solidFill>
                  <a:srgbClr val="4BACC6"/>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25" name="Freeform 408">
                  <a:extLst>
                    <a:ext uri="{FF2B5EF4-FFF2-40B4-BE49-F238E27FC236}">
                      <a16:creationId xmlns:a16="http://schemas.microsoft.com/office/drawing/2014/main" id="{F20542F2-3CA2-489D-818A-D65E481883F1}"/>
                    </a:ext>
                  </a:extLst>
                </p:cNvPr>
                <p:cNvSpPr/>
                <p:nvPr/>
              </p:nvSpPr>
              <p:spPr bwMode="auto">
                <a:xfrm>
                  <a:off x="3932524" y="2035128"/>
                  <a:ext cx="84236" cy="31824"/>
                </a:xfrm>
                <a:custGeom>
                  <a:avLst/>
                  <a:gdLst>
                    <a:gd name="T0" fmla="*/ 0 w 179"/>
                    <a:gd name="T1" fmla="*/ 0 h 70"/>
                    <a:gd name="T2" fmla="*/ 1 w 179"/>
                    <a:gd name="T3" fmla="*/ 1 h 70"/>
                    <a:gd name="T4" fmla="*/ 3 w 179"/>
                    <a:gd name="T5" fmla="*/ 2 h 70"/>
                    <a:gd name="T6" fmla="*/ 4 w 179"/>
                    <a:gd name="T7" fmla="*/ 1 h 70"/>
                    <a:gd name="T8" fmla="*/ 0 w 179"/>
                    <a:gd name="T9" fmla="*/ 0 h 70"/>
                    <a:gd name="T10" fmla="*/ 0 60000 65536"/>
                    <a:gd name="T11" fmla="*/ 0 60000 65536"/>
                    <a:gd name="T12" fmla="*/ 0 60000 65536"/>
                    <a:gd name="T13" fmla="*/ 0 60000 65536"/>
                    <a:gd name="T14" fmla="*/ 0 60000 65536"/>
                    <a:gd name="T15" fmla="*/ 0 w 179"/>
                    <a:gd name="T16" fmla="*/ 0 h 70"/>
                    <a:gd name="T17" fmla="*/ 179 w 179"/>
                    <a:gd name="T18" fmla="*/ 70 h 70"/>
                  </a:gdLst>
                  <a:ahLst/>
                  <a:cxnLst>
                    <a:cxn ang="T10">
                      <a:pos x="T0" y="T1"/>
                    </a:cxn>
                    <a:cxn ang="T11">
                      <a:pos x="T2" y="T3"/>
                    </a:cxn>
                    <a:cxn ang="T12">
                      <a:pos x="T4" y="T5"/>
                    </a:cxn>
                    <a:cxn ang="T13">
                      <a:pos x="T6" y="T7"/>
                    </a:cxn>
                    <a:cxn ang="T14">
                      <a:pos x="T8" y="T9"/>
                    </a:cxn>
                  </a:cxnLst>
                  <a:rect l="T15" t="T16" r="T17" b="T18"/>
                  <a:pathLst>
                    <a:path w="179" h="70">
                      <a:moveTo>
                        <a:pt x="0" y="0"/>
                      </a:moveTo>
                      <a:lnTo>
                        <a:pt x="31" y="47"/>
                      </a:lnTo>
                      <a:lnTo>
                        <a:pt x="112" y="70"/>
                      </a:lnTo>
                      <a:lnTo>
                        <a:pt x="179" y="55"/>
                      </a:lnTo>
                      <a:lnTo>
                        <a:pt x="0" y="0"/>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26" name="Freeform 409">
                  <a:extLst>
                    <a:ext uri="{FF2B5EF4-FFF2-40B4-BE49-F238E27FC236}">
                      <a16:creationId xmlns:a16="http://schemas.microsoft.com/office/drawing/2014/main" id="{3CC9AE81-8B46-49E9-979D-C68482FD18C1}"/>
                    </a:ext>
                  </a:extLst>
                </p:cNvPr>
                <p:cNvSpPr/>
                <p:nvPr/>
              </p:nvSpPr>
              <p:spPr bwMode="auto">
                <a:xfrm>
                  <a:off x="1085341" y="3008929"/>
                  <a:ext cx="224068" cy="178212"/>
                </a:xfrm>
                <a:custGeom>
                  <a:avLst/>
                  <a:gdLst>
                    <a:gd name="T0" fmla="*/ 0 w 469"/>
                    <a:gd name="T1" fmla="*/ 1 h 392"/>
                    <a:gd name="T2" fmla="*/ 0 w 469"/>
                    <a:gd name="T3" fmla="*/ 2 h 392"/>
                    <a:gd name="T4" fmla="*/ 3 w 469"/>
                    <a:gd name="T5" fmla="*/ 3 h 392"/>
                    <a:gd name="T6" fmla="*/ 2 w 469"/>
                    <a:gd name="T7" fmla="*/ 5 h 392"/>
                    <a:gd name="T8" fmla="*/ 2 w 469"/>
                    <a:gd name="T9" fmla="*/ 8 h 392"/>
                    <a:gd name="T10" fmla="*/ 3 w 469"/>
                    <a:gd name="T11" fmla="*/ 9 h 392"/>
                    <a:gd name="T12" fmla="*/ 6 w 469"/>
                    <a:gd name="T13" fmla="*/ 8 h 392"/>
                    <a:gd name="T14" fmla="*/ 8 w 469"/>
                    <a:gd name="T15" fmla="*/ 6 h 392"/>
                    <a:gd name="T16" fmla="*/ 8 w 469"/>
                    <a:gd name="T17" fmla="*/ 5 h 392"/>
                    <a:gd name="T18" fmla="*/ 9 w 469"/>
                    <a:gd name="T19" fmla="*/ 3 h 392"/>
                    <a:gd name="T20" fmla="*/ 11 w 469"/>
                    <a:gd name="T21" fmla="*/ 2 h 392"/>
                    <a:gd name="T22" fmla="*/ 11 w 469"/>
                    <a:gd name="T23" fmla="*/ 1 h 392"/>
                    <a:gd name="T24" fmla="*/ 9 w 469"/>
                    <a:gd name="T25" fmla="*/ 1 h 392"/>
                    <a:gd name="T26" fmla="*/ 9 w 469"/>
                    <a:gd name="T27" fmla="*/ 1 h 392"/>
                    <a:gd name="T28" fmla="*/ 6 w 469"/>
                    <a:gd name="T29" fmla="*/ 0 h 392"/>
                    <a:gd name="T30" fmla="*/ 1 w 469"/>
                    <a:gd name="T31" fmla="*/ 0 h 392"/>
                    <a:gd name="T32" fmla="*/ 0 w 469"/>
                    <a:gd name="T33" fmla="*/ 1 h 3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9"/>
                    <a:gd name="T52" fmla="*/ 0 h 392"/>
                    <a:gd name="T53" fmla="*/ 469 w 469"/>
                    <a:gd name="T54" fmla="*/ 392 h 3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9" h="392">
                      <a:moveTo>
                        <a:pt x="0" y="33"/>
                      </a:moveTo>
                      <a:lnTo>
                        <a:pt x="13" y="97"/>
                      </a:lnTo>
                      <a:lnTo>
                        <a:pt x="112" y="106"/>
                      </a:lnTo>
                      <a:lnTo>
                        <a:pt x="70" y="209"/>
                      </a:lnTo>
                      <a:lnTo>
                        <a:pt x="70" y="335"/>
                      </a:lnTo>
                      <a:lnTo>
                        <a:pt x="138" y="392"/>
                      </a:lnTo>
                      <a:lnTo>
                        <a:pt x="275" y="355"/>
                      </a:lnTo>
                      <a:lnTo>
                        <a:pt x="354" y="261"/>
                      </a:lnTo>
                      <a:lnTo>
                        <a:pt x="338" y="223"/>
                      </a:lnTo>
                      <a:lnTo>
                        <a:pt x="379" y="152"/>
                      </a:lnTo>
                      <a:lnTo>
                        <a:pt x="468" y="98"/>
                      </a:lnTo>
                      <a:lnTo>
                        <a:pt x="469" y="67"/>
                      </a:lnTo>
                      <a:lnTo>
                        <a:pt x="412" y="60"/>
                      </a:lnTo>
                      <a:lnTo>
                        <a:pt x="400" y="55"/>
                      </a:lnTo>
                      <a:lnTo>
                        <a:pt x="279" y="13"/>
                      </a:lnTo>
                      <a:lnTo>
                        <a:pt x="39" y="0"/>
                      </a:lnTo>
                      <a:lnTo>
                        <a:pt x="0" y="33"/>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27" name="Freeform 410">
                  <a:extLst>
                    <a:ext uri="{FF2B5EF4-FFF2-40B4-BE49-F238E27FC236}">
                      <a16:creationId xmlns:a16="http://schemas.microsoft.com/office/drawing/2014/main" id="{323255A2-A3E2-41BF-A27E-5248AC1744C8}"/>
                    </a:ext>
                  </a:extLst>
                </p:cNvPr>
                <p:cNvSpPr/>
                <p:nvPr/>
              </p:nvSpPr>
              <p:spPr bwMode="auto">
                <a:xfrm>
                  <a:off x="1447557" y="1841005"/>
                  <a:ext cx="193743" cy="151162"/>
                </a:xfrm>
                <a:custGeom>
                  <a:avLst/>
                  <a:gdLst>
                    <a:gd name="T0" fmla="*/ 0 w 404"/>
                    <a:gd name="T1" fmla="*/ 1 h 334"/>
                    <a:gd name="T2" fmla="*/ 0 w 404"/>
                    <a:gd name="T3" fmla="*/ 2 h 334"/>
                    <a:gd name="T4" fmla="*/ 1 w 404"/>
                    <a:gd name="T5" fmla="*/ 2 h 334"/>
                    <a:gd name="T6" fmla="*/ 1 w 404"/>
                    <a:gd name="T7" fmla="*/ 2 h 334"/>
                    <a:gd name="T8" fmla="*/ 1 w 404"/>
                    <a:gd name="T9" fmla="*/ 3 h 334"/>
                    <a:gd name="T10" fmla="*/ 0 w 404"/>
                    <a:gd name="T11" fmla="*/ 3 h 334"/>
                    <a:gd name="T12" fmla="*/ 2 w 404"/>
                    <a:gd name="T13" fmla="*/ 3 h 334"/>
                    <a:gd name="T14" fmla="*/ 1 w 404"/>
                    <a:gd name="T15" fmla="*/ 4 h 334"/>
                    <a:gd name="T16" fmla="*/ 2 w 404"/>
                    <a:gd name="T17" fmla="*/ 4 h 334"/>
                    <a:gd name="T18" fmla="*/ 3 w 404"/>
                    <a:gd name="T19" fmla="*/ 4 h 334"/>
                    <a:gd name="T20" fmla="*/ 3 w 404"/>
                    <a:gd name="T21" fmla="*/ 3 h 334"/>
                    <a:gd name="T22" fmla="*/ 4 w 404"/>
                    <a:gd name="T23" fmla="*/ 3 h 334"/>
                    <a:gd name="T24" fmla="*/ 4 w 404"/>
                    <a:gd name="T25" fmla="*/ 4 h 334"/>
                    <a:gd name="T26" fmla="*/ 5 w 404"/>
                    <a:gd name="T27" fmla="*/ 3 h 334"/>
                    <a:gd name="T28" fmla="*/ 5 w 404"/>
                    <a:gd name="T29" fmla="*/ 4 h 334"/>
                    <a:gd name="T30" fmla="*/ 6 w 404"/>
                    <a:gd name="T31" fmla="*/ 4 h 334"/>
                    <a:gd name="T32" fmla="*/ 3 w 404"/>
                    <a:gd name="T33" fmla="*/ 5 h 334"/>
                    <a:gd name="T34" fmla="*/ 3 w 404"/>
                    <a:gd name="T35" fmla="*/ 5 h 334"/>
                    <a:gd name="T36" fmla="*/ 5 w 404"/>
                    <a:gd name="T37" fmla="*/ 5 h 334"/>
                    <a:gd name="T38" fmla="*/ 4 w 404"/>
                    <a:gd name="T39" fmla="*/ 5 h 334"/>
                    <a:gd name="T40" fmla="*/ 5 w 404"/>
                    <a:gd name="T41" fmla="*/ 6 h 334"/>
                    <a:gd name="T42" fmla="*/ 3 w 404"/>
                    <a:gd name="T43" fmla="*/ 6 h 334"/>
                    <a:gd name="T44" fmla="*/ 5 w 404"/>
                    <a:gd name="T45" fmla="*/ 8 h 334"/>
                    <a:gd name="T46" fmla="*/ 7 w 404"/>
                    <a:gd name="T47" fmla="*/ 4 h 334"/>
                    <a:gd name="T48" fmla="*/ 9 w 404"/>
                    <a:gd name="T49" fmla="*/ 3 h 334"/>
                    <a:gd name="T50" fmla="*/ 7 w 404"/>
                    <a:gd name="T51" fmla="*/ 2 h 334"/>
                    <a:gd name="T52" fmla="*/ 7 w 404"/>
                    <a:gd name="T53" fmla="*/ 1 h 334"/>
                    <a:gd name="T54" fmla="*/ 6 w 404"/>
                    <a:gd name="T55" fmla="*/ 2 h 334"/>
                    <a:gd name="T56" fmla="*/ 6 w 404"/>
                    <a:gd name="T57" fmla="*/ 1 h 334"/>
                    <a:gd name="T58" fmla="*/ 5 w 404"/>
                    <a:gd name="T59" fmla="*/ 0 h 334"/>
                    <a:gd name="T60" fmla="*/ 4 w 404"/>
                    <a:gd name="T61" fmla="*/ 1 h 334"/>
                    <a:gd name="T62" fmla="*/ 5 w 404"/>
                    <a:gd name="T63" fmla="*/ 3 h 334"/>
                    <a:gd name="T64" fmla="*/ 3 w 404"/>
                    <a:gd name="T65" fmla="*/ 1 h 334"/>
                    <a:gd name="T66" fmla="*/ 3 w 404"/>
                    <a:gd name="T67" fmla="*/ 1 h 334"/>
                    <a:gd name="T68" fmla="*/ 3 w 404"/>
                    <a:gd name="T69" fmla="*/ 2 h 334"/>
                    <a:gd name="T70" fmla="*/ 1 w 404"/>
                    <a:gd name="T71" fmla="*/ 1 h 334"/>
                    <a:gd name="T72" fmla="*/ 3 w 404"/>
                    <a:gd name="T73" fmla="*/ 1 h 334"/>
                    <a:gd name="T74" fmla="*/ 0 w 404"/>
                    <a:gd name="T75" fmla="*/ 1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4"/>
                    <a:gd name="T115" fmla="*/ 0 h 334"/>
                    <a:gd name="T116" fmla="*/ 404 w 40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4" h="334">
                      <a:moveTo>
                        <a:pt x="0" y="41"/>
                      </a:moveTo>
                      <a:lnTo>
                        <a:pt x="2" y="81"/>
                      </a:lnTo>
                      <a:lnTo>
                        <a:pt x="43" y="81"/>
                      </a:lnTo>
                      <a:lnTo>
                        <a:pt x="30" y="100"/>
                      </a:lnTo>
                      <a:lnTo>
                        <a:pt x="64" y="115"/>
                      </a:lnTo>
                      <a:lnTo>
                        <a:pt x="19" y="112"/>
                      </a:lnTo>
                      <a:lnTo>
                        <a:pt x="94" y="147"/>
                      </a:lnTo>
                      <a:lnTo>
                        <a:pt x="66" y="160"/>
                      </a:lnTo>
                      <a:lnTo>
                        <a:pt x="86" y="187"/>
                      </a:lnTo>
                      <a:lnTo>
                        <a:pt x="151" y="170"/>
                      </a:lnTo>
                      <a:lnTo>
                        <a:pt x="150" y="135"/>
                      </a:lnTo>
                      <a:lnTo>
                        <a:pt x="176" y="123"/>
                      </a:lnTo>
                      <a:lnTo>
                        <a:pt x="182" y="162"/>
                      </a:lnTo>
                      <a:lnTo>
                        <a:pt x="224" y="135"/>
                      </a:lnTo>
                      <a:lnTo>
                        <a:pt x="215" y="162"/>
                      </a:lnTo>
                      <a:lnTo>
                        <a:pt x="250" y="164"/>
                      </a:lnTo>
                      <a:lnTo>
                        <a:pt x="113" y="203"/>
                      </a:lnTo>
                      <a:lnTo>
                        <a:pt x="118" y="230"/>
                      </a:lnTo>
                      <a:lnTo>
                        <a:pt x="235" y="211"/>
                      </a:lnTo>
                      <a:lnTo>
                        <a:pt x="157" y="237"/>
                      </a:lnTo>
                      <a:lnTo>
                        <a:pt x="201" y="252"/>
                      </a:lnTo>
                      <a:lnTo>
                        <a:pt x="120" y="265"/>
                      </a:lnTo>
                      <a:lnTo>
                        <a:pt x="238" y="334"/>
                      </a:lnTo>
                      <a:lnTo>
                        <a:pt x="314" y="162"/>
                      </a:lnTo>
                      <a:lnTo>
                        <a:pt x="404" y="122"/>
                      </a:lnTo>
                      <a:lnTo>
                        <a:pt x="306" y="92"/>
                      </a:lnTo>
                      <a:lnTo>
                        <a:pt x="291" y="47"/>
                      </a:lnTo>
                      <a:lnTo>
                        <a:pt x="261" y="73"/>
                      </a:lnTo>
                      <a:lnTo>
                        <a:pt x="276" y="34"/>
                      </a:lnTo>
                      <a:lnTo>
                        <a:pt x="208" y="0"/>
                      </a:lnTo>
                      <a:lnTo>
                        <a:pt x="185" y="34"/>
                      </a:lnTo>
                      <a:lnTo>
                        <a:pt x="216" y="115"/>
                      </a:lnTo>
                      <a:lnTo>
                        <a:pt x="143" y="30"/>
                      </a:lnTo>
                      <a:lnTo>
                        <a:pt x="118" y="47"/>
                      </a:lnTo>
                      <a:lnTo>
                        <a:pt x="134" y="89"/>
                      </a:lnTo>
                      <a:lnTo>
                        <a:pt x="62" y="51"/>
                      </a:lnTo>
                      <a:lnTo>
                        <a:pt x="113" y="27"/>
                      </a:lnTo>
                      <a:lnTo>
                        <a:pt x="0" y="41"/>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28" name="Freeform 411">
                  <a:extLst>
                    <a:ext uri="{FF2B5EF4-FFF2-40B4-BE49-F238E27FC236}">
                      <a16:creationId xmlns:a16="http://schemas.microsoft.com/office/drawing/2014/main" id="{F2CE9866-FB08-4F4C-A19F-5D670F99F8DD}"/>
                    </a:ext>
                  </a:extLst>
                </p:cNvPr>
                <p:cNvSpPr/>
                <p:nvPr/>
              </p:nvSpPr>
              <p:spPr bwMode="auto">
                <a:xfrm>
                  <a:off x="1572226" y="1820319"/>
                  <a:ext cx="175211" cy="63647"/>
                </a:xfrm>
                <a:custGeom>
                  <a:avLst/>
                  <a:gdLst>
                    <a:gd name="T0" fmla="*/ 0 w 365"/>
                    <a:gd name="T1" fmla="*/ 1 h 141"/>
                    <a:gd name="T2" fmla="*/ 1 w 365"/>
                    <a:gd name="T3" fmla="*/ 1 h 141"/>
                    <a:gd name="T4" fmla="*/ 0 w 365"/>
                    <a:gd name="T5" fmla="*/ 1 h 141"/>
                    <a:gd name="T6" fmla="*/ 1 w 365"/>
                    <a:gd name="T7" fmla="*/ 2 h 141"/>
                    <a:gd name="T8" fmla="*/ 4 w 365"/>
                    <a:gd name="T9" fmla="*/ 2 h 141"/>
                    <a:gd name="T10" fmla="*/ 2 w 365"/>
                    <a:gd name="T11" fmla="*/ 2 h 141"/>
                    <a:gd name="T12" fmla="*/ 5 w 365"/>
                    <a:gd name="T13" fmla="*/ 3 h 141"/>
                    <a:gd name="T14" fmla="*/ 7 w 365"/>
                    <a:gd name="T15" fmla="*/ 3 h 141"/>
                    <a:gd name="T16" fmla="*/ 9 w 365"/>
                    <a:gd name="T17" fmla="*/ 1 h 141"/>
                    <a:gd name="T18" fmla="*/ 8 w 365"/>
                    <a:gd name="T19" fmla="*/ 1 h 141"/>
                    <a:gd name="T20" fmla="*/ 6 w 365"/>
                    <a:gd name="T21" fmla="*/ 1 h 141"/>
                    <a:gd name="T22" fmla="*/ 7 w 365"/>
                    <a:gd name="T23" fmla="*/ 0 h 141"/>
                    <a:gd name="T24" fmla="*/ 5 w 365"/>
                    <a:gd name="T25" fmla="*/ 1 h 141"/>
                    <a:gd name="T26" fmla="*/ 5 w 365"/>
                    <a:gd name="T27" fmla="*/ 0 h 141"/>
                    <a:gd name="T28" fmla="*/ 4 w 365"/>
                    <a:gd name="T29" fmla="*/ 1 h 141"/>
                    <a:gd name="T30" fmla="*/ 2 w 365"/>
                    <a:gd name="T31" fmla="*/ 0 h 141"/>
                    <a:gd name="T32" fmla="*/ 2 w 365"/>
                    <a:gd name="T33" fmla="*/ 1 h 141"/>
                    <a:gd name="T34" fmla="*/ 1 w 365"/>
                    <a:gd name="T35" fmla="*/ 0 h 141"/>
                    <a:gd name="T36" fmla="*/ 2 w 365"/>
                    <a:gd name="T37" fmla="*/ 1 h 141"/>
                    <a:gd name="T38" fmla="*/ 0 w 365"/>
                    <a:gd name="T39" fmla="*/ 1 h 1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5"/>
                    <a:gd name="T61" fmla="*/ 0 h 141"/>
                    <a:gd name="T62" fmla="*/ 365 w 365"/>
                    <a:gd name="T63" fmla="*/ 141 h 1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5" h="141">
                      <a:moveTo>
                        <a:pt x="0" y="38"/>
                      </a:moveTo>
                      <a:lnTo>
                        <a:pt x="53" y="49"/>
                      </a:lnTo>
                      <a:lnTo>
                        <a:pt x="19" y="66"/>
                      </a:lnTo>
                      <a:lnTo>
                        <a:pt x="33" y="76"/>
                      </a:lnTo>
                      <a:lnTo>
                        <a:pt x="168" y="74"/>
                      </a:lnTo>
                      <a:lnTo>
                        <a:pt x="83" y="96"/>
                      </a:lnTo>
                      <a:lnTo>
                        <a:pt x="219" y="141"/>
                      </a:lnTo>
                      <a:lnTo>
                        <a:pt x="309" y="115"/>
                      </a:lnTo>
                      <a:lnTo>
                        <a:pt x="365" y="66"/>
                      </a:lnTo>
                      <a:lnTo>
                        <a:pt x="351" y="43"/>
                      </a:lnTo>
                      <a:lnTo>
                        <a:pt x="265" y="45"/>
                      </a:lnTo>
                      <a:lnTo>
                        <a:pt x="277" y="19"/>
                      </a:lnTo>
                      <a:lnTo>
                        <a:pt x="209" y="45"/>
                      </a:lnTo>
                      <a:lnTo>
                        <a:pt x="198" y="0"/>
                      </a:lnTo>
                      <a:lnTo>
                        <a:pt x="182" y="57"/>
                      </a:lnTo>
                      <a:lnTo>
                        <a:pt x="83" y="0"/>
                      </a:lnTo>
                      <a:lnTo>
                        <a:pt x="85" y="35"/>
                      </a:lnTo>
                      <a:lnTo>
                        <a:pt x="57" y="19"/>
                      </a:lnTo>
                      <a:lnTo>
                        <a:pt x="69" y="51"/>
                      </a:lnTo>
                      <a:lnTo>
                        <a:pt x="0" y="38"/>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29" name="Freeform 412">
                  <a:extLst>
                    <a:ext uri="{FF2B5EF4-FFF2-40B4-BE49-F238E27FC236}">
                      <a16:creationId xmlns:a16="http://schemas.microsoft.com/office/drawing/2014/main" id="{2A28529E-48F5-4146-80C4-06BBF8100829}"/>
                    </a:ext>
                  </a:extLst>
                </p:cNvPr>
                <p:cNvSpPr/>
                <p:nvPr/>
              </p:nvSpPr>
              <p:spPr bwMode="auto">
                <a:xfrm>
                  <a:off x="1632876" y="1923746"/>
                  <a:ext cx="74128" cy="41371"/>
                </a:xfrm>
                <a:custGeom>
                  <a:avLst/>
                  <a:gdLst>
                    <a:gd name="T0" fmla="*/ 0 w 157"/>
                    <a:gd name="T1" fmla="*/ 2 h 92"/>
                    <a:gd name="T2" fmla="*/ 0 w 157"/>
                    <a:gd name="T3" fmla="*/ 1 h 92"/>
                    <a:gd name="T4" fmla="*/ 2 w 157"/>
                    <a:gd name="T5" fmla="*/ 0 h 92"/>
                    <a:gd name="T6" fmla="*/ 2 w 157"/>
                    <a:gd name="T7" fmla="*/ 1 h 92"/>
                    <a:gd name="T8" fmla="*/ 3 w 157"/>
                    <a:gd name="T9" fmla="*/ 1 h 92"/>
                    <a:gd name="T10" fmla="*/ 1 w 157"/>
                    <a:gd name="T11" fmla="*/ 2 h 92"/>
                    <a:gd name="T12" fmla="*/ 2 w 157"/>
                    <a:gd name="T13" fmla="*/ 1 h 92"/>
                    <a:gd name="T14" fmla="*/ 0 w 157"/>
                    <a:gd name="T15" fmla="*/ 2 h 92"/>
                    <a:gd name="T16" fmla="*/ 0 60000 65536"/>
                    <a:gd name="T17" fmla="*/ 0 60000 65536"/>
                    <a:gd name="T18" fmla="*/ 0 60000 65536"/>
                    <a:gd name="T19" fmla="*/ 0 60000 65536"/>
                    <a:gd name="T20" fmla="*/ 0 60000 65536"/>
                    <a:gd name="T21" fmla="*/ 0 60000 65536"/>
                    <a:gd name="T22" fmla="*/ 0 60000 65536"/>
                    <a:gd name="T23" fmla="*/ 0 60000 65536"/>
                    <a:gd name="T24" fmla="*/ 0 w 157"/>
                    <a:gd name="T25" fmla="*/ 0 h 92"/>
                    <a:gd name="T26" fmla="*/ 157 w 157"/>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7" h="92">
                      <a:moveTo>
                        <a:pt x="0" y="73"/>
                      </a:moveTo>
                      <a:lnTo>
                        <a:pt x="14" y="26"/>
                      </a:lnTo>
                      <a:lnTo>
                        <a:pt x="78" y="0"/>
                      </a:lnTo>
                      <a:lnTo>
                        <a:pt x="88" y="26"/>
                      </a:lnTo>
                      <a:lnTo>
                        <a:pt x="157" y="48"/>
                      </a:lnTo>
                      <a:lnTo>
                        <a:pt x="62" y="92"/>
                      </a:lnTo>
                      <a:lnTo>
                        <a:pt x="78" y="68"/>
                      </a:lnTo>
                      <a:lnTo>
                        <a:pt x="0" y="73"/>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30" name="Freeform 413">
                  <a:extLst>
                    <a:ext uri="{FF2B5EF4-FFF2-40B4-BE49-F238E27FC236}">
                      <a16:creationId xmlns:a16="http://schemas.microsoft.com/office/drawing/2014/main" id="{0AAEC736-0D90-4DF4-B6D1-EDAB511CE08E}"/>
                    </a:ext>
                  </a:extLst>
                </p:cNvPr>
                <p:cNvSpPr/>
                <p:nvPr/>
              </p:nvSpPr>
              <p:spPr bwMode="auto">
                <a:xfrm>
                  <a:off x="1455980" y="2280170"/>
                  <a:ext cx="235861" cy="423253"/>
                </a:xfrm>
                <a:custGeom>
                  <a:avLst/>
                  <a:gdLst>
                    <a:gd name="T0" fmla="*/ 0 w 492"/>
                    <a:gd name="T1" fmla="*/ 16 h 935"/>
                    <a:gd name="T2" fmla="*/ 0 w 492"/>
                    <a:gd name="T3" fmla="*/ 18 h 935"/>
                    <a:gd name="T4" fmla="*/ 1 w 492"/>
                    <a:gd name="T5" fmla="*/ 20 h 935"/>
                    <a:gd name="T6" fmla="*/ 1 w 492"/>
                    <a:gd name="T7" fmla="*/ 22 h 935"/>
                    <a:gd name="T8" fmla="*/ 4 w 492"/>
                    <a:gd name="T9" fmla="*/ 20 h 935"/>
                    <a:gd name="T10" fmla="*/ 5 w 492"/>
                    <a:gd name="T11" fmla="*/ 17 h 935"/>
                    <a:gd name="T12" fmla="*/ 4 w 492"/>
                    <a:gd name="T13" fmla="*/ 17 h 935"/>
                    <a:gd name="T14" fmla="*/ 6 w 492"/>
                    <a:gd name="T15" fmla="*/ 16 h 935"/>
                    <a:gd name="T16" fmla="*/ 4 w 492"/>
                    <a:gd name="T17" fmla="*/ 16 h 935"/>
                    <a:gd name="T18" fmla="*/ 6 w 492"/>
                    <a:gd name="T19" fmla="*/ 16 h 935"/>
                    <a:gd name="T20" fmla="*/ 7 w 492"/>
                    <a:gd name="T21" fmla="*/ 15 h 935"/>
                    <a:gd name="T22" fmla="*/ 5 w 492"/>
                    <a:gd name="T23" fmla="*/ 14 h 935"/>
                    <a:gd name="T24" fmla="*/ 4 w 492"/>
                    <a:gd name="T25" fmla="*/ 15 h 935"/>
                    <a:gd name="T26" fmla="*/ 5 w 492"/>
                    <a:gd name="T27" fmla="*/ 14 h 935"/>
                    <a:gd name="T28" fmla="*/ 5 w 492"/>
                    <a:gd name="T29" fmla="*/ 11 h 935"/>
                    <a:gd name="T30" fmla="*/ 9 w 492"/>
                    <a:gd name="T31" fmla="*/ 8 h 935"/>
                    <a:gd name="T32" fmla="*/ 9 w 492"/>
                    <a:gd name="T33" fmla="*/ 7 h 935"/>
                    <a:gd name="T34" fmla="*/ 9 w 492"/>
                    <a:gd name="T35" fmla="*/ 6 h 935"/>
                    <a:gd name="T36" fmla="*/ 11 w 492"/>
                    <a:gd name="T37" fmla="*/ 5 h 935"/>
                    <a:gd name="T38" fmla="*/ 11 w 492"/>
                    <a:gd name="T39" fmla="*/ 2 h 935"/>
                    <a:gd name="T40" fmla="*/ 8 w 492"/>
                    <a:gd name="T41" fmla="*/ 0 h 935"/>
                    <a:gd name="T42" fmla="*/ 8 w 492"/>
                    <a:gd name="T43" fmla="*/ 0 h 935"/>
                    <a:gd name="T44" fmla="*/ 8 w 492"/>
                    <a:gd name="T45" fmla="*/ 1 h 935"/>
                    <a:gd name="T46" fmla="*/ 6 w 492"/>
                    <a:gd name="T47" fmla="*/ 1 h 935"/>
                    <a:gd name="T48" fmla="*/ 6 w 492"/>
                    <a:gd name="T49" fmla="*/ 2 h 935"/>
                    <a:gd name="T50" fmla="*/ 5 w 492"/>
                    <a:gd name="T51" fmla="*/ 2 h 935"/>
                    <a:gd name="T52" fmla="*/ 5 w 492"/>
                    <a:gd name="T53" fmla="*/ 3 h 935"/>
                    <a:gd name="T54" fmla="*/ 3 w 492"/>
                    <a:gd name="T55" fmla="*/ 5 h 935"/>
                    <a:gd name="T56" fmla="*/ 2 w 492"/>
                    <a:gd name="T57" fmla="*/ 7 h 935"/>
                    <a:gd name="T58" fmla="*/ 3 w 492"/>
                    <a:gd name="T59" fmla="*/ 9 h 935"/>
                    <a:gd name="T60" fmla="*/ 1 w 492"/>
                    <a:gd name="T61" fmla="*/ 9 h 935"/>
                    <a:gd name="T62" fmla="*/ 1 w 492"/>
                    <a:gd name="T63" fmla="*/ 12 h 935"/>
                    <a:gd name="T64" fmla="*/ 1 w 492"/>
                    <a:gd name="T65" fmla="*/ 13 h 935"/>
                    <a:gd name="T66" fmla="*/ 1 w 492"/>
                    <a:gd name="T67" fmla="*/ 13 h 935"/>
                    <a:gd name="T68" fmla="*/ 1 w 492"/>
                    <a:gd name="T69" fmla="*/ 15 h 935"/>
                    <a:gd name="T70" fmla="*/ 0 w 492"/>
                    <a:gd name="T71" fmla="*/ 16 h 9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92"/>
                    <a:gd name="T109" fmla="*/ 0 h 935"/>
                    <a:gd name="T110" fmla="*/ 492 w 492"/>
                    <a:gd name="T111" fmla="*/ 935 h 93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92" h="935">
                      <a:moveTo>
                        <a:pt x="0" y="704"/>
                      </a:moveTo>
                      <a:lnTo>
                        <a:pt x="19" y="810"/>
                      </a:lnTo>
                      <a:lnTo>
                        <a:pt x="63" y="862"/>
                      </a:lnTo>
                      <a:lnTo>
                        <a:pt x="59" y="935"/>
                      </a:lnTo>
                      <a:lnTo>
                        <a:pt x="179" y="885"/>
                      </a:lnTo>
                      <a:lnTo>
                        <a:pt x="209" y="739"/>
                      </a:lnTo>
                      <a:lnTo>
                        <a:pt x="187" y="732"/>
                      </a:lnTo>
                      <a:lnTo>
                        <a:pt x="275" y="686"/>
                      </a:lnTo>
                      <a:lnTo>
                        <a:pt x="191" y="675"/>
                      </a:lnTo>
                      <a:lnTo>
                        <a:pt x="253" y="686"/>
                      </a:lnTo>
                      <a:lnTo>
                        <a:pt x="290" y="648"/>
                      </a:lnTo>
                      <a:lnTo>
                        <a:pt x="237" y="599"/>
                      </a:lnTo>
                      <a:lnTo>
                        <a:pt x="189" y="633"/>
                      </a:lnTo>
                      <a:lnTo>
                        <a:pt x="227" y="604"/>
                      </a:lnTo>
                      <a:lnTo>
                        <a:pt x="228" y="470"/>
                      </a:lnTo>
                      <a:lnTo>
                        <a:pt x="395" y="341"/>
                      </a:lnTo>
                      <a:lnTo>
                        <a:pt x="383" y="314"/>
                      </a:lnTo>
                      <a:lnTo>
                        <a:pt x="410" y="249"/>
                      </a:lnTo>
                      <a:lnTo>
                        <a:pt x="492" y="230"/>
                      </a:lnTo>
                      <a:lnTo>
                        <a:pt x="470" y="79"/>
                      </a:lnTo>
                      <a:lnTo>
                        <a:pt x="358" y="0"/>
                      </a:lnTo>
                      <a:lnTo>
                        <a:pt x="339" y="0"/>
                      </a:lnTo>
                      <a:lnTo>
                        <a:pt x="338" y="48"/>
                      </a:lnTo>
                      <a:lnTo>
                        <a:pt x="270" y="39"/>
                      </a:lnTo>
                      <a:lnTo>
                        <a:pt x="253" y="79"/>
                      </a:lnTo>
                      <a:lnTo>
                        <a:pt x="208" y="90"/>
                      </a:lnTo>
                      <a:lnTo>
                        <a:pt x="196" y="150"/>
                      </a:lnTo>
                      <a:lnTo>
                        <a:pt x="129" y="222"/>
                      </a:lnTo>
                      <a:lnTo>
                        <a:pt x="97" y="324"/>
                      </a:lnTo>
                      <a:lnTo>
                        <a:pt x="109" y="364"/>
                      </a:lnTo>
                      <a:lnTo>
                        <a:pt x="42" y="394"/>
                      </a:lnTo>
                      <a:lnTo>
                        <a:pt x="35" y="526"/>
                      </a:lnTo>
                      <a:lnTo>
                        <a:pt x="57" y="553"/>
                      </a:lnTo>
                      <a:lnTo>
                        <a:pt x="35" y="578"/>
                      </a:lnTo>
                      <a:lnTo>
                        <a:pt x="46" y="636"/>
                      </a:lnTo>
                      <a:lnTo>
                        <a:pt x="0" y="704"/>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31" name="Freeform 414">
                  <a:extLst>
                    <a:ext uri="{FF2B5EF4-FFF2-40B4-BE49-F238E27FC236}">
                      <a16:creationId xmlns:a16="http://schemas.microsoft.com/office/drawing/2014/main" id="{8F119C94-E660-4B33-8D9A-67422E4E08E4}"/>
                    </a:ext>
                  </a:extLst>
                </p:cNvPr>
                <p:cNvSpPr/>
                <p:nvPr/>
              </p:nvSpPr>
              <p:spPr bwMode="auto">
                <a:xfrm>
                  <a:off x="1359951" y="2908685"/>
                  <a:ext cx="80867" cy="44553"/>
                </a:xfrm>
                <a:custGeom>
                  <a:avLst/>
                  <a:gdLst>
                    <a:gd name="T0" fmla="*/ 0 w 169"/>
                    <a:gd name="T1" fmla="*/ 1 h 98"/>
                    <a:gd name="T2" fmla="*/ 1 w 169"/>
                    <a:gd name="T3" fmla="*/ 2 h 98"/>
                    <a:gd name="T4" fmla="*/ 2 w 169"/>
                    <a:gd name="T5" fmla="*/ 2 h 98"/>
                    <a:gd name="T6" fmla="*/ 3 w 169"/>
                    <a:gd name="T7" fmla="*/ 2 h 98"/>
                    <a:gd name="T8" fmla="*/ 4 w 169"/>
                    <a:gd name="T9" fmla="*/ 1 h 98"/>
                    <a:gd name="T10" fmla="*/ 3 w 169"/>
                    <a:gd name="T11" fmla="*/ 1 h 98"/>
                    <a:gd name="T12" fmla="*/ 3 w 169"/>
                    <a:gd name="T13" fmla="*/ 0 h 98"/>
                    <a:gd name="T14" fmla="*/ 3 w 169"/>
                    <a:gd name="T15" fmla="*/ 0 h 98"/>
                    <a:gd name="T16" fmla="*/ 1 w 169"/>
                    <a:gd name="T17" fmla="*/ 0 h 98"/>
                    <a:gd name="T18" fmla="*/ 0 w 169"/>
                    <a:gd name="T19" fmla="*/ 1 h 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9"/>
                    <a:gd name="T31" fmla="*/ 0 h 98"/>
                    <a:gd name="T32" fmla="*/ 169 w 169"/>
                    <a:gd name="T33" fmla="*/ 98 h 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9" h="98">
                      <a:moveTo>
                        <a:pt x="0" y="66"/>
                      </a:moveTo>
                      <a:lnTo>
                        <a:pt x="39" y="98"/>
                      </a:lnTo>
                      <a:lnTo>
                        <a:pt x="92" y="70"/>
                      </a:lnTo>
                      <a:lnTo>
                        <a:pt x="115" y="96"/>
                      </a:lnTo>
                      <a:lnTo>
                        <a:pt x="169" y="44"/>
                      </a:lnTo>
                      <a:lnTo>
                        <a:pt x="136" y="38"/>
                      </a:lnTo>
                      <a:lnTo>
                        <a:pt x="135" y="16"/>
                      </a:lnTo>
                      <a:lnTo>
                        <a:pt x="128" y="9"/>
                      </a:lnTo>
                      <a:lnTo>
                        <a:pt x="54" y="0"/>
                      </a:lnTo>
                      <a:lnTo>
                        <a:pt x="0" y="66"/>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32" name="Freeform 415">
                  <a:extLst>
                    <a:ext uri="{FF2B5EF4-FFF2-40B4-BE49-F238E27FC236}">
                      <a16:creationId xmlns:a16="http://schemas.microsoft.com/office/drawing/2014/main" id="{1A5CC5C1-C16C-4324-8CBB-A6CD10F1406C}"/>
                    </a:ext>
                  </a:extLst>
                </p:cNvPr>
                <p:cNvSpPr/>
                <p:nvPr/>
              </p:nvSpPr>
              <p:spPr bwMode="auto">
                <a:xfrm>
                  <a:off x="1900747" y="3161683"/>
                  <a:ext cx="131408" cy="109791"/>
                </a:xfrm>
                <a:custGeom>
                  <a:avLst/>
                  <a:gdLst>
                    <a:gd name="T0" fmla="*/ 0 w 273"/>
                    <a:gd name="T1" fmla="*/ 5 h 244"/>
                    <a:gd name="T2" fmla="*/ 0 w 273"/>
                    <a:gd name="T3" fmla="*/ 5 h 244"/>
                    <a:gd name="T4" fmla="*/ 1 w 273"/>
                    <a:gd name="T5" fmla="*/ 3 h 244"/>
                    <a:gd name="T6" fmla="*/ 1 w 273"/>
                    <a:gd name="T7" fmla="*/ 3 h 244"/>
                    <a:gd name="T8" fmla="*/ 1 w 273"/>
                    <a:gd name="T9" fmla="*/ 1 h 244"/>
                    <a:gd name="T10" fmla="*/ 1 w 273"/>
                    <a:gd name="T11" fmla="*/ 0 h 244"/>
                    <a:gd name="T12" fmla="*/ 6 w 273"/>
                    <a:gd name="T13" fmla="*/ 0 h 244"/>
                    <a:gd name="T14" fmla="*/ 5 w 273"/>
                    <a:gd name="T15" fmla="*/ 1 h 244"/>
                    <a:gd name="T16" fmla="*/ 5 w 273"/>
                    <a:gd name="T17" fmla="*/ 3 h 244"/>
                    <a:gd name="T18" fmla="*/ 3 w 273"/>
                    <a:gd name="T19" fmla="*/ 4 h 244"/>
                    <a:gd name="T20" fmla="*/ 1 w 273"/>
                    <a:gd name="T21" fmla="*/ 6 h 244"/>
                    <a:gd name="T22" fmla="*/ 0 w 273"/>
                    <a:gd name="T23" fmla="*/ 5 h 2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3"/>
                    <a:gd name="T37" fmla="*/ 0 h 244"/>
                    <a:gd name="T38" fmla="*/ 273 w 273"/>
                    <a:gd name="T39" fmla="*/ 244 h 2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3" h="244">
                      <a:moveTo>
                        <a:pt x="0" y="225"/>
                      </a:moveTo>
                      <a:lnTo>
                        <a:pt x="5" y="199"/>
                      </a:lnTo>
                      <a:lnTo>
                        <a:pt x="43" y="147"/>
                      </a:lnTo>
                      <a:lnTo>
                        <a:pt x="22" y="126"/>
                      </a:lnTo>
                      <a:lnTo>
                        <a:pt x="21" y="64"/>
                      </a:lnTo>
                      <a:lnTo>
                        <a:pt x="43" y="12"/>
                      </a:lnTo>
                      <a:lnTo>
                        <a:pt x="273" y="0"/>
                      </a:lnTo>
                      <a:lnTo>
                        <a:pt x="231" y="37"/>
                      </a:lnTo>
                      <a:lnTo>
                        <a:pt x="215" y="135"/>
                      </a:lnTo>
                      <a:lnTo>
                        <a:pt x="122" y="191"/>
                      </a:lnTo>
                      <a:lnTo>
                        <a:pt x="38" y="244"/>
                      </a:lnTo>
                      <a:lnTo>
                        <a:pt x="0" y="225"/>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33" name="Freeform 416">
                  <a:extLst>
                    <a:ext uri="{FF2B5EF4-FFF2-40B4-BE49-F238E27FC236}">
                      <a16:creationId xmlns:a16="http://schemas.microsoft.com/office/drawing/2014/main" id="{E8723663-F175-4946-A56A-1CBC6F3DCFAB}"/>
                    </a:ext>
                  </a:extLst>
                </p:cNvPr>
                <p:cNvSpPr/>
                <p:nvPr/>
              </p:nvSpPr>
              <p:spPr bwMode="auto">
                <a:xfrm>
                  <a:off x="3037936" y="3519698"/>
                  <a:ext cx="146571" cy="307097"/>
                </a:xfrm>
                <a:custGeom>
                  <a:avLst/>
                  <a:gdLst>
                    <a:gd name="T0" fmla="*/ 0 w 303"/>
                    <a:gd name="T1" fmla="*/ 3 h 678"/>
                    <a:gd name="T2" fmla="*/ 1 w 303"/>
                    <a:gd name="T3" fmla="*/ 1 h 678"/>
                    <a:gd name="T4" fmla="*/ 3 w 303"/>
                    <a:gd name="T5" fmla="*/ 0 h 678"/>
                    <a:gd name="T6" fmla="*/ 3 w 303"/>
                    <a:gd name="T7" fmla="*/ 1 h 678"/>
                    <a:gd name="T8" fmla="*/ 3 w 303"/>
                    <a:gd name="T9" fmla="*/ 3 h 678"/>
                    <a:gd name="T10" fmla="*/ 5 w 303"/>
                    <a:gd name="T11" fmla="*/ 3 h 678"/>
                    <a:gd name="T12" fmla="*/ 6 w 303"/>
                    <a:gd name="T13" fmla="*/ 3 h 678"/>
                    <a:gd name="T14" fmla="*/ 7 w 303"/>
                    <a:gd name="T15" fmla="*/ 5 h 678"/>
                    <a:gd name="T16" fmla="*/ 7 w 303"/>
                    <a:gd name="T17" fmla="*/ 7 h 678"/>
                    <a:gd name="T18" fmla="*/ 5 w 303"/>
                    <a:gd name="T19" fmla="*/ 7 h 678"/>
                    <a:gd name="T20" fmla="*/ 5 w 303"/>
                    <a:gd name="T21" fmla="*/ 7 h 678"/>
                    <a:gd name="T22" fmla="*/ 5 w 303"/>
                    <a:gd name="T23" fmla="*/ 9 h 678"/>
                    <a:gd name="T24" fmla="*/ 3 w 303"/>
                    <a:gd name="T25" fmla="*/ 7 h 678"/>
                    <a:gd name="T26" fmla="*/ 1 w 303"/>
                    <a:gd name="T27" fmla="*/ 11 h 678"/>
                    <a:gd name="T28" fmla="*/ 3 w 303"/>
                    <a:gd name="T29" fmla="*/ 14 h 678"/>
                    <a:gd name="T30" fmla="*/ 4 w 303"/>
                    <a:gd name="T31" fmla="*/ 15 h 678"/>
                    <a:gd name="T32" fmla="*/ 3 w 303"/>
                    <a:gd name="T33" fmla="*/ 16 h 678"/>
                    <a:gd name="T34" fmla="*/ 3 w 303"/>
                    <a:gd name="T35" fmla="*/ 15 h 678"/>
                    <a:gd name="T36" fmla="*/ 3 w 303"/>
                    <a:gd name="T37" fmla="*/ 15 h 678"/>
                    <a:gd name="T38" fmla="*/ 1 w 303"/>
                    <a:gd name="T39" fmla="*/ 13 h 678"/>
                    <a:gd name="T40" fmla="*/ 1 w 303"/>
                    <a:gd name="T41" fmla="*/ 11 h 678"/>
                    <a:gd name="T42" fmla="*/ 2 w 303"/>
                    <a:gd name="T43" fmla="*/ 9 h 678"/>
                    <a:gd name="T44" fmla="*/ 1 w 303"/>
                    <a:gd name="T45" fmla="*/ 6 h 678"/>
                    <a:gd name="T46" fmla="*/ 1 w 303"/>
                    <a:gd name="T47" fmla="*/ 5 h 678"/>
                    <a:gd name="T48" fmla="*/ 0 w 303"/>
                    <a:gd name="T49" fmla="*/ 3 h 6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03"/>
                    <a:gd name="T76" fmla="*/ 0 h 678"/>
                    <a:gd name="T77" fmla="*/ 303 w 303"/>
                    <a:gd name="T78" fmla="*/ 678 h 67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03" h="678">
                      <a:moveTo>
                        <a:pt x="0" y="109"/>
                      </a:moveTo>
                      <a:lnTo>
                        <a:pt x="22" y="56"/>
                      </a:lnTo>
                      <a:lnTo>
                        <a:pt x="105" y="0"/>
                      </a:lnTo>
                      <a:lnTo>
                        <a:pt x="141" y="53"/>
                      </a:lnTo>
                      <a:lnTo>
                        <a:pt x="130" y="144"/>
                      </a:lnTo>
                      <a:lnTo>
                        <a:pt x="228" y="105"/>
                      </a:lnTo>
                      <a:lnTo>
                        <a:pt x="265" y="144"/>
                      </a:lnTo>
                      <a:lnTo>
                        <a:pt x="303" y="234"/>
                      </a:lnTo>
                      <a:lnTo>
                        <a:pt x="293" y="290"/>
                      </a:lnTo>
                      <a:lnTo>
                        <a:pt x="217" y="287"/>
                      </a:lnTo>
                      <a:lnTo>
                        <a:pt x="192" y="311"/>
                      </a:lnTo>
                      <a:lnTo>
                        <a:pt x="204" y="406"/>
                      </a:lnTo>
                      <a:lnTo>
                        <a:pt x="106" y="324"/>
                      </a:lnTo>
                      <a:lnTo>
                        <a:pt x="66" y="472"/>
                      </a:lnTo>
                      <a:lnTo>
                        <a:pt x="113" y="605"/>
                      </a:lnTo>
                      <a:lnTo>
                        <a:pt x="179" y="652"/>
                      </a:lnTo>
                      <a:lnTo>
                        <a:pt x="144" y="678"/>
                      </a:lnTo>
                      <a:lnTo>
                        <a:pt x="135" y="637"/>
                      </a:lnTo>
                      <a:lnTo>
                        <a:pt x="106" y="637"/>
                      </a:lnTo>
                      <a:lnTo>
                        <a:pt x="31" y="562"/>
                      </a:lnTo>
                      <a:lnTo>
                        <a:pt x="43" y="477"/>
                      </a:lnTo>
                      <a:lnTo>
                        <a:pt x="83" y="397"/>
                      </a:lnTo>
                      <a:lnTo>
                        <a:pt x="29" y="267"/>
                      </a:lnTo>
                      <a:lnTo>
                        <a:pt x="45" y="207"/>
                      </a:lnTo>
                      <a:lnTo>
                        <a:pt x="0" y="109"/>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34" name="Freeform 417">
                  <a:extLst>
                    <a:ext uri="{FF2B5EF4-FFF2-40B4-BE49-F238E27FC236}">
                      <a16:creationId xmlns:a16="http://schemas.microsoft.com/office/drawing/2014/main" id="{A978FCD3-680E-48B0-A021-04CA5558A211}"/>
                    </a:ext>
                  </a:extLst>
                </p:cNvPr>
                <p:cNvSpPr/>
                <p:nvPr/>
              </p:nvSpPr>
              <p:spPr bwMode="auto">
                <a:xfrm>
                  <a:off x="2185466" y="3405133"/>
                  <a:ext cx="96029" cy="73194"/>
                </a:xfrm>
                <a:custGeom>
                  <a:avLst/>
                  <a:gdLst>
                    <a:gd name="T0" fmla="*/ 0 w 201"/>
                    <a:gd name="T1" fmla="*/ 2 h 159"/>
                    <a:gd name="T2" fmla="*/ 0 w 201"/>
                    <a:gd name="T3" fmla="*/ 2 h 159"/>
                    <a:gd name="T4" fmla="*/ 1 w 201"/>
                    <a:gd name="T5" fmla="*/ 2 h 159"/>
                    <a:gd name="T6" fmla="*/ 3 w 201"/>
                    <a:gd name="T7" fmla="*/ 2 h 159"/>
                    <a:gd name="T8" fmla="*/ 4 w 201"/>
                    <a:gd name="T9" fmla="*/ 0 h 159"/>
                    <a:gd name="T10" fmla="*/ 5 w 201"/>
                    <a:gd name="T11" fmla="*/ 1 h 159"/>
                    <a:gd name="T12" fmla="*/ 4 w 201"/>
                    <a:gd name="T13" fmla="*/ 1 h 159"/>
                    <a:gd name="T14" fmla="*/ 4 w 201"/>
                    <a:gd name="T15" fmla="*/ 2 h 159"/>
                    <a:gd name="T16" fmla="*/ 4 w 201"/>
                    <a:gd name="T17" fmla="*/ 4 h 159"/>
                    <a:gd name="T18" fmla="*/ 1 w 201"/>
                    <a:gd name="T19" fmla="*/ 3 h 159"/>
                    <a:gd name="T20" fmla="*/ 0 w 201"/>
                    <a:gd name="T21" fmla="*/ 2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1"/>
                    <a:gd name="T34" fmla="*/ 0 h 159"/>
                    <a:gd name="T35" fmla="*/ 201 w 201"/>
                    <a:gd name="T36" fmla="*/ 159 h 1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1" h="159">
                      <a:moveTo>
                        <a:pt x="0" y="74"/>
                      </a:moveTo>
                      <a:lnTo>
                        <a:pt x="12" y="70"/>
                      </a:lnTo>
                      <a:lnTo>
                        <a:pt x="27" y="96"/>
                      </a:lnTo>
                      <a:lnTo>
                        <a:pt x="112" y="94"/>
                      </a:lnTo>
                      <a:lnTo>
                        <a:pt x="190" y="0"/>
                      </a:lnTo>
                      <a:lnTo>
                        <a:pt x="201" y="58"/>
                      </a:lnTo>
                      <a:lnTo>
                        <a:pt x="178" y="59"/>
                      </a:lnTo>
                      <a:lnTo>
                        <a:pt x="190" y="94"/>
                      </a:lnTo>
                      <a:lnTo>
                        <a:pt x="159" y="159"/>
                      </a:lnTo>
                      <a:lnTo>
                        <a:pt x="37" y="145"/>
                      </a:lnTo>
                      <a:lnTo>
                        <a:pt x="0" y="74"/>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35" name="Freeform 418">
                  <a:extLst>
                    <a:ext uri="{FF2B5EF4-FFF2-40B4-BE49-F238E27FC236}">
                      <a16:creationId xmlns:a16="http://schemas.microsoft.com/office/drawing/2014/main" id="{FFCE7CED-1548-4E75-8C96-E3080A14C615}"/>
                    </a:ext>
                  </a:extLst>
                </p:cNvPr>
                <p:cNvSpPr/>
                <p:nvPr/>
              </p:nvSpPr>
              <p:spPr bwMode="auto">
                <a:xfrm>
                  <a:off x="1385222" y="3163274"/>
                  <a:ext cx="70758" cy="152753"/>
                </a:xfrm>
                <a:custGeom>
                  <a:avLst/>
                  <a:gdLst>
                    <a:gd name="T0" fmla="*/ 0 w 149"/>
                    <a:gd name="T1" fmla="*/ 4 h 334"/>
                    <a:gd name="T2" fmla="*/ 1 w 149"/>
                    <a:gd name="T3" fmla="*/ 3 h 334"/>
                    <a:gd name="T4" fmla="*/ 1 w 149"/>
                    <a:gd name="T5" fmla="*/ 0 h 334"/>
                    <a:gd name="T6" fmla="*/ 3 w 149"/>
                    <a:gd name="T7" fmla="*/ 0 h 334"/>
                    <a:gd name="T8" fmla="*/ 3 w 149"/>
                    <a:gd name="T9" fmla="*/ 1 h 334"/>
                    <a:gd name="T10" fmla="*/ 3 w 149"/>
                    <a:gd name="T11" fmla="*/ 2 h 334"/>
                    <a:gd name="T12" fmla="*/ 2 w 149"/>
                    <a:gd name="T13" fmla="*/ 4 h 334"/>
                    <a:gd name="T14" fmla="*/ 3 w 149"/>
                    <a:gd name="T15" fmla="*/ 5 h 334"/>
                    <a:gd name="T16" fmla="*/ 2 w 149"/>
                    <a:gd name="T17" fmla="*/ 8 h 334"/>
                    <a:gd name="T18" fmla="*/ 1 w 149"/>
                    <a:gd name="T19" fmla="*/ 6 h 334"/>
                    <a:gd name="T20" fmla="*/ 0 w 149"/>
                    <a:gd name="T21" fmla="*/ 4 h 3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9"/>
                    <a:gd name="T34" fmla="*/ 0 h 334"/>
                    <a:gd name="T35" fmla="*/ 149 w 149"/>
                    <a:gd name="T36" fmla="*/ 334 h 3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9" h="334">
                      <a:moveTo>
                        <a:pt x="0" y="155"/>
                      </a:moveTo>
                      <a:lnTo>
                        <a:pt x="35" y="124"/>
                      </a:lnTo>
                      <a:lnTo>
                        <a:pt x="47" y="4"/>
                      </a:lnTo>
                      <a:lnTo>
                        <a:pt x="142" y="0"/>
                      </a:lnTo>
                      <a:lnTo>
                        <a:pt x="119" y="40"/>
                      </a:lnTo>
                      <a:lnTo>
                        <a:pt x="146" y="93"/>
                      </a:lnTo>
                      <a:lnTo>
                        <a:pt x="91" y="155"/>
                      </a:lnTo>
                      <a:lnTo>
                        <a:pt x="149" y="195"/>
                      </a:lnTo>
                      <a:lnTo>
                        <a:pt x="76" y="334"/>
                      </a:lnTo>
                      <a:lnTo>
                        <a:pt x="67" y="245"/>
                      </a:lnTo>
                      <a:lnTo>
                        <a:pt x="0" y="155"/>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36" name="Freeform 419">
                  <a:extLst>
                    <a:ext uri="{FF2B5EF4-FFF2-40B4-BE49-F238E27FC236}">
                      <a16:creationId xmlns:a16="http://schemas.microsoft.com/office/drawing/2014/main" id="{649604C1-2C69-4DFF-9655-2F7A5CE97F48}"/>
                    </a:ext>
                  </a:extLst>
                </p:cNvPr>
                <p:cNvSpPr/>
                <p:nvPr/>
              </p:nvSpPr>
              <p:spPr bwMode="auto">
                <a:xfrm>
                  <a:off x="1727221" y="3050300"/>
                  <a:ext cx="52226" cy="42962"/>
                </a:xfrm>
                <a:custGeom>
                  <a:avLst/>
                  <a:gdLst>
                    <a:gd name="T0" fmla="*/ 0 w 107"/>
                    <a:gd name="T1" fmla="*/ 1 h 93"/>
                    <a:gd name="T2" fmla="*/ 0 w 107"/>
                    <a:gd name="T3" fmla="*/ 0 h 93"/>
                    <a:gd name="T4" fmla="*/ 2 w 107"/>
                    <a:gd name="T5" fmla="*/ 0 h 93"/>
                    <a:gd name="T6" fmla="*/ 3 w 107"/>
                    <a:gd name="T7" fmla="*/ 1 h 93"/>
                    <a:gd name="T8" fmla="*/ 1 w 107"/>
                    <a:gd name="T9" fmla="*/ 1 h 93"/>
                    <a:gd name="T10" fmla="*/ 0 w 107"/>
                    <a:gd name="T11" fmla="*/ 2 h 93"/>
                    <a:gd name="T12" fmla="*/ 1 w 107"/>
                    <a:gd name="T13" fmla="*/ 2 h 93"/>
                    <a:gd name="T14" fmla="*/ 0 w 107"/>
                    <a:gd name="T15" fmla="*/ 1 h 93"/>
                    <a:gd name="T16" fmla="*/ 0 60000 65536"/>
                    <a:gd name="T17" fmla="*/ 0 60000 65536"/>
                    <a:gd name="T18" fmla="*/ 0 60000 65536"/>
                    <a:gd name="T19" fmla="*/ 0 60000 65536"/>
                    <a:gd name="T20" fmla="*/ 0 60000 65536"/>
                    <a:gd name="T21" fmla="*/ 0 60000 65536"/>
                    <a:gd name="T22" fmla="*/ 0 60000 65536"/>
                    <a:gd name="T23" fmla="*/ 0 60000 65536"/>
                    <a:gd name="T24" fmla="*/ 0 w 107"/>
                    <a:gd name="T25" fmla="*/ 0 h 93"/>
                    <a:gd name="T26" fmla="*/ 107 w 107"/>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7" h="93">
                      <a:moveTo>
                        <a:pt x="0" y="61"/>
                      </a:moveTo>
                      <a:lnTo>
                        <a:pt x="14" y="4"/>
                      </a:lnTo>
                      <a:lnTo>
                        <a:pt x="73" y="0"/>
                      </a:lnTo>
                      <a:lnTo>
                        <a:pt x="107" y="45"/>
                      </a:lnTo>
                      <a:lnTo>
                        <a:pt x="59" y="47"/>
                      </a:lnTo>
                      <a:lnTo>
                        <a:pt x="6" y="93"/>
                      </a:lnTo>
                      <a:lnTo>
                        <a:pt x="29" y="65"/>
                      </a:lnTo>
                      <a:lnTo>
                        <a:pt x="0" y="61"/>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37" name="Freeform 420">
                  <a:extLst>
                    <a:ext uri="{FF2B5EF4-FFF2-40B4-BE49-F238E27FC236}">
                      <a16:creationId xmlns:a16="http://schemas.microsoft.com/office/drawing/2014/main" id="{28E2D276-3B99-4AA8-A44F-5959B89029C5}"/>
                    </a:ext>
                  </a:extLst>
                </p:cNvPr>
                <p:cNvSpPr/>
                <p:nvPr/>
              </p:nvSpPr>
              <p:spPr bwMode="auto">
                <a:xfrm>
                  <a:off x="1733960" y="3047118"/>
                  <a:ext cx="338629" cy="143206"/>
                </a:xfrm>
                <a:custGeom>
                  <a:avLst/>
                  <a:gdLst>
                    <a:gd name="T0" fmla="*/ 0 w 703"/>
                    <a:gd name="T1" fmla="*/ 3 h 317"/>
                    <a:gd name="T2" fmla="*/ 1 w 703"/>
                    <a:gd name="T3" fmla="*/ 4 h 317"/>
                    <a:gd name="T4" fmla="*/ 0 w 703"/>
                    <a:gd name="T5" fmla="*/ 5 h 317"/>
                    <a:gd name="T6" fmla="*/ 1 w 703"/>
                    <a:gd name="T7" fmla="*/ 5 h 317"/>
                    <a:gd name="T8" fmla="*/ 1 w 703"/>
                    <a:gd name="T9" fmla="*/ 6 h 317"/>
                    <a:gd name="T10" fmla="*/ 2 w 703"/>
                    <a:gd name="T11" fmla="*/ 6 h 317"/>
                    <a:gd name="T12" fmla="*/ 1 w 703"/>
                    <a:gd name="T13" fmla="*/ 6 h 317"/>
                    <a:gd name="T14" fmla="*/ 2 w 703"/>
                    <a:gd name="T15" fmla="*/ 6 h 317"/>
                    <a:gd name="T16" fmla="*/ 3 w 703"/>
                    <a:gd name="T17" fmla="*/ 7 h 317"/>
                    <a:gd name="T18" fmla="*/ 4 w 703"/>
                    <a:gd name="T19" fmla="*/ 6 h 317"/>
                    <a:gd name="T20" fmla="*/ 6 w 703"/>
                    <a:gd name="T21" fmla="*/ 7 h 317"/>
                    <a:gd name="T22" fmla="*/ 9 w 703"/>
                    <a:gd name="T23" fmla="*/ 6 h 317"/>
                    <a:gd name="T24" fmla="*/ 9 w 703"/>
                    <a:gd name="T25" fmla="*/ 7 h 317"/>
                    <a:gd name="T26" fmla="*/ 9 w 703"/>
                    <a:gd name="T27" fmla="*/ 6 h 317"/>
                    <a:gd name="T28" fmla="*/ 15 w 703"/>
                    <a:gd name="T29" fmla="*/ 6 h 317"/>
                    <a:gd name="T30" fmla="*/ 16 w 703"/>
                    <a:gd name="T31" fmla="*/ 6 h 317"/>
                    <a:gd name="T32" fmla="*/ 16 w 703"/>
                    <a:gd name="T33" fmla="*/ 3 h 317"/>
                    <a:gd name="T34" fmla="*/ 16 w 703"/>
                    <a:gd name="T35" fmla="*/ 3 h 317"/>
                    <a:gd name="T36" fmla="*/ 15 w 703"/>
                    <a:gd name="T37" fmla="*/ 1 h 317"/>
                    <a:gd name="T38" fmla="*/ 13 w 703"/>
                    <a:gd name="T39" fmla="*/ 1 h 317"/>
                    <a:gd name="T40" fmla="*/ 11 w 703"/>
                    <a:gd name="T41" fmla="*/ 1 h 317"/>
                    <a:gd name="T42" fmla="*/ 8 w 703"/>
                    <a:gd name="T43" fmla="*/ 0 h 317"/>
                    <a:gd name="T44" fmla="*/ 6 w 703"/>
                    <a:gd name="T45" fmla="*/ 0 h 317"/>
                    <a:gd name="T46" fmla="*/ 4 w 703"/>
                    <a:gd name="T47" fmla="*/ 1 h 317"/>
                    <a:gd name="T48" fmla="*/ 3 w 703"/>
                    <a:gd name="T49" fmla="*/ 1 h 317"/>
                    <a:gd name="T50" fmla="*/ 3 w 703"/>
                    <a:gd name="T51" fmla="*/ 2 h 317"/>
                    <a:gd name="T52" fmla="*/ 0 w 703"/>
                    <a:gd name="T53" fmla="*/ 3 h 31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03"/>
                    <a:gd name="T82" fmla="*/ 0 h 317"/>
                    <a:gd name="T83" fmla="*/ 703 w 703"/>
                    <a:gd name="T84" fmla="*/ 317 h 31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03" h="317">
                      <a:moveTo>
                        <a:pt x="0" y="106"/>
                      </a:moveTo>
                      <a:lnTo>
                        <a:pt x="27" y="188"/>
                      </a:lnTo>
                      <a:lnTo>
                        <a:pt x="1" y="196"/>
                      </a:lnTo>
                      <a:lnTo>
                        <a:pt x="27" y="210"/>
                      </a:lnTo>
                      <a:lnTo>
                        <a:pt x="39" y="260"/>
                      </a:lnTo>
                      <a:lnTo>
                        <a:pt x="79" y="254"/>
                      </a:lnTo>
                      <a:lnTo>
                        <a:pt x="39" y="276"/>
                      </a:lnTo>
                      <a:lnTo>
                        <a:pt x="84" y="267"/>
                      </a:lnTo>
                      <a:lnTo>
                        <a:pt x="136" y="300"/>
                      </a:lnTo>
                      <a:lnTo>
                        <a:pt x="179" y="265"/>
                      </a:lnTo>
                      <a:lnTo>
                        <a:pt x="246" y="311"/>
                      </a:lnTo>
                      <a:lnTo>
                        <a:pt x="368" y="265"/>
                      </a:lnTo>
                      <a:lnTo>
                        <a:pt x="366" y="317"/>
                      </a:lnTo>
                      <a:lnTo>
                        <a:pt x="388" y="265"/>
                      </a:lnTo>
                      <a:lnTo>
                        <a:pt x="618" y="253"/>
                      </a:lnTo>
                      <a:lnTo>
                        <a:pt x="703" y="249"/>
                      </a:lnTo>
                      <a:lnTo>
                        <a:pt x="675" y="139"/>
                      </a:lnTo>
                      <a:lnTo>
                        <a:pt x="695" y="115"/>
                      </a:lnTo>
                      <a:lnTo>
                        <a:pt x="624" y="20"/>
                      </a:lnTo>
                      <a:lnTo>
                        <a:pt x="577" y="20"/>
                      </a:lnTo>
                      <a:lnTo>
                        <a:pt x="449" y="60"/>
                      </a:lnTo>
                      <a:lnTo>
                        <a:pt x="336" y="0"/>
                      </a:lnTo>
                      <a:lnTo>
                        <a:pt x="267" y="1"/>
                      </a:lnTo>
                      <a:lnTo>
                        <a:pt x="180" y="56"/>
                      </a:lnTo>
                      <a:lnTo>
                        <a:pt x="108" y="41"/>
                      </a:lnTo>
                      <a:lnTo>
                        <a:pt x="132" y="70"/>
                      </a:lnTo>
                      <a:lnTo>
                        <a:pt x="0" y="106"/>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38" name="Freeform 421">
                  <a:extLst>
                    <a:ext uri="{FF2B5EF4-FFF2-40B4-BE49-F238E27FC236}">
                      <a16:creationId xmlns:a16="http://schemas.microsoft.com/office/drawing/2014/main" id="{CF4BF004-BF60-461E-B8EA-ABE3E32E5A80}"/>
                    </a:ext>
                  </a:extLst>
                </p:cNvPr>
                <p:cNvSpPr/>
                <p:nvPr/>
              </p:nvSpPr>
              <p:spPr bwMode="auto">
                <a:xfrm>
                  <a:off x="1065125" y="2711379"/>
                  <a:ext cx="72443" cy="93880"/>
                </a:xfrm>
                <a:custGeom>
                  <a:avLst/>
                  <a:gdLst>
                    <a:gd name="T0" fmla="*/ 0 w 152"/>
                    <a:gd name="T1" fmla="*/ 4 h 209"/>
                    <a:gd name="T2" fmla="*/ 0 w 152"/>
                    <a:gd name="T3" fmla="*/ 4 h 209"/>
                    <a:gd name="T4" fmla="*/ 0 w 152"/>
                    <a:gd name="T5" fmla="*/ 5 h 209"/>
                    <a:gd name="T6" fmla="*/ 3 w 152"/>
                    <a:gd name="T7" fmla="*/ 4 h 209"/>
                    <a:gd name="T8" fmla="*/ 3 w 152"/>
                    <a:gd name="T9" fmla="*/ 1 h 209"/>
                    <a:gd name="T10" fmla="*/ 3 w 152"/>
                    <a:gd name="T11" fmla="*/ 1 h 209"/>
                    <a:gd name="T12" fmla="*/ 2 w 152"/>
                    <a:gd name="T13" fmla="*/ 1 h 209"/>
                    <a:gd name="T14" fmla="*/ 2 w 152"/>
                    <a:gd name="T15" fmla="*/ 1 h 209"/>
                    <a:gd name="T16" fmla="*/ 2 w 152"/>
                    <a:gd name="T17" fmla="*/ 0 h 209"/>
                    <a:gd name="T18" fmla="*/ 2 w 152"/>
                    <a:gd name="T19" fmla="*/ 0 h 209"/>
                    <a:gd name="T20" fmla="*/ 1 w 152"/>
                    <a:gd name="T21" fmla="*/ 1 h 209"/>
                    <a:gd name="T22" fmla="*/ 0 w 152"/>
                    <a:gd name="T23" fmla="*/ 1 h 209"/>
                    <a:gd name="T24" fmla="*/ 1 w 152"/>
                    <a:gd name="T25" fmla="*/ 2 h 209"/>
                    <a:gd name="T26" fmla="*/ 0 w 152"/>
                    <a:gd name="T27" fmla="*/ 3 h 209"/>
                    <a:gd name="T28" fmla="*/ 1 w 152"/>
                    <a:gd name="T29" fmla="*/ 3 h 209"/>
                    <a:gd name="T30" fmla="*/ 0 w 152"/>
                    <a:gd name="T31" fmla="*/ 4 h 209"/>
                    <a:gd name="T32" fmla="*/ 1 w 152"/>
                    <a:gd name="T33" fmla="*/ 3 h 209"/>
                    <a:gd name="T34" fmla="*/ 0 w 152"/>
                    <a:gd name="T35" fmla="*/ 4 h 2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2"/>
                    <a:gd name="T55" fmla="*/ 0 h 209"/>
                    <a:gd name="T56" fmla="*/ 152 w 152"/>
                    <a:gd name="T57" fmla="*/ 209 h 20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2" h="209">
                      <a:moveTo>
                        <a:pt x="0" y="177"/>
                      </a:moveTo>
                      <a:lnTo>
                        <a:pt x="18" y="193"/>
                      </a:lnTo>
                      <a:lnTo>
                        <a:pt x="2" y="209"/>
                      </a:lnTo>
                      <a:lnTo>
                        <a:pt x="142" y="178"/>
                      </a:lnTo>
                      <a:lnTo>
                        <a:pt x="152" y="67"/>
                      </a:lnTo>
                      <a:lnTo>
                        <a:pt x="133" y="41"/>
                      </a:lnTo>
                      <a:lnTo>
                        <a:pt x="93" y="54"/>
                      </a:lnTo>
                      <a:lnTo>
                        <a:pt x="79" y="37"/>
                      </a:lnTo>
                      <a:lnTo>
                        <a:pt x="96" y="12"/>
                      </a:lnTo>
                      <a:lnTo>
                        <a:pt x="79" y="0"/>
                      </a:lnTo>
                      <a:lnTo>
                        <a:pt x="63" y="52"/>
                      </a:lnTo>
                      <a:lnTo>
                        <a:pt x="2" y="67"/>
                      </a:lnTo>
                      <a:lnTo>
                        <a:pt x="22" y="79"/>
                      </a:lnTo>
                      <a:lnTo>
                        <a:pt x="8" y="109"/>
                      </a:lnTo>
                      <a:lnTo>
                        <a:pt x="49" y="117"/>
                      </a:lnTo>
                      <a:lnTo>
                        <a:pt x="13" y="158"/>
                      </a:lnTo>
                      <a:lnTo>
                        <a:pt x="53" y="148"/>
                      </a:lnTo>
                      <a:lnTo>
                        <a:pt x="0" y="177"/>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39" name="Freeform 422">
                  <a:extLst>
                    <a:ext uri="{FF2B5EF4-FFF2-40B4-BE49-F238E27FC236}">
                      <a16:creationId xmlns:a16="http://schemas.microsoft.com/office/drawing/2014/main" id="{1397B7C0-6273-43E3-9357-0ABC0C37CAB6}"/>
                    </a:ext>
                  </a:extLst>
                </p:cNvPr>
                <p:cNvSpPr/>
                <p:nvPr/>
              </p:nvSpPr>
              <p:spPr bwMode="auto">
                <a:xfrm>
                  <a:off x="1103873" y="2705014"/>
                  <a:ext cx="45488" cy="36597"/>
                </a:xfrm>
                <a:custGeom>
                  <a:avLst/>
                  <a:gdLst>
                    <a:gd name="T0" fmla="*/ 0 w 97"/>
                    <a:gd name="T1" fmla="*/ 1 h 82"/>
                    <a:gd name="T2" fmla="*/ 0 w 97"/>
                    <a:gd name="T3" fmla="*/ 1 h 82"/>
                    <a:gd name="T4" fmla="*/ 1 w 97"/>
                    <a:gd name="T5" fmla="*/ 1 h 82"/>
                    <a:gd name="T6" fmla="*/ 2 w 97"/>
                    <a:gd name="T7" fmla="*/ 2 h 82"/>
                    <a:gd name="T8" fmla="*/ 2 w 97"/>
                    <a:gd name="T9" fmla="*/ 1 h 82"/>
                    <a:gd name="T10" fmla="*/ 2 w 97"/>
                    <a:gd name="T11" fmla="*/ 0 h 82"/>
                    <a:gd name="T12" fmla="*/ 1 w 97"/>
                    <a:gd name="T13" fmla="*/ 0 h 82"/>
                    <a:gd name="T14" fmla="*/ 0 w 97"/>
                    <a:gd name="T15" fmla="*/ 1 h 82"/>
                    <a:gd name="T16" fmla="*/ 0 w 97"/>
                    <a:gd name="T17" fmla="*/ 1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7"/>
                    <a:gd name="T28" fmla="*/ 0 h 82"/>
                    <a:gd name="T29" fmla="*/ 97 w 97"/>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7" h="82">
                      <a:moveTo>
                        <a:pt x="0" y="52"/>
                      </a:moveTo>
                      <a:lnTo>
                        <a:pt x="14" y="69"/>
                      </a:lnTo>
                      <a:lnTo>
                        <a:pt x="54" y="56"/>
                      </a:lnTo>
                      <a:lnTo>
                        <a:pt x="73" y="82"/>
                      </a:lnTo>
                      <a:lnTo>
                        <a:pt x="97" y="52"/>
                      </a:lnTo>
                      <a:lnTo>
                        <a:pt x="74" y="15"/>
                      </a:lnTo>
                      <a:lnTo>
                        <a:pt x="29" y="0"/>
                      </a:lnTo>
                      <a:lnTo>
                        <a:pt x="17" y="27"/>
                      </a:lnTo>
                      <a:lnTo>
                        <a:pt x="0" y="52"/>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40" name="Freeform 423">
                  <a:extLst>
                    <a:ext uri="{FF2B5EF4-FFF2-40B4-BE49-F238E27FC236}">
                      <a16:creationId xmlns:a16="http://schemas.microsoft.com/office/drawing/2014/main" id="{168D8CE4-125C-4C5F-B528-D0606D5215D6}"/>
                    </a:ext>
                  </a:extLst>
                </p:cNvPr>
                <p:cNvSpPr/>
                <p:nvPr/>
              </p:nvSpPr>
              <p:spPr bwMode="auto">
                <a:xfrm>
                  <a:off x="1124090" y="2622273"/>
                  <a:ext cx="13478" cy="14321"/>
                </a:xfrm>
                <a:custGeom>
                  <a:avLst/>
                  <a:gdLst>
                    <a:gd name="T0" fmla="*/ 0 w 26"/>
                    <a:gd name="T1" fmla="*/ 1 h 35"/>
                    <a:gd name="T2" fmla="*/ 0 w 26"/>
                    <a:gd name="T3" fmla="*/ 0 h 35"/>
                    <a:gd name="T4" fmla="*/ 1 w 26"/>
                    <a:gd name="T5" fmla="*/ 0 h 35"/>
                    <a:gd name="T6" fmla="*/ 0 w 26"/>
                    <a:gd name="T7" fmla="*/ 1 h 35"/>
                    <a:gd name="T8" fmla="*/ 0 60000 65536"/>
                    <a:gd name="T9" fmla="*/ 0 60000 65536"/>
                    <a:gd name="T10" fmla="*/ 0 60000 65536"/>
                    <a:gd name="T11" fmla="*/ 0 60000 65536"/>
                    <a:gd name="T12" fmla="*/ 0 w 26"/>
                    <a:gd name="T13" fmla="*/ 0 h 35"/>
                    <a:gd name="T14" fmla="*/ 26 w 26"/>
                    <a:gd name="T15" fmla="*/ 35 h 35"/>
                  </a:gdLst>
                  <a:ahLst/>
                  <a:cxnLst>
                    <a:cxn ang="T8">
                      <a:pos x="T0" y="T1"/>
                    </a:cxn>
                    <a:cxn ang="T9">
                      <a:pos x="T2" y="T3"/>
                    </a:cxn>
                    <a:cxn ang="T10">
                      <a:pos x="T4" y="T5"/>
                    </a:cxn>
                    <a:cxn ang="T11">
                      <a:pos x="T6" y="T7"/>
                    </a:cxn>
                  </a:cxnLst>
                  <a:rect l="T12" t="T13" r="T14" b="T15"/>
                  <a:pathLst>
                    <a:path w="26" h="35">
                      <a:moveTo>
                        <a:pt x="0" y="35"/>
                      </a:moveTo>
                      <a:lnTo>
                        <a:pt x="0" y="8"/>
                      </a:lnTo>
                      <a:lnTo>
                        <a:pt x="26" y="0"/>
                      </a:lnTo>
                      <a:lnTo>
                        <a:pt x="0" y="35"/>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41" name="Freeform 424">
                  <a:extLst>
                    <a:ext uri="{FF2B5EF4-FFF2-40B4-BE49-F238E27FC236}">
                      <a16:creationId xmlns:a16="http://schemas.microsoft.com/office/drawing/2014/main" id="{C5B7AB24-96E5-4D0B-A642-2774C83C43B5}"/>
                    </a:ext>
                  </a:extLst>
                </p:cNvPr>
                <p:cNvSpPr/>
                <p:nvPr/>
              </p:nvSpPr>
              <p:spPr bwMode="auto">
                <a:xfrm>
                  <a:off x="1129144" y="2638185"/>
                  <a:ext cx="10108" cy="11138"/>
                </a:xfrm>
                <a:custGeom>
                  <a:avLst/>
                  <a:gdLst>
                    <a:gd name="T0" fmla="*/ 0 w 22"/>
                    <a:gd name="T1" fmla="*/ 0 h 24"/>
                    <a:gd name="T2" fmla="*/ 0 w 22"/>
                    <a:gd name="T3" fmla="*/ 0 h 24"/>
                    <a:gd name="T4" fmla="*/ 1 w 22"/>
                    <a:gd name="T5" fmla="*/ 1 h 24"/>
                    <a:gd name="T6" fmla="*/ 0 w 22"/>
                    <a:gd name="T7" fmla="*/ 0 h 24"/>
                    <a:gd name="T8" fmla="*/ 0 60000 65536"/>
                    <a:gd name="T9" fmla="*/ 0 60000 65536"/>
                    <a:gd name="T10" fmla="*/ 0 60000 65536"/>
                    <a:gd name="T11" fmla="*/ 0 60000 65536"/>
                    <a:gd name="T12" fmla="*/ 0 w 22"/>
                    <a:gd name="T13" fmla="*/ 0 h 24"/>
                    <a:gd name="T14" fmla="*/ 22 w 22"/>
                    <a:gd name="T15" fmla="*/ 24 h 24"/>
                  </a:gdLst>
                  <a:ahLst/>
                  <a:cxnLst>
                    <a:cxn ang="T8">
                      <a:pos x="T0" y="T1"/>
                    </a:cxn>
                    <a:cxn ang="T9">
                      <a:pos x="T2" y="T3"/>
                    </a:cxn>
                    <a:cxn ang="T10">
                      <a:pos x="T4" y="T5"/>
                    </a:cxn>
                    <a:cxn ang="T11">
                      <a:pos x="T6" y="T7"/>
                    </a:cxn>
                  </a:cxnLst>
                  <a:rect l="T12" t="T13" r="T14" b="T15"/>
                  <a:pathLst>
                    <a:path w="22" h="24">
                      <a:moveTo>
                        <a:pt x="0" y="18"/>
                      </a:moveTo>
                      <a:lnTo>
                        <a:pt x="14" y="0"/>
                      </a:lnTo>
                      <a:lnTo>
                        <a:pt x="22" y="24"/>
                      </a:lnTo>
                      <a:lnTo>
                        <a:pt x="0" y="18"/>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42" name="Freeform 425">
                  <a:extLst>
                    <a:ext uri="{FF2B5EF4-FFF2-40B4-BE49-F238E27FC236}">
                      <a16:creationId xmlns:a16="http://schemas.microsoft.com/office/drawing/2014/main" id="{6CF1778B-2714-4F88-A5C2-A5887CBE16A8}"/>
                    </a:ext>
                  </a:extLst>
                </p:cNvPr>
                <p:cNvSpPr/>
                <p:nvPr/>
              </p:nvSpPr>
              <p:spPr bwMode="auto">
                <a:xfrm>
                  <a:off x="1139252" y="2612726"/>
                  <a:ext cx="143201" cy="237086"/>
                </a:xfrm>
                <a:custGeom>
                  <a:avLst/>
                  <a:gdLst>
                    <a:gd name="T0" fmla="*/ 0 w 297"/>
                    <a:gd name="T1" fmla="*/ 3 h 521"/>
                    <a:gd name="T2" fmla="*/ 0 w 297"/>
                    <a:gd name="T3" fmla="*/ 1 h 521"/>
                    <a:gd name="T4" fmla="*/ 1 w 297"/>
                    <a:gd name="T5" fmla="*/ 0 h 521"/>
                    <a:gd name="T6" fmla="*/ 3 w 297"/>
                    <a:gd name="T7" fmla="*/ 0 h 521"/>
                    <a:gd name="T8" fmla="*/ 2 w 297"/>
                    <a:gd name="T9" fmla="*/ 1 h 521"/>
                    <a:gd name="T10" fmla="*/ 4 w 297"/>
                    <a:gd name="T11" fmla="*/ 2 h 521"/>
                    <a:gd name="T12" fmla="*/ 3 w 297"/>
                    <a:gd name="T13" fmla="*/ 4 h 521"/>
                    <a:gd name="T14" fmla="*/ 4 w 297"/>
                    <a:gd name="T15" fmla="*/ 4 h 521"/>
                    <a:gd name="T16" fmla="*/ 5 w 297"/>
                    <a:gd name="T17" fmla="*/ 7 h 521"/>
                    <a:gd name="T18" fmla="*/ 5 w 297"/>
                    <a:gd name="T19" fmla="*/ 7 h 521"/>
                    <a:gd name="T20" fmla="*/ 6 w 297"/>
                    <a:gd name="T21" fmla="*/ 8 h 521"/>
                    <a:gd name="T22" fmla="*/ 5 w 297"/>
                    <a:gd name="T23" fmla="*/ 8 h 521"/>
                    <a:gd name="T24" fmla="*/ 7 w 297"/>
                    <a:gd name="T25" fmla="*/ 9 h 521"/>
                    <a:gd name="T26" fmla="*/ 6 w 297"/>
                    <a:gd name="T27" fmla="*/ 10 h 521"/>
                    <a:gd name="T28" fmla="*/ 7 w 297"/>
                    <a:gd name="T29" fmla="*/ 11 h 521"/>
                    <a:gd name="T30" fmla="*/ 0 w 297"/>
                    <a:gd name="T31" fmla="*/ 12 h 521"/>
                    <a:gd name="T32" fmla="*/ 3 w 297"/>
                    <a:gd name="T33" fmla="*/ 10 h 521"/>
                    <a:gd name="T34" fmla="*/ 2 w 297"/>
                    <a:gd name="T35" fmla="*/ 10 h 521"/>
                    <a:gd name="T36" fmla="*/ 1 w 297"/>
                    <a:gd name="T37" fmla="*/ 9 h 521"/>
                    <a:gd name="T38" fmla="*/ 2 w 297"/>
                    <a:gd name="T39" fmla="*/ 9 h 521"/>
                    <a:gd name="T40" fmla="*/ 1 w 297"/>
                    <a:gd name="T41" fmla="*/ 8 h 521"/>
                    <a:gd name="T42" fmla="*/ 3 w 297"/>
                    <a:gd name="T43" fmla="*/ 7 h 521"/>
                    <a:gd name="T44" fmla="*/ 3 w 297"/>
                    <a:gd name="T45" fmla="*/ 6 h 521"/>
                    <a:gd name="T46" fmla="*/ 2 w 297"/>
                    <a:gd name="T47" fmla="*/ 6 h 521"/>
                    <a:gd name="T48" fmla="*/ 3 w 297"/>
                    <a:gd name="T49" fmla="*/ 5 h 521"/>
                    <a:gd name="T50" fmla="*/ 1 w 297"/>
                    <a:gd name="T51" fmla="*/ 6 h 521"/>
                    <a:gd name="T52" fmla="*/ 1 w 297"/>
                    <a:gd name="T53" fmla="*/ 4 h 521"/>
                    <a:gd name="T54" fmla="*/ 0 w 297"/>
                    <a:gd name="T55" fmla="*/ 5 h 521"/>
                    <a:gd name="T56" fmla="*/ 1 w 297"/>
                    <a:gd name="T57" fmla="*/ 3 h 521"/>
                    <a:gd name="T58" fmla="*/ 0 w 297"/>
                    <a:gd name="T59" fmla="*/ 3 h 52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7"/>
                    <a:gd name="T91" fmla="*/ 0 h 521"/>
                    <a:gd name="T92" fmla="*/ 297 w 297"/>
                    <a:gd name="T93" fmla="*/ 521 h 52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7" h="521">
                      <a:moveTo>
                        <a:pt x="0" y="122"/>
                      </a:moveTo>
                      <a:lnTo>
                        <a:pt x="11" y="50"/>
                      </a:lnTo>
                      <a:lnTo>
                        <a:pt x="49" y="0"/>
                      </a:lnTo>
                      <a:lnTo>
                        <a:pt x="113" y="0"/>
                      </a:lnTo>
                      <a:lnTo>
                        <a:pt x="73" y="62"/>
                      </a:lnTo>
                      <a:lnTo>
                        <a:pt x="161" y="74"/>
                      </a:lnTo>
                      <a:lnTo>
                        <a:pt x="106" y="161"/>
                      </a:lnTo>
                      <a:lnTo>
                        <a:pt x="175" y="189"/>
                      </a:lnTo>
                      <a:lnTo>
                        <a:pt x="239" y="296"/>
                      </a:lnTo>
                      <a:lnTo>
                        <a:pt x="220" y="304"/>
                      </a:lnTo>
                      <a:lnTo>
                        <a:pt x="248" y="330"/>
                      </a:lnTo>
                      <a:lnTo>
                        <a:pt x="231" y="359"/>
                      </a:lnTo>
                      <a:lnTo>
                        <a:pt x="297" y="364"/>
                      </a:lnTo>
                      <a:lnTo>
                        <a:pt x="258" y="433"/>
                      </a:lnTo>
                      <a:lnTo>
                        <a:pt x="285" y="455"/>
                      </a:lnTo>
                      <a:lnTo>
                        <a:pt x="18" y="521"/>
                      </a:lnTo>
                      <a:lnTo>
                        <a:pt x="139" y="423"/>
                      </a:lnTo>
                      <a:lnTo>
                        <a:pt x="102" y="438"/>
                      </a:lnTo>
                      <a:lnTo>
                        <a:pt x="34" y="410"/>
                      </a:lnTo>
                      <a:lnTo>
                        <a:pt x="85" y="375"/>
                      </a:lnTo>
                      <a:lnTo>
                        <a:pt x="55" y="359"/>
                      </a:lnTo>
                      <a:lnTo>
                        <a:pt x="123" y="319"/>
                      </a:lnTo>
                      <a:lnTo>
                        <a:pt x="133" y="271"/>
                      </a:lnTo>
                      <a:lnTo>
                        <a:pt x="95" y="256"/>
                      </a:lnTo>
                      <a:lnTo>
                        <a:pt x="113" y="229"/>
                      </a:lnTo>
                      <a:lnTo>
                        <a:pt x="46" y="242"/>
                      </a:lnTo>
                      <a:lnTo>
                        <a:pt x="49" y="169"/>
                      </a:lnTo>
                      <a:lnTo>
                        <a:pt x="11" y="202"/>
                      </a:lnTo>
                      <a:lnTo>
                        <a:pt x="31" y="126"/>
                      </a:lnTo>
                      <a:lnTo>
                        <a:pt x="0" y="122"/>
                      </a:lnTo>
                      <a:close/>
                    </a:path>
                  </a:pathLst>
                </a:custGeom>
                <a:solidFill>
                  <a:srgbClr val="4BACC6"/>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43" name="Freeform 426">
                  <a:extLst>
                    <a:ext uri="{FF2B5EF4-FFF2-40B4-BE49-F238E27FC236}">
                      <a16:creationId xmlns:a16="http://schemas.microsoft.com/office/drawing/2014/main" id="{BA14EF2F-B580-410C-93F3-C70B6111ABD8}"/>
                    </a:ext>
                  </a:extLst>
                </p:cNvPr>
                <p:cNvSpPr/>
                <p:nvPr/>
              </p:nvSpPr>
              <p:spPr bwMode="auto">
                <a:xfrm>
                  <a:off x="4697388" y="2458382"/>
                  <a:ext cx="55596" cy="19094"/>
                </a:xfrm>
                <a:custGeom>
                  <a:avLst/>
                  <a:gdLst>
                    <a:gd name="T0" fmla="*/ 0 w 116"/>
                    <a:gd name="T1" fmla="*/ 0 h 42"/>
                    <a:gd name="T2" fmla="*/ 2 w 116"/>
                    <a:gd name="T3" fmla="*/ 0 h 42"/>
                    <a:gd name="T4" fmla="*/ 3 w 116"/>
                    <a:gd name="T5" fmla="*/ 1 h 42"/>
                    <a:gd name="T6" fmla="*/ 2 w 116"/>
                    <a:gd name="T7" fmla="*/ 1 h 42"/>
                    <a:gd name="T8" fmla="*/ 0 w 116"/>
                    <a:gd name="T9" fmla="*/ 0 h 42"/>
                    <a:gd name="T10" fmla="*/ 0 60000 65536"/>
                    <a:gd name="T11" fmla="*/ 0 60000 65536"/>
                    <a:gd name="T12" fmla="*/ 0 60000 65536"/>
                    <a:gd name="T13" fmla="*/ 0 60000 65536"/>
                    <a:gd name="T14" fmla="*/ 0 60000 65536"/>
                    <a:gd name="T15" fmla="*/ 0 w 116"/>
                    <a:gd name="T16" fmla="*/ 0 h 42"/>
                    <a:gd name="T17" fmla="*/ 116 w 116"/>
                    <a:gd name="T18" fmla="*/ 42 h 42"/>
                  </a:gdLst>
                  <a:ahLst/>
                  <a:cxnLst>
                    <a:cxn ang="T10">
                      <a:pos x="T0" y="T1"/>
                    </a:cxn>
                    <a:cxn ang="T11">
                      <a:pos x="T2" y="T3"/>
                    </a:cxn>
                    <a:cxn ang="T12">
                      <a:pos x="T4" y="T5"/>
                    </a:cxn>
                    <a:cxn ang="T13">
                      <a:pos x="T6" y="T7"/>
                    </a:cxn>
                    <a:cxn ang="T14">
                      <a:pos x="T8" y="T9"/>
                    </a:cxn>
                  </a:cxnLst>
                  <a:rect l="T15" t="T16" r="T17" b="T18"/>
                  <a:pathLst>
                    <a:path w="116" h="42">
                      <a:moveTo>
                        <a:pt x="0" y="14"/>
                      </a:moveTo>
                      <a:lnTo>
                        <a:pt x="71" y="0"/>
                      </a:lnTo>
                      <a:lnTo>
                        <a:pt x="116" y="21"/>
                      </a:lnTo>
                      <a:lnTo>
                        <a:pt x="92" y="42"/>
                      </a:lnTo>
                      <a:lnTo>
                        <a:pt x="0" y="14"/>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44" name="Freeform 427">
                  <a:extLst>
                    <a:ext uri="{FF2B5EF4-FFF2-40B4-BE49-F238E27FC236}">
                      <a16:creationId xmlns:a16="http://schemas.microsoft.com/office/drawing/2014/main" id="{E0273D40-4656-4AB9-9A2B-6E5568D374A2}"/>
                    </a:ext>
                  </a:extLst>
                </p:cNvPr>
                <p:cNvSpPr/>
                <p:nvPr/>
              </p:nvSpPr>
              <p:spPr bwMode="auto">
                <a:xfrm>
                  <a:off x="3123857" y="3468780"/>
                  <a:ext cx="129724" cy="299141"/>
                </a:xfrm>
                <a:custGeom>
                  <a:avLst/>
                  <a:gdLst>
                    <a:gd name="T0" fmla="*/ 0 w 268"/>
                    <a:gd name="T1" fmla="*/ 1 h 659"/>
                    <a:gd name="T2" fmla="*/ 1 w 268"/>
                    <a:gd name="T3" fmla="*/ 2 h 659"/>
                    <a:gd name="T4" fmla="*/ 2 w 268"/>
                    <a:gd name="T5" fmla="*/ 3 h 659"/>
                    <a:gd name="T6" fmla="*/ 1 w 268"/>
                    <a:gd name="T7" fmla="*/ 4 h 659"/>
                    <a:gd name="T8" fmla="*/ 4 w 268"/>
                    <a:gd name="T9" fmla="*/ 6 h 659"/>
                    <a:gd name="T10" fmla="*/ 5 w 268"/>
                    <a:gd name="T11" fmla="*/ 9 h 659"/>
                    <a:gd name="T12" fmla="*/ 5 w 268"/>
                    <a:gd name="T13" fmla="*/ 11 h 659"/>
                    <a:gd name="T14" fmla="*/ 2 w 268"/>
                    <a:gd name="T15" fmla="*/ 13 h 659"/>
                    <a:gd name="T16" fmla="*/ 3 w 268"/>
                    <a:gd name="T17" fmla="*/ 15 h 659"/>
                    <a:gd name="T18" fmla="*/ 3 w 268"/>
                    <a:gd name="T19" fmla="*/ 14 h 659"/>
                    <a:gd name="T20" fmla="*/ 4 w 268"/>
                    <a:gd name="T21" fmla="*/ 14 h 659"/>
                    <a:gd name="T22" fmla="*/ 4 w 268"/>
                    <a:gd name="T23" fmla="*/ 13 h 659"/>
                    <a:gd name="T24" fmla="*/ 6 w 268"/>
                    <a:gd name="T25" fmla="*/ 12 h 659"/>
                    <a:gd name="T26" fmla="*/ 6 w 268"/>
                    <a:gd name="T27" fmla="*/ 8 h 659"/>
                    <a:gd name="T28" fmla="*/ 3 w 268"/>
                    <a:gd name="T29" fmla="*/ 5 h 659"/>
                    <a:gd name="T30" fmla="*/ 3 w 268"/>
                    <a:gd name="T31" fmla="*/ 3 h 659"/>
                    <a:gd name="T32" fmla="*/ 5 w 268"/>
                    <a:gd name="T33" fmla="*/ 2 h 659"/>
                    <a:gd name="T34" fmla="*/ 3 w 268"/>
                    <a:gd name="T35" fmla="*/ 0 h 659"/>
                    <a:gd name="T36" fmla="*/ 0 w 268"/>
                    <a:gd name="T37" fmla="*/ 1 h 6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8"/>
                    <a:gd name="T58" fmla="*/ 0 h 659"/>
                    <a:gd name="T59" fmla="*/ 268 w 268"/>
                    <a:gd name="T60" fmla="*/ 659 h 6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8" h="659">
                      <a:moveTo>
                        <a:pt x="0" y="34"/>
                      </a:moveTo>
                      <a:lnTo>
                        <a:pt x="39" y="101"/>
                      </a:lnTo>
                      <a:lnTo>
                        <a:pt x="92" y="128"/>
                      </a:lnTo>
                      <a:lnTo>
                        <a:pt x="65" y="181"/>
                      </a:lnTo>
                      <a:lnTo>
                        <a:pt x="158" y="268"/>
                      </a:lnTo>
                      <a:lnTo>
                        <a:pt x="201" y="387"/>
                      </a:lnTo>
                      <a:lnTo>
                        <a:pt x="204" y="489"/>
                      </a:lnTo>
                      <a:lnTo>
                        <a:pt x="87" y="577"/>
                      </a:lnTo>
                      <a:lnTo>
                        <a:pt x="110" y="659"/>
                      </a:lnTo>
                      <a:lnTo>
                        <a:pt x="143" y="602"/>
                      </a:lnTo>
                      <a:lnTo>
                        <a:pt x="165" y="615"/>
                      </a:lnTo>
                      <a:lnTo>
                        <a:pt x="175" y="580"/>
                      </a:lnTo>
                      <a:lnTo>
                        <a:pt x="268" y="519"/>
                      </a:lnTo>
                      <a:lnTo>
                        <a:pt x="254" y="354"/>
                      </a:lnTo>
                      <a:lnTo>
                        <a:pt x="129" y="201"/>
                      </a:lnTo>
                      <a:lnTo>
                        <a:pt x="142" y="151"/>
                      </a:lnTo>
                      <a:lnTo>
                        <a:pt x="217" y="76"/>
                      </a:lnTo>
                      <a:lnTo>
                        <a:pt x="115" y="0"/>
                      </a:lnTo>
                      <a:lnTo>
                        <a:pt x="0" y="34"/>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45" name="Freeform 428">
                  <a:extLst>
                    <a:ext uri="{FF2B5EF4-FFF2-40B4-BE49-F238E27FC236}">
                      <a16:creationId xmlns:a16="http://schemas.microsoft.com/office/drawing/2014/main" id="{69D8EAB1-B6B3-4A1C-BD7D-DF8219830882}"/>
                    </a:ext>
                  </a:extLst>
                </p:cNvPr>
                <p:cNvSpPr/>
                <p:nvPr/>
              </p:nvSpPr>
              <p:spPr bwMode="auto">
                <a:xfrm>
                  <a:off x="2045634" y="3554704"/>
                  <a:ext cx="176896" cy="132068"/>
                </a:xfrm>
                <a:custGeom>
                  <a:avLst/>
                  <a:gdLst>
                    <a:gd name="T0" fmla="*/ 0 w 369"/>
                    <a:gd name="T1" fmla="*/ 7 h 289"/>
                    <a:gd name="T2" fmla="*/ 2 w 369"/>
                    <a:gd name="T3" fmla="*/ 5 h 289"/>
                    <a:gd name="T4" fmla="*/ 2 w 369"/>
                    <a:gd name="T5" fmla="*/ 5 h 289"/>
                    <a:gd name="T6" fmla="*/ 3 w 369"/>
                    <a:gd name="T7" fmla="*/ 4 h 289"/>
                    <a:gd name="T8" fmla="*/ 5 w 369"/>
                    <a:gd name="T9" fmla="*/ 1 h 289"/>
                    <a:gd name="T10" fmla="*/ 8 w 369"/>
                    <a:gd name="T11" fmla="*/ 0 h 289"/>
                    <a:gd name="T12" fmla="*/ 9 w 369"/>
                    <a:gd name="T13" fmla="*/ 3 h 289"/>
                    <a:gd name="T14" fmla="*/ 8 w 369"/>
                    <a:gd name="T15" fmla="*/ 4 h 289"/>
                    <a:gd name="T16" fmla="*/ 5 w 369"/>
                    <a:gd name="T17" fmla="*/ 5 h 289"/>
                    <a:gd name="T18" fmla="*/ 0 w 369"/>
                    <a:gd name="T19" fmla="*/ 7 h 2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9"/>
                    <a:gd name="T31" fmla="*/ 0 h 289"/>
                    <a:gd name="T32" fmla="*/ 369 w 369"/>
                    <a:gd name="T33" fmla="*/ 289 h 2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9" h="289">
                      <a:moveTo>
                        <a:pt x="0" y="289"/>
                      </a:moveTo>
                      <a:lnTo>
                        <a:pt x="96" y="225"/>
                      </a:lnTo>
                      <a:lnTo>
                        <a:pt x="79" y="194"/>
                      </a:lnTo>
                      <a:lnTo>
                        <a:pt x="108" y="157"/>
                      </a:lnTo>
                      <a:lnTo>
                        <a:pt x="207" y="33"/>
                      </a:lnTo>
                      <a:lnTo>
                        <a:pt x="329" y="0"/>
                      </a:lnTo>
                      <a:lnTo>
                        <a:pt x="369" y="113"/>
                      </a:lnTo>
                      <a:lnTo>
                        <a:pt x="336" y="157"/>
                      </a:lnTo>
                      <a:lnTo>
                        <a:pt x="197" y="232"/>
                      </a:lnTo>
                      <a:lnTo>
                        <a:pt x="0" y="289"/>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46" name="Freeform 429">
                  <a:extLst>
                    <a:ext uri="{FF2B5EF4-FFF2-40B4-BE49-F238E27FC236}">
                      <a16:creationId xmlns:a16="http://schemas.microsoft.com/office/drawing/2014/main" id="{AB6E87CC-E38B-4B2F-B957-FD09232F7D57}"/>
                    </a:ext>
                  </a:extLst>
                </p:cNvPr>
                <p:cNvSpPr/>
                <p:nvPr/>
              </p:nvSpPr>
              <p:spPr bwMode="auto">
                <a:xfrm>
                  <a:off x="2032156" y="3589709"/>
                  <a:ext cx="65704" cy="97062"/>
                </a:xfrm>
                <a:custGeom>
                  <a:avLst/>
                  <a:gdLst>
                    <a:gd name="T0" fmla="*/ 0 w 137"/>
                    <a:gd name="T1" fmla="*/ 1 h 211"/>
                    <a:gd name="T2" fmla="*/ 1 w 137"/>
                    <a:gd name="T3" fmla="*/ 5 h 211"/>
                    <a:gd name="T4" fmla="*/ 3 w 137"/>
                    <a:gd name="T5" fmla="*/ 3 h 211"/>
                    <a:gd name="T6" fmla="*/ 3 w 137"/>
                    <a:gd name="T7" fmla="*/ 3 h 211"/>
                    <a:gd name="T8" fmla="*/ 3 w 137"/>
                    <a:gd name="T9" fmla="*/ 2 h 211"/>
                    <a:gd name="T10" fmla="*/ 3 w 137"/>
                    <a:gd name="T11" fmla="*/ 1 h 211"/>
                    <a:gd name="T12" fmla="*/ 1 w 137"/>
                    <a:gd name="T13" fmla="*/ 0 h 211"/>
                    <a:gd name="T14" fmla="*/ 0 w 137"/>
                    <a:gd name="T15" fmla="*/ 1 h 211"/>
                    <a:gd name="T16" fmla="*/ 0 60000 65536"/>
                    <a:gd name="T17" fmla="*/ 0 60000 65536"/>
                    <a:gd name="T18" fmla="*/ 0 60000 65536"/>
                    <a:gd name="T19" fmla="*/ 0 60000 65536"/>
                    <a:gd name="T20" fmla="*/ 0 60000 65536"/>
                    <a:gd name="T21" fmla="*/ 0 60000 65536"/>
                    <a:gd name="T22" fmla="*/ 0 60000 65536"/>
                    <a:gd name="T23" fmla="*/ 0 60000 65536"/>
                    <a:gd name="T24" fmla="*/ 0 w 137"/>
                    <a:gd name="T25" fmla="*/ 0 h 211"/>
                    <a:gd name="T26" fmla="*/ 137 w 137"/>
                    <a:gd name="T27" fmla="*/ 211 h 2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7" h="211">
                      <a:moveTo>
                        <a:pt x="0" y="42"/>
                      </a:moveTo>
                      <a:lnTo>
                        <a:pt x="29" y="211"/>
                      </a:lnTo>
                      <a:lnTo>
                        <a:pt x="125" y="147"/>
                      </a:lnTo>
                      <a:lnTo>
                        <a:pt x="108" y="116"/>
                      </a:lnTo>
                      <a:lnTo>
                        <a:pt x="137" y="79"/>
                      </a:lnTo>
                      <a:lnTo>
                        <a:pt x="137" y="32"/>
                      </a:lnTo>
                      <a:lnTo>
                        <a:pt x="67" y="0"/>
                      </a:lnTo>
                      <a:lnTo>
                        <a:pt x="0" y="42"/>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47" name="Freeform 430">
                  <a:extLst>
                    <a:ext uri="{FF2B5EF4-FFF2-40B4-BE49-F238E27FC236}">
                      <a16:creationId xmlns:a16="http://schemas.microsoft.com/office/drawing/2014/main" id="{3BBF7A7D-62BA-4A7C-B4C3-370ADEF57A65}"/>
                    </a:ext>
                  </a:extLst>
                </p:cNvPr>
                <p:cNvSpPr/>
                <p:nvPr/>
              </p:nvSpPr>
              <p:spPr bwMode="auto">
                <a:xfrm>
                  <a:off x="1501468" y="2927779"/>
                  <a:ext cx="171842" cy="146388"/>
                </a:xfrm>
                <a:custGeom>
                  <a:avLst/>
                  <a:gdLst>
                    <a:gd name="T0" fmla="*/ 0 w 356"/>
                    <a:gd name="T1" fmla="*/ 2 h 323"/>
                    <a:gd name="T2" fmla="*/ 0 w 356"/>
                    <a:gd name="T3" fmla="*/ 1 h 323"/>
                    <a:gd name="T4" fmla="*/ 2 w 356"/>
                    <a:gd name="T5" fmla="*/ 0 h 323"/>
                    <a:gd name="T6" fmla="*/ 4 w 356"/>
                    <a:gd name="T7" fmla="*/ 1 h 323"/>
                    <a:gd name="T8" fmla="*/ 6 w 356"/>
                    <a:gd name="T9" fmla="*/ 1 h 323"/>
                    <a:gd name="T10" fmla="*/ 8 w 356"/>
                    <a:gd name="T11" fmla="*/ 3 h 323"/>
                    <a:gd name="T12" fmla="*/ 8 w 356"/>
                    <a:gd name="T13" fmla="*/ 6 h 323"/>
                    <a:gd name="T14" fmla="*/ 8 w 356"/>
                    <a:gd name="T15" fmla="*/ 7 h 323"/>
                    <a:gd name="T16" fmla="*/ 7 w 356"/>
                    <a:gd name="T17" fmla="*/ 7 h 323"/>
                    <a:gd name="T18" fmla="*/ 6 w 356"/>
                    <a:gd name="T19" fmla="*/ 5 h 323"/>
                    <a:gd name="T20" fmla="*/ 5 w 356"/>
                    <a:gd name="T21" fmla="*/ 6 h 323"/>
                    <a:gd name="T22" fmla="*/ 2 w 356"/>
                    <a:gd name="T23" fmla="*/ 4 h 323"/>
                    <a:gd name="T24" fmla="*/ 1 w 356"/>
                    <a:gd name="T25" fmla="*/ 2 h 323"/>
                    <a:gd name="T26" fmla="*/ 0 w 356"/>
                    <a:gd name="T27" fmla="*/ 3 h 323"/>
                    <a:gd name="T28" fmla="*/ 0 w 356"/>
                    <a:gd name="T29" fmla="*/ 2 h 3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6"/>
                    <a:gd name="T46" fmla="*/ 0 h 323"/>
                    <a:gd name="T47" fmla="*/ 356 w 356"/>
                    <a:gd name="T48" fmla="*/ 323 h 3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6" h="323">
                      <a:moveTo>
                        <a:pt x="0" y="76"/>
                      </a:moveTo>
                      <a:lnTo>
                        <a:pt x="0" y="23"/>
                      </a:lnTo>
                      <a:lnTo>
                        <a:pt x="91" y="0"/>
                      </a:lnTo>
                      <a:lnTo>
                        <a:pt x="164" y="64"/>
                      </a:lnTo>
                      <a:lnTo>
                        <a:pt x="245" y="46"/>
                      </a:lnTo>
                      <a:lnTo>
                        <a:pt x="345" y="146"/>
                      </a:lnTo>
                      <a:lnTo>
                        <a:pt x="332" y="253"/>
                      </a:lnTo>
                      <a:lnTo>
                        <a:pt x="356" y="299"/>
                      </a:lnTo>
                      <a:lnTo>
                        <a:pt x="281" y="323"/>
                      </a:lnTo>
                      <a:lnTo>
                        <a:pt x="243" y="235"/>
                      </a:lnTo>
                      <a:lnTo>
                        <a:pt x="211" y="272"/>
                      </a:lnTo>
                      <a:lnTo>
                        <a:pt x="91" y="183"/>
                      </a:lnTo>
                      <a:lnTo>
                        <a:pt x="33" y="89"/>
                      </a:lnTo>
                      <a:lnTo>
                        <a:pt x="2" y="110"/>
                      </a:lnTo>
                      <a:lnTo>
                        <a:pt x="0" y="76"/>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48" name="Freeform 431">
                  <a:extLst>
                    <a:ext uri="{FF2B5EF4-FFF2-40B4-BE49-F238E27FC236}">
                      <a16:creationId xmlns:a16="http://schemas.microsoft.com/office/drawing/2014/main" id="{162B3218-CB4A-45EF-A42A-3326D02A6DF2}"/>
                    </a:ext>
                  </a:extLst>
                </p:cNvPr>
                <p:cNvSpPr/>
                <p:nvPr/>
              </p:nvSpPr>
              <p:spPr bwMode="auto">
                <a:xfrm>
                  <a:off x="1461035" y="4054333"/>
                  <a:ext cx="234177" cy="249815"/>
                </a:xfrm>
                <a:custGeom>
                  <a:avLst/>
                  <a:gdLst>
                    <a:gd name="T0" fmla="*/ 0 w 485"/>
                    <a:gd name="T1" fmla="*/ 12 h 550"/>
                    <a:gd name="T2" fmla="*/ 1 w 485"/>
                    <a:gd name="T3" fmla="*/ 12 h 550"/>
                    <a:gd name="T4" fmla="*/ 9 w 485"/>
                    <a:gd name="T5" fmla="*/ 13 h 550"/>
                    <a:gd name="T6" fmla="*/ 11 w 485"/>
                    <a:gd name="T7" fmla="*/ 12 h 550"/>
                    <a:gd name="T8" fmla="*/ 9 w 485"/>
                    <a:gd name="T9" fmla="*/ 11 h 550"/>
                    <a:gd name="T10" fmla="*/ 9 w 485"/>
                    <a:gd name="T11" fmla="*/ 7 h 550"/>
                    <a:gd name="T12" fmla="*/ 11 w 485"/>
                    <a:gd name="T13" fmla="*/ 7 h 550"/>
                    <a:gd name="T14" fmla="*/ 11 w 485"/>
                    <a:gd name="T15" fmla="*/ 5 h 550"/>
                    <a:gd name="T16" fmla="*/ 9 w 485"/>
                    <a:gd name="T17" fmla="*/ 5 h 550"/>
                    <a:gd name="T18" fmla="*/ 9 w 485"/>
                    <a:gd name="T19" fmla="*/ 2 h 550"/>
                    <a:gd name="T20" fmla="*/ 8 w 485"/>
                    <a:gd name="T21" fmla="*/ 1 h 550"/>
                    <a:gd name="T22" fmla="*/ 7 w 485"/>
                    <a:gd name="T23" fmla="*/ 1 h 550"/>
                    <a:gd name="T24" fmla="*/ 7 w 485"/>
                    <a:gd name="T25" fmla="*/ 2 h 550"/>
                    <a:gd name="T26" fmla="*/ 5 w 485"/>
                    <a:gd name="T27" fmla="*/ 2 h 550"/>
                    <a:gd name="T28" fmla="*/ 4 w 485"/>
                    <a:gd name="T29" fmla="*/ 0 h 550"/>
                    <a:gd name="T30" fmla="*/ 1 w 485"/>
                    <a:gd name="T31" fmla="*/ 1 h 550"/>
                    <a:gd name="T32" fmla="*/ 2 w 485"/>
                    <a:gd name="T33" fmla="*/ 5 h 550"/>
                    <a:gd name="T34" fmla="*/ 0 w 485"/>
                    <a:gd name="T35" fmla="*/ 12 h 5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5"/>
                    <a:gd name="T55" fmla="*/ 0 h 550"/>
                    <a:gd name="T56" fmla="*/ 485 w 485"/>
                    <a:gd name="T57" fmla="*/ 550 h 5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5" h="550">
                      <a:moveTo>
                        <a:pt x="0" y="515"/>
                      </a:moveTo>
                      <a:lnTo>
                        <a:pt x="63" y="496"/>
                      </a:lnTo>
                      <a:lnTo>
                        <a:pt x="376" y="550"/>
                      </a:lnTo>
                      <a:lnTo>
                        <a:pt x="446" y="524"/>
                      </a:lnTo>
                      <a:lnTo>
                        <a:pt x="399" y="484"/>
                      </a:lnTo>
                      <a:lnTo>
                        <a:pt x="399" y="317"/>
                      </a:lnTo>
                      <a:lnTo>
                        <a:pt x="485" y="317"/>
                      </a:lnTo>
                      <a:lnTo>
                        <a:pt x="480" y="227"/>
                      </a:lnTo>
                      <a:lnTo>
                        <a:pt x="399" y="236"/>
                      </a:lnTo>
                      <a:lnTo>
                        <a:pt x="391" y="77"/>
                      </a:lnTo>
                      <a:lnTo>
                        <a:pt x="356" y="48"/>
                      </a:lnTo>
                      <a:lnTo>
                        <a:pt x="305" y="52"/>
                      </a:lnTo>
                      <a:lnTo>
                        <a:pt x="294" y="96"/>
                      </a:lnTo>
                      <a:lnTo>
                        <a:pt x="239" y="102"/>
                      </a:lnTo>
                      <a:lnTo>
                        <a:pt x="179" y="0"/>
                      </a:lnTo>
                      <a:lnTo>
                        <a:pt x="34" y="23"/>
                      </a:lnTo>
                      <a:lnTo>
                        <a:pt x="86" y="231"/>
                      </a:lnTo>
                      <a:lnTo>
                        <a:pt x="0" y="515"/>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49" name="Freeform 432">
                  <a:extLst>
                    <a:ext uri="{FF2B5EF4-FFF2-40B4-BE49-F238E27FC236}">
                      <a16:creationId xmlns:a16="http://schemas.microsoft.com/office/drawing/2014/main" id="{FBD8D340-C875-4A64-BBAC-A8B1381C95D7}"/>
                    </a:ext>
                  </a:extLst>
                </p:cNvPr>
                <p:cNvSpPr/>
                <p:nvPr/>
              </p:nvSpPr>
              <p:spPr bwMode="auto">
                <a:xfrm>
                  <a:off x="1467773" y="4033648"/>
                  <a:ext cx="18532" cy="20685"/>
                </a:xfrm>
                <a:custGeom>
                  <a:avLst/>
                  <a:gdLst>
                    <a:gd name="T0" fmla="*/ 0 w 40"/>
                    <a:gd name="T1" fmla="*/ 0 h 48"/>
                    <a:gd name="T2" fmla="*/ 0 w 40"/>
                    <a:gd name="T3" fmla="*/ 1 h 48"/>
                    <a:gd name="T4" fmla="*/ 1 w 40"/>
                    <a:gd name="T5" fmla="*/ 0 h 48"/>
                    <a:gd name="T6" fmla="*/ 0 w 40"/>
                    <a:gd name="T7" fmla="*/ 0 h 48"/>
                    <a:gd name="T8" fmla="*/ 0 60000 65536"/>
                    <a:gd name="T9" fmla="*/ 0 60000 65536"/>
                    <a:gd name="T10" fmla="*/ 0 60000 65536"/>
                    <a:gd name="T11" fmla="*/ 0 60000 65536"/>
                    <a:gd name="T12" fmla="*/ 0 w 40"/>
                    <a:gd name="T13" fmla="*/ 0 h 48"/>
                    <a:gd name="T14" fmla="*/ 40 w 40"/>
                    <a:gd name="T15" fmla="*/ 48 h 48"/>
                  </a:gdLst>
                  <a:ahLst/>
                  <a:cxnLst>
                    <a:cxn ang="T8">
                      <a:pos x="T0" y="T1"/>
                    </a:cxn>
                    <a:cxn ang="T9">
                      <a:pos x="T2" y="T3"/>
                    </a:cxn>
                    <a:cxn ang="T10">
                      <a:pos x="T4" y="T5"/>
                    </a:cxn>
                    <a:cxn ang="T11">
                      <a:pos x="T6" y="T7"/>
                    </a:cxn>
                  </a:cxnLst>
                  <a:rect l="T12" t="T13" r="T14" b="T15"/>
                  <a:pathLst>
                    <a:path w="40" h="48">
                      <a:moveTo>
                        <a:pt x="0" y="16"/>
                      </a:moveTo>
                      <a:lnTo>
                        <a:pt x="18" y="48"/>
                      </a:lnTo>
                      <a:lnTo>
                        <a:pt x="40" y="0"/>
                      </a:lnTo>
                      <a:lnTo>
                        <a:pt x="0" y="16"/>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50" name="Freeform 433">
                  <a:extLst>
                    <a:ext uri="{FF2B5EF4-FFF2-40B4-BE49-F238E27FC236}">
                      <a16:creationId xmlns:a16="http://schemas.microsoft.com/office/drawing/2014/main" id="{B78C02A9-5787-459E-AEE1-226979557A0E}"/>
                    </a:ext>
                  </a:extLst>
                </p:cNvPr>
                <p:cNvSpPr/>
                <p:nvPr/>
              </p:nvSpPr>
              <p:spPr bwMode="auto">
                <a:xfrm>
                  <a:off x="1614344" y="4297784"/>
                  <a:ext cx="171842" cy="186168"/>
                </a:xfrm>
                <a:custGeom>
                  <a:avLst/>
                  <a:gdLst>
                    <a:gd name="T0" fmla="*/ 0 w 358"/>
                    <a:gd name="T1" fmla="*/ 7 h 410"/>
                    <a:gd name="T2" fmla="*/ 0 w 358"/>
                    <a:gd name="T3" fmla="*/ 5 h 410"/>
                    <a:gd name="T4" fmla="*/ 1 w 358"/>
                    <a:gd name="T5" fmla="*/ 4 h 410"/>
                    <a:gd name="T6" fmla="*/ 1 w 358"/>
                    <a:gd name="T7" fmla="*/ 1 h 410"/>
                    <a:gd name="T8" fmla="*/ 3 w 358"/>
                    <a:gd name="T9" fmla="*/ 0 h 410"/>
                    <a:gd name="T10" fmla="*/ 3 w 358"/>
                    <a:gd name="T11" fmla="*/ 1 h 410"/>
                    <a:gd name="T12" fmla="*/ 5 w 358"/>
                    <a:gd name="T13" fmla="*/ 0 h 410"/>
                    <a:gd name="T14" fmla="*/ 7 w 358"/>
                    <a:gd name="T15" fmla="*/ 4 h 410"/>
                    <a:gd name="T16" fmla="*/ 8 w 358"/>
                    <a:gd name="T17" fmla="*/ 5 h 410"/>
                    <a:gd name="T18" fmla="*/ 5 w 358"/>
                    <a:gd name="T19" fmla="*/ 8 h 410"/>
                    <a:gd name="T20" fmla="*/ 3 w 358"/>
                    <a:gd name="T21" fmla="*/ 8 h 410"/>
                    <a:gd name="T22" fmla="*/ 2 w 358"/>
                    <a:gd name="T23" fmla="*/ 9 h 410"/>
                    <a:gd name="T24" fmla="*/ 1 w 358"/>
                    <a:gd name="T25" fmla="*/ 9 h 410"/>
                    <a:gd name="T26" fmla="*/ 1 w 358"/>
                    <a:gd name="T27" fmla="*/ 8 h 410"/>
                    <a:gd name="T28" fmla="*/ 0 w 358"/>
                    <a:gd name="T29" fmla="*/ 7 h 4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8"/>
                    <a:gd name="T46" fmla="*/ 0 h 410"/>
                    <a:gd name="T47" fmla="*/ 358 w 358"/>
                    <a:gd name="T48" fmla="*/ 410 h 4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8" h="410">
                      <a:moveTo>
                        <a:pt x="0" y="314"/>
                      </a:moveTo>
                      <a:lnTo>
                        <a:pt x="0" y="191"/>
                      </a:lnTo>
                      <a:lnTo>
                        <a:pt x="40" y="188"/>
                      </a:lnTo>
                      <a:lnTo>
                        <a:pt x="40" y="30"/>
                      </a:lnTo>
                      <a:lnTo>
                        <a:pt x="115" y="12"/>
                      </a:lnTo>
                      <a:lnTo>
                        <a:pt x="138" y="39"/>
                      </a:lnTo>
                      <a:lnTo>
                        <a:pt x="201" y="0"/>
                      </a:lnTo>
                      <a:lnTo>
                        <a:pt x="306" y="169"/>
                      </a:lnTo>
                      <a:lnTo>
                        <a:pt x="358" y="197"/>
                      </a:lnTo>
                      <a:lnTo>
                        <a:pt x="216" y="353"/>
                      </a:lnTo>
                      <a:lnTo>
                        <a:pt x="131" y="353"/>
                      </a:lnTo>
                      <a:lnTo>
                        <a:pt x="86" y="408"/>
                      </a:lnTo>
                      <a:lnTo>
                        <a:pt x="32" y="410"/>
                      </a:lnTo>
                      <a:lnTo>
                        <a:pt x="34" y="360"/>
                      </a:lnTo>
                      <a:lnTo>
                        <a:pt x="0" y="314"/>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51" name="Freeform 434">
                  <a:extLst>
                    <a:ext uri="{FF2B5EF4-FFF2-40B4-BE49-F238E27FC236}">
                      <a16:creationId xmlns:a16="http://schemas.microsoft.com/office/drawing/2014/main" id="{BC02AEED-F6DE-4FB9-AE75-33EC1C0D6EB7}"/>
                    </a:ext>
                  </a:extLst>
                </p:cNvPr>
                <p:cNvSpPr/>
                <p:nvPr/>
              </p:nvSpPr>
              <p:spPr bwMode="auto">
                <a:xfrm>
                  <a:off x="1782817" y="3985913"/>
                  <a:ext cx="32010" cy="38188"/>
                </a:xfrm>
                <a:custGeom>
                  <a:avLst/>
                  <a:gdLst>
                    <a:gd name="T0" fmla="*/ 0 w 69"/>
                    <a:gd name="T1" fmla="*/ 0 h 88"/>
                    <a:gd name="T2" fmla="*/ 0 w 69"/>
                    <a:gd name="T3" fmla="*/ 1 h 88"/>
                    <a:gd name="T4" fmla="*/ 1 w 69"/>
                    <a:gd name="T5" fmla="*/ 2 h 88"/>
                    <a:gd name="T6" fmla="*/ 1 w 69"/>
                    <a:gd name="T7" fmla="*/ 1 h 88"/>
                    <a:gd name="T8" fmla="*/ 1 w 69"/>
                    <a:gd name="T9" fmla="*/ 0 h 88"/>
                    <a:gd name="T10" fmla="*/ 0 w 69"/>
                    <a:gd name="T11" fmla="*/ 0 h 88"/>
                    <a:gd name="T12" fmla="*/ 0 60000 65536"/>
                    <a:gd name="T13" fmla="*/ 0 60000 65536"/>
                    <a:gd name="T14" fmla="*/ 0 60000 65536"/>
                    <a:gd name="T15" fmla="*/ 0 60000 65536"/>
                    <a:gd name="T16" fmla="*/ 0 60000 65536"/>
                    <a:gd name="T17" fmla="*/ 0 60000 65536"/>
                    <a:gd name="T18" fmla="*/ 0 w 69"/>
                    <a:gd name="T19" fmla="*/ 0 h 88"/>
                    <a:gd name="T20" fmla="*/ 69 w 69"/>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69" h="88">
                      <a:moveTo>
                        <a:pt x="0" y="15"/>
                      </a:moveTo>
                      <a:lnTo>
                        <a:pt x="8" y="45"/>
                      </a:lnTo>
                      <a:lnTo>
                        <a:pt x="27" y="88"/>
                      </a:lnTo>
                      <a:lnTo>
                        <a:pt x="69" y="35"/>
                      </a:lnTo>
                      <a:lnTo>
                        <a:pt x="66" y="0"/>
                      </a:lnTo>
                      <a:lnTo>
                        <a:pt x="0" y="15"/>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52" name="Freeform 435">
                  <a:extLst>
                    <a:ext uri="{FF2B5EF4-FFF2-40B4-BE49-F238E27FC236}">
                      <a16:creationId xmlns:a16="http://schemas.microsoft.com/office/drawing/2014/main" id="{7F3519F8-FF01-4757-8ACA-C089499F55A7}"/>
                    </a:ext>
                  </a:extLst>
                </p:cNvPr>
                <p:cNvSpPr/>
                <p:nvPr/>
              </p:nvSpPr>
              <p:spPr bwMode="auto">
                <a:xfrm>
                  <a:off x="1405439" y="3683589"/>
                  <a:ext cx="139832" cy="225947"/>
                </a:xfrm>
                <a:custGeom>
                  <a:avLst/>
                  <a:gdLst>
                    <a:gd name="T0" fmla="*/ 0 w 294"/>
                    <a:gd name="T1" fmla="*/ 8 h 498"/>
                    <a:gd name="T2" fmla="*/ 1 w 294"/>
                    <a:gd name="T3" fmla="*/ 6 h 498"/>
                    <a:gd name="T4" fmla="*/ 3 w 294"/>
                    <a:gd name="T5" fmla="*/ 6 h 498"/>
                    <a:gd name="T6" fmla="*/ 4 w 294"/>
                    <a:gd name="T7" fmla="*/ 2 h 498"/>
                    <a:gd name="T8" fmla="*/ 5 w 294"/>
                    <a:gd name="T9" fmla="*/ 1 h 498"/>
                    <a:gd name="T10" fmla="*/ 5 w 294"/>
                    <a:gd name="T11" fmla="*/ 0 h 498"/>
                    <a:gd name="T12" fmla="*/ 5 w 294"/>
                    <a:gd name="T13" fmla="*/ 0 h 498"/>
                    <a:gd name="T14" fmla="*/ 6 w 294"/>
                    <a:gd name="T15" fmla="*/ 3 h 498"/>
                    <a:gd name="T16" fmla="*/ 5 w 294"/>
                    <a:gd name="T17" fmla="*/ 3 h 498"/>
                    <a:gd name="T18" fmla="*/ 6 w 294"/>
                    <a:gd name="T19" fmla="*/ 5 h 498"/>
                    <a:gd name="T20" fmla="*/ 5 w 294"/>
                    <a:gd name="T21" fmla="*/ 8 h 498"/>
                    <a:gd name="T22" fmla="*/ 6 w 294"/>
                    <a:gd name="T23" fmla="*/ 10 h 498"/>
                    <a:gd name="T24" fmla="*/ 6 w 294"/>
                    <a:gd name="T25" fmla="*/ 11 h 498"/>
                    <a:gd name="T26" fmla="*/ 4 w 294"/>
                    <a:gd name="T27" fmla="*/ 11 h 498"/>
                    <a:gd name="T28" fmla="*/ 2 w 294"/>
                    <a:gd name="T29" fmla="*/ 11 h 498"/>
                    <a:gd name="T30" fmla="*/ 1 w 294"/>
                    <a:gd name="T31" fmla="*/ 11 h 498"/>
                    <a:gd name="T32" fmla="*/ 1 w 294"/>
                    <a:gd name="T33" fmla="*/ 9 h 498"/>
                    <a:gd name="T34" fmla="*/ 0 w 294"/>
                    <a:gd name="T35" fmla="*/ 8 h 4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4"/>
                    <a:gd name="T55" fmla="*/ 0 h 498"/>
                    <a:gd name="T56" fmla="*/ 294 w 294"/>
                    <a:gd name="T57" fmla="*/ 498 h 4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4" h="498">
                      <a:moveTo>
                        <a:pt x="0" y="355"/>
                      </a:moveTo>
                      <a:lnTo>
                        <a:pt x="38" y="263"/>
                      </a:lnTo>
                      <a:lnTo>
                        <a:pt x="109" y="275"/>
                      </a:lnTo>
                      <a:lnTo>
                        <a:pt x="192" y="81"/>
                      </a:lnTo>
                      <a:lnTo>
                        <a:pt x="231" y="46"/>
                      </a:lnTo>
                      <a:lnTo>
                        <a:pt x="214" y="8"/>
                      </a:lnTo>
                      <a:lnTo>
                        <a:pt x="235" y="0"/>
                      </a:lnTo>
                      <a:lnTo>
                        <a:pt x="260" y="123"/>
                      </a:lnTo>
                      <a:lnTo>
                        <a:pt x="214" y="142"/>
                      </a:lnTo>
                      <a:lnTo>
                        <a:pt x="265" y="238"/>
                      </a:lnTo>
                      <a:lnTo>
                        <a:pt x="235" y="352"/>
                      </a:lnTo>
                      <a:lnTo>
                        <a:pt x="294" y="437"/>
                      </a:lnTo>
                      <a:lnTo>
                        <a:pt x="287" y="498"/>
                      </a:lnTo>
                      <a:lnTo>
                        <a:pt x="185" y="471"/>
                      </a:lnTo>
                      <a:lnTo>
                        <a:pt x="107" y="470"/>
                      </a:lnTo>
                      <a:lnTo>
                        <a:pt x="45" y="471"/>
                      </a:lnTo>
                      <a:lnTo>
                        <a:pt x="44" y="388"/>
                      </a:lnTo>
                      <a:lnTo>
                        <a:pt x="0" y="355"/>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53" name="Freeform 436">
                  <a:extLst>
                    <a:ext uri="{FF2B5EF4-FFF2-40B4-BE49-F238E27FC236}">
                      <a16:creationId xmlns:a16="http://schemas.microsoft.com/office/drawing/2014/main" id="{3D96DE3D-8081-418A-B1AD-216A671DB085}"/>
                    </a:ext>
                  </a:extLst>
                </p:cNvPr>
                <p:cNvSpPr/>
                <p:nvPr/>
              </p:nvSpPr>
              <p:spPr bwMode="auto">
                <a:xfrm>
                  <a:off x="1516630" y="3718595"/>
                  <a:ext cx="239231" cy="162300"/>
                </a:xfrm>
                <a:custGeom>
                  <a:avLst/>
                  <a:gdLst>
                    <a:gd name="T0" fmla="*/ 0 w 497"/>
                    <a:gd name="T1" fmla="*/ 6 h 357"/>
                    <a:gd name="T2" fmla="*/ 1 w 497"/>
                    <a:gd name="T3" fmla="*/ 4 h 357"/>
                    <a:gd name="T4" fmla="*/ 4 w 497"/>
                    <a:gd name="T5" fmla="*/ 3 h 357"/>
                    <a:gd name="T6" fmla="*/ 4 w 497"/>
                    <a:gd name="T7" fmla="*/ 2 h 357"/>
                    <a:gd name="T8" fmla="*/ 5 w 497"/>
                    <a:gd name="T9" fmla="*/ 2 h 357"/>
                    <a:gd name="T10" fmla="*/ 7 w 497"/>
                    <a:gd name="T11" fmla="*/ 0 h 357"/>
                    <a:gd name="T12" fmla="*/ 8 w 497"/>
                    <a:gd name="T13" fmla="*/ 2 h 357"/>
                    <a:gd name="T14" fmla="*/ 9 w 497"/>
                    <a:gd name="T15" fmla="*/ 3 h 357"/>
                    <a:gd name="T16" fmla="*/ 12 w 497"/>
                    <a:gd name="T17" fmla="*/ 6 h 357"/>
                    <a:gd name="T18" fmla="*/ 6 w 497"/>
                    <a:gd name="T19" fmla="*/ 7 h 357"/>
                    <a:gd name="T20" fmla="*/ 4 w 497"/>
                    <a:gd name="T21" fmla="*/ 6 h 357"/>
                    <a:gd name="T22" fmla="*/ 4 w 497"/>
                    <a:gd name="T23" fmla="*/ 7 h 357"/>
                    <a:gd name="T24" fmla="*/ 2 w 497"/>
                    <a:gd name="T25" fmla="*/ 7 h 357"/>
                    <a:gd name="T26" fmla="*/ 1 w 497"/>
                    <a:gd name="T27" fmla="*/ 8 h 357"/>
                    <a:gd name="T28" fmla="*/ 0 w 497"/>
                    <a:gd name="T29" fmla="*/ 6 h 3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97"/>
                    <a:gd name="T46" fmla="*/ 0 h 357"/>
                    <a:gd name="T47" fmla="*/ 497 w 497"/>
                    <a:gd name="T48" fmla="*/ 357 h 35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97" h="357">
                      <a:moveTo>
                        <a:pt x="0" y="272"/>
                      </a:moveTo>
                      <a:lnTo>
                        <a:pt x="30" y="158"/>
                      </a:lnTo>
                      <a:lnTo>
                        <a:pt x="157" y="130"/>
                      </a:lnTo>
                      <a:lnTo>
                        <a:pt x="169" y="93"/>
                      </a:lnTo>
                      <a:lnTo>
                        <a:pt x="226" y="80"/>
                      </a:lnTo>
                      <a:lnTo>
                        <a:pt x="311" y="0"/>
                      </a:lnTo>
                      <a:lnTo>
                        <a:pt x="340" y="95"/>
                      </a:lnTo>
                      <a:lnTo>
                        <a:pt x="405" y="130"/>
                      </a:lnTo>
                      <a:lnTo>
                        <a:pt x="497" y="258"/>
                      </a:lnTo>
                      <a:lnTo>
                        <a:pt x="266" y="295"/>
                      </a:lnTo>
                      <a:lnTo>
                        <a:pt x="188" y="258"/>
                      </a:lnTo>
                      <a:lnTo>
                        <a:pt x="157" y="322"/>
                      </a:lnTo>
                      <a:lnTo>
                        <a:pt x="91" y="322"/>
                      </a:lnTo>
                      <a:lnTo>
                        <a:pt x="59" y="357"/>
                      </a:lnTo>
                      <a:lnTo>
                        <a:pt x="0" y="272"/>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54" name="Freeform 437">
                  <a:extLst>
                    <a:ext uri="{FF2B5EF4-FFF2-40B4-BE49-F238E27FC236}">
                      <a16:creationId xmlns:a16="http://schemas.microsoft.com/office/drawing/2014/main" id="{8D037000-B653-4FFA-837A-29BE6CD0EA76}"/>
                    </a:ext>
                  </a:extLst>
                </p:cNvPr>
                <p:cNvSpPr/>
                <p:nvPr/>
              </p:nvSpPr>
              <p:spPr bwMode="auto">
                <a:xfrm>
                  <a:off x="1496414" y="3462415"/>
                  <a:ext cx="195428" cy="327783"/>
                </a:xfrm>
                <a:custGeom>
                  <a:avLst/>
                  <a:gdLst>
                    <a:gd name="T0" fmla="*/ 0 w 409"/>
                    <a:gd name="T1" fmla="*/ 10 h 725"/>
                    <a:gd name="T2" fmla="*/ 1 w 409"/>
                    <a:gd name="T3" fmla="*/ 10 h 725"/>
                    <a:gd name="T4" fmla="*/ 1 w 409"/>
                    <a:gd name="T5" fmla="*/ 11 h 725"/>
                    <a:gd name="T6" fmla="*/ 2 w 409"/>
                    <a:gd name="T7" fmla="*/ 14 h 725"/>
                    <a:gd name="T8" fmla="*/ 1 w 409"/>
                    <a:gd name="T9" fmla="*/ 14 h 725"/>
                    <a:gd name="T10" fmla="*/ 2 w 409"/>
                    <a:gd name="T11" fmla="*/ 17 h 725"/>
                    <a:gd name="T12" fmla="*/ 5 w 409"/>
                    <a:gd name="T13" fmla="*/ 16 h 725"/>
                    <a:gd name="T14" fmla="*/ 5 w 409"/>
                    <a:gd name="T15" fmla="*/ 15 h 725"/>
                    <a:gd name="T16" fmla="*/ 6 w 409"/>
                    <a:gd name="T17" fmla="*/ 15 h 725"/>
                    <a:gd name="T18" fmla="*/ 8 w 409"/>
                    <a:gd name="T19" fmla="*/ 13 h 725"/>
                    <a:gd name="T20" fmla="*/ 7 w 409"/>
                    <a:gd name="T21" fmla="*/ 11 h 725"/>
                    <a:gd name="T22" fmla="*/ 8 w 409"/>
                    <a:gd name="T23" fmla="*/ 8 h 725"/>
                    <a:gd name="T24" fmla="*/ 9 w 409"/>
                    <a:gd name="T25" fmla="*/ 8 h 725"/>
                    <a:gd name="T26" fmla="*/ 9 w 409"/>
                    <a:gd name="T27" fmla="*/ 4 h 725"/>
                    <a:gd name="T28" fmla="*/ 2 w 409"/>
                    <a:gd name="T29" fmla="*/ 0 h 725"/>
                    <a:gd name="T30" fmla="*/ 1 w 409"/>
                    <a:gd name="T31" fmla="*/ 1 h 725"/>
                    <a:gd name="T32" fmla="*/ 1 w 409"/>
                    <a:gd name="T33" fmla="*/ 2 h 725"/>
                    <a:gd name="T34" fmla="*/ 2 w 409"/>
                    <a:gd name="T35" fmla="*/ 3 h 725"/>
                    <a:gd name="T36" fmla="*/ 2 w 409"/>
                    <a:gd name="T37" fmla="*/ 7 h 725"/>
                    <a:gd name="T38" fmla="*/ 0 w 409"/>
                    <a:gd name="T39" fmla="*/ 10 h 7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9"/>
                    <a:gd name="T61" fmla="*/ 0 h 725"/>
                    <a:gd name="T62" fmla="*/ 409 w 409"/>
                    <a:gd name="T63" fmla="*/ 725 h 72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9" h="725">
                      <a:moveTo>
                        <a:pt x="0" y="416"/>
                      </a:moveTo>
                      <a:lnTo>
                        <a:pt x="60" y="451"/>
                      </a:lnTo>
                      <a:lnTo>
                        <a:pt x="45" y="487"/>
                      </a:lnTo>
                      <a:lnTo>
                        <a:pt x="70" y="610"/>
                      </a:lnTo>
                      <a:lnTo>
                        <a:pt x="24" y="629"/>
                      </a:lnTo>
                      <a:lnTo>
                        <a:pt x="75" y="725"/>
                      </a:lnTo>
                      <a:lnTo>
                        <a:pt x="202" y="697"/>
                      </a:lnTo>
                      <a:lnTo>
                        <a:pt x="214" y="660"/>
                      </a:lnTo>
                      <a:lnTo>
                        <a:pt x="271" y="647"/>
                      </a:lnTo>
                      <a:lnTo>
                        <a:pt x="356" y="567"/>
                      </a:lnTo>
                      <a:lnTo>
                        <a:pt x="326" y="478"/>
                      </a:lnTo>
                      <a:lnTo>
                        <a:pt x="368" y="361"/>
                      </a:lnTo>
                      <a:lnTo>
                        <a:pt x="408" y="352"/>
                      </a:lnTo>
                      <a:lnTo>
                        <a:pt x="409" y="184"/>
                      </a:lnTo>
                      <a:lnTo>
                        <a:pt x="103" y="0"/>
                      </a:lnTo>
                      <a:lnTo>
                        <a:pt x="64" y="21"/>
                      </a:lnTo>
                      <a:lnTo>
                        <a:pt x="64" y="90"/>
                      </a:lnTo>
                      <a:lnTo>
                        <a:pt x="103" y="140"/>
                      </a:lnTo>
                      <a:lnTo>
                        <a:pt x="75" y="298"/>
                      </a:lnTo>
                      <a:lnTo>
                        <a:pt x="0" y="416"/>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55" name="Freeform 438">
                  <a:extLst>
                    <a:ext uri="{FF2B5EF4-FFF2-40B4-BE49-F238E27FC236}">
                      <a16:creationId xmlns:a16="http://schemas.microsoft.com/office/drawing/2014/main" id="{EE4BD7A0-EC74-4DE0-8863-A4ABA7B910CF}"/>
                    </a:ext>
                  </a:extLst>
                </p:cNvPr>
                <p:cNvSpPr/>
                <p:nvPr/>
              </p:nvSpPr>
              <p:spPr bwMode="auto">
                <a:xfrm>
                  <a:off x="1454296" y="3864983"/>
                  <a:ext cx="138147" cy="175030"/>
                </a:xfrm>
                <a:custGeom>
                  <a:avLst/>
                  <a:gdLst>
                    <a:gd name="T0" fmla="*/ 0 w 289"/>
                    <a:gd name="T1" fmla="*/ 8 h 385"/>
                    <a:gd name="T2" fmla="*/ 1 w 289"/>
                    <a:gd name="T3" fmla="*/ 9 h 385"/>
                    <a:gd name="T4" fmla="*/ 2 w 289"/>
                    <a:gd name="T5" fmla="*/ 9 h 385"/>
                    <a:gd name="T6" fmla="*/ 3 w 289"/>
                    <a:gd name="T7" fmla="*/ 9 h 385"/>
                    <a:gd name="T8" fmla="*/ 4 w 289"/>
                    <a:gd name="T9" fmla="*/ 8 h 385"/>
                    <a:gd name="T10" fmla="*/ 5 w 289"/>
                    <a:gd name="T11" fmla="*/ 6 h 385"/>
                    <a:gd name="T12" fmla="*/ 6 w 289"/>
                    <a:gd name="T13" fmla="*/ 5 h 385"/>
                    <a:gd name="T14" fmla="*/ 7 w 289"/>
                    <a:gd name="T15" fmla="*/ 0 h 385"/>
                    <a:gd name="T16" fmla="*/ 5 w 289"/>
                    <a:gd name="T17" fmla="*/ 0 h 385"/>
                    <a:gd name="T18" fmla="*/ 4 w 289"/>
                    <a:gd name="T19" fmla="*/ 1 h 385"/>
                    <a:gd name="T20" fmla="*/ 4 w 289"/>
                    <a:gd name="T21" fmla="*/ 2 h 385"/>
                    <a:gd name="T22" fmla="*/ 2 w 289"/>
                    <a:gd name="T23" fmla="*/ 2 h 385"/>
                    <a:gd name="T24" fmla="*/ 2 w 289"/>
                    <a:gd name="T25" fmla="*/ 3 h 385"/>
                    <a:gd name="T26" fmla="*/ 3 w 289"/>
                    <a:gd name="T27" fmla="*/ 3 h 385"/>
                    <a:gd name="T28" fmla="*/ 3 w 289"/>
                    <a:gd name="T29" fmla="*/ 6 h 385"/>
                    <a:gd name="T30" fmla="*/ 1 w 289"/>
                    <a:gd name="T31" fmla="*/ 6 h 385"/>
                    <a:gd name="T32" fmla="*/ 0 w 289"/>
                    <a:gd name="T33" fmla="*/ 8 h 3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9"/>
                    <a:gd name="T52" fmla="*/ 0 h 385"/>
                    <a:gd name="T53" fmla="*/ 289 w 289"/>
                    <a:gd name="T54" fmla="*/ 385 h 38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9" h="385">
                      <a:moveTo>
                        <a:pt x="0" y="335"/>
                      </a:moveTo>
                      <a:lnTo>
                        <a:pt x="30" y="385"/>
                      </a:lnTo>
                      <a:lnTo>
                        <a:pt x="70" y="369"/>
                      </a:lnTo>
                      <a:lnTo>
                        <a:pt x="130" y="372"/>
                      </a:lnTo>
                      <a:lnTo>
                        <a:pt x="183" y="333"/>
                      </a:lnTo>
                      <a:lnTo>
                        <a:pt x="199" y="257"/>
                      </a:lnTo>
                      <a:lnTo>
                        <a:pt x="251" y="192"/>
                      </a:lnTo>
                      <a:lnTo>
                        <a:pt x="289" y="0"/>
                      </a:lnTo>
                      <a:lnTo>
                        <a:pt x="223" y="0"/>
                      </a:lnTo>
                      <a:lnTo>
                        <a:pt x="191" y="35"/>
                      </a:lnTo>
                      <a:lnTo>
                        <a:pt x="184" y="96"/>
                      </a:lnTo>
                      <a:lnTo>
                        <a:pt x="82" y="69"/>
                      </a:lnTo>
                      <a:lnTo>
                        <a:pt x="78" y="110"/>
                      </a:lnTo>
                      <a:lnTo>
                        <a:pt x="121" y="111"/>
                      </a:lnTo>
                      <a:lnTo>
                        <a:pt x="107" y="264"/>
                      </a:lnTo>
                      <a:lnTo>
                        <a:pt x="59" y="246"/>
                      </a:lnTo>
                      <a:lnTo>
                        <a:pt x="0" y="335"/>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56" name="Freeform 439">
                  <a:extLst>
                    <a:ext uri="{FF2B5EF4-FFF2-40B4-BE49-F238E27FC236}">
                      <a16:creationId xmlns:a16="http://schemas.microsoft.com/office/drawing/2014/main" id="{D036E13B-EAB7-425B-A290-EEB7C4172970}"/>
                    </a:ext>
                  </a:extLst>
                </p:cNvPr>
                <p:cNvSpPr/>
                <p:nvPr/>
              </p:nvSpPr>
              <p:spPr bwMode="auto">
                <a:xfrm>
                  <a:off x="1476197" y="3836342"/>
                  <a:ext cx="347053" cy="367562"/>
                </a:xfrm>
                <a:custGeom>
                  <a:avLst/>
                  <a:gdLst>
                    <a:gd name="T0" fmla="*/ 0 w 722"/>
                    <a:gd name="T1" fmla="*/ 11 h 811"/>
                    <a:gd name="T2" fmla="*/ 0 w 722"/>
                    <a:gd name="T3" fmla="*/ 12 h 811"/>
                    <a:gd name="T4" fmla="*/ 3 w 722"/>
                    <a:gd name="T5" fmla="*/ 11 h 811"/>
                    <a:gd name="T6" fmla="*/ 5 w 722"/>
                    <a:gd name="T7" fmla="*/ 13 h 811"/>
                    <a:gd name="T8" fmla="*/ 6 w 722"/>
                    <a:gd name="T9" fmla="*/ 13 h 811"/>
                    <a:gd name="T10" fmla="*/ 6 w 722"/>
                    <a:gd name="T11" fmla="*/ 12 h 811"/>
                    <a:gd name="T12" fmla="*/ 7 w 722"/>
                    <a:gd name="T13" fmla="*/ 12 h 811"/>
                    <a:gd name="T14" fmla="*/ 8 w 722"/>
                    <a:gd name="T15" fmla="*/ 13 h 811"/>
                    <a:gd name="T16" fmla="*/ 9 w 722"/>
                    <a:gd name="T17" fmla="*/ 17 h 811"/>
                    <a:gd name="T18" fmla="*/ 11 w 722"/>
                    <a:gd name="T19" fmla="*/ 17 h 811"/>
                    <a:gd name="T20" fmla="*/ 15 w 722"/>
                    <a:gd name="T21" fmla="*/ 19 h 811"/>
                    <a:gd name="T22" fmla="*/ 15 w 722"/>
                    <a:gd name="T23" fmla="*/ 18 h 811"/>
                    <a:gd name="T24" fmla="*/ 15 w 722"/>
                    <a:gd name="T25" fmla="*/ 17 h 811"/>
                    <a:gd name="T26" fmla="*/ 15 w 722"/>
                    <a:gd name="T27" fmla="*/ 15 h 811"/>
                    <a:gd name="T28" fmla="*/ 16 w 722"/>
                    <a:gd name="T29" fmla="*/ 14 h 811"/>
                    <a:gd name="T30" fmla="*/ 15 w 722"/>
                    <a:gd name="T31" fmla="*/ 12 h 811"/>
                    <a:gd name="T32" fmla="*/ 15 w 722"/>
                    <a:gd name="T33" fmla="*/ 9 h 811"/>
                    <a:gd name="T34" fmla="*/ 15 w 722"/>
                    <a:gd name="T35" fmla="*/ 8 h 811"/>
                    <a:gd name="T36" fmla="*/ 15 w 722"/>
                    <a:gd name="T37" fmla="*/ 7 h 811"/>
                    <a:gd name="T38" fmla="*/ 16 w 722"/>
                    <a:gd name="T39" fmla="*/ 4 h 811"/>
                    <a:gd name="T40" fmla="*/ 17 w 722"/>
                    <a:gd name="T41" fmla="*/ 3 h 811"/>
                    <a:gd name="T42" fmla="*/ 17 w 722"/>
                    <a:gd name="T43" fmla="*/ 1 h 811"/>
                    <a:gd name="T44" fmla="*/ 13 w 722"/>
                    <a:gd name="T45" fmla="*/ 0 h 811"/>
                    <a:gd name="T46" fmla="*/ 8 w 722"/>
                    <a:gd name="T47" fmla="*/ 1 h 811"/>
                    <a:gd name="T48" fmla="*/ 6 w 722"/>
                    <a:gd name="T49" fmla="*/ 0 h 811"/>
                    <a:gd name="T50" fmla="*/ 6 w 722"/>
                    <a:gd name="T51" fmla="*/ 1 h 811"/>
                    <a:gd name="T52" fmla="*/ 5 w 722"/>
                    <a:gd name="T53" fmla="*/ 6 h 811"/>
                    <a:gd name="T54" fmla="*/ 3 w 722"/>
                    <a:gd name="T55" fmla="*/ 7 h 811"/>
                    <a:gd name="T56" fmla="*/ 3 w 722"/>
                    <a:gd name="T57" fmla="*/ 9 h 811"/>
                    <a:gd name="T58" fmla="*/ 2 w 722"/>
                    <a:gd name="T59" fmla="*/ 10 h 811"/>
                    <a:gd name="T60" fmla="*/ 1 w 722"/>
                    <a:gd name="T61" fmla="*/ 10 h 811"/>
                    <a:gd name="T62" fmla="*/ 0 w 722"/>
                    <a:gd name="T63" fmla="*/ 11 h 8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22"/>
                    <a:gd name="T97" fmla="*/ 0 h 811"/>
                    <a:gd name="T98" fmla="*/ 722 w 722"/>
                    <a:gd name="T99" fmla="*/ 811 h 8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22" h="811">
                      <a:moveTo>
                        <a:pt x="0" y="481"/>
                      </a:moveTo>
                      <a:lnTo>
                        <a:pt x="1" y="504"/>
                      </a:lnTo>
                      <a:lnTo>
                        <a:pt x="146" y="481"/>
                      </a:lnTo>
                      <a:lnTo>
                        <a:pt x="206" y="583"/>
                      </a:lnTo>
                      <a:lnTo>
                        <a:pt x="261" y="577"/>
                      </a:lnTo>
                      <a:lnTo>
                        <a:pt x="272" y="533"/>
                      </a:lnTo>
                      <a:lnTo>
                        <a:pt x="323" y="529"/>
                      </a:lnTo>
                      <a:lnTo>
                        <a:pt x="358" y="558"/>
                      </a:lnTo>
                      <a:lnTo>
                        <a:pt x="366" y="717"/>
                      </a:lnTo>
                      <a:lnTo>
                        <a:pt x="447" y="708"/>
                      </a:lnTo>
                      <a:lnTo>
                        <a:pt x="666" y="811"/>
                      </a:lnTo>
                      <a:lnTo>
                        <a:pt x="664" y="763"/>
                      </a:lnTo>
                      <a:lnTo>
                        <a:pt x="620" y="742"/>
                      </a:lnTo>
                      <a:lnTo>
                        <a:pt x="626" y="628"/>
                      </a:lnTo>
                      <a:lnTo>
                        <a:pt x="695" y="586"/>
                      </a:lnTo>
                      <a:lnTo>
                        <a:pt x="655" y="509"/>
                      </a:lnTo>
                      <a:lnTo>
                        <a:pt x="645" y="374"/>
                      </a:lnTo>
                      <a:lnTo>
                        <a:pt x="637" y="344"/>
                      </a:lnTo>
                      <a:lnTo>
                        <a:pt x="666" y="284"/>
                      </a:lnTo>
                      <a:lnTo>
                        <a:pt x="695" y="174"/>
                      </a:lnTo>
                      <a:lnTo>
                        <a:pt x="722" y="132"/>
                      </a:lnTo>
                      <a:lnTo>
                        <a:pt x="709" y="67"/>
                      </a:lnTo>
                      <a:lnTo>
                        <a:pt x="581" y="0"/>
                      </a:lnTo>
                      <a:lnTo>
                        <a:pt x="350" y="37"/>
                      </a:lnTo>
                      <a:lnTo>
                        <a:pt x="272" y="0"/>
                      </a:lnTo>
                      <a:lnTo>
                        <a:pt x="241" y="64"/>
                      </a:lnTo>
                      <a:lnTo>
                        <a:pt x="203" y="256"/>
                      </a:lnTo>
                      <a:lnTo>
                        <a:pt x="151" y="321"/>
                      </a:lnTo>
                      <a:lnTo>
                        <a:pt x="135" y="397"/>
                      </a:lnTo>
                      <a:lnTo>
                        <a:pt x="82" y="436"/>
                      </a:lnTo>
                      <a:lnTo>
                        <a:pt x="22" y="433"/>
                      </a:lnTo>
                      <a:lnTo>
                        <a:pt x="0" y="481"/>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57" name="Freeform 440">
                  <a:extLst>
                    <a:ext uri="{FF2B5EF4-FFF2-40B4-BE49-F238E27FC236}">
                      <a16:creationId xmlns:a16="http://schemas.microsoft.com/office/drawing/2014/main" id="{35DA0D64-F3B5-45C4-96E1-366193F16BD7}"/>
                    </a:ext>
                  </a:extLst>
                </p:cNvPr>
                <p:cNvSpPr/>
                <p:nvPr/>
              </p:nvSpPr>
              <p:spPr bwMode="auto">
                <a:xfrm>
                  <a:off x="1843467" y="3196688"/>
                  <a:ext cx="42118" cy="23868"/>
                </a:xfrm>
                <a:custGeom>
                  <a:avLst/>
                  <a:gdLst>
                    <a:gd name="T0" fmla="*/ 0 w 89"/>
                    <a:gd name="T1" fmla="*/ 1 h 54"/>
                    <a:gd name="T2" fmla="*/ 1 w 89"/>
                    <a:gd name="T3" fmla="*/ 1 h 54"/>
                    <a:gd name="T4" fmla="*/ 2 w 89"/>
                    <a:gd name="T5" fmla="*/ 0 h 54"/>
                    <a:gd name="T6" fmla="*/ 0 w 89"/>
                    <a:gd name="T7" fmla="*/ 1 h 54"/>
                    <a:gd name="T8" fmla="*/ 0 60000 65536"/>
                    <a:gd name="T9" fmla="*/ 0 60000 65536"/>
                    <a:gd name="T10" fmla="*/ 0 60000 65536"/>
                    <a:gd name="T11" fmla="*/ 0 60000 65536"/>
                    <a:gd name="T12" fmla="*/ 0 w 89"/>
                    <a:gd name="T13" fmla="*/ 0 h 54"/>
                    <a:gd name="T14" fmla="*/ 89 w 89"/>
                    <a:gd name="T15" fmla="*/ 54 h 54"/>
                  </a:gdLst>
                  <a:ahLst/>
                  <a:cxnLst>
                    <a:cxn ang="T8">
                      <a:pos x="T0" y="T1"/>
                    </a:cxn>
                    <a:cxn ang="T9">
                      <a:pos x="T2" y="T3"/>
                    </a:cxn>
                    <a:cxn ang="T10">
                      <a:pos x="T4" y="T5"/>
                    </a:cxn>
                    <a:cxn ang="T11">
                      <a:pos x="T6" y="T7"/>
                    </a:cxn>
                  </a:cxnLst>
                  <a:rect l="T12" t="T13" r="T14" b="T15"/>
                  <a:pathLst>
                    <a:path w="89" h="54">
                      <a:moveTo>
                        <a:pt x="0" y="30"/>
                      </a:moveTo>
                      <a:lnTo>
                        <a:pt x="32" y="54"/>
                      </a:lnTo>
                      <a:lnTo>
                        <a:pt x="89" y="0"/>
                      </a:lnTo>
                      <a:lnTo>
                        <a:pt x="0" y="30"/>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58" name="Freeform 441">
                  <a:extLst>
                    <a:ext uri="{FF2B5EF4-FFF2-40B4-BE49-F238E27FC236}">
                      <a16:creationId xmlns:a16="http://schemas.microsoft.com/office/drawing/2014/main" id="{24067AC4-6523-4828-883D-093E83B502DF}"/>
                    </a:ext>
                  </a:extLst>
                </p:cNvPr>
                <p:cNvSpPr/>
                <p:nvPr/>
              </p:nvSpPr>
              <p:spPr bwMode="auto">
                <a:xfrm>
                  <a:off x="1267291" y="3689954"/>
                  <a:ext cx="48857" cy="124112"/>
                </a:xfrm>
                <a:custGeom>
                  <a:avLst/>
                  <a:gdLst>
                    <a:gd name="T0" fmla="*/ 0 w 102"/>
                    <a:gd name="T1" fmla="*/ 1 h 274"/>
                    <a:gd name="T2" fmla="*/ 1 w 102"/>
                    <a:gd name="T3" fmla="*/ 6 h 274"/>
                    <a:gd name="T4" fmla="*/ 2 w 102"/>
                    <a:gd name="T5" fmla="*/ 6 h 274"/>
                    <a:gd name="T6" fmla="*/ 2 w 102"/>
                    <a:gd name="T7" fmla="*/ 1 h 274"/>
                    <a:gd name="T8" fmla="*/ 2 w 102"/>
                    <a:gd name="T9" fmla="*/ 0 h 274"/>
                    <a:gd name="T10" fmla="*/ 1 w 102"/>
                    <a:gd name="T11" fmla="*/ 0 h 274"/>
                    <a:gd name="T12" fmla="*/ 0 w 102"/>
                    <a:gd name="T13" fmla="*/ 1 h 274"/>
                    <a:gd name="T14" fmla="*/ 0 60000 65536"/>
                    <a:gd name="T15" fmla="*/ 0 60000 65536"/>
                    <a:gd name="T16" fmla="*/ 0 60000 65536"/>
                    <a:gd name="T17" fmla="*/ 0 60000 65536"/>
                    <a:gd name="T18" fmla="*/ 0 60000 65536"/>
                    <a:gd name="T19" fmla="*/ 0 60000 65536"/>
                    <a:gd name="T20" fmla="*/ 0 60000 65536"/>
                    <a:gd name="T21" fmla="*/ 0 w 102"/>
                    <a:gd name="T22" fmla="*/ 0 h 274"/>
                    <a:gd name="T23" fmla="*/ 102 w 102"/>
                    <a:gd name="T24" fmla="*/ 274 h 2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2" h="274">
                      <a:moveTo>
                        <a:pt x="0" y="65"/>
                      </a:moveTo>
                      <a:lnTo>
                        <a:pt x="41" y="274"/>
                      </a:lnTo>
                      <a:lnTo>
                        <a:pt x="73" y="270"/>
                      </a:lnTo>
                      <a:lnTo>
                        <a:pt x="102" y="30"/>
                      </a:lnTo>
                      <a:lnTo>
                        <a:pt x="73" y="0"/>
                      </a:lnTo>
                      <a:lnTo>
                        <a:pt x="52" y="19"/>
                      </a:lnTo>
                      <a:lnTo>
                        <a:pt x="0" y="65"/>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59" name="Freeform 442">
                  <a:extLst>
                    <a:ext uri="{FF2B5EF4-FFF2-40B4-BE49-F238E27FC236}">
                      <a16:creationId xmlns:a16="http://schemas.microsoft.com/office/drawing/2014/main" id="{FDF5B5B0-90E0-4735-AF7C-23576B1D529A}"/>
                    </a:ext>
                  </a:extLst>
                </p:cNvPr>
                <p:cNvSpPr/>
                <p:nvPr/>
              </p:nvSpPr>
              <p:spPr bwMode="auto">
                <a:xfrm>
                  <a:off x="1422286" y="3895216"/>
                  <a:ext cx="33694" cy="25459"/>
                </a:xfrm>
                <a:custGeom>
                  <a:avLst/>
                  <a:gdLst>
                    <a:gd name="T0" fmla="*/ 0 w 69"/>
                    <a:gd name="T1" fmla="*/ 2 h 52"/>
                    <a:gd name="T2" fmla="*/ 0 w 69"/>
                    <a:gd name="T3" fmla="*/ 0 h 52"/>
                    <a:gd name="T4" fmla="*/ 2 w 69"/>
                    <a:gd name="T5" fmla="*/ 0 h 52"/>
                    <a:gd name="T6" fmla="*/ 2 w 69"/>
                    <a:gd name="T7" fmla="*/ 1 h 52"/>
                    <a:gd name="T8" fmla="*/ 0 w 69"/>
                    <a:gd name="T9" fmla="*/ 2 h 52"/>
                    <a:gd name="T10" fmla="*/ 0 60000 65536"/>
                    <a:gd name="T11" fmla="*/ 0 60000 65536"/>
                    <a:gd name="T12" fmla="*/ 0 60000 65536"/>
                    <a:gd name="T13" fmla="*/ 0 60000 65536"/>
                    <a:gd name="T14" fmla="*/ 0 60000 65536"/>
                    <a:gd name="T15" fmla="*/ 0 w 69"/>
                    <a:gd name="T16" fmla="*/ 0 h 52"/>
                    <a:gd name="T17" fmla="*/ 69 w 69"/>
                    <a:gd name="T18" fmla="*/ 52 h 52"/>
                  </a:gdLst>
                  <a:ahLst/>
                  <a:cxnLst>
                    <a:cxn ang="T10">
                      <a:pos x="T0" y="T1"/>
                    </a:cxn>
                    <a:cxn ang="T11">
                      <a:pos x="T2" y="T3"/>
                    </a:cxn>
                    <a:cxn ang="T12">
                      <a:pos x="T4" y="T5"/>
                    </a:cxn>
                    <a:cxn ang="T13">
                      <a:pos x="T6" y="T7"/>
                    </a:cxn>
                    <a:cxn ang="T14">
                      <a:pos x="T8" y="T9"/>
                    </a:cxn>
                  </a:cxnLst>
                  <a:rect l="T15" t="T16" r="T17" b="T18"/>
                  <a:pathLst>
                    <a:path w="69" h="52">
                      <a:moveTo>
                        <a:pt x="0" y="52"/>
                      </a:moveTo>
                      <a:lnTo>
                        <a:pt x="7" y="1"/>
                      </a:lnTo>
                      <a:lnTo>
                        <a:pt x="69" y="0"/>
                      </a:lnTo>
                      <a:lnTo>
                        <a:pt x="69" y="46"/>
                      </a:lnTo>
                      <a:lnTo>
                        <a:pt x="0" y="52"/>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60" name="Freeform 443">
                  <a:extLst>
                    <a:ext uri="{FF2B5EF4-FFF2-40B4-BE49-F238E27FC236}">
                      <a16:creationId xmlns:a16="http://schemas.microsoft.com/office/drawing/2014/main" id="{8747ED6D-00A4-4CCC-B49A-3A0C4AE56A12}"/>
                    </a:ext>
                  </a:extLst>
                </p:cNvPr>
                <p:cNvSpPr/>
                <p:nvPr/>
              </p:nvSpPr>
              <p:spPr bwMode="auto">
                <a:xfrm>
                  <a:off x="1855260" y="3573798"/>
                  <a:ext cx="276295" cy="295959"/>
                </a:xfrm>
                <a:custGeom>
                  <a:avLst/>
                  <a:gdLst>
                    <a:gd name="T0" fmla="*/ 0 w 576"/>
                    <a:gd name="T1" fmla="*/ 11 h 650"/>
                    <a:gd name="T2" fmla="*/ 1 w 576"/>
                    <a:gd name="T3" fmla="*/ 10 h 650"/>
                    <a:gd name="T4" fmla="*/ 1 w 576"/>
                    <a:gd name="T5" fmla="*/ 8 h 650"/>
                    <a:gd name="T6" fmla="*/ 3 w 576"/>
                    <a:gd name="T7" fmla="*/ 5 h 650"/>
                    <a:gd name="T8" fmla="*/ 3 w 576"/>
                    <a:gd name="T9" fmla="*/ 1 h 650"/>
                    <a:gd name="T10" fmla="*/ 5 w 576"/>
                    <a:gd name="T11" fmla="*/ 0 h 650"/>
                    <a:gd name="T12" fmla="*/ 6 w 576"/>
                    <a:gd name="T13" fmla="*/ 3 h 650"/>
                    <a:gd name="T14" fmla="*/ 9 w 576"/>
                    <a:gd name="T15" fmla="*/ 6 h 650"/>
                    <a:gd name="T16" fmla="*/ 8 w 576"/>
                    <a:gd name="T17" fmla="*/ 7 h 650"/>
                    <a:gd name="T18" fmla="*/ 9 w 576"/>
                    <a:gd name="T19" fmla="*/ 8 h 650"/>
                    <a:gd name="T20" fmla="*/ 10 w 576"/>
                    <a:gd name="T21" fmla="*/ 9 h 650"/>
                    <a:gd name="T22" fmla="*/ 13 w 576"/>
                    <a:gd name="T23" fmla="*/ 11 h 650"/>
                    <a:gd name="T24" fmla="*/ 11 w 576"/>
                    <a:gd name="T25" fmla="*/ 14 h 650"/>
                    <a:gd name="T26" fmla="*/ 8 w 576"/>
                    <a:gd name="T27" fmla="*/ 15 h 650"/>
                    <a:gd name="T28" fmla="*/ 5 w 576"/>
                    <a:gd name="T29" fmla="*/ 15 h 650"/>
                    <a:gd name="T30" fmla="*/ 3 w 576"/>
                    <a:gd name="T31" fmla="*/ 14 h 650"/>
                    <a:gd name="T32" fmla="*/ 1 w 576"/>
                    <a:gd name="T33" fmla="*/ 12 h 650"/>
                    <a:gd name="T34" fmla="*/ 0 w 576"/>
                    <a:gd name="T35" fmla="*/ 11 h 6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6"/>
                    <a:gd name="T55" fmla="*/ 0 h 650"/>
                    <a:gd name="T56" fmla="*/ 576 w 576"/>
                    <a:gd name="T57" fmla="*/ 650 h 6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6" h="650">
                      <a:moveTo>
                        <a:pt x="0" y="454"/>
                      </a:moveTo>
                      <a:lnTo>
                        <a:pt x="43" y="422"/>
                      </a:lnTo>
                      <a:lnTo>
                        <a:pt x="51" y="342"/>
                      </a:lnTo>
                      <a:lnTo>
                        <a:pt x="121" y="232"/>
                      </a:lnTo>
                      <a:lnTo>
                        <a:pt x="152" y="43"/>
                      </a:lnTo>
                      <a:lnTo>
                        <a:pt x="211" y="0"/>
                      </a:lnTo>
                      <a:lnTo>
                        <a:pt x="255" y="131"/>
                      </a:lnTo>
                      <a:lnTo>
                        <a:pt x="380" y="241"/>
                      </a:lnTo>
                      <a:lnTo>
                        <a:pt x="336" y="308"/>
                      </a:lnTo>
                      <a:lnTo>
                        <a:pt x="379" y="324"/>
                      </a:lnTo>
                      <a:lnTo>
                        <a:pt x="423" y="404"/>
                      </a:lnTo>
                      <a:lnTo>
                        <a:pt x="576" y="449"/>
                      </a:lnTo>
                      <a:lnTo>
                        <a:pt x="459" y="581"/>
                      </a:lnTo>
                      <a:lnTo>
                        <a:pt x="340" y="630"/>
                      </a:lnTo>
                      <a:lnTo>
                        <a:pt x="229" y="650"/>
                      </a:lnTo>
                      <a:lnTo>
                        <a:pt x="109" y="602"/>
                      </a:lnTo>
                      <a:lnTo>
                        <a:pt x="65" y="510"/>
                      </a:lnTo>
                      <a:lnTo>
                        <a:pt x="0" y="454"/>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61" name="Freeform 444">
                  <a:extLst>
                    <a:ext uri="{FF2B5EF4-FFF2-40B4-BE49-F238E27FC236}">
                      <a16:creationId xmlns:a16="http://schemas.microsoft.com/office/drawing/2014/main" id="{42B11AB0-12DF-480D-A4DB-81B5B5C2F3DF}"/>
                    </a:ext>
                  </a:extLst>
                </p:cNvPr>
                <p:cNvSpPr/>
                <p:nvPr/>
              </p:nvSpPr>
              <p:spPr bwMode="auto">
                <a:xfrm>
                  <a:off x="2016993" y="3683589"/>
                  <a:ext cx="28640" cy="38188"/>
                </a:xfrm>
                <a:custGeom>
                  <a:avLst/>
                  <a:gdLst>
                    <a:gd name="T0" fmla="*/ 0 w 60"/>
                    <a:gd name="T1" fmla="*/ 1 h 83"/>
                    <a:gd name="T2" fmla="*/ 1 w 60"/>
                    <a:gd name="T3" fmla="*/ 2 h 83"/>
                    <a:gd name="T4" fmla="*/ 1 w 60"/>
                    <a:gd name="T5" fmla="*/ 1 h 83"/>
                    <a:gd name="T6" fmla="*/ 1 w 60"/>
                    <a:gd name="T7" fmla="*/ 1 h 83"/>
                    <a:gd name="T8" fmla="*/ 1 w 60"/>
                    <a:gd name="T9" fmla="*/ 1 h 83"/>
                    <a:gd name="T10" fmla="*/ 1 w 60"/>
                    <a:gd name="T11" fmla="*/ 0 h 83"/>
                    <a:gd name="T12" fmla="*/ 0 w 60"/>
                    <a:gd name="T13" fmla="*/ 1 h 83"/>
                    <a:gd name="T14" fmla="*/ 0 60000 65536"/>
                    <a:gd name="T15" fmla="*/ 0 60000 65536"/>
                    <a:gd name="T16" fmla="*/ 0 60000 65536"/>
                    <a:gd name="T17" fmla="*/ 0 60000 65536"/>
                    <a:gd name="T18" fmla="*/ 0 60000 65536"/>
                    <a:gd name="T19" fmla="*/ 0 60000 65536"/>
                    <a:gd name="T20" fmla="*/ 0 60000 65536"/>
                    <a:gd name="T21" fmla="*/ 0 w 60"/>
                    <a:gd name="T22" fmla="*/ 0 h 83"/>
                    <a:gd name="T23" fmla="*/ 60 w 60"/>
                    <a:gd name="T24" fmla="*/ 83 h 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83">
                      <a:moveTo>
                        <a:pt x="0" y="67"/>
                      </a:moveTo>
                      <a:lnTo>
                        <a:pt x="43" y="83"/>
                      </a:lnTo>
                      <a:lnTo>
                        <a:pt x="56" y="58"/>
                      </a:lnTo>
                      <a:lnTo>
                        <a:pt x="30" y="52"/>
                      </a:lnTo>
                      <a:lnTo>
                        <a:pt x="60" y="32"/>
                      </a:lnTo>
                      <a:lnTo>
                        <a:pt x="44" y="0"/>
                      </a:lnTo>
                      <a:lnTo>
                        <a:pt x="0" y="67"/>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62" name="Freeform 445">
                  <a:extLst>
                    <a:ext uri="{FF2B5EF4-FFF2-40B4-BE49-F238E27FC236}">
                      <a16:creationId xmlns:a16="http://schemas.microsoft.com/office/drawing/2014/main" id="{882590F5-E9CE-40BF-B185-C53B4274F356}"/>
                    </a:ext>
                  </a:extLst>
                </p:cNvPr>
                <p:cNvSpPr/>
                <p:nvPr/>
              </p:nvSpPr>
              <p:spPr bwMode="auto">
                <a:xfrm>
                  <a:off x="1408808" y="3895216"/>
                  <a:ext cx="102768" cy="120930"/>
                </a:xfrm>
                <a:custGeom>
                  <a:avLst/>
                  <a:gdLst>
                    <a:gd name="T0" fmla="*/ 0 w 214"/>
                    <a:gd name="T1" fmla="*/ 3 h 267"/>
                    <a:gd name="T2" fmla="*/ 1 w 214"/>
                    <a:gd name="T3" fmla="*/ 2 h 267"/>
                    <a:gd name="T4" fmla="*/ 1 w 214"/>
                    <a:gd name="T5" fmla="*/ 2 h 267"/>
                    <a:gd name="T6" fmla="*/ 1 w 214"/>
                    <a:gd name="T7" fmla="*/ 1 h 267"/>
                    <a:gd name="T8" fmla="*/ 2 w 214"/>
                    <a:gd name="T9" fmla="*/ 1 h 267"/>
                    <a:gd name="T10" fmla="*/ 2 w 214"/>
                    <a:gd name="T11" fmla="*/ 0 h 267"/>
                    <a:gd name="T12" fmla="*/ 4 w 214"/>
                    <a:gd name="T13" fmla="*/ 0 h 267"/>
                    <a:gd name="T14" fmla="*/ 4 w 214"/>
                    <a:gd name="T15" fmla="*/ 1 h 267"/>
                    <a:gd name="T16" fmla="*/ 5 w 214"/>
                    <a:gd name="T17" fmla="*/ 1 h 267"/>
                    <a:gd name="T18" fmla="*/ 5 w 214"/>
                    <a:gd name="T19" fmla="*/ 5 h 267"/>
                    <a:gd name="T20" fmla="*/ 3 w 214"/>
                    <a:gd name="T21" fmla="*/ 4 h 267"/>
                    <a:gd name="T22" fmla="*/ 2 w 214"/>
                    <a:gd name="T23" fmla="*/ 6 h 267"/>
                    <a:gd name="T24" fmla="*/ 0 w 214"/>
                    <a:gd name="T25" fmla="*/ 3 h 2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4"/>
                    <a:gd name="T40" fmla="*/ 0 h 267"/>
                    <a:gd name="T41" fmla="*/ 214 w 214"/>
                    <a:gd name="T42" fmla="*/ 267 h 2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4" h="267">
                      <a:moveTo>
                        <a:pt x="0" y="125"/>
                      </a:moveTo>
                      <a:lnTo>
                        <a:pt x="25" y="83"/>
                      </a:lnTo>
                      <a:lnTo>
                        <a:pt x="41" y="88"/>
                      </a:lnTo>
                      <a:lnTo>
                        <a:pt x="28" y="52"/>
                      </a:lnTo>
                      <a:lnTo>
                        <a:pt x="97" y="46"/>
                      </a:lnTo>
                      <a:lnTo>
                        <a:pt x="97" y="0"/>
                      </a:lnTo>
                      <a:lnTo>
                        <a:pt x="175" y="1"/>
                      </a:lnTo>
                      <a:lnTo>
                        <a:pt x="171" y="42"/>
                      </a:lnTo>
                      <a:lnTo>
                        <a:pt x="214" y="43"/>
                      </a:lnTo>
                      <a:lnTo>
                        <a:pt x="200" y="196"/>
                      </a:lnTo>
                      <a:lnTo>
                        <a:pt x="152" y="178"/>
                      </a:lnTo>
                      <a:lnTo>
                        <a:pt x="93" y="267"/>
                      </a:lnTo>
                      <a:lnTo>
                        <a:pt x="0" y="125"/>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63" name="Freeform 446">
                  <a:extLst>
                    <a:ext uri="{FF2B5EF4-FFF2-40B4-BE49-F238E27FC236}">
                      <a16:creationId xmlns:a16="http://schemas.microsoft.com/office/drawing/2014/main" id="{FF1A3779-5D5D-4926-BE60-2B5019FAA256}"/>
                    </a:ext>
                  </a:extLst>
                </p:cNvPr>
                <p:cNvSpPr/>
                <p:nvPr/>
              </p:nvSpPr>
              <p:spPr bwMode="auto">
                <a:xfrm>
                  <a:off x="942140" y="3666086"/>
                  <a:ext cx="55596" cy="11138"/>
                </a:xfrm>
                <a:custGeom>
                  <a:avLst/>
                  <a:gdLst>
                    <a:gd name="T0" fmla="*/ 0 w 114"/>
                    <a:gd name="T1" fmla="*/ 1 h 26"/>
                    <a:gd name="T2" fmla="*/ 0 w 114"/>
                    <a:gd name="T3" fmla="*/ 0 h 26"/>
                    <a:gd name="T4" fmla="*/ 3 w 114"/>
                    <a:gd name="T5" fmla="*/ 0 h 26"/>
                    <a:gd name="T6" fmla="*/ 0 w 114"/>
                    <a:gd name="T7" fmla="*/ 1 h 26"/>
                    <a:gd name="T8" fmla="*/ 0 60000 65536"/>
                    <a:gd name="T9" fmla="*/ 0 60000 65536"/>
                    <a:gd name="T10" fmla="*/ 0 60000 65536"/>
                    <a:gd name="T11" fmla="*/ 0 60000 65536"/>
                    <a:gd name="T12" fmla="*/ 0 w 114"/>
                    <a:gd name="T13" fmla="*/ 0 h 26"/>
                    <a:gd name="T14" fmla="*/ 114 w 114"/>
                    <a:gd name="T15" fmla="*/ 26 h 26"/>
                  </a:gdLst>
                  <a:ahLst/>
                  <a:cxnLst>
                    <a:cxn ang="T8">
                      <a:pos x="T0" y="T1"/>
                    </a:cxn>
                    <a:cxn ang="T9">
                      <a:pos x="T2" y="T3"/>
                    </a:cxn>
                    <a:cxn ang="T10">
                      <a:pos x="T4" y="T5"/>
                    </a:cxn>
                    <a:cxn ang="T11">
                      <a:pos x="T6" y="T7"/>
                    </a:cxn>
                  </a:cxnLst>
                  <a:rect l="T12" t="T13" r="T14" b="T15"/>
                  <a:pathLst>
                    <a:path w="114" h="26">
                      <a:moveTo>
                        <a:pt x="0" y="26"/>
                      </a:moveTo>
                      <a:lnTo>
                        <a:pt x="7" y="0"/>
                      </a:lnTo>
                      <a:lnTo>
                        <a:pt x="114" y="9"/>
                      </a:lnTo>
                      <a:lnTo>
                        <a:pt x="0" y="26"/>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64" name="Freeform 447">
                  <a:extLst>
                    <a:ext uri="{FF2B5EF4-FFF2-40B4-BE49-F238E27FC236}">
                      <a16:creationId xmlns:a16="http://schemas.microsoft.com/office/drawing/2014/main" id="{F9C29866-C941-4BBB-84AC-CEBCC5818544}"/>
                    </a:ext>
                  </a:extLst>
                </p:cNvPr>
                <p:cNvSpPr/>
                <p:nvPr/>
              </p:nvSpPr>
              <p:spPr bwMode="auto">
                <a:xfrm>
                  <a:off x="1194848" y="3715413"/>
                  <a:ext cx="77497" cy="128885"/>
                </a:xfrm>
                <a:custGeom>
                  <a:avLst/>
                  <a:gdLst>
                    <a:gd name="T0" fmla="*/ 0 w 163"/>
                    <a:gd name="T1" fmla="*/ 6 h 285"/>
                    <a:gd name="T2" fmla="*/ 1 w 163"/>
                    <a:gd name="T3" fmla="*/ 2 h 285"/>
                    <a:gd name="T4" fmla="*/ 0 w 163"/>
                    <a:gd name="T5" fmla="*/ 0 h 285"/>
                    <a:gd name="T6" fmla="*/ 3 w 163"/>
                    <a:gd name="T7" fmla="*/ 0 h 285"/>
                    <a:gd name="T8" fmla="*/ 4 w 163"/>
                    <a:gd name="T9" fmla="*/ 5 h 285"/>
                    <a:gd name="T10" fmla="*/ 1 w 163"/>
                    <a:gd name="T11" fmla="*/ 7 h 285"/>
                    <a:gd name="T12" fmla="*/ 0 w 163"/>
                    <a:gd name="T13" fmla="*/ 6 h 285"/>
                    <a:gd name="T14" fmla="*/ 0 60000 65536"/>
                    <a:gd name="T15" fmla="*/ 0 60000 65536"/>
                    <a:gd name="T16" fmla="*/ 0 60000 65536"/>
                    <a:gd name="T17" fmla="*/ 0 60000 65536"/>
                    <a:gd name="T18" fmla="*/ 0 60000 65536"/>
                    <a:gd name="T19" fmla="*/ 0 60000 65536"/>
                    <a:gd name="T20" fmla="*/ 0 60000 65536"/>
                    <a:gd name="T21" fmla="*/ 0 w 163"/>
                    <a:gd name="T22" fmla="*/ 0 h 285"/>
                    <a:gd name="T23" fmla="*/ 163 w 163"/>
                    <a:gd name="T24" fmla="*/ 285 h 2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285">
                      <a:moveTo>
                        <a:pt x="0" y="269"/>
                      </a:moveTo>
                      <a:lnTo>
                        <a:pt x="20" y="71"/>
                      </a:lnTo>
                      <a:lnTo>
                        <a:pt x="10" y="10"/>
                      </a:lnTo>
                      <a:lnTo>
                        <a:pt x="110" y="0"/>
                      </a:lnTo>
                      <a:lnTo>
                        <a:pt x="163" y="227"/>
                      </a:lnTo>
                      <a:lnTo>
                        <a:pt x="40" y="285"/>
                      </a:lnTo>
                      <a:lnTo>
                        <a:pt x="0" y="269"/>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65" name="Freeform 448">
                  <a:extLst>
                    <a:ext uri="{FF2B5EF4-FFF2-40B4-BE49-F238E27FC236}">
                      <a16:creationId xmlns:a16="http://schemas.microsoft.com/office/drawing/2014/main" id="{1E424E22-FDC3-4C3A-8782-FF77536795D3}"/>
                    </a:ext>
                  </a:extLst>
                </p:cNvPr>
                <p:cNvSpPr/>
                <p:nvPr/>
              </p:nvSpPr>
              <p:spPr bwMode="auto">
                <a:xfrm>
                  <a:off x="974150" y="3683589"/>
                  <a:ext cx="134778" cy="108200"/>
                </a:xfrm>
                <a:custGeom>
                  <a:avLst/>
                  <a:gdLst>
                    <a:gd name="T0" fmla="*/ 0 w 281"/>
                    <a:gd name="T1" fmla="*/ 2 h 238"/>
                    <a:gd name="T2" fmla="*/ 1 w 281"/>
                    <a:gd name="T3" fmla="*/ 1 h 238"/>
                    <a:gd name="T4" fmla="*/ 1 w 281"/>
                    <a:gd name="T5" fmla="*/ 0 h 238"/>
                    <a:gd name="T6" fmla="*/ 3 w 281"/>
                    <a:gd name="T7" fmla="*/ 0 h 238"/>
                    <a:gd name="T8" fmla="*/ 4 w 281"/>
                    <a:gd name="T9" fmla="*/ 1 h 238"/>
                    <a:gd name="T10" fmla="*/ 5 w 281"/>
                    <a:gd name="T11" fmla="*/ 0 h 238"/>
                    <a:gd name="T12" fmla="*/ 6 w 281"/>
                    <a:gd name="T13" fmla="*/ 3 h 238"/>
                    <a:gd name="T14" fmla="*/ 7 w 281"/>
                    <a:gd name="T15" fmla="*/ 5 h 238"/>
                    <a:gd name="T16" fmla="*/ 6 w 281"/>
                    <a:gd name="T17" fmla="*/ 4 h 238"/>
                    <a:gd name="T18" fmla="*/ 6 w 281"/>
                    <a:gd name="T19" fmla="*/ 5 h 238"/>
                    <a:gd name="T20" fmla="*/ 5 w 281"/>
                    <a:gd name="T21" fmla="*/ 5 h 238"/>
                    <a:gd name="T22" fmla="*/ 5 w 281"/>
                    <a:gd name="T23" fmla="*/ 5 h 238"/>
                    <a:gd name="T24" fmla="*/ 4 w 281"/>
                    <a:gd name="T25" fmla="*/ 4 h 238"/>
                    <a:gd name="T26" fmla="*/ 3 w 281"/>
                    <a:gd name="T27" fmla="*/ 3 h 238"/>
                    <a:gd name="T28" fmla="*/ 2 w 281"/>
                    <a:gd name="T29" fmla="*/ 4 h 238"/>
                    <a:gd name="T30" fmla="*/ 0 w 281"/>
                    <a:gd name="T31" fmla="*/ 2 h 2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1"/>
                    <a:gd name="T49" fmla="*/ 0 h 238"/>
                    <a:gd name="T50" fmla="*/ 281 w 281"/>
                    <a:gd name="T51" fmla="*/ 238 h 2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1" h="238">
                      <a:moveTo>
                        <a:pt x="0" y="79"/>
                      </a:moveTo>
                      <a:lnTo>
                        <a:pt x="46" y="44"/>
                      </a:lnTo>
                      <a:lnTo>
                        <a:pt x="49" y="0"/>
                      </a:lnTo>
                      <a:lnTo>
                        <a:pt x="140" y="9"/>
                      </a:lnTo>
                      <a:lnTo>
                        <a:pt x="167" y="32"/>
                      </a:lnTo>
                      <a:lnTo>
                        <a:pt x="231" y="6"/>
                      </a:lnTo>
                      <a:lnTo>
                        <a:pt x="269" y="113"/>
                      </a:lnTo>
                      <a:lnTo>
                        <a:pt x="281" y="193"/>
                      </a:lnTo>
                      <a:lnTo>
                        <a:pt x="258" y="186"/>
                      </a:lnTo>
                      <a:lnTo>
                        <a:pt x="252" y="231"/>
                      </a:lnTo>
                      <a:lnTo>
                        <a:pt x="211" y="238"/>
                      </a:lnTo>
                      <a:lnTo>
                        <a:pt x="208" y="193"/>
                      </a:lnTo>
                      <a:lnTo>
                        <a:pt x="187" y="190"/>
                      </a:lnTo>
                      <a:lnTo>
                        <a:pt x="147" y="124"/>
                      </a:lnTo>
                      <a:lnTo>
                        <a:pt x="71" y="161"/>
                      </a:lnTo>
                      <a:lnTo>
                        <a:pt x="0" y="79"/>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66" name="Freeform 449">
                  <a:extLst>
                    <a:ext uri="{FF2B5EF4-FFF2-40B4-BE49-F238E27FC236}">
                      <a16:creationId xmlns:a16="http://schemas.microsoft.com/office/drawing/2014/main" id="{0AC712A0-E996-48B3-8488-CCCA59DDDA79}"/>
                    </a:ext>
                  </a:extLst>
                </p:cNvPr>
                <p:cNvSpPr/>
                <p:nvPr/>
              </p:nvSpPr>
              <p:spPr bwMode="auto">
                <a:xfrm>
                  <a:off x="2072589" y="3339895"/>
                  <a:ext cx="30325" cy="9547"/>
                </a:xfrm>
                <a:custGeom>
                  <a:avLst/>
                  <a:gdLst>
                    <a:gd name="T0" fmla="*/ 0 w 66"/>
                    <a:gd name="T1" fmla="*/ 0 h 22"/>
                    <a:gd name="T2" fmla="*/ 1 w 66"/>
                    <a:gd name="T3" fmla="*/ 1 h 22"/>
                    <a:gd name="T4" fmla="*/ 1 w 66"/>
                    <a:gd name="T5" fmla="*/ 0 h 22"/>
                    <a:gd name="T6" fmla="*/ 0 w 66"/>
                    <a:gd name="T7" fmla="*/ 0 h 22"/>
                    <a:gd name="T8" fmla="*/ 0 60000 65536"/>
                    <a:gd name="T9" fmla="*/ 0 60000 65536"/>
                    <a:gd name="T10" fmla="*/ 0 60000 65536"/>
                    <a:gd name="T11" fmla="*/ 0 60000 65536"/>
                    <a:gd name="T12" fmla="*/ 0 w 66"/>
                    <a:gd name="T13" fmla="*/ 0 h 22"/>
                    <a:gd name="T14" fmla="*/ 66 w 66"/>
                    <a:gd name="T15" fmla="*/ 22 h 22"/>
                  </a:gdLst>
                  <a:ahLst/>
                  <a:cxnLst>
                    <a:cxn ang="T8">
                      <a:pos x="T0" y="T1"/>
                    </a:cxn>
                    <a:cxn ang="T9">
                      <a:pos x="T2" y="T3"/>
                    </a:cxn>
                    <a:cxn ang="T10">
                      <a:pos x="T4" y="T5"/>
                    </a:cxn>
                    <a:cxn ang="T11">
                      <a:pos x="T6" y="T7"/>
                    </a:cxn>
                  </a:cxnLst>
                  <a:rect l="T12" t="T13" r="T14" b="T15"/>
                  <a:pathLst>
                    <a:path w="66" h="22">
                      <a:moveTo>
                        <a:pt x="0" y="0"/>
                      </a:moveTo>
                      <a:lnTo>
                        <a:pt x="32" y="22"/>
                      </a:lnTo>
                      <a:lnTo>
                        <a:pt x="66" y="6"/>
                      </a:lnTo>
                      <a:lnTo>
                        <a:pt x="0" y="0"/>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67" name="Freeform 450">
                  <a:extLst>
                    <a:ext uri="{FF2B5EF4-FFF2-40B4-BE49-F238E27FC236}">
                      <a16:creationId xmlns:a16="http://schemas.microsoft.com/office/drawing/2014/main" id="{751EA4D6-C642-43DD-B08E-986154FFA7DB}"/>
                    </a:ext>
                  </a:extLst>
                </p:cNvPr>
                <p:cNvSpPr/>
                <p:nvPr/>
              </p:nvSpPr>
              <p:spPr bwMode="auto">
                <a:xfrm>
                  <a:off x="1873792" y="3250789"/>
                  <a:ext cx="28640" cy="85924"/>
                </a:xfrm>
                <a:custGeom>
                  <a:avLst/>
                  <a:gdLst>
                    <a:gd name="T0" fmla="*/ 0 w 61"/>
                    <a:gd name="T1" fmla="*/ 2 h 188"/>
                    <a:gd name="T2" fmla="*/ 1 w 61"/>
                    <a:gd name="T3" fmla="*/ 5 h 188"/>
                    <a:gd name="T4" fmla="*/ 1 w 61"/>
                    <a:gd name="T5" fmla="*/ 4 h 188"/>
                    <a:gd name="T6" fmla="*/ 1 w 61"/>
                    <a:gd name="T7" fmla="*/ 2 h 188"/>
                    <a:gd name="T8" fmla="*/ 1 w 61"/>
                    <a:gd name="T9" fmla="*/ 2 h 188"/>
                    <a:gd name="T10" fmla="*/ 1 w 61"/>
                    <a:gd name="T11" fmla="*/ 1 h 188"/>
                    <a:gd name="T12" fmla="*/ 1 w 61"/>
                    <a:gd name="T13" fmla="*/ 1 h 188"/>
                    <a:gd name="T14" fmla="*/ 1 w 61"/>
                    <a:gd name="T15" fmla="*/ 0 h 188"/>
                    <a:gd name="T16" fmla="*/ 1 w 61"/>
                    <a:gd name="T17" fmla="*/ 0 h 188"/>
                    <a:gd name="T18" fmla="*/ 0 w 61"/>
                    <a:gd name="T19" fmla="*/ 2 h 1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188"/>
                    <a:gd name="T32" fmla="*/ 61 w 61"/>
                    <a:gd name="T33" fmla="*/ 188 h 1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188">
                      <a:moveTo>
                        <a:pt x="0" y="95"/>
                      </a:moveTo>
                      <a:lnTo>
                        <a:pt x="31" y="188"/>
                      </a:lnTo>
                      <a:lnTo>
                        <a:pt x="37" y="185"/>
                      </a:lnTo>
                      <a:lnTo>
                        <a:pt x="55" y="85"/>
                      </a:lnTo>
                      <a:lnTo>
                        <a:pt x="30" y="92"/>
                      </a:lnTo>
                      <a:lnTo>
                        <a:pt x="37" y="47"/>
                      </a:lnTo>
                      <a:lnTo>
                        <a:pt x="56" y="26"/>
                      </a:lnTo>
                      <a:lnTo>
                        <a:pt x="61" y="0"/>
                      </a:lnTo>
                      <a:lnTo>
                        <a:pt x="38" y="3"/>
                      </a:lnTo>
                      <a:lnTo>
                        <a:pt x="0" y="95"/>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68" name="Freeform 451">
                  <a:extLst>
                    <a:ext uri="{FF2B5EF4-FFF2-40B4-BE49-F238E27FC236}">
                      <a16:creationId xmlns:a16="http://schemas.microsoft.com/office/drawing/2014/main" id="{41C8963A-6E26-4E75-94A3-D9B1058C0DAE}"/>
                    </a:ext>
                  </a:extLst>
                </p:cNvPr>
                <p:cNvSpPr/>
                <p:nvPr/>
              </p:nvSpPr>
              <p:spPr bwMode="auto">
                <a:xfrm>
                  <a:off x="1093765" y="3724960"/>
                  <a:ext cx="109507" cy="125703"/>
                </a:xfrm>
                <a:custGeom>
                  <a:avLst/>
                  <a:gdLst>
                    <a:gd name="T0" fmla="*/ 0 w 229"/>
                    <a:gd name="T1" fmla="*/ 4 h 278"/>
                    <a:gd name="T2" fmla="*/ 0 w 229"/>
                    <a:gd name="T3" fmla="*/ 3 h 278"/>
                    <a:gd name="T4" fmla="*/ 0 w 229"/>
                    <a:gd name="T5" fmla="*/ 2 h 278"/>
                    <a:gd name="T6" fmla="*/ 1 w 229"/>
                    <a:gd name="T7" fmla="*/ 3 h 278"/>
                    <a:gd name="T8" fmla="*/ 1 w 229"/>
                    <a:gd name="T9" fmla="*/ 1 h 278"/>
                    <a:gd name="T10" fmla="*/ 2 w 229"/>
                    <a:gd name="T11" fmla="*/ 0 h 278"/>
                    <a:gd name="T12" fmla="*/ 3 w 229"/>
                    <a:gd name="T13" fmla="*/ 0 h 278"/>
                    <a:gd name="T14" fmla="*/ 3 w 229"/>
                    <a:gd name="T15" fmla="*/ 1 h 278"/>
                    <a:gd name="T16" fmla="*/ 5 w 229"/>
                    <a:gd name="T17" fmla="*/ 1 h 278"/>
                    <a:gd name="T18" fmla="*/ 5 w 229"/>
                    <a:gd name="T19" fmla="*/ 6 h 278"/>
                    <a:gd name="T20" fmla="*/ 1 w 229"/>
                    <a:gd name="T21" fmla="*/ 6 h 278"/>
                    <a:gd name="T22" fmla="*/ 1 w 229"/>
                    <a:gd name="T23" fmla="*/ 5 h 278"/>
                    <a:gd name="T24" fmla="*/ 0 w 229"/>
                    <a:gd name="T25" fmla="*/ 4 h 2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9"/>
                    <a:gd name="T40" fmla="*/ 0 h 278"/>
                    <a:gd name="T41" fmla="*/ 229 w 229"/>
                    <a:gd name="T42" fmla="*/ 278 h 27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9" h="278">
                      <a:moveTo>
                        <a:pt x="0" y="184"/>
                      </a:moveTo>
                      <a:lnTo>
                        <a:pt x="4" y="142"/>
                      </a:lnTo>
                      <a:lnTo>
                        <a:pt x="10" y="97"/>
                      </a:lnTo>
                      <a:lnTo>
                        <a:pt x="33" y="104"/>
                      </a:lnTo>
                      <a:lnTo>
                        <a:pt x="21" y="24"/>
                      </a:lnTo>
                      <a:lnTo>
                        <a:pt x="89" y="0"/>
                      </a:lnTo>
                      <a:lnTo>
                        <a:pt x="127" y="16"/>
                      </a:lnTo>
                      <a:lnTo>
                        <a:pt x="150" y="42"/>
                      </a:lnTo>
                      <a:lnTo>
                        <a:pt x="229" y="51"/>
                      </a:lnTo>
                      <a:lnTo>
                        <a:pt x="209" y="249"/>
                      </a:lnTo>
                      <a:lnTo>
                        <a:pt x="35" y="278"/>
                      </a:lnTo>
                      <a:lnTo>
                        <a:pt x="38" y="216"/>
                      </a:lnTo>
                      <a:lnTo>
                        <a:pt x="0" y="184"/>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69" name="Freeform 452">
                  <a:extLst>
                    <a:ext uri="{FF2B5EF4-FFF2-40B4-BE49-F238E27FC236}">
                      <a16:creationId xmlns:a16="http://schemas.microsoft.com/office/drawing/2014/main" id="{8DD534FE-E863-4CAC-A274-54A583D5CC31}"/>
                    </a:ext>
                  </a:extLst>
                </p:cNvPr>
                <p:cNvSpPr/>
                <p:nvPr/>
              </p:nvSpPr>
              <p:spPr bwMode="auto">
                <a:xfrm>
                  <a:off x="1887270" y="3247606"/>
                  <a:ext cx="79182" cy="93880"/>
                </a:xfrm>
                <a:custGeom>
                  <a:avLst/>
                  <a:gdLst>
                    <a:gd name="T0" fmla="*/ 0 w 166"/>
                    <a:gd name="T1" fmla="*/ 2 h 207"/>
                    <a:gd name="T2" fmla="*/ 0 w 166"/>
                    <a:gd name="T3" fmla="*/ 1 h 207"/>
                    <a:gd name="T4" fmla="*/ 1 w 166"/>
                    <a:gd name="T5" fmla="*/ 1 h 207"/>
                    <a:gd name="T6" fmla="*/ 1 w 166"/>
                    <a:gd name="T7" fmla="*/ 1 h 207"/>
                    <a:gd name="T8" fmla="*/ 3 w 166"/>
                    <a:gd name="T9" fmla="*/ 0 h 207"/>
                    <a:gd name="T10" fmla="*/ 4 w 166"/>
                    <a:gd name="T11" fmla="*/ 1 h 207"/>
                    <a:gd name="T12" fmla="*/ 2 w 166"/>
                    <a:gd name="T13" fmla="*/ 2 h 207"/>
                    <a:gd name="T14" fmla="*/ 3 w 166"/>
                    <a:gd name="T15" fmla="*/ 3 h 207"/>
                    <a:gd name="T16" fmla="*/ 2 w 166"/>
                    <a:gd name="T17" fmla="*/ 4 h 207"/>
                    <a:gd name="T18" fmla="*/ 1 w 166"/>
                    <a:gd name="T19" fmla="*/ 5 h 207"/>
                    <a:gd name="T20" fmla="*/ 0 w 166"/>
                    <a:gd name="T21" fmla="*/ 5 h 207"/>
                    <a:gd name="T22" fmla="*/ 1 w 166"/>
                    <a:gd name="T23" fmla="*/ 2 h 207"/>
                    <a:gd name="T24" fmla="*/ 0 w 166"/>
                    <a:gd name="T25" fmla="*/ 2 h 2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6"/>
                    <a:gd name="T40" fmla="*/ 0 h 207"/>
                    <a:gd name="T41" fmla="*/ 166 w 166"/>
                    <a:gd name="T42" fmla="*/ 207 h 2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6" h="207">
                      <a:moveTo>
                        <a:pt x="0" y="100"/>
                      </a:moveTo>
                      <a:lnTo>
                        <a:pt x="7" y="55"/>
                      </a:lnTo>
                      <a:lnTo>
                        <a:pt x="26" y="34"/>
                      </a:lnTo>
                      <a:lnTo>
                        <a:pt x="64" y="53"/>
                      </a:lnTo>
                      <a:lnTo>
                        <a:pt x="148" y="0"/>
                      </a:lnTo>
                      <a:lnTo>
                        <a:pt x="166" y="58"/>
                      </a:lnTo>
                      <a:lnTo>
                        <a:pt x="80" y="90"/>
                      </a:lnTo>
                      <a:lnTo>
                        <a:pt x="125" y="136"/>
                      </a:lnTo>
                      <a:lnTo>
                        <a:pt x="102" y="165"/>
                      </a:lnTo>
                      <a:lnTo>
                        <a:pt x="49" y="207"/>
                      </a:lnTo>
                      <a:lnTo>
                        <a:pt x="7" y="193"/>
                      </a:lnTo>
                      <a:lnTo>
                        <a:pt x="25" y="93"/>
                      </a:lnTo>
                      <a:lnTo>
                        <a:pt x="0" y="100"/>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70" name="Freeform 453">
                  <a:extLst>
                    <a:ext uri="{FF2B5EF4-FFF2-40B4-BE49-F238E27FC236}">
                      <a16:creationId xmlns:a16="http://schemas.microsoft.com/office/drawing/2014/main" id="{99AB5FE8-1104-474F-AE35-98AF770ECF76}"/>
                    </a:ext>
                  </a:extLst>
                </p:cNvPr>
                <p:cNvSpPr/>
                <p:nvPr/>
              </p:nvSpPr>
              <p:spPr bwMode="auto">
                <a:xfrm>
                  <a:off x="1873792" y="3847480"/>
                  <a:ext cx="144886" cy="184577"/>
                </a:xfrm>
                <a:custGeom>
                  <a:avLst/>
                  <a:gdLst>
                    <a:gd name="T0" fmla="*/ 0 w 303"/>
                    <a:gd name="T1" fmla="*/ 1 h 407"/>
                    <a:gd name="T2" fmla="*/ 1 w 303"/>
                    <a:gd name="T3" fmla="*/ 3 h 407"/>
                    <a:gd name="T4" fmla="*/ 0 w 303"/>
                    <a:gd name="T5" fmla="*/ 4 h 407"/>
                    <a:gd name="T6" fmla="*/ 1 w 303"/>
                    <a:gd name="T7" fmla="*/ 5 h 407"/>
                    <a:gd name="T8" fmla="*/ 0 w 303"/>
                    <a:gd name="T9" fmla="*/ 6 h 407"/>
                    <a:gd name="T10" fmla="*/ 5 w 303"/>
                    <a:gd name="T11" fmla="*/ 9 h 407"/>
                    <a:gd name="T12" fmla="*/ 7 w 303"/>
                    <a:gd name="T13" fmla="*/ 7 h 407"/>
                    <a:gd name="T14" fmla="*/ 6 w 303"/>
                    <a:gd name="T15" fmla="*/ 5 h 407"/>
                    <a:gd name="T16" fmla="*/ 6 w 303"/>
                    <a:gd name="T17" fmla="*/ 2 h 407"/>
                    <a:gd name="T18" fmla="*/ 7 w 303"/>
                    <a:gd name="T19" fmla="*/ 1 h 407"/>
                    <a:gd name="T20" fmla="*/ 4 w 303"/>
                    <a:gd name="T21" fmla="*/ 1 h 407"/>
                    <a:gd name="T22" fmla="*/ 2 w 303"/>
                    <a:gd name="T23" fmla="*/ 0 h 407"/>
                    <a:gd name="T24" fmla="*/ 0 w 303"/>
                    <a:gd name="T25" fmla="*/ 1 h 4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3"/>
                    <a:gd name="T40" fmla="*/ 0 h 407"/>
                    <a:gd name="T41" fmla="*/ 303 w 303"/>
                    <a:gd name="T42" fmla="*/ 407 h 4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3" h="407">
                      <a:moveTo>
                        <a:pt x="0" y="25"/>
                      </a:moveTo>
                      <a:lnTo>
                        <a:pt x="39" y="112"/>
                      </a:lnTo>
                      <a:lnTo>
                        <a:pt x="0" y="190"/>
                      </a:lnTo>
                      <a:lnTo>
                        <a:pt x="31" y="213"/>
                      </a:lnTo>
                      <a:lnTo>
                        <a:pt x="14" y="242"/>
                      </a:lnTo>
                      <a:lnTo>
                        <a:pt x="206" y="407"/>
                      </a:lnTo>
                      <a:lnTo>
                        <a:pt x="291" y="276"/>
                      </a:lnTo>
                      <a:lnTo>
                        <a:pt x="271" y="239"/>
                      </a:lnTo>
                      <a:lnTo>
                        <a:pt x="271" y="77"/>
                      </a:lnTo>
                      <a:lnTo>
                        <a:pt x="303" y="28"/>
                      </a:lnTo>
                      <a:lnTo>
                        <a:pt x="192" y="48"/>
                      </a:lnTo>
                      <a:lnTo>
                        <a:pt x="72" y="0"/>
                      </a:lnTo>
                      <a:lnTo>
                        <a:pt x="0" y="25"/>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71" name="Freeform 454">
                  <a:extLst>
                    <a:ext uri="{FF2B5EF4-FFF2-40B4-BE49-F238E27FC236}">
                      <a16:creationId xmlns:a16="http://schemas.microsoft.com/office/drawing/2014/main" id="{D1F0CA3E-AF36-4213-9C64-CABDB651300B}"/>
                    </a:ext>
                  </a:extLst>
                </p:cNvPr>
                <p:cNvSpPr/>
                <p:nvPr/>
              </p:nvSpPr>
              <p:spPr bwMode="auto">
                <a:xfrm>
                  <a:off x="2102914" y="3322392"/>
                  <a:ext cx="33694" cy="30232"/>
                </a:xfrm>
                <a:custGeom>
                  <a:avLst/>
                  <a:gdLst>
                    <a:gd name="T0" fmla="*/ 0 w 70"/>
                    <a:gd name="T1" fmla="*/ 1 h 67"/>
                    <a:gd name="T2" fmla="*/ 1 w 70"/>
                    <a:gd name="T3" fmla="*/ 0 h 67"/>
                    <a:gd name="T4" fmla="*/ 2 w 70"/>
                    <a:gd name="T5" fmla="*/ 1 h 67"/>
                    <a:gd name="T6" fmla="*/ 0 w 70"/>
                    <a:gd name="T7" fmla="*/ 1 h 67"/>
                    <a:gd name="T8" fmla="*/ 0 60000 65536"/>
                    <a:gd name="T9" fmla="*/ 0 60000 65536"/>
                    <a:gd name="T10" fmla="*/ 0 60000 65536"/>
                    <a:gd name="T11" fmla="*/ 0 60000 65536"/>
                    <a:gd name="T12" fmla="*/ 0 w 70"/>
                    <a:gd name="T13" fmla="*/ 0 h 67"/>
                    <a:gd name="T14" fmla="*/ 70 w 70"/>
                    <a:gd name="T15" fmla="*/ 67 h 67"/>
                  </a:gdLst>
                  <a:ahLst/>
                  <a:cxnLst>
                    <a:cxn ang="T8">
                      <a:pos x="T0" y="T1"/>
                    </a:cxn>
                    <a:cxn ang="T9">
                      <a:pos x="T2" y="T3"/>
                    </a:cxn>
                    <a:cxn ang="T10">
                      <a:pos x="T4" y="T5"/>
                    </a:cxn>
                    <a:cxn ang="T11">
                      <a:pos x="T6" y="T7"/>
                    </a:cxn>
                  </a:cxnLst>
                  <a:rect l="T12" t="T13" r="T14" b="T15"/>
                  <a:pathLst>
                    <a:path w="70" h="67">
                      <a:moveTo>
                        <a:pt x="0" y="42"/>
                      </a:moveTo>
                      <a:lnTo>
                        <a:pt x="59" y="0"/>
                      </a:lnTo>
                      <a:lnTo>
                        <a:pt x="70" y="67"/>
                      </a:lnTo>
                      <a:lnTo>
                        <a:pt x="0" y="42"/>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72" name="Freeform 455">
                  <a:extLst>
                    <a:ext uri="{FF2B5EF4-FFF2-40B4-BE49-F238E27FC236}">
                      <a16:creationId xmlns:a16="http://schemas.microsoft.com/office/drawing/2014/main" id="{2BEF3273-4A86-4948-8403-49354EC7C0E8}"/>
                    </a:ext>
                  </a:extLst>
                </p:cNvPr>
                <p:cNvSpPr/>
                <p:nvPr/>
              </p:nvSpPr>
              <p:spPr bwMode="auto">
                <a:xfrm>
                  <a:off x="1892324" y="3217374"/>
                  <a:ext cx="28640" cy="35006"/>
                </a:xfrm>
                <a:custGeom>
                  <a:avLst/>
                  <a:gdLst>
                    <a:gd name="T0" fmla="*/ 0 w 61"/>
                    <a:gd name="T1" fmla="*/ 2 h 76"/>
                    <a:gd name="T2" fmla="*/ 1 w 61"/>
                    <a:gd name="T3" fmla="*/ 2 h 76"/>
                    <a:gd name="T4" fmla="*/ 1 w 61"/>
                    <a:gd name="T5" fmla="*/ 1 h 76"/>
                    <a:gd name="T6" fmla="*/ 1 w 61"/>
                    <a:gd name="T7" fmla="*/ 0 h 76"/>
                    <a:gd name="T8" fmla="*/ 0 w 61"/>
                    <a:gd name="T9" fmla="*/ 2 h 76"/>
                    <a:gd name="T10" fmla="*/ 0 60000 65536"/>
                    <a:gd name="T11" fmla="*/ 0 60000 65536"/>
                    <a:gd name="T12" fmla="*/ 0 60000 65536"/>
                    <a:gd name="T13" fmla="*/ 0 60000 65536"/>
                    <a:gd name="T14" fmla="*/ 0 60000 65536"/>
                    <a:gd name="T15" fmla="*/ 0 w 61"/>
                    <a:gd name="T16" fmla="*/ 0 h 76"/>
                    <a:gd name="T17" fmla="*/ 61 w 61"/>
                    <a:gd name="T18" fmla="*/ 76 h 76"/>
                  </a:gdLst>
                  <a:ahLst/>
                  <a:cxnLst>
                    <a:cxn ang="T10">
                      <a:pos x="T0" y="T1"/>
                    </a:cxn>
                    <a:cxn ang="T11">
                      <a:pos x="T2" y="T3"/>
                    </a:cxn>
                    <a:cxn ang="T12">
                      <a:pos x="T4" y="T5"/>
                    </a:cxn>
                    <a:cxn ang="T13">
                      <a:pos x="T6" y="T7"/>
                    </a:cxn>
                    <a:cxn ang="T14">
                      <a:pos x="T8" y="T9"/>
                    </a:cxn>
                  </a:cxnLst>
                  <a:rect l="T15" t="T16" r="T17" b="T18"/>
                  <a:pathLst>
                    <a:path w="61" h="76">
                      <a:moveTo>
                        <a:pt x="0" y="76"/>
                      </a:moveTo>
                      <a:lnTo>
                        <a:pt x="23" y="73"/>
                      </a:lnTo>
                      <a:lnTo>
                        <a:pt x="61" y="21"/>
                      </a:lnTo>
                      <a:lnTo>
                        <a:pt x="40" y="0"/>
                      </a:lnTo>
                      <a:lnTo>
                        <a:pt x="0" y="76"/>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73" name="Freeform 456">
                  <a:extLst>
                    <a:ext uri="{FF2B5EF4-FFF2-40B4-BE49-F238E27FC236}">
                      <a16:creationId xmlns:a16="http://schemas.microsoft.com/office/drawing/2014/main" id="{5DA44643-6B4B-4588-89EF-35D3DDF12C8E}"/>
                    </a:ext>
                  </a:extLst>
                </p:cNvPr>
                <p:cNvSpPr/>
                <p:nvPr/>
              </p:nvSpPr>
              <p:spPr bwMode="auto">
                <a:xfrm>
                  <a:off x="1039854" y="3771104"/>
                  <a:ext cx="72443" cy="79559"/>
                </a:xfrm>
                <a:custGeom>
                  <a:avLst/>
                  <a:gdLst>
                    <a:gd name="T0" fmla="*/ 0 w 148"/>
                    <a:gd name="T1" fmla="*/ 1 h 177"/>
                    <a:gd name="T2" fmla="*/ 1 w 148"/>
                    <a:gd name="T3" fmla="*/ 0 h 177"/>
                    <a:gd name="T4" fmla="*/ 2 w 148"/>
                    <a:gd name="T5" fmla="*/ 0 h 177"/>
                    <a:gd name="T6" fmla="*/ 2 w 148"/>
                    <a:gd name="T7" fmla="*/ 1 h 177"/>
                    <a:gd name="T8" fmla="*/ 3 w 148"/>
                    <a:gd name="T9" fmla="*/ 1 h 177"/>
                    <a:gd name="T10" fmla="*/ 3 w 148"/>
                    <a:gd name="T11" fmla="*/ 2 h 177"/>
                    <a:gd name="T12" fmla="*/ 3 w 148"/>
                    <a:gd name="T13" fmla="*/ 3 h 177"/>
                    <a:gd name="T14" fmla="*/ 3 w 148"/>
                    <a:gd name="T15" fmla="*/ 4 h 177"/>
                    <a:gd name="T16" fmla="*/ 0 w 148"/>
                    <a:gd name="T17" fmla="*/ 1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8"/>
                    <a:gd name="T28" fmla="*/ 0 h 177"/>
                    <a:gd name="T29" fmla="*/ 148 w 148"/>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8" h="177">
                      <a:moveTo>
                        <a:pt x="0" y="67"/>
                      </a:moveTo>
                      <a:lnTo>
                        <a:pt x="49" y="0"/>
                      </a:lnTo>
                      <a:lnTo>
                        <a:pt x="70" y="3"/>
                      </a:lnTo>
                      <a:lnTo>
                        <a:pt x="73" y="48"/>
                      </a:lnTo>
                      <a:lnTo>
                        <a:pt x="114" y="41"/>
                      </a:lnTo>
                      <a:lnTo>
                        <a:pt x="110" y="83"/>
                      </a:lnTo>
                      <a:lnTo>
                        <a:pt x="148" y="115"/>
                      </a:lnTo>
                      <a:lnTo>
                        <a:pt x="145" y="177"/>
                      </a:lnTo>
                      <a:lnTo>
                        <a:pt x="0" y="67"/>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74" name="Freeform 457">
                  <a:extLst>
                    <a:ext uri="{FF2B5EF4-FFF2-40B4-BE49-F238E27FC236}">
                      <a16:creationId xmlns:a16="http://schemas.microsoft.com/office/drawing/2014/main" id="{AB2EF5AA-FD4D-451D-BBC9-B0200CF655B6}"/>
                    </a:ext>
                  </a:extLst>
                </p:cNvPr>
                <p:cNvSpPr/>
                <p:nvPr/>
              </p:nvSpPr>
              <p:spPr bwMode="auto">
                <a:xfrm>
                  <a:off x="1420601" y="3252380"/>
                  <a:ext cx="286403" cy="294368"/>
                </a:xfrm>
                <a:custGeom>
                  <a:avLst/>
                  <a:gdLst>
                    <a:gd name="T0" fmla="*/ 0 w 597"/>
                    <a:gd name="T1" fmla="*/ 8 h 646"/>
                    <a:gd name="T2" fmla="*/ 0 w 597"/>
                    <a:gd name="T3" fmla="*/ 3 h 646"/>
                    <a:gd name="T4" fmla="*/ 2 w 597"/>
                    <a:gd name="T5" fmla="*/ 0 h 646"/>
                    <a:gd name="T6" fmla="*/ 5 w 597"/>
                    <a:gd name="T7" fmla="*/ 1 h 646"/>
                    <a:gd name="T8" fmla="*/ 6 w 597"/>
                    <a:gd name="T9" fmla="*/ 2 h 646"/>
                    <a:gd name="T10" fmla="*/ 8 w 597"/>
                    <a:gd name="T11" fmla="*/ 3 h 646"/>
                    <a:gd name="T12" fmla="*/ 9 w 597"/>
                    <a:gd name="T13" fmla="*/ 3 h 646"/>
                    <a:gd name="T14" fmla="*/ 9 w 597"/>
                    <a:gd name="T15" fmla="*/ 1 h 646"/>
                    <a:gd name="T16" fmla="*/ 10 w 597"/>
                    <a:gd name="T17" fmla="*/ 0 h 646"/>
                    <a:gd name="T18" fmla="*/ 14 w 597"/>
                    <a:gd name="T19" fmla="*/ 2 h 646"/>
                    <a:gd name="T20" fmla="*/ 13 w 597"/>
                    <a:gd name="T21" fmla="*/ 3 h 646"/>
                    <a:gd name="T22" fmla="*/ 14 w 597"/>
                    <a:gd name="T23" fmla="*/ 12 h 646"/>
                    <a:gd name="T24" fmla="*/ 14 w 597"/>
                    <a:gd name="T25" fmla="*/ 15 h 646"/>
                    <a:gd name="T26" fmla="*/ 13 w 597"/>
                    <a:gd name="T27" fmla="*/ 15 h 646"/>
                    <a:gd name="T28" fmla="*/ 13 w 597"/>
                    <a:gd name="T29" fmla="*/ 15 h 646"/>
                    <a:gd name="T30" fmla="*/ 6 w 597"/>
                    <a:gd name="T31" fmla="*/ 11 h 646"/>
                    <a:gd name="T32" fmla="*/ 5 w 597"/>
                    <a:gd name="T33" fmla="*/ 11 h 646"/>
                    <a:gd name="T34" fmla="*/ 2 w 597"/>
                    <a:gd name="T35" fmla="*/ 11 h 646"/>
                    <a:gd name="T36" fmla="*/ 0 w 597"/>
                    <a:gd name="T37" fmla="*/ 8 h 6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7"/>
                    <a:gd name="T58" fmla="*/ 0 h 646"/>
                    <a:gd name="T59" fmla="*/ 597 w 597"/>
                    <a:gd name="T60" fmla="*/ 646 h 6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7" h="646">
                      <a:moveTo>
                        <a:pt x="0" y="336"/>
                      </a:moveTo>
                      <a:lnTo>
                        <a:pt x="1" y="139"/>
                      </a:lnTo>
                      <a:lnTo>
                        <a:pt x="74" y="0"/>
                      </a:lnTo>
                      <a:lnTo>
                        <a:pt x="219" y="42"/>
                      </a:lnTo>
                      <a:lnTo>
                        <a:pt x="246" y="89"/>
                      </a:lnTo>
                      <a:lnTo>
                        <a:pt x="363" y="139"/>
                      </a:lnTo>
                      <a:lnTo>
                        <a:pt x="398" y="123"/>
                      </a:lnTo>
                      <a:lnTo>
                        <a:pt x="402" y="52"/>
                      </a:lnTo>
                      <a:lnTo>
                        <a:pt x="440" y="19"/>
                      </a:lnTo>
                      <a:lnTo>
                        <a:pt x="597" y="75"/>
                      </a:lnTo>
                      <a:lnTo>
                        <a:pt x="580" y="150"/>
                      </a:lnTo>
                      <a:lnTo>
                        <a:pt x="597" y="529"/>
                      </a:lnTo>
                      <a:lnTo>
                        <a:pt x="597" y="618"/>
                      </a:lnTo>
                      <a:lnTo>
                        <a:pt x="564" y="619"/>
                      </a:lnTo>
                      <a:lnTo>
                        <a:pt x="564" y="646"/>
                      </a:lnTo>
                      <a:lnTo>
                        <a:pt x="258" y="462"/>
                      </a:lnTo>
                      <a:lnTo>
                        <a:pt x="219" y="483"/>
                      </a:lnTo>
                      <a:lnTo>
                        <a:pt x="89" y="460"/>
                      </a:lnTo>
                      <a:lnTo>
                        <a:pt x="0" y="336"/>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75" name="Freeform 458">
                  <a:extLst>
                    <a:ext uri="{FF2B5EF4-FFF2-40B4-BE49-F238E27FC236}">
                      <a16:creationId xmlns:a16="http://schemas.microsoft.com/office/drawing/2014/main" id="{5188FC9C-0889-479F-8781-32A368A1F572}"/>
                    </a:ext>
                  </a:extLst>
                </p:cNvPr>
                <p:cNvSpPr/>
                <p:nvPr/>
              </p:nvSpPr>
              <p:spPr bwMode="auto">
                <a:xfrm>
                  <a:off x="2038895" y="4183219"/>
                  <a:ext cx="129724" cy="278456"/>
                </a:xfrm>
                <a:custGeom>
                  <a:avLst/>
                  <a:gdLst>
                    <a:gd name="T0" fmla="*/ 0 w 270"/>
                    <a:gd name="T1" fmla="*/ 10 h 616"/>
                    <a:gd name="T2" fmla="*/ 1 w 270"/>
                    <a:gd name="T3" fmla="*/ 13 h 616"/>
                    <a:gd name="T4" fmla="*/ 2 w 270"/>
                    <a:gd name="T5" fmla="*/ 14 h 616"/>
                    <a:gd name="T6" fmla="*/ 4 w 270"/>
                    <a:gd name="T7" fmla="*/ 13 h 616"/>
                    <a:gd name="T8" fmla="*/ 6 w 270"/>
                    <a:gd name="T9" fmla="*/ 3 h 616"/>
                    <a:gd name="T10" fmla="*/ 6 w 270"/>
                    <a:gd name="T11" fmla="*/ 4 h 616"/>
                    <a:gd name="T12" fmla="*/ 5 w 270"/>
                    <a:gd name="T13" fmla="*/ 0 h 616"/>
                    <a:gd name="T14" fmla="*/ 4 w 270"/>
                    <a:gd name="T15" fmla="*/ 1 h 616"/>
                    <a:gd name="T16" fmla="*/ 4 w 270"/>
                    <a:gd name="T17" fmla="*/ 3 h 616"/>
                    <a:gd name="T18" fmla="*/ 3 w 270"/>
                    <a:gd name="T19" fmla="*/ 4 h 616"/>
                    <a:gd name="T20" fmla="*/ 1 w 270"/>
                    <a:gd name="T21" fmla="*/ 4 h 616"/>
                    <a:gd name="T22" fmla="*/ 1 w 270"/>
                    <a:gd name="T23" fmla="*/ 5 h 616"/>
                    <a:gd name="T24" fmla="*/ 1 w 270"/>
                    <a:gd name="T25" fmla="*/ 8 h 616"/>
                    <a:gd name="T26" fmla="*/ 0 w 270"/>
                    <a:gd name="T27" fmla="*/ 10 h 6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0"/>
                    <a:gd name="T43" fmla="*/ 0 h 616"/>
                    <a:gd name="T44" fmla="*/ 270 w 270"/>
                    <a:gd name="T45" fmla="*/ 616 h 6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0" h="616">
                      <a:moveTo>
                        <a:pt x="0" y="441"/>
                      </a:moveTo>
                      <a:lnTo>
                        <a:pt x="26" y="567"/>
                      </a:lnTo>
                      <a:lnTo>
                        <a:pt x="76" y="616"/>
                      </a:lnTo>
                      <a:lnTo>
                        <a:pt x="161" y="567"/>
                      </a:lnTo>
                      <a:lnTo>
                        <a:pt x="254" y="144"/>
                      </a:lnTo>
                      <a:lnTo>
                        <a:pt x="270" y="161"/>
                      </a:lnTo>
                      <a:lnTo>
                        <a:pt x="232" y="0"/>
                      </a:lnTo>
                      <a:lnTo>
                        <a:pt x="182" y="68"/>
                      </a:lnTo>
                      <a:lnTo>
                        <a:pt x="182" y="115"/>
                      </a:lnTo>
                      <a:lnTo>
                        <a:pt x="122" y="165"/>
                      </a:lnTo>
                      <a:lnTo>
                        <a:pt x="47" y="186"/>
                      </a:lnTo>
                      <a:lnTo>
                        <a:pt x="29" y="240"/>
                      </a:lnTo>
                      <a:lnTo>
                        <a:pt x="47" y="348"/>
                      </a:lnTo>
                      <a:lnTo>
                        <a:pt x="0" y="441"/>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76" name="Freeform 459">
                  <a:extLst>
                    <a:ext uri="{FF2B5EF4-FFF2-40B4-BE49-F238E27FC236}">
                      <a16:creationId xmlns:a16="http://schemas.microsoft.com/office/drawing/2014/main" id="{A91F5E95-8168-4122-BAEC-099F523CFD93}"/>
                    </a:ext>
                  </a:extLst>
                </p:cNvPr>
                <p:cNvSpPr/>
                <p:nvPr/>
              </p:nvSpPr>
              <p:spPr bwMode="auto">
                <a:xfrm>
                  <a:off x="1850206" y="4127528"/>
                  <a:ext cx="60650" cy="157527"/>
                </a:xfrm>
                <a:custGeom>
                  <a:avLst/>
                  <a:gdLst>
                    <a:gd name="T0" fmla="*/ 0 w 124"/>
                    <a:gd name="T1" fmla="*/ 4 h 346"/>
                    <a:gd name="T2" fmla="*/ 0 w 124"/>
                    <a:gd name="T3" fmla="*/ 5 h 346"/>
                    <a:gd name="T4" fmla="*/ 2 w 124"/>
                    <a:gd name="T5" fmla="*/ 5 h 346"/>
                    <a:gd name="T6" fmla="*/ 1 w 124"/>
                    <a:gd name="T7" fmla="*/ 7 h 346"/>
                    <a:gd name="T8" fmla="*/ 2 w 124"/>
                    <a:gd name="T9" fmla="*/ 8 h 346"/>
                    <a:gd name="T10" fmla="*/ 3 w 124"/>
                    <a:gd name="T11" fmla="*/ 6 h 346"/>
                    <a:gd name="T12" fmla="*/ 2 w 124"/>
                    <a:gd name="T13" fmla="*/ 4 h 346"/>
                    <a:gd name="T14" fmla="*/ 2 w 124"/>
                    <a:gd name="T15" fmla="*/ 5 h 346"/>
                    <a:gd name="T16" fmla="*/ 2 w 124"/>
                    <a:gd name="T17" fmla="*/ 5 h 346"/>
                    <a:gd name="T18" fmla="*/ 1 w 124"/>
                    <a:gd name="T19" fmla="*/ 3 h 346"/>
                    <a:gd name="T20" fmla="*/ 1 w 124"/>
                    <a:gd name="T21" fmla="*/ 0 h 346"/>
                    <a:gd name="T22" fmla="*/ 0 w 124"/>
                    <a:gd name="T23" fmla="*/ 0 h 346"/>
                    <a:gd name="T24" fmla="*/ 1 w 124"/>
                    <a:gd name="T25" fmla="*/ 1 h 346"/>
                    <a:gd name="T26" fmla="*/ 0 w 124"/>
                    <a:gd name="T27" fmla="*/ 4 h 3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4"/>
                    <a:gd name="T43" fmla="*/ 0 h 346"/>
                    <a:gd name="T44" fmla="*/ 124 w 124"/>
                    <a:gd name="T45" fmla="*/ 346 h 3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4" h="346">
                      <a:moveTo>
                        <a:pt x="0" y="189"/>
                      </a:moveTo>
                      <a:lnTo>
                        <a:pt x="16" y="209"/>
                      </a:lnTo>
                      <a:lnTo>
                        <a:pt x="64" y="228"/>
                      </a:lnTo>
                      <a:lnTo>
                        <a:pt x="61" y="292"/>
                      </a:lnTo>
                      <a:lnTo>
                        <a:pt x="100" y="346"/>
                      </a:lnTo>
                      <a:lnTo>
                        <a:pt x="124" y="248"/>
                      </a:lnTo>
                      <a:lnTo>
                        <a:pt x="84" y="182"/>
                      </a:lnTo>
                      <a:lnTo>
                        <a:pt x="95" y="219"/>
                      </a:lnTo>
                      <a:lnTo>
                        <a:pt x="72" y="217"/>
                      </a:lnTo>
                      <a:lnTo>
                        <a:pt x="47" y="128"/>
                      </a:lnTo>
                      <a:lnTo>
                        <a:pt x="46" y="9"/>
                      </a:lnTo>
                      <a:lnTo>
                        <a:pt x="10" y="0"/>
                      </a:lnTo>
                      <a:lnTo>
                        <a:pt x="38" y="58"/>
                      </a:lnTo>
                      <a:lnTo>
                        <a:pt x="0" y="189"/>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77" name="Freeform 460">
                  <a:extLst>
                    <a:ext uri="{FF2B5EF4-FFF2-40B4-BE49-F238E27FC236}">
                      <a16:creationId xmlns:a16="http://schemas.microsoft.com/office/drawing/2014/main" id="{BCD8F102-5A1B-48E5-9292-0F5DE56BE195}"/>
                    </a:ext>
                  </a:extLst>
                </p:cNvPr>
                <p:cNvSpPr/>
                <p:nvPr/>
              </p:nvSpPr>
              <p:spPr bwMode="auto">
                <a:xfrm>
                  <a:off x="1028061" y="3430592"/>
                  <a:ext cx="298196" cy="303915"/>
                </a:xfrm>
                <a:custGeom>
                  <a:avLst/>
                  <a:gdLst>
                    <a:gd name="T0" fmla="*/ 0 w 618"/>
                    <a:gd name="T1" fmla="*/ 11 h 673"/>
                    <a:gd name="T2" fmla="*/ 1 w 618"/>
                    <a:gd name="T3" fmla="*/ 10 h 673"/>
                    <a:gd name="T4" fmla="*/ 1 w 618"/>
                    <a:gd name="T5" fmla="*/ 10 h 673"/>
                    <a:gd name="T6" fmla="*/ 6 w 618"/>
                    <a:gd name="T7" fmla="*/ 10 h 673"/>
                    <a:gd name="T8" fmla="*/ 5 w 618"/>
                    <a:gd name="T9" fmla="*/ 0 h 673"/>
                    <a:gd name="T10" fmla="*/ 7 w 618"/>
                    <a:gd name="T11" fmla="*/ 0 h 673"/>
                    <a:gd name="T12" fmla="*/ 14 w 618"/>
                    <a:gd name="T13" fmla="*/ 5 h 673"/>
                    <a:gd name="T14" fmla="*/ 14 w 618"/>
                    <a:gd name="T15" fmla="*/ 6 h 673"/>
                    <a:gd name="T16" fmla="*/ 15 w 618"/>
                    <a:gd name="T17" fmla="*/ 6 h 673"/>
                    <a:gd name="T18" fmla="*/ 15 w 618"/>
                    <a:gd name="T19" fmla="*/ 9 h 673"/>
                    <a:gd name="T20" fmla="*/ 14 w 618"/>
                    <a:gd name="T21" fmla="*/ 10 h 673"/>
                    <a:gd name="T22" fmla="*/ 11 w 618"/>
                    <a:gd name="T23" fmla="*/ 11 h 673"/>
                    <a:gd name="T24" fmla="*/ 7 w 618"/>
                    <a:gd name="T25" fmla="*/ 12 h 673"/>
                    <a:gd name="T26" fmla="*/ 6 w 618"/>
                    <a:gd name="T27" fmla="*/ 15 h 673"/>
                    <a:gd name="T28" fmla="*/ 5 w 618"/>
                    <a:gd name="T29" fmla="*/ 15 h 673"/>
                    <a:gd name="T30" fmla="*/ 4 w 618"/>
                    <a:gd name="T31" fmla="*/ 15 h 673"/>
                    <a:gd name="T32" fmla="*/ 3 w 618"/>
                    <a:gd name="T33" fmla="*/ 13 h 673"/>
                    <a:gd name="T34" fmla="*/ 1 w 618"/>
                    <a:gd name="T35" fmla="*/ 14 h 673"/>
                    <a:gd name="T36" fmla="*/ 1 w 618"/>
                    <a:gd name="T37" fmla="*/ 13 h 673"/>
                    <a:gd name="T38" fmla="*/ 0 w 618"/>
                    <a:gd name="T39" fmla="*/ 11 h 67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18"/>
                    <a:gd name="T61" fmla="*/ 0 h 673"/>
                    <a:gd name="T62" fmla="*/ 618 w 618"/>
                    <a:gd name="T63" fmla="*/ 673 h 67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18" h="673">
                      <a:moveTo>
                        <a:pt x="0" y="468"/>
                      </a:moveTo>
                      <a:lnTo>
                        <a:pt x="26" y="418"/>
                      </a:lnTo>
                      <a:lnTo>
                        <a:pt x="56" y="450"/>
                      </a:lnTo>
                      <a:lnTo>
                        <a:pt x="248" y="435"/>
                      </a:lnTo>
                      <a:lnTo>
                        <a:pt x="208" y="0"/>
                      </a:lnTo>
                      <a:lnTo>
                        <a:pt x="279" y="0"/>
                      </a:lnTo>
                      <a:lnTo>
                        <a:pt x="583" y="236"/>
                      </a:lnTo>
                      <a:lnTo>
                        <a:pt x="585" y="275"/>
                      </a:lnTo>
                      <a:lnTo>
                        <a:pt x="617" y="271"/>
                      </a:lnTo>
                      <a:lnTo>
                        <a:pt x="618" y="409"/>
                      </a:lnTo>
                      <a:lnTo>
                        <a:pt x="591" y="439"/>
                      </a:lnTo>
                      <a:lnTo>
                        <a:pt x="467" y="458"/>
                      </a:lnTo>
                      <a:lnTo>
                        <a:pt x="310" y="537"/>
                      </a:lnTo>
                      <a:lnTo>
                        <a:pt x="261" y="665"/>
                      </a:lnTo>
                      <a:lnTo>
                        <a:pt x="223" y="649"/>
                      </a:lnTo>
                      <a:lnTo>
                        <a:pt x="155" y="673"/>
                      </a:lnTo>
                      <a:lnTo>
                        <a:pt x="117" y="566"/>
                      </a:lnTo>
                      <a:lnTo>
                        <a:pt x="53" y="592"/>
                      </a:lnTo>
                      <a:lnTo>
                        <a:pt x="26" y="569"/>
                      </a:lnTo>
                      <a:lnTo>
                        <a:pt x="0" y="468"/>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78" name="Freeform 461">
                  <a:extLst>
                    <a:ext uri="{FF2B5EF4-FFF2-40B4-BE49-F238E27FC236}">
                      <a16:creationId xmlns:a16="http://schemas.microsoft.com/office/drawing/2014/main" id="{DC29E82E-A4D7-4A59-872B-C9AB048CD9A3}"/>
                    </a:ext>
                  </a:extLst>
                </p:cNvPr>
                <p:cNvSpPr/>
                <p:nvPr/>
              </p:nvSpPr>
              <p:spPr bwMode="auto">
                <a:xfrm>
                  <a:off x="938770" y="3381265"/>
                  <a:ext cx="224068" cy="260953"/>
                </a:xfrm>
                <a:custGeom>
                  <a:avLst/>
                  <a:gdLst>
                    <a:gd name="T0" fmla="*/ 0 w 467"/>
                    <a:gd name="T1" fmla="*/ 7 h 575"/>
                    <a:gd name="T2" fmla="*/ 1 w 467"/>
                    <a:gd name="T3" fmla="*/ 7 h 575"/>
                    <a:gd name="T4" fmla="*/ 1 w 467"/>
                    <a:gd name="T5" fmla="*/ 9 h 575"/>
                    <a:gd name="T6" fmla="*/ 0 w 467"/>
                    <a:gd name="T7" fmla="*/ 12 h 575"/>
                    <a:gd name="T8" fmla="*/ 2 w 467"/>
                    <a:gd name="T9" fmla="*/ 11 h 575"/>
                    <a:gd name="T10" fmla="*/ 4 w 467"/>
                    <a:gd name="T11" fmla="*/ 13 h 575"/>
                    <a:gd name="T12" fmla="*/ 5 w 467"/>
                    <a:gd name="T13" fmla="*/ 12 h 575"/>
                    <a:gd name="T14" fmla="*/ 6 w 467"/>
                    <a:gd name="T15" fmla="*/ 13 h 575"/>
                    <a:gd name="T16" fmla="*/ 10 w 467"/>
                    <a:gd name="T17" fmla="*/ 13 h 575"/>
                    <a:gd name="T18" fmla="*/ 9 w 467"/>
                    <a:gd name="T19" fmla="*/ 3 h 575"/>
                    <a:gd name="T20" fmla="*/ 11 w 467"/>
                    <a:gd name="T21" fmla="*/ 3 h 575"/>
                    <a:gd name="T22" fmla="*/ 7 w 467"/>
                    <a:gd name="T23" fmla="*/ 0 h 575"/>
                    <a:gd name="T24" fmla="*/ 7 w 467"/>
                    <a:gd name="T25" fmla="*/ 1 h 575"/>
                    <a:gd name="T26" fmla="*/ 5 w 467"/>
                    <a:gd name="T27" fmla="*/ 1 h 575"/>
                    <a:gd name="T28" fmla="*/ 5 w 467"/>
                    <a:gd name="T29" fmla="*/ 4 h 575"/>
                    <a:gd name="T30" fmla="*/ 3 w 467"/>
                    <a:gd name="T31" fmla="*/ 5 h 575"/>
                    <a:gd name="T32" fmla="*/ 4 w 467"/>
                    <a:gd name="T33" fmla="*/ 6 h 575"/>
                    <a:gd name="T34" fmla="*/ 0 w 467"/>
                    <a:gd name="T35" fmla="*/ 7 h 5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7"/>
                    <a:gd name="T55" fmla="*/ 0 h 575"/>
                    <a:gd name="T56" fmla="*/ 467 w 467"/>
                    <a:gd name="T57" fmla="*/ 575 h 5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7" h="575">
                      <a:moveTo>
                        <a:pt x="0" y="288"/>
                      </a:moveTo>
                      <a:lnTo>
                        <a:pt x="30" y="320"/>
                      </a:lnTo>
                      <a:lnTo>
                        <a:pt x="36" y="408"/>
                      </a:lnTo>
                      <a:lnTo>
                        <a:pt x="13" y="515"/>
                      </a:lnTo>
                      <a:lnTo>
                        <a:pt x="101" y="492"/>
                      </a:lnTo>
                      <a:lnTo>
                        <a:pt x="188" y="575"/>
                      </a:lnTo>
                      <a:lnTo>
                        <a:pt x="214" y="525"/>
                      </a:lnTo>
                      <a:lnTo>
                        <a:pt x="244" y="557"/>
                      </a:lnTo>
                      <a:lnTo>
                        <a:pt x="436" y="542"/>
                      </a:lnTo>
                      <a:lnTo>
                        <a:pt x="396" y="107"/>
                      </a:lnTo>
                      <a:lnTo>
                        <a:pt x="467" y="107"/>
                      </a:lnTo>
                      <a:lnTo>
                        <a:pt x="322" y="0"/>
                      </a:lnTo>
                      <a:lnTo>
                        <a:pt x="317" y="58"/>
                      </a:lnTo>
                      <a:lnTo>
                        <a:pt x="197" y="54"/>
                      </a:lnTo>
                      <a:lnTo>
                        <a:pt x="196" y="176"/>
                      </a:lnTo>
                      <a:lnTo>
                        <a:pt x="152" y="199"/>
                      </a:lnTo>
                      <a:lnTo>
                        <a:pt x="156" y="270"/>
                      </a:lnTo>
                      <a:lnTo>
                        <a:pt x="0" y="288"/>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79" name="Freeform 462">
                  <a:extLst>
                    <a:ext uri="{FF2B5EF4-FFF2-40B4-BE49-F238E27FC236}">
                      <a16:creationId xmlns:a16="http://schemas.microsoft.com/office/drawing/2014/main" id="{4683D427-F490-4951-9418-EE960BA34568}"/>
                    </a:ext>
                  </a:extLst>
                </p:cNvPr>
                <p:cNvSpPr/>
                <p:nvPr/>
              </p:nvSpPr>
              <p:spPr bwMode="auto">
                <a:xfrm>
                  <a:off x="1012898" y="3196688"/>
                  <a:ext cx="213960" cy="176621"/>
                </a:xfrm>
                <a:custGeom>
                  <a:avLst/>
                  <a:gdLst>
                    <a:gd name="T0" fmla="*/ 0 w 447"/>
                    <a:gd name="T1" fmla="*/ 9 h 392"/>
                    <a:gd name="T2" fmla="*/ 3 w 447"/>
                    <a:gd name="T3" fmla="*/ 7 h 392"/>
                    <a:gd name="T4" fmla="*/ 3 w 447"/>
                    <a:gd name="T5" fmla="*/ 3 h 392"/>
                    <a:gd name="T6" fmla="*/ 6 w 447"/>
                    <a:gd name="T7" fmla="*/ 2 h 392"/>
                    <a:gd name="T8" fmla="*/ 6 w 447"/>
                    <a:gd name="T9" fmla="*/ 0 h 392"/>
                    <a:gd name="T10" fmla="*/ 9 w 447"/>
                    <a:gd name="T11" fmla="*/ 1 h 392"/>
                    <a:gd name="T12" fmla="*/ 10 w 447"/>
                    <a:gd name="T13" fmla="*/ 4 h 392"/>
                    <a:gd name="T14" fmla="*/ 9 w 447"/>
                    <a:gd name="T15" fmla="*/ 4 h 392"/>
                    <a:gd name="T16" fmla="*/ 8 w 447"/>
                    <a:gd name="T17" fmla="*/ 4 h 392"/>
                    <a:gd name="T18" fmla="*/ 8 w 447"/>
                    <a:gd name="T19" fmla="*/ 5 h 392"/>
                    <a:gd name="T20" fmla="*/ 4 w 447"/>
                    <a:gd name="T21" fmla="*/ 7 h 392"/>
                    <a:gd name="T22" fmla="*/ 4 w 447"/>
                    <a:gd name="T23" fmla="*/ 9 h 392"/>
                    <a:gd name="T24" fmla="*/ 0 w 447"/>
                    <a:gd name="T25" fmla="*/ 9 h 3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392"/>
                    <a:gd name="T41" fmla="*/ 447 w 447"/>
                    <a:gd name="T42" fmla="*/ 392 h 3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392">
                      <a:moveTo>
                        <a:pt x="0" y="387"/>
                      </a:moveTo>
                      <a:lnTo>
                        <a:pt x="109" y="311"/>
                      </a:lnTo>
                      <a:lnTo>
                        <a:pt x="149" y="157"/>
                      </a:lnTo>
                      <a:lnTo>
                        <a:pt x="242" y="77"/>
                      </a:lnTo>
                      <a:lnTo>
                        <a:pt x="273" y="0"/>
                      </a:lnTo>
                      <a:lnTo>
                        <a:pt x="409" y="26"/>
                      </a:lnTo>
                      <a:lnTo>
                        <a:pt x="447" y="172"/>
                      </a:lnTo>
                      <a:lnTo>
                        <a:pt x="387" y="175"/>
                      </a:lnTo>
                      <a:lnTo>
                        <a:pt x="352" y="192"/>
                      </a:lnTo>
                      <a:lnTo>
                        <a:pt x="359" y="230"/>
                      </a:lnTo>
                      <a:lnTo>
                        <a:pt x="184" y="317"/>
                      </a:lnTo>
                      <a:lnTo>
                        <a:pt x="163" y="392"/>
                      </a:lnTo>
                      <a:lnTo>
                        <a:pt x="0" y="387"/>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80" name="Freeform 463">
                  <a:extLst>
                    <a:ext uri="{FF2B5EF4-FFF2-40B4-BE49-F238E27FC236}">
                      <a16:creationId xmlns:a16="http://schemas.microsoft.com/office/drawing/2014/main" id="{5AEA81F4-855C-4014-B89A-FE7F4ACBD08C}"/>
                    </a:ext>
                  </a:extLst>
                </p:cNvPr>
                <p:cNvSpPr/>
                <p:nvPr/>
              </p:nvSpPr>
              <p:spPr bwMode="auto">
                <a:xfrm>
                  <a:off x="1801349" y="4148213"/>
                  <a:ext cx="192058" cy="335739"/>
                </a:xfrm>
                <a:custGeom>
                  <a:avLst/>
                  <a:gdLst>
                    <a:gd name="T0" fmla="*/ 0 w 398"/>
                    <a:gd name="T1" fmla="*/ 5 h 739"/>
                    <a:gd name="T2" fmla="*/ 0 w 398"/>
                    <a:gd name="T3" fmla="*/ 5 h 739"/>
                    <a:gd name="T4" fmla="*/ 2 w 398"/>
                    <a:gd name="T5" fmla="*/ 6 h 739"/>
                    <a:gd name="T6" fmla="*/ 3 w 398"/>
                    <a:gd name="T7" fmla="*/ 7 h 739"/>
                    <a:gd name="T8" fmla="*/ 3 w 398"/>
                    <a:gd name="T9" fmla="*/ 10 h 739"/>
                    <a:gd name="T10" fmla="*/ 1 w 398"/>
                    <a:gd name="T11" fmla="*/ 13 h 739"/>
                    <a:gd name="T12" fmla="*/ 2 w 398"/>
                    <a:gd name="T13" fmla="*/ 16 h 739"/>
                    <a:gd name="T14" fmla="*/ 2 w 398"/>
                    <a:gd name="T15" fmla="*/ 17 h 739"/>
                    <a:gd name="T16" fmla="*/ 3 w 398"/>
                    <a:gd name="T17" fmla="*/ 17 h 739"/>
                    <a:gd name="T18" fmla="*/ 3 w 398"/>
                    <a:gd name="T19" fmla="*/ 16 h 739"/>
                    <a:gd name="T20" fmla="*/ 5 w 398"/>
                    <a:gd name="T21" fmla="*/ 15 h 739"/>
                    <a:gd name="T22" fmla="*/ 4 w 398"/>
                    <a:gd name="T23" fmla="*/ 10 h 739"/>
                    <a:gd name="T24" fmla="*/ 9 w 398"/>
                    <a:gd name="T25" fmla="*/ 5 h 739"/>
                    <a:gd name="T26" fmla="*/ 9 w 398"/>
                    <a:gd name="T27" fmla="*/ 0 h 739"/>
                    <a:gd name="T28" fmla="*/ 8 w 398"/>
                    <a:gd name="T29" fmla="*/ 1 h 739"/>
                    <a:gd name="T30" fmla="*/ 4 w 398"/>
                    <a:gd name="T31" fmla="*/ 1 h 739"/>
                    <a:gd name="T32" fmla="*/ 4 w 398"/>
                    <a:gd name="T33" fmla="*/ 3 h 739"/>
                    <a:gd name="T34" fmla="*/ 5 w 398"/>
                    <a:gd name="T35" fmla="*/ 5 h 739"/>
                    <a:gd name="T36" fmla="*/ 5 w 398"/>
                    <a:gd name="T37" fmla="*/ 7 h 739"/>
                    <a:gd name="T38" fmla="*/ 4 w 398"/>
                    <a:gd name="T39" fmla="*/ 6 h 739"/>
                    <a:gd name="T40" fmla="*/ 4 w 398"/>
                    <a:gd name="T41" fmla="*/ 4 h 739"/>
                    <a:gd name="T42" fmla="*/ 3 w 398"/>
                    <a:gd name="T43" fmla="*/ 4 h 739"/>
                    <a:gd name="T44" fmla="*/ 0 w 398"/>
                    <a:gd name="T45" fmla="*/ 5 h 73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98"/>
                    <a:gd name="T70" fmla="*/ 0 h 739"/>
                    <a:gd name="T71" fmla="*/ 398 w 398"/>
                    <a:gd name="T72" fmla="*/ 739 h 73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98" h="739">
                      <a:moveTo>
                        <a:pt x="0" y="206"/>
                      </a:moveTo>
                      <a:lnTo>
                        <a:pt x="8" y="230"/>
                      </a:lnTo>
                      <a:lnTo>
                        <a:pt x="102" y="263"/>
                      </a:lnTo>
                      <a:lnTo>
                        <a:pt x="113" y="310"/>
                      </a:lnTo>
                      <a:lnTo>
                        <a:pt x="105" y="428"/>
                      </a:lnTo>
                      <a:lnTo>
                        <a:pt x="57" y="549"/>
                      </a:lnTo>
                      <a:lnTo>
                        <a:pt x="73" y="693"/>
                      </a:lnTo>
                      <a:lnTo>
                        <a:pt x="77" y="739"/>
                      </a:lnTo>
                      <a:lnTo>
                        <a:pt x="104" y="739"/>
                      </a:lnTo>
                      <a:lnTo>
                        <a:pt x="104" y="689"/>
                      </a:lnTo>
                      <a:lnTo>
                        <a:pt x="205" y="622"/>
                      </a:lnTo>
                      <a:lnTo>
                        <a:pt x="175" y="428"/>
                      </a:lnTo>
                      <a:lnTo>
                        <a:pt x="396" y="229"/>
                      </a:lnTo>
                      <a:lnTo>
                        <a:pt x="398" y="0"/>
                      </a:lnTo>
                      <a:lnTo>
                        <a:pt x="342" y="39"/>
                      </a:lnTo>
                      <a:lnTo>
                        <a:pt x="188" y="52"/>
                      </a:lnTo>
                      <a:lnTo>
                        <a:pt x="187" y="134"/>
                      </a:lnTo>
                      <a:lnTo>
                        <a:pt x="227" y="200"/>
                      </a:lnTo>
                      <a:lnTo>
                        <a:pt x="203" y="298"/>
                      </a:lnTo>
                      <a:lnTo>
                        <a:pt x="164" y="244"/>
                      </a:lnTo>
                      <a:lnTo>
                        <a:pt x="167" y="180"/>
                      </a:lnTo>
                      <a:lnTo>
                        <a:pt x="119" y="161"/>
                      </a:lnTo>
                      <a:lnTo>
                        <a:pt x="0" y="206"/>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81" name="Freeform 464">
                  <a:extLst>
                    <a:ext uri="{FF2B5EF4-FFF2-40B4-BE49-F238E27FC236}">
                      <a16:creationId xmlns:a16="http://schemas.microsoft.com/office/drawing/2014/main" id="{32E9ACC4-8831-46E0-BFD6-3A120FE57009}"/>
                    </a:ext>
                  </a:extLst>
                </p:cNvPr>
                <p:cNvSpPr/>
                <p:nvPr/>
              </p:nvSpPr>
              <p:spPr bwMode="auto">
                <a:xfrm>
                  <a:off x="1253814" y="3462415"/>
                  <a:ext cx="291457" cy="241859"/>
                </a:xfrm>
                <a:custGeom>
                  <a:avLst/>
                  <a:gdLst>
                    <a:gd name="T0" fmla="*/ 0 w 607"/>
                    <a:gd name="T1" fmla="*/ 9 h 535"/>
                    <a:gd name="T2" fmla="*/ 0 w 607"/>
                    <a:gd name="T3" fmla="*/ 10 h 535"/>
                    <a:gd name="T4" fmla="*/ 2 w 607"/>
                    <a:gd name="T5" fmla="*/ 12 h 535"/>
                    <a:gd name="T6" fmla="*/ 2 w 607"/>
                    <a:gd name="T7" fmla="*/ 12 h 535"/>
                    <a:gd name="T8" fmla="*/ 3 w 607"/>
                    <a:gd name="T9" fmla="*/ 12 h 535"/>
                    <a:gd name="T10" fmla="*/ 4 w 607"/>
                    <a:gd name="T11" fmla="*/ 10 h 535"/>
                    <a:gd name="T12" fmla="*/ 8 w 607"/>
                    <a:gd name="T13" fmla="*/ 11 h 535"/>
                    <a:gd name="T14" fmla="*/ 11 w 607"/>
                    <a:gd name="T15" fmla="*/ 10 h 535"/>
                    <a:gd name="T16" fmla="*/ 12 w 607"/>
                    <a:gd name="T17" fmla="*/ 10 h 535"/>
                    <a:gd name="T18" fmla="*/ 13 w 607"/>
                    <a:gd name="T19" fmla="*/ 7 h 535"/>
                    <a:gd name="T20" fmla="*/ 14 w 607"/>
                    <a:gd name="T21" fmla="*/ 3 h 535"/>
                    <a:gd name="T22" fmla="*/ 13 w 607"/>
                    <a:gd name="T23" fmla="*/ 2 h 535"/>
                    <a:gd name="T24" fmla="*/ 13 w 607"/>
                    <a:gd name="T25" fmla="*/ 1 h 535"/>
                    <a:gd name="T26" fmla="*/ 10 w 607"/>
                    <a:gd name="T27" fmla="*/ 0 h 535"/>
                    <a:gd name="T28" fmla="*/ 5 w 607"/>
                    <a:gd name="T29" fmla="*/ 4 h 535"/>
                    <a:gd name="T30" fmla="*/ 3 w 607"/>
                    <a:gd name="T31" fmla="*/ 5 h 535"/>
                    <a:gd name="T32" fmla="*/ 3 w 607"/>
                    <a:gd name="T33" fmla="*/ 8 h 535"/>
                    <a:gd name="T34" fmla="*/ 3 w 607"/>
                    <a:gd name="T35" fmla="*/ 9 h 535"/>
                    <a:gd name="T36" fmla="*/ 0 w 607"/>
                    <a:gd name="T37" fmla="*/ 9 h 5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7"/>
                    <a:gd name="T58" fmla="*/ 0 h 535"/>
                    <a:gd name="T59" fmla="*/ 607 w 607"/>
                    <a:gd name="T60" fmla="*/ 535 h 5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7" h="535">
                      <a:moveTo>
                        <a:pt x="0" y="389"/>
                      </a:moveTo>
                      <a:lnTo>
                        <a:pt x="8" y="431"/>
                      </a:lnTo>
                      <a:lnTo>
                        <a:pt x="79" y="524"/>
                      </a:lnTo>
                      <a:lnTo>
                        <a:pt x="100" y="505"/>
                      </a:lnTo>
                      <a:lnTo>
                        <a:pt x="129" y="535"/>
                      </a:lnTo>
                      <a:lnTo>
                        <a:pt x="178" y="442"/>
                      </a:lnTo>
                      <a:lnTo>
                        <a:pt x="349" y="489"/>
                      </a:lnTo>
                      <a:lnTo>
                        <a:pt x="498" y="440"/>
                      </a:lnTo>
                      <a:lnTo>
                        <a:pt x="504" y="418"/>
                      </a:lnTo>
                      <a:lnTo>
                        <a:pt x="579" y="300"/>
                      </a:lnTo>
                      <a:lnTo>
                        <a:pt x="607" y="142"/>
                      </a:lnTo>
                      <a:lnTo>
                        <a:pt x="568" y="92"/>
                      </a:lnTo>
                      <a:lnTo>
                        <a:pt x="568" y="23"/>
                      </a:lnTo>
                      <a:lnTo>
                        <a:pt x="438" y="0"/>
                      </a:lnTo>
                      <a:lnTo>
                        <a:pt x="209" y="185"/>
                      </a:lnTo>
                      <a:lnTo>
                        <a:pt x="150" y="202"/>
                      </a:lnTo>
                      <a:lnTo>
                        <a:pt x="151" y="340"/>
                      </a:lnTo>
                      <a:lnTo>
                        <a:pt x="124" y="370"/>
                      </a:lnTo>
                      <a:lnTo>
                        <a:pt x="0" y="389"/>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82" name="Freeform 465">
                  <a:extLst>
                    <a:ext uri="{FF2B5EF4-FFF2-40B4-BE49-F238E27FC236}">
                      <a16:creationId xmlns:a16="http://schemas.microsoft.com/office/drawing/2014/main" id="{454FA23A-1279-465D-A813-5B445FDA18EC}"/>
                    </a:ext>
                  </a:extLst>
                </p:cNvPr>
                <p:cNvSpPr/>
                <p:nvPr/>
              </p:nvSpPr>
              <p:spPr bwMode="auto">
                <a:xfrm>
                  <a:off x="1300986" y="3659721"/>
                  <a:ext cx="213960" cy="195715"/>
                </a:xfrm>
                <a:custGeom>
                  <a:avLst/>
                  <a:gdLst>
                    <a:gd name="T0" fmla="*/ 0 w 445"/>
                    <a:gd name="T1" fmla="*/ 8 h 429"/>
                    <a:gd name="T2" fmla="*/ 1 w 445"/>
                    <a:gd name="T3" fmla="*/ 2 h 429"/>
                    <a:gd name="T4" fmla="*/ 2 w 445"/>
                    <a:gd name="T5" fmla="*/ 0 h 429"/>
                    <a:gd name="T6" fmla="*/ 6 w 445"/>
                    <a:gd name="T7" fmla="*/ 1 h 429"/>
                    <a:gd name="T8" fmla="*/ 9 w 445"/>
                    <a:gd name="T9" fmla="*/ 0 h 429"/>
                    <a:gd name="T10" fmla="*/ 10 w 445"/>
                    <a:gd name="T11" fmla="*/ 1 h 429"/>
                    <a:gd name="T12" fmla="*/ 10 w 445"/>
                    <a:gd name="T13" fmla="*/ 2 h 429"/>
                    <a:gd name="T14" fmla="*/ 9 w 445"/>
                    <a:gd name="T15" fmla="*/ 3 h 429"/>
                    <a:gd name="T16" fmla="*/ 7 w 445"/>
                    <a:gd name="T17" fmla="*/ 8 h 429"/>
                    <a:gd name="T18" fmla="*/ 6 w 445"/>
                    <a:gd name="T19" fmla="*/ 7 h 429"/>
                    <a:gd name="T20" fmla="*/ 5 w 445"/>
                    <a:gd name="T21" fmla="*/ 9 h 429"/>
                    <a:gd name="T22" fmla="*/ 3 w 445"/>
                    <a:gd name="T23" fmla="*/ 10 h 429"/>
                    <a:gd name="T24" fmla="*/ 2 w 445"/>
                    <a:gd name="T25" fmla="*/ 8 h 429"/>
                    <a:gd name="T26" fmla="*/ 0 w 445"/>
                    <a:gd name="T27" fmla="*/ 8 h 4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5"/>
                    <a:gd name="T43" fmla="*/ 0 h 429"/>
                    <a:gd name="T44" fmla="*/ 445 w 445"/>
                    <a:gd name="T45" fmla="*/ 429 h 4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5" h="429">
                      <a:moveTo>
                        <a:pt x="0" y="335"/>
                      </a:moveTo>
                      <a:lnTo>
                        <a:pt x="29" y="95"/>
                      </a:lnTo>
                      <a:lnTo>
                        <a:pt x="78" y="2"/>
                      </a:lnTo>
                      <a:lnTo>
                        <a:pt x="249" y="49"/>
                      </a:lnTo>
                      <a:lnTo>
                        <a:pt x="398" y="0"/>
                      </a:lnTo>
                      <a:lnTo>
                        <a:pt x="428" y="57"/>
                      </a:lnTo>
                      <a:lnTo>
                        <a:pt x="445" y="95"/>
                      </a:lnTo>
                      <a:lnTo>
                        <a:pt x="406" y="130"/>
                      </a:lnTo>
                      <a:lnTo>
                        <a:pt x="323" y="324"/>
                      </a:lnTo>
                      <a:lnTo>
                        <a:pt x="252" y="312"/>
                      </a:lnTo>
                      <a:lnTo>
                        <a:pt x="214" y="404"/>
                      </a:lnTo>
                      <a:lnTo>
                        <a:pt x="128" y="429"/>
                      </a:lnTo>
                      <a:lnTo>
                        <a:pt x="78" y="347"/>
                      </a:lnTo>
                      <a:lnTo>
                        <a:pt x="0" y="335"/>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83" name="Freeform 466">
                  <a:extLst>
                    <a:ext uri="{FF2B5EF4-FFF2-40B4-BE49-F238E27FC236}">
                      <a16:creationId xmlns:a16="http://schemas.microsoft.com/office/drawing/2014/main" id="{B9C861DB-8556-4C60-9EE7-B9E7BC1F73E9}"/>
                    </a:ext>
                  </a:extLst>
                </p:cNvPr>
                <p:cNvSpPr/>
                <p:nvPr/>
              </p:nvSpPr>
              <p:spPr bwMode="auto">
                <a:xfrm>
                  <a:off x="942140" y="3683589"/>
                  <a:ext cx="55596" cy="36597"/>
                </a:xfrm>
                <a:custGeom>
                  <a:avLst/>
                  <a:gdLst>
                    <a:gd name="T0" fmla="*/ 0 w 117"/>
                    <a:gd name="T1" fmla="*/ 0 h 79"/>
                    <a:gd name="T2" fmla="*/ 1 w 117"/>
                    <a:gd name="T3" fmla="*/ 1 h 79"/>
                    <a:gd name="T4" fmla="*/ 2 w 117"/>
                    <a:gd name="T5" fmla="*/ 1 h 79"/>
                    <a:gd name="T6" fmla="*/ 1 w 117"/>
                    <a:gd name="T7" fmla="*/ 1 h 79"/>
                    <a:gd name="T8" fmla="*/ 1 w 117"/>
                    <a:gd name="T9" fmla="*/ 2 h 79"/>
                    <a:gd name="T10" fmla="*/ 3 w 117"/>
                    <a:gd name="T11" fmla="*/ 1 h 79"/>
                    <a:gd name="T12" fmla="*/ 3 w 117"/>
                    <a:gd name="T13" fmla="*/ 0 h 79"/>
                    <a:gd name="T14" fmla="*/ 0 w 117"/>
                    <a:gd name="T15" fmla="*/ 0 h 79"/>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79"/>
                    <a:gd name="T26" fmla="*/ 117 w 117"/>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79">
                      <a:moveTo>
                        <a:pt x="0" y="9"/>
                      </a:moveTo>
                      <a:lnTo>
                        <a:pt x="38" y="44"/>
                      </a:lnTo>
                      <a:lnTo>
                        <a:pt x="72" y="33"/>
                      </a:lnTo>
                      <a:lnTo>
                        <a:pt x="54" y="44"/>
                      </a:lnTo>
                      <a:lnTo>
                        <a:pt x="68" y="79"/>
                      </a:lnTo>
                      <a:lnTo>
                        <a:pt x="114" y="44"/>
                      </a:lnTo>
                      <a:lnTo>
                        <a:pt x="117" y="0"/>
                      </a:lnTo>
                      <a:lnTo>
                        <a:pt x="0" y="9"/>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84" name="Freeform 467">
                  <a:extLst>
                    <a:ext uri="{FF2B5EF4-FFF2-40B4-BE49-F238E27FC236}">
                      <a16:creationId xmlns:a16="http://schemas.microsoft.com/office/drawing/2014/main" id="{FB00ECA1-B9F0-4F7E-9236-570FF0F344EA}"/>
                    </a:ext>
                  </a:extLst>
                </p:cNvPr>
                <p:cNvSpPr/>
                <p:nvPr/>
              </p:nvSpPr>
              <p:spPr bwMode="auto">
                <a:xfrm>
                  <a:off x="2182096" y="3405133"/>
                  <a:ext cx="10108" cy="35006"/>
                </a:xfrm>
                <a:custGeom>
                  <a:avLst/>
                  <a:gdLst>
                    <a:gd name="T0" fmla="*/ 0 w 22"/>
                    <a:gd name="T1" fmla="*/ 1 h 74"/>
                    <a:gd name="T2" fmla="*/ 0 w 22"/>
                    <a:gd name="T3" fmla="*/ 2 h 74"/>
                    <a:gd name="T4" fmla="*/ 1 w 22"/>
                    <a:gd name="T5" fmla="*/ 2 h 74"/>
                    <a:gd name="T6" fmla="*/ 0 w 22"/>
                    <a:gd name="T7" fmla="*/ 0 h 74"/>
                    <a:gd name="T8" fmla="*/ 0 w 22"/>
                    <a:gd name="T9" fmla="*/ 1 h 74"/>
                    <a:gd name="T10" fmla="*/ 0 60000 65536"/>
                    <a:gd name="T11" fmla="*/ 0 60000 65536"/>
                    <a:gd name="T12" fmla="*/ 0 60000 65536"/>
                    <a:gd name="T13" fmla="*/ 0 60000 65536"/>
                    <a:gd name="T14" fmla="*/ 0 60000 65536"/>
                    <a:gd name="T15" fmla="*/ 0 w 22"/>
                    <a:gd name="T16" fmla="*/ 0 h 74"/>
                    <a:gd name="T17" fmla="*/ 22 w 22"/>
                    <a:gd name="T18" fmla="*/ 74 h 74"/>
                  </a:gdLst>
                  <a:ahLst/>
                  <a:cxnLst>
                    <a:cxn ang="T10">
                      <a:pos x="T0" y="T1"/>
                    </a:cxn>
                    <a:cxn ang="T11">
                      <a:pos x="T2" y="T3"/>
                    </a:cxn>
                    <a:cxn ang="T12">
                      <a:pos x="T4" y="T5"/>
                    </a:cxn>
                    <a:cxn ang="T13">
                      <a:pos x="T6" y="T7"/>
                    </a:cxn>
                    <a:cxn ang="T14">
                      <a:pos x="T8" y="T9"/>
                    </a:cxn>
                  </a:cxnLst>
                  <a:rect l="T15" t="T16" r="T17" b="T18"/>
                  <a:pathLst>
                    <a:path w="22" h="74">
                      <a:moveTo>
                        <a:pt x="0" y="61"/>
                      </a:moveTo>
                      <a:lnTo>
                        <a:pt x="10" y="74"/>
                      </a:lnTo>
                      <a:lnTo>
                        <a:pt x="22" y="70"/>
                      </a:lnTo>
                      <a:lnTo>
                        <a:pt x="12" y="0"/>
                      </a:lnTo>
                      <a:lnTo>
                        <a:pt x="0" y="61"/>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85" name="Freeform 468">
                  <a:extLst>
                    <a:ext uri="{FF2B5EF4-FFF2-40B4-BE49-F238E27FC236}">
                      <a16:creationId xmlns:a16="http://schemas.microsoft.com/office/drawing/2014/main" id="{366A97E9-3F72-4241-8304-7E919644CCEB}"/>
                    </a:ext>
                  </a:extLst>
                </p:cNvPr>
                <p:cNvSpPr/>
                <p:nvPr/>
              </p:nvSpPr>
              <p:spPr bwMode="auto">
                <a:xfrm>
                  <a:off x="1782817" y="3958863"/>
                  <a:ext cx="32010" cy="33415"/>
                </a:xfrm>
                <a:custGeom>
                  <a:avLst/>
                  <a:gdLst>
                    <a:gd name="T0" fmla="*/ 0 w 66"/>
                    <a:gd name="T1" fmla="*/ 2 h 72"/>
                    <a:gd name="T2" fmla="*/ 1 w 66"/>
                    <a:gd name="T3" fmla="*/ 0 h 72"/>
                    <a:gd name="T4" fmla="*/ 1 w 66"/>
                    <a:gd name="T5" fmla="*/ 0 h 72"/>
                    <a:gd name="T6" fmla="*/ 1 w 66"/>
                    <a:gd name="T7" fmla="*/ 1 h 72"/>
                    <a:gd name="T8" fmla="*/ 0 w 66"/>
                    <a:gd name="T9" fmla="*/ 2 h 72"/>
                    <a:gd name="T10" fmla="*/ 0 60000 65536"/>
                    <a:gd name="T11" fmla="*/ 0 60000 65536"/>
                    <a:gd name="T12" fmla="*/ 0 60000 65536"/>
                    <a:gd name="T13" fmla="*/ 0 60000 65536"/>
                    <a:gd name="T14" fmla="*/ 0 60000 65536"/>
                    <a:gd name="T15" fmla="*/ 0 w 66"/>
                    <a:gd name="T16" fmla="*/ 0 h 72"/>
                    <a:gd name="T17" fmla="*/ 66 w 66"/>
                    <a:gd name="T18" fmla="*/ 72 h 72"/>
                  </a:gdLst>
                  <a:ahLst/>
                  <a:cxnLst>
                    <a:cxn ang="T10">
                      <a:pos x="T0" y="T1"/>
                    </a:cxn>
                    <a:cxn ang="T11">
                      <a:pos x="T2" y="T3"/>
                    </a:cxn>
                    <a:cxn ang="T12">
                      <a:pos x="T4" y="T5"/>
                    </a:cxn>
                    <a:cxn ang="T13">
                      <a:pos x="T6" y="T7"/>
                    </a:cxn>
                    <a:cxn ang="T14">
                      <a:pos x="T8" y="T9"/>
                    </a:cxn>
                  </a:cxnLst>
                  <a:rect l="T15" t="T16" r="T17" b="T18"/>
                  <a:pathLst>
                    <a:path w="66" h="72">
                      <a:moveTo>
                        <a:pt x="0" y="72"/>
                      </a:moveTo>
                      <a:lnTo>
                        <a:pt x="29" y="12"/>
                      </a:lnTo>
                      <a:lnTo>
                        <a:pt x="56" y="0"/>
                      </a:lnTo>
                      <a:lnTo>
                        <a:pt x="66" y="57"/>
                      </a:lnTo>
                      <a:lnTo>
                        <a:pt x="0" y="72"/>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86" name="Freeform 469">
                  <a:extLst>
                    <a:ext uri="{FF2B5EF4-FFF2-40B4-BE49-F238E27FC236}">
                      <a16:creationId xmlns:a16="http://schemas.microsoft.com/office/drawing/2014/main" id="{7E708F5E-45BB-4631-9598-4D80D8998265}"/>
                    </a:ext>
                  </a:extLst>
                </p:cNvPr>
                <p:cNvSpPr/>
                <p:nvPr/>
              </p:nvSpPr>
              <p:spPr bwMode="auto">
                <a:xfrm>
                  <a:off x="928662" y="3604030"/>
                  <a:ext cx="112876" cy="82741"/>
                </a:xfrm>
                <a:custGeom>
                  <a:avLst/>
                  <a:gdLst>
                    <a:gd name="T0" fmla="*/ 0 w 233"/>
                    <a:gd name="T1" fmla="*/ 2 h 184"/>
                    <a:gd name="T2" fmla="*/ 1 w 233"/>
                    <a:gd name="T3" fmla="*/ 3 h 184"/>
                    <a:gd name="T4" fmla="*/ 3 w 233"/>
                    <a:gd name="T5" fmla="*/ 3 h 184"/>
                    <a:gd name="T6" fmla="*/ 1 w 233"/>
                    <a:gd name="T7" fmla="*/ 4 h 184"/>
                    <a:gd name="T8" fmla="*/ 1 w 233"/>
                    <a:gd name="T9" fmla="*/ 4 h 184"/>
                    <a:gd name="T10" fmla="*/ 3 w 233"/>
                    <a:gd name="T11" fmla="*/ 4 h 184"/>
                    <a:gd name="T12" fmla="*/ 5 w 233"/>
                    <a:gd name="T13" fmla="*/ 4 h 184"/>
                    <a:gd name="T14" fmla="*/ 5 w 233"/>
                    <a:gd name="T15" fmla="*/ 2 h 184"/>
                    <a:gd name="T16" fmla="*/ 3 w 233"/>
                    <a:gd name="T17" fmla="*/ 0 h 184"/>
                    <a:gd name="T18" fmla="*/ 1 w 233"/>
                    <a:gd name="T19" fmla="*/ 1 h 184"/>
                    <a:gd name="T20" fmla="*/ 0 w 233"/>
                    <a:gd name="T21" fmla="*/ 2 h 1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3"/>
                    <a:gd name="T34" fmla="*/ 0 h 184"/>
                    <a:gd name="T35" fmla="*/ 233 w 233"/>
                    <a:gd name="T36" fmla="*/ 184 h 1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3" h="184">
                      <a:moveTo>
                        <a:pt x="0" y="83"/>
                      </a:moveTo>
                      <a:lnTo>
                        <a:pt x="32" y="134"/>
                      </a:lnTo>
                      <a:lnTo>
                        <a:pt x="139" y="143"/>
                      </a:lnTo>
                      <a:lnTo>
                        <a:pt x="25" y="160"/>
                      </a:lnTo>
                      <a:lnTo>
                        <a:pt x="25" y="184"/>
                      </a:lnTo>
                      <a:lnTo>
                        <a:pt x="142" y="175"/>
                      </a:lnTo>
                      <a:lnTo>
                        <a:pt x="233" y="184"/>
                      </a:lnTo>
                      <a:lnTo>
                        <a:pt x="207" y="83"/>
                      </a:lnTo>
                      <a:lnTo>
                        <a:pt x="120" y="0"/>
                      </a:lnTo>
                      <a:lnTo>
                        <a:pt x="32" y="23"/>
                      </a:lnTo>
                      <a:lnTo>
                        <a:pt x="0" y="83"/>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87" name="Freeform 470">
                  <a:extLst>
                    <a:ext uri="{FF2B5EF4-FFF2-40B4-BE49-F238E27FC236}">
                      <a16:creationId xmlns:a16="http://schemas.microsoft.com/office/drawing/2014/main" id="{5C4D5E2F-6923-4983-8F10-4268D70EA6E6}"/>
                    </a:ext>
                  </a:extLst>
                </p:cNvPr>
                <p:cNvSpPr/>
                <p:nvPr/>
              </p:nvSpPr>
              <p:spPr bwMode="auto">
                <a:xfrm>
                  <a:off x="1007844" y="3740871"/>
                  <a:ext cx="57281" cy="58874"/>
                </a:xfrm>
                <a:custGeom>
                  <a:avLst/>
                  <a:gdLst>
                    <a:gd name="T0" fmla="*/ 0 w 116"/>
                    <a:gd name="T1" fmla="*/ 1 h 133"/>
                    <a:gd name="T2" fmla="*/ 0 w 116"/>
                    <a:gd name="T3" fmla="*/ 2 h 133"/>
                    <a:gd name="T4" fmla="*/ 2 w 116"/>
                    <a:gd name="T5" fmla="*/ 3 h 133"/>
                    <a:gd name="T6" fmla="*/ 3 w 116"/>
                    <a:gd name="T7" fmla="*/ 1 h 133"/>
                    <a:gd name="T8" fmla="*/ 2 w 116"/>
                    <a:gd name="T9" fmla="*/ 0 h 133"/>
                    <a:gd name="T10" fmla="*/ 0 w 116"/>
                    <a:gd name="T11" fmla="*/ 1 h 133"/>
                    <a:gd name="T12" fmla="*/ 0 60000 65536"/>
                    <a:gd name="T13" fmla="*/ 0 60000 65536"/>
                    <a:gd name="T14" fmla="*/ 0 60000 65536"/>
                    <a:gd name="T15" fmla="*/ 0 60000 65536"/>
                    <a:gd name="T16" fmla="*/ 0 60000 65536"/>
                    <a:gd name="T17" fmla="*/ 0 60000 65536"/>
                    <a:gd name="T18" fmla="*/ 0 w 116"/>
                    <a:gd name="T19" fmla="*/ 0 h 133"/>
                    <a:gd name="T20" fmla="*/ 116 w 116"/>
                    <a:gd name="T21" fmla="*/ 133 h 133"/>
                  </a:gdLst>
                  <a:ahLst/>
                  <a:cxnLst>
                    <a:cxn ang="T12">
                      <a:pos x="T0" y="T1"/>
                    </a:cxn>
                    <a:cxn ang="T13">
                      <a:pos x="T2" y="T3"/>
                    </a:cxn>
                    <a:cxn ang="T14">
                      <a:pos x="T4" y="T5"/>
                    </a:cxn>
                    <a:cxn ang="T15">
                      <a:pos x="T6" y="T7"/>
                    </a:cxn>
                    <a:cxn ang="T16">
                      <a:pos x="T8" y="T9"/>
                    </a:cxn>
                    <a:cxn ang="T17">
                      <a:pos x="T10" y="T11"/>
                    </a:cxn>
                  </a:cxnLst>
                  <a:rect l="T18" t="T19" r="T20" b="T21"/>
                  <a:pathLst>
                    <a:path w="116" h="133">
                      <a:moveTo>
                        <a:pt x="0" y="37"/>
                      </a:moveTo>
                      <a:lnTo>
                        <a:pt x="11" y="89"/>
                      </a:lnTo>
                      <a:lnTo>
                        <a:pt x="67" y="133"/>
                      </a:lnTo>
                      <a:lnTo>
                        <a:pt x="116" y="66"/>
                      </a:lnTo>
                      <a:lnTo>
                        <a:pt x="76" y="0"/>
                      </a:lnTo>
                      <a:lnTo>
                        <a:pt x="0" y="37"/>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88" name="Freeform 471">
                  <a:extLst>
                    <a:ext uri="{FF2B5EF4-FFF2-40B4-BE49-F238E27FC236}">
                      <a16:creationId xmlns:a16="http://schemas.microsoft.com/office/drawing/2014/main" id="{91D02708-6397-4AD3-8C2F-4C4CBDA5D7EE}"/>
                    </a:ext>
                  </a:extLst>
                </p:cNvPr>
                <p:cNvSpPr/>
                <p:nvPr/>
              </p:nvSpPr>
              <p:spPr bwMode="auto">
                <a:xfrm>
                  <a:off x="2003515" y="3699501"/>
                  <a:ext cx="187004" cy="273683"/>
                </a:xfrm>
                <a:custGeom>
                  <a:avLst/>
                  <a:gdLst>
                    <a:gd name="T0" fmla="*/ 0 w 390"/>
                    <a:gd name="T1" fmla="*/ 13 h 602"/>
                    <a:gd name="T2" fmla="*/ 0 w 390"/>
                    <a:gd name="T3" fmla="*/ 9 h 602"/>
                    <a:gd name="T4" fmla="*/ 1 w 390"/>
                    <a:gd name="T5" fmla="*/ 8 h 602"/>
                    <a:gd name="T6" fmla="*/ 3 w 390"/>
                    <a:gd name="T7" fmla="*/ 7 h 602"/>
                    <a:gd name="T8" fmla="*/ 6 w 390"/>
                    <a:gd name="T9" fmla="*/ 4 h 602"/>
                    <a:gd name="T10" fmla="*/ 3 w 390"/>
                    <a:gd name="T11" fmla="*/ 3 h 602"/>
                    <a:gd name="T12" fmla="*/ 2 w 390"/>
                    <a:gd name="T13" fmla="*/ 1 h 602"/>
                    <a:gd name="T14" fmla="*/ 2 w 390"/>
                    <a:gd name="T15" fmla="*/ 1 h 602"/>
                    <a:gd name="T16" fmla="*/ 3 w 390"/>
                    <a:gd name="T17" fmla="*/ 2 h 602"/>
                    <a:gd name="T18" fmla="*/ 9 w 390"/>
                    <a:gd name="T19" fmla="*/ 0 h 602"/>
                    <a:gd name="T20" fmla="*/ 9 w 390"/>
                    <a:gd name="T21" fmla="*/ 2 h 602"/>
                    <a:gd name="T22" fmla="*/ 6 w 390"/>
                    <a:gd name="T23" fmla="*/ 8 h 602"/>
                    <a:gd name="T24" fmla="*/ 1 w 390"/>
                    <a:gd name="T25" fmla="*/ 14 h 602"/>
                    <a:gd name="T26" fmla="*/ 0 w 390"/>
                    <a:gd name="T27" fmla="*/ 13 h 6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0"/>
                    <a:gd name="T43" fmla="*/ 0 h 602"/>
                    <a:gd name="T44" fmla="*/ 390 w 390"/>
                    <a:gd name="T45" fmla="*/ 602 h 60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0" h="602">
                      <a:moveTo>
                        <a:pt x="0" y="565"/>
                      </a:moveTo>
                      <a:lnTo>
                        <a:pt x="0" y="403"/>
                      </a:lnTo>
                      <a:lnTo>
                        <a:pt x="32" y="354"/>
                      </a:lnTo>
                      <a:lnTo>
                        <a:pt x="151" y="305"/>
                      </a:lnTo>
                      <a:lnTo>
                        <a:pt x="268" y="173"/>
                      </a:lnTo>
                      <a:lnTo>
                        <a:pt x="115" y="128"/>
                      </a:lnTo>
                      <a:lnTo>
                        <a:pt x="71" y="48"/>
                      </a:lnTo>
                      <a:lnTo>
                        <a:pt x="84" y="23"/>
                      </a:lnTo>
                      <a:lnTo>
                        <a:pt x="145" y="70"/>
                      </a:lnTo>
                      <a:lnTo>
                        <a:pt x="373" y="0"/>
                      </a:lnTo>
                      <a:lnTo>
                        <a:pt x="390" y="70"/>
                      </a:lnTo>
                      <a:lnTo>
                        <a:pt x="255" y="351"/>
                      </a:lnTo>
                      <a:lnTo>
                        <a:pt x="20" y="602"/>
                      </a:lnTo>
                      <a:lnTo>
                        <a:pt x="0" y="565"/>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89" name="Freeform 472">
                  <a:extLst>
                    <a:ext uri="{FF2B5EF4-FFF2-40B4-BE49-F238E27FC236}">
                      <a16:creationId xmlns:a16="http://schemas.microsoft.com/office/drawing/2014/main" id="{9A02D0CB-65D3-4922-89D3-0F4BEBEF7F01}"/>
                    </a:ext>
                  </a:extLst>
                </p:cNvPr>
                <p:cNvSpPr/>
                <p:nvPr/>
              </p:nvSpPr>
              <p:spPr bwMode="auto">
                <a:xfrm>
                  <a:off x="1710374" y="4253231"/>
                  <a:ext cx="144886" cy="144797"/>
                </a:xfrm>
                <a:custGeom>
                  <a:avLst/>
                  <a:gdLst>
                    <a:gd name="T0" fmla="*/ 0 w 301"/>
                    <a:gd name="T1" fmla="*/ 2 h 319"/>
                    <a:gd name="T2" fmla="*/ 1 w 301"/>
                    <a:gd name="T3" fmla="*/ 2 h 319"/>
                    <a:gd name="T4" fmla="*/ 3 w 301"/>
                    <a:gd name="T5" fmla="*/ 1 h 319"/>
                    <a:gd name="T6" fmla="*/ 3 w 301"/>
                    <a:gd name="T7" fmla="*/ 0 h 319"/>
                    <a:gd name="T8" fmla="*/ 5 w 301"/>
                    <a:gd name="T9" fmla="*/ 0 h 319"/>
                    <a:gd name="T10" fmla="*/ 7 w 301"/>
                    <a:gd name="T11" fmla="*/ 1 h 319"/>
                    <a:gd name="T12" fmla="*/ 7 w 301"/>
                    <a:gd name="T13" fmla="*/ 2 h 319"/>
                    <a:gd name="T14" fmla="*/ 7 w 301"/>
                    <a:gd name="T15" fmla="*/ 5 h 319"/>
                    <a:gd name="T16" fmla="*/ 6 w 301"/>
                    <a:gd name="T17" fmla="*/ 7 h 319"/>
                    <a:gd name="T18" fmla="*/ 4 w 301"/>
                    <a:gd name="T19" fmla="*/ 7 h 319"/>
                    <a:gd name="T20" fmla="*/ 3 w 301"/>
                    <a:gd name="T21" fmla="*/ 6 h 319"/>
                    <a:gd name="T22" fmla="*/ 0 w 301"/>
                    <a:gd name="T23" fmla="*/ 2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1"/>
                    <a:gd name="T37" fmla="*/ 0 h 319"/>
                    <a:gd name="T38" fmla="*/ 301 w 301"/>
                    <a:gd name="T39" fmla="*/ 319 h 3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1" h="319">
                      <a:moveTo>
                        <a:pt x="0" y="99"/>
                      </a:moveTo>
                      <a:lnTo>
                        <a:pt x="66" y="100"/>
                      </a:lnTo>
                      <a:lnTo>
                        <a:pt x="133" y="41"/>
                      </a:lnTo>
                      <a:lnTo>
                        <a:pt x="135" y="14"/>
                      </a:lnTo>
                      <a:lnTo>
                        <a:pt x="196" y="0"/>
                      </a:lnTo>
                      <a:lnTo>
                        <a:pt x="290" y="33"/>
                      </a:lnTo>
                      <a:lnTo>
                        <a:pt x="301" y="80"/>
                      </a:lnTo>
                      <a:lnTo>
                        <a:pt x="293" y="198"/>
                      </a:lnTo>
                      <a:lnTo>
                        <a:pt x="245" y="319"/>
                      </a:lnTo>
                      <a:lnTo>
                        <a:pt x="157" y="296"/>
                      </a:lnTo>
                      <a:lnTo>
                        <a:pt x="105" y="268"/>
                      </a:lnTo>
                      <a:lnTo>
                        <a:pt x="0" y="99"/>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90" name="Freeform 473">
                  <a:extLst>
                    <a:ext uri="{FF2B5EF4-FFF2-40B4-BE49-F238E27FC236}">
                      <a16:creationId xmlns:a16="http://schemas.microsoft.com/office/drawing/2014/main" id="{4DE4A2DF-3C69-4E73-995F-1655101AE8A1}"/>
                    </a:ext>
                  </a:extLst>
                </p:cNvPr>
                <p:cNvSpPr/>
                <p:nvPr/>
              </p:nvSpPr>
              <p:spPr bwMode="auto">
                <a:xfrm>
                  <a:off x="1461035" y="4278690"/>
                  <a:ext cx="249339" cy="256180"/>
                </a:xfrm>
                <a:custGeom>
                  <a:avLst/>
                  <a:gdLst>
                    <a:gd name="T0" fmla="*/ 0 w 520"/>
                    <a:gd name="T1" fmla="*/ 0 h 565"/>
                    <a:gd name="T2" fmla="*/ 1 w 520"/>
                    <a:gd name="T3" fmla="*/ 0 h 565"/>
                    <a:gd name="T4" fmla="*/ 9 w 520"/>
                    <a:gd name="T5" fmla="*/ 1 h 565"/>
                    <a:gd name="T6" fmla="*/ 10 w 520"/>
                    <a:gd name="T7" fmla="*/ 1 h 565"/>
                    <a:gd name="T8" fmla="*/ 12 w 520"/>
                    <a:gd name="T9" fmla="*/ 1 h 565"/>
                    <a:gd name="T10" fmla="*/ 11 w 520"/>
                    <a:gd name="T11" fmla="*/ 2 h 565"/>
                    <a:gd name="T12" fmla="*/ 10 w 520"/>
                    <a:gd name="T13" fmla="*/ 1 h 565"/>
                    <a:gd name="T14" fmla="*/ 8 w 520"/>
                    <a:gd name="T15" fmla="*/ 2 h 565"/>
                    <a:gd name="T16" fmla="*/ 8 w 520"/>
                    <a:gd name="T17" fmla="*/ 5 h 565"/>
                    <a:gd name="T18" fmla="*/ 7 w 520"/>
                    <a:gd name="T19" fmla="*/ 5 h 565"/>
                    <a:gd name="T20" fmla="*/ 7 w 520"/>
                    <a:gd name="T21" fmla="*/ 8 h 565"/>
                    <a:gd name="T22" fmla="*/ 7 w 520"/>
                    <a:gd name="T23" fmla="*/ 13 h 565"/>
                    <a:gd name="T24" fmla="*/ 7 w 520"/>
                    <a:gd name="T25" fmla="*/ 13 h 565"/>
                    <a:gd name="T26" fmla="*/ 5 w 520"/>
                    <a:gd name="T27" fmla="*/ 13 h 565"/>
                    <a:gd name="T28" fmla="*/ 5 w 520"/>
                    <a:gd name="T29" fmla="*/ 12 h 565"/>
                    <a:gd name="T30" fmla="*/ 4 w 520"/>
                    <a:gd name="T31" fmla="*/ 13 h 565"/>
                    <a:gd name="T32" fmla="*/ 3 w 520"/>
                    <a:gd name="T33" fmla="*/ 11 h 565"/>
                    <a:gd name="T34" fmla="*/ 3 w 520"/>
                    <a:gd name="T35" fmla="*/ 7 h 565"/>
                    <a:gd name="T36" fmla="*/ 3 w 520"/>
                    <a:gd name="T37" fmla="*/ 6 h 565"/>
                    <a:gd name="T38" fmla="*/ 0 w 520"/>
                    <a:gd name="T39" fmla="*/ 0 h 5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0"/>
                    <a:gd name="T61" fmla="*/ 0 h 565"/>
                    <a:gd name="T62" fmla="*/ 520 w 520"/>
                    <a:gd name="T63" fmla="*/ 565 h 56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0" h="565">
                      <a:moveTo>
                        <a:pt x="0" y="19"/>
                      </a:moveTo>
                      <a:lnTo>
                        <a:pt x="63" y="0"/>
                      </a:lnTo>
                      <a:lnTo>
                        <a:pt x="376" y="54"/>
                      </a:lnTo>
                      <a:lnTo>
                        <a:pt x="446" y="28"/>
                      </a:lnTo>
                      <a:lnTo>
                        <a:pt x="520" y="42"/>
                      </a:lnTo>
                      <a:lnTo>
                        <a:pt x="457" y="81"/>
                      </a:lnTo>
                      <a:lnTo>
                        <a:pt x="434" y="54"/>
                      </a:lnTo>
                      <a:lnTo>
                        <a:pt x="359" y="72"/>
                      </a:lnTo>
                      <a:lnTo>
                        <a:pt x="359" y="230"/>
                      </a:lnTo>
                      <a:lnTo>
                        <a:pt x="319" y="233"/>
                      </a:lnTo>
                      <a:lnTo>
                        <a:pt x="319" y="356"/>
                      </a:lnTo>
                      <a:lnTo>
                        <a:pt x="319" y="537"/>
                      </a:lnTo>
                      <a:lnTo>
                        <a:pt x="286" y="565"/>
                      </a:lnTo>
                      <a:lnTo>
                        <a:pt x="236" y="565"/>
                      </a:lnTo>
                      <a:lnTo>
                        <a:pt x="210" y="525"/>
                      </a:lnTo>
                      <a:lnTo>
                        <a:pt x="188" y="547"/>
                      </a:lnTo>
                      <a:lnTo>
                        <a:pt x="137" y="486"/>
                      </a:lnTo>
                      <a:lnTo>
                        <a:pt x="113" y="288"/>
                      </a:lnTo>
                      <a:lnTo>
                        <a:pt x="113" y="264"/>
                      </a:lnTo>
                      <a:lnTo>
                        <a:pt x="0" y="19"/>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91" name="Freeform 474">
                  <a:extLst>
                    <a:ext uri="{FF2B5EF4-FFF2-40B4-BE49-F238E27FC236}">
                      <a16:creationId xmlns:a16="http://schemas.microsoft.com/office/drawing/2014/main" id="{1DD48009-69E9-4FAA-AFD6-9EAF10DD96ED}"/>
                    </a:ext>
                  </a:extLst>
                </p:cNvPr>
                <p:cNvSpPr/>
                <p:nvPr/>
              </p:nvSpPr>
              <p:spPr bwMode="auto">
                <a:xfrm>
                  <a:off x="938770" y="3371718"/>
                  <a:ext cx="154995" cy="140024"/>
                </a:xfrm>
                <a:custGeom>
                  <a:avLst/>
                  <a:gdLst>
                    <a:gd name="T0" fmla="*/ 0 w 322"/>
                    <a:gd name="T1" fmla="*/ 7 h 310"/>
                    <a:gd name="T2" fmla="*/ 4 w 322"/>
                    <a:gd name="T3" fmla="*/ 0 h 310"/>
                    <a:gd name="T4" fmla="*/ 7 w 322"/>
                    <a:gd name="T5" fmla="*/ 0 h 310"/>
                    <a:gd name="T6" fmla="*/ 7 w 322"/>
                    <a:gd name="T7" fmla="*/ 1 h 310"/>
                    <a:gd name="T8" fmla="*/ 7 w 322"/>
                    <a:gd name="T9" fmla="*/ 2 h 310"/>
                    <a:gd name="T10" fmla="*/ 5 w 322"/>
                    <a:gd name="T11" fmla="*/ 2 h 310"/>
                    <a:gd name="T12" fmla="*/ 5 w 322"/>
                    <a:gd name="T13" fmla="*/ 5 h 310"/>
                    <a:gd name="T14" fmla="*/ 3 w 322"/>
                    <a:gd name="T15" fmla="*/ 5 h 310"/>
                    <a:gd name="T16" fmla="*/ 4 w 322"/>
                    <a:gd name="T17" fmla="*/ 7 h 310"/>
                    <a:gd name="T18" fmla="*/ 0 w 322"/>
                    <a:gd name="T19" fmla="*/ 7 h 3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2"/>
                    <a:gd name="T31" fmla="*/ 0 h 310"/>
                    <a:gd name="T32" fmla="*/ 322 w 322"/>
                    <a:gd name="T33" fmla="*/ 310 h 3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2" h="310">
                      <a:moveTo>
                        <a:pt x="0" y="310"/>
                      </a:moveTo>
                      <a:lnTo>
                        <a:pt x="154" y="0"/>
                      </a:lnTo>
                      <a:lnTo>
                        <a:pt x="317" y="5"/>
                      </a:lnTo>
                      <a:lnTo>
                        <a:pt x="322" y="22"/>
                      </a:lnTo>
                      <a:lnTo>
                        <a:pt x="317" y="80"/>
                      </a:lnTo>
                      <a:lnTo>
                        <a:pt x="197" y="76"/>
                      </a:lnTo>
                      <a:lnTo>
                        <a:pt x="196" y="198"/>
                      </a:lnTo>
                      <a:lnTo>
                        <a:pt x="152" y="221"/>
                      </a:lnTo>
                      <a:lnTo>
                        <a:pt x="156" y="292"/>
                      </a:lnTo>
                      <a:lnTo>
                        <a:pt x="0" y="310"/>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92" name="Freeform 475">
                  <a:extLst>
                    <a:ext uri="{FF2B5EF4-FFF2-40B4-BE49-F238E27FC236}">
                      <a16:creationId xmlns:a16="http://schemas.microsoft.com/office/drawing/2014/main" id="{E535D23A-CC03-4D16-974B-1DD9D45E9631}"/>
                    </a:ext>
                  </a:extLst>
                </p:cNvPr>
                <p:cNvSpPr/>
                <p:nvPr/>
              </p:nvSpPr>
              <p:spPr bwMode="auto">
                <a:xfrm>
                  <a:off x="1653093" y="3470371"/>
                  <a:ext cx="303250" cy="396203"/>
                </a:xfrm>
                <a:custGeom>
                  <a:avLst/>
                  <a:gdLst>
                    <a:gd name="T0" fmla="*/ 0 w 634"/>
                    <a:gd name="T1" fmla="*/ 11 h 874"/>
                    <a:gd name="T2" fmla="*/ 1 w 634"/>
                    <a:gd name="T3" fmla="*/ 13 h 874"/>
                    <a:gd name="T4" fmla="*/ 1 w 634"/>
                    <a:gd name="T5" fmla="*/ 15 h 874"/>
                    <a:gd name="T6" fmla="*/ 3 w 634"/>
                    <a:gd name="T7" fmla="*/ 16 h 874"/>
                    <a:gd name="T8" fmla="*/ 5 w 634"/>
                    <a:gd name="T9" fmla="*/ 19 h 874"/>
                    <a:gd name="T10" fmla="*/ 8 w 634"/>
                    <a:gd name="T11" fmla="*/ 20 h 874"/>
                    <a:gd name="T12" fmla="*/ 11 w 634"/>
                    <a:gd name="T13" fmla="*/ 20 h 874"/>
                    <a:gd name="T14" fmla="*/ 12 w 634"/>
                    <a:gd name="T15" fmla="*/ 19 h 874"/>
                    <a:gd name="T16" fmla="*/ 11 w 634"/>
                    <a:gd name="T17" fmla="*/ 17 h 874"/>
                    <a:gd name="T18" fmla="*/ 10 w 634"/>
                    <a:gd name="T19" fmla="*/ 16 h 874"/>
                    <a:gd name="T20" fmla="*/ 11 w 634"/>
                    <a:gd name="T21" fmla="*/ 15 h 874"/>
                    <a:gd name="T22" fmla="*/ 11 w 634"/>
                    <a:gd name="T23" fmla="*/ 13 h 874"/>
                    <a:gd name="T24" fmla="*/ 12 w 634"/>
                    <a:gd name="T25" fmla="*/ 11 h 874"/>
                    <a:gd name="T26" fmla="*/ 13 w 634"/>
                    <a:gd name="T27" fmla="*/ 6 h 874"/>
                    <a:gd name="T28" fmla="*/ 14 w 634"/>
                    <a:gd name="T29" fmla="*/ 5 h 874"/>
                    <a:gd name="T30" fmla="*/ 13 w 634"/>
                    <a:gd name="T31" fmla="*/ 5 h 874"/>
                    <a:gd name="T32" fmla="*/ 13 w 634"/>
                    <a:gd name="T33" fmla="*/ 1 h 874"/>
                    <a:gd name="T34" fmla="*/ 12 w 634"/>
                    <a:gd name="T35" fmla="*/ 0 h 874"/>
                    <a:gd name="T36" fmla="*/ 11 w 634"/>
                    <a:gd name="T37" fmla="*/ 1 h 874"/>
                    <a:gd name="T38" fmla="*/ 3 w 634"/>
                    <a:gd name="T39" fmla="*/ 1 h 874"/>
                    <a:gd name="T40" fmla="*/ 3 w 634"/>
                    <a:gd name="T41" fmla="*/ 3 h 874"/>
                    <a:gd name="T42" fmla="*/ 2 w 634"/>
                    <a:gd name="T43" fmla="*/ 3 h 874"/>
                    <a:gd name="T44" fmla="*/ 2 w 634"/>
                    <a:gd name="T45" fmla="*/ 4 h 874"/>
                    <a:gd name="T46" fmla="*/ 2 w 634"/>
                    <a:gd name="T47" fmla="*/ 8 h 874"/>
                    <a:gd name="T48" fmla="*/ 1 w 634"/>
                    <a:gd name="T49" fmla="*/ 8 h 874"/>
                    <a:gd name="T50" fmla="*/ 0 w 634"/>
                    <a:gd name="T51" fmla="*/ 11 h 8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34"/>
                    <a:gd name="T79" fmla="*/ 0 h 874"/>
                    <a:gd name="T80" fmla="*/ 634 w 634"/>
                    <a:gd name="T81" fmla="*/ 874 h 8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34" h="874">
                      <a:moveTo>
                        <a:pt x="0" y="460"/>
                      </a:moveTo>
                      <a:lnTo>
                        <a:pt x="30" y="549"/>
                      </a:lnTo>
                      <a:lnTo>
                        <a:pt x="59" y="644"/>
                      </a:lnTo>
                      <a:lnTo>
                        <a:pt x="124" y="679"/>
                      </a:lnTo>
                      <a:lnTo>
                        <a:pt x="216" y="807"/>
                      </a:lnTo>
                      <a:lnTo>
                        <a:pt x="344" y="874"/>
                      </a:lnTo>
                      <a:lnTo>
                        <a:pt x="460" y="857"/>
                      </a:lnTo>
                      <a:lnTo>
                        <a:pt x="532" y="832"/>
                      </a:lnTo>
                      <a:lnTo>
                        <a:pt x="488" y="740"/>
                      </a:lnTo>
                      <a:lnTo>
                        <a:pt x="423" y="684"/>
                      </a:lnTo>
                      <a:lnTo>
                        <a:pt x="466" y="652"/>
                      </a:lnTo>
                      <a:lnTo>
                        <a:pt x="474" y="572"/>
                      </a:lnTo>
                      <a:lnTo>
                        <a:pt x="544" y="462"/>
                      </a:lnTo>
                      <a:lnTo>
                        <a:pt x="575" y="273"/>
                      </a:lnTo>
                      <a:lnTo>
                        <a:pt x="634" y="230"/>
                      </a:lnTo>
                      <a:lnTo>
                        <a:pt x="587" y="192"/>
                      </a:lnTo>
                      <a:lnTo>
                        <a:pt x="570" y="50"/>
                      </a:lnTo>
                      <a:lnTo>
                        <a:pt x="521" y="0"/>
                      </a:lnTo>
                      <a:lnTo>
                        <a:pt x="460" y="59"/>
                      </a:lnTo>
                      <a:lnTo>
                        <a:pt x="116" y="49"/>
                      </a:lnTo>
                      <a:lnTo>
                        <a:pt x="116" y="138"/>
                      </a:lnTo>
                      <a:lnTo>
                        <a:pt x="83" y="139"/>
                      </a:lnTo>
                      <a:lnTo>
                        <a:pt x="83" y="166"/>
                      </a:lnTo>
                      <a:lnTo>
                        <a:pt x="82" y="334"/>
                      </a:lnTo>
                      <a:lnTo>
                        <a:pt x="42" y="343"/>
                      </a:lnTo>
                      <a:lnTo>
                        <a:pt x="0" y="460"/>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93" name="Freeform 476">
                  <a:extLst>
                    <a:ext uri="{FF2B5EF4-FFF2-40B4-BE49-F238E27FC236}">
                      <a16:creationId xmlns:a16="http://schemas.microsoft.com/office/drawing/2014/main" id="{0FB692CA-BCC2-40E8-A822-CB13AA80CF7C}"/>
                    </a:ext>
                  </a:extLst>
                </p:cNvPr>
                <p:cNvSpPr/>
                <p:nvPr/>
              </p:nvSpPr>
              <p:spPr bwMode="auto">
                <a:xfrm>
                  <a:off x="1814826" y="4463266"/>
                  <a:ext cx="23586" cy="31824"/>
                </a:xfrm>
                <a:custGeom>
                  <a:avLst/>
                  <a:gdLst>
                    <a:gd name="T0" fmla="*/ 0 w 46"/>
                    <a:gd name="T1" fmla="*/ 1 h 72"/>
                    <a:gd name="T2" fmla="*/ 1 w 46"/>
                    <a:gd name="T3" fmla="*/ 2 h 72"/>
                    <a:gd name="T4" fmla="*/ 1 w 46"/>
                    <a:gd name="T5" fmla="*/ 1 h 72"/>
                    <a:gd name="T6" fmla="*/ 1 w 46"/>
                    <a:gd name="T7" fmla="*/ 0 h 72"/>
                    <a:gd name="T8" fmla="*/ 0 w 46"/>
                    <a:gd name="T9" fmla="*/ 1 h 72"/>
                    <a:gd name="T10" fmla="*/ 0 60000 65536"/>
                    <a:gd name="T11" fmla="*/ 0 60000 65536"/>
                    <a:gd name="T12" fmla="*/ 0 60000 65536"/>
                    <a:gd name="T13" fmla="*/ 0 60000 65536"/>
                    <a:gd name="T14" fmla="*/ 0 60000 65536"/>
                    <a:gd name="T15" fmla="*/ 0 w 46"/>
                    <a:gd name="T16" fmla="*/ 0 h 72"/>
                    <a:gd name="T17" fmla="*/ 46 w 46"/>
                    <a:gd name="T18" fmla="*/ 72 h 72"/>
                  </a:gdLst>
                  <a:ahLst/>
                  <a:cxnLst>
                    <a:cxn ang="T10">
                      <a:pos x="T0" y="T1"/>
                    </a:cxn>
                    <a:cxn ang="T11">
                      <a:pos x="T2" y="T3"/>
                    </a:cxn>
                    <a:cxn ang="T12">
                      <a:pos x="T4" y="T5"/>
                    </a:cxn>
                    <a:cxn ang="T13">
                      <a:pos x="T6" y="T7"/>
                    </a:cxn>
                    <a:cxn ang="T14">
                      <a:pos x="T8" y="T9"/>
                    </a:cxn>
                  </a:cxnLst>
                  <a:rect l="T15" t="T16" r="T17" b="T18"/>
                  <a:pathLst>
                    <a:path w="46" h="72">
                      <a:moveTo>
                        <a:pt x="0" y="40"/>
                      </a:moveTo>
                      <a:lnTo>
                        <a:pt x="25" y="72"/>
                      </a:lnTo>
                      <a:lnTo>
                        <a:pt x="46" y="46"/>
                      </a:lnTo>
                      <a:lnTo>
                        <a:pt x="42" y="0"/>
                      </a:lnTo>
                      <a:lnTo>
                        <a:pt x="0" y="40"/>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94" name="Freeform 477">
                  <a:extLst>
                    <a:ext uri="{FF2B5EF4-FFF2-40B4-BE49-F238E27FC236}">
                      <a16:creationId xmlns:a16="http://schemas.microsoft.com/office/drawing/2014/main" id="{9D61FB61-F65E-4628-AC1D-C70D8F5E8651}"/>
                    </a:ext>
                  </a:extLst>
                </p:cNvPr>
                <p:cNvSpPr/>
                <p:nvPr/>
              </p:nvSpPr>
              <p:spPr bwMode="auto">
                <a:xfrm>
                  <a:off x="1794610" y="3957272"/>
                  <a:ext cx="198797" cy="216400"/>
                </a:xfrm>
                <a:custGeom>
                  <a:avLst/>
                  <a:gdLst>
                    <a:gd name="T0" fmla="*/ 0 w 409"/>
                    <a:gd name="T1" fmla="*/ 3 h 475"/>
                    <a:gd name="T2" fmla="*/ 0 w 409"/>
                    <a:gd name="T3" fmla="*/ 6 h 475"/>
                    <a:gd name="T4" fmla="*/ 1 w 409"/>
                    <a:gd name="T5" fmla="*/ 8 h 475"/>
                    <a:gd name="T6" fmla="*/ 3 w 409"/>
                    <a:gd name="T7" fmla="*/ 9 h 475"/>
                    <a:gd name="T8" fmla="*/ 4 w 409"/>
                    <a:gd name="T9" fmla="*/ 9 h 475"/>
                    <a:gd name="T10" fmla="*/ 5 w 409"/>
                    <a:gd name="T11" fmla="*/ 11 h 475"/>
                    <a:gd name="T12" fmla="*/ 8 w 409"/>
                    <a:gd name="T13" fmla="*/ 11 h 475"/>
                    <a:gd name="T14" fmla="*/ 10 w 409"/>
                    <a:gd name="T15" fmla="*/ 10 h 475"/>
                    <a:gd name="T16" fmla="*/ 8 w 409"/>
                    <a:gd name="T17" fmla="*/ 5 h 475"/>
                    <a:gd name="T18" fmla="*/ 9 w 409"/>
                    <a:gd name="T19" fmla="*/ 4 h 475"/>
                    <a:gd name="T20" fmla="*/ 4 w 409"/>
                    <a:gd name="T21" fmla="*/ 0 h 475"/>
                    <a:gd name="T22" fmla="*/ 3 w 409"/>
                    <a:gd name="T23" fmla="*/ 2 h 475"/>
                    <a:gd name="T24" fmla="*/ 2 w 409"/>
                    <a:gd name="T25" fmla="*/ 1 h 475"/>
                    <a:gd name="T26" fmla="*/ 2 w 409"/>
                    <a:gd name="T27" fmla="*/ 2 h 475"/>
                    <a:gd name="T28" fmla="*/ 2 w 409"/>
                    <a:gd name="T29" fmla="*/ 0 h 475"/>
                    <a:gd name="T30" fmla="*/ 1 w 409"/>
                    <a:gd name="T31" fmla="*/ 0 h 475"/>
                    <a:gd name="T32" fmla="*/ 1 w 409"/>
                    <a:gd name="T33" fmla="*/ 1 h 475"/>
                    <a:gd name="T34" fmla="*/ 1 w 409"/>
                    <a:gd name="T35" fmla="*/ 2 h 475"/>
                    <a:gd name="T36" fmla="*/ 0 w 409"/>
                    <a:gd name="T37" fmla="*/ 3 h 4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9"/>
                    <a:gd name="T58" fmla="*/ 0 h 475"/>
                    <a:gd name="T59" fmla="*/ 409 w 409"/>
                    <a:gd name="T60" fmla="*/ 475 h 4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9" h="475">
                      <a:moveTo>
                        <a:pt x="0" y="150"/>
                      </a:moveTo>
                      <a:lnTo>
                        <a:pt x="3" y="242"/>
                      </a:lnTo>
                      <a:lnTo>
                        <a:pt x="52" y="334"/>
                      </a:lnTo>
                      <a:lnTo>
                        <a:pt x="124" y="375"/>
                      </a:lnTo>
                      <a:lnTo>
                        <a:pt x="160" y="384"/>
                      </a:lnTo>
                      <a:lnTo>
                        <a:pt x="199" y="475"/>
                      </a:lnTo>
                      <a:lnTo>
                        <a:pt x="353" y="462"/>
                      </a:lnTo>
                      <a:lnTo>
                        <a:pt x="409" y="423"/>
                      </a:lnTo>
                      <a:lnTo>
                        <a:pt x="351" y="237"/>
                      </a:lnTo>
                      <a:lnTo>
                        <a:pt x="367" y="165"/>
                      </a:lnTo>
                      <a:lnTo>
                        <a:pt x="175" y="0"/>
                      </a:lnTo>
                      <a:lnTo>
                        <a:pt x="118" y="84"/>
                      </a:lnTo>
                      <a:lnTo>
                        <a:pt x="98" y="61"/>
                      </a:lnTo>
                      <a:lnTo>
                        <a:pt x="84" y="80"/>
                      </a:lnTo>
                      <a:lnTo>
                        <a:pt x="82" y="0"/>
                      </a:lnTo>
                      <a:lnTo>
                        <a:pt x="29" y="5"/>
                      </a:lnTo>
                      <a:lnTo>
                        <a:pt x="39" y="62"/>
                      </a:lnTo>
                      <a:lnTo>
                        <a:pt x="42" y="97"/>
                      </a:lnTo>
                      <a:lnTo>
                        <a:pt x="0" y="150"/>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95" name="Freeform 478">
                  <a:extLst>
                    <a:ext uri="{FF2B5EF4-FFF2-40B4-BE49-F238E27FC236}">
                      <a16:creationId xmlns:a16="http://schemas.microsoft.com/office/drawing/2014/main" id="{990DB5D9-0299-4682-835D-C1D1CD77C43A}"/>
                    </a:ext>
                  </a:extLst>
                </p:cNvPr>
                <p:cNvSpPr/>
                <p:nvPr/>
              </p:nvSpPr>
              <p:spPr bwMode="auto">
                <a:xfrm>
                  <a:off x="1247075" y="3715413"/>
                  <a:ext cx="40433" cy="103427"/>
                </a:xfrm>
                <a:custGeom>
                  <a:avLst/>
                  <a:gdLst>
                    <a:gd name="T0" fmla="*/ 0 w 82"/>
                    <a:gd name="T1" fmla="*/ 0 h 227"/>
                    <a:gd name="T2" fmla="*/ 1 w 82"/>
                    <a:gd name="T3" fmla="*/ 0 h 227"/>
                    <a:gd name="T4" fmla="*/ 2 w 82"/>
                    <a:gd name="T5" fmla="*/ 5 h 227"/>
                    <a:gd name="T6" fmla="*/ 1 w 82"/>
                    <a:gd name="T7" fmla="*/ 5 h 227"/>
                    <a:gd name="T8" fmla="*/ 0 w 82"/>
                    <a:gd name="T9" fmla="*/ 0 h 227"/>
                    <a:gd name="T10" fmla="*/ 0 60000 65536"/>
                    <a:gd name="T11" fmla="*/ 0 60000 65536"/>
                    <a:gd name="T12" fmla="*/ 0 60000 65536"/>
                    <a:gd name="T13" fmla="*/ 0 60000 65536"/>
                    <a:gd name="T14" fmla="*/ 0 60000 65536"/>
                    <a:gd name="T15" fmla="*/ 0 w 82"/>
                    <a:gd name="T16" fmla="*/ 0 h 227"/>
                    <a:gd name="T17" fmla="*/ 82 w 82"/>
                    <a:gd name="T18" fmla="*/ 227 h 227"/>
                  </a:gdLst>
                  <a:ahLst/>
                  <a:cxnLst>
                    <a:cxn ang="T10">
                      <a:pos x="T0" y="T1"/>
                    </a:cxn>
                    <a:cxn ang="T11">
                      <a:pos x="T2" y="T3"/>
                    </a:cxn>
                    <a:cxn ang="T12">
                      <a:pos x="T4" y="T5"/>
                    </a:cxn>
                    <a:cxn ang="T13">
                      <a:pos x="T6" y="T7"/>
                    </a:cxn>
                    <a:cxn ang="T14">
                      <a:pos x="T8" y="T9"/>
                    </a:cxn>
                  </a:cxnLst>
                  <a:rect l="T15" t="T16" r="T17" b="T18"/>
                  <a:pathLst>
                    <a:path w="82" h="227">
                      <a:moveTo>
                        <a:pt x="0" y="0"/>
                      </a:moveTo>
                      <a:lnTo>
                        <a:pt x="41" y="10"/>
                      </a:lnTo>
                      <a:lnTo>
                        <a:pt x="82" y="219"/>
                      </a:lnTo>
                      <a:lnTo>
                        <a:pt x="53" y="227"/>
                      </a:lnTo>
                      <a:lnTo>
                        <a:pt x="0" y="0"/>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96" name="Freeform 479">
                  <a:extLst>
                    <a:ext uri="{FF2B5EF4-FFF2-40B4-BE49-F238E27FC236}">
                      <a16:creationId xmlns:a16="http://schemas.microsoft.com/office/drawing/2014/main" id="{3B6BB5D7-4602-4590-B62B-6624B92128B9}"/>
                    </a:ext>
                  </a:extLst>
                </p:cNvPr>
                <p:cNvSpPr/>
                <p:nvPr/>
              </p:nvSpPr>
              <p:spPr bwMode="auto">
                <a:xfrm>
                  <a:off x="1796295" y="3858619"/>
                  <a:ext cx="96029" cy="106609"/>
                </a:xfrm>
                <a:custGeom>
                  <a:avLst/>
                  <a:gdLst>
                    <a:gd name="T0" fmla="*/ 0 w 198"/>
                    <a:gd name="T1" fmla="*/ 5 h 234"/>
                    <a:gd name="T2" fmla="*/ 1 w 198"/>
                    <a:gd name="T3" fmla="*/ 5 h 234"/>
                    <a:gd name="T4" fmla="*/ 2 w 198"/>
                    <a:gd name="T5" fmla="*/ 5 h 234"/>
                    <a:gd name="T6" fmla="*/ 2 w 198"/>
                    <a:gd name="T7" fmla="*/ 4 h 234"/>
                    <a:gd name="T8" fmla="*/ 4 w 198"/>
                    <a:gd name="T9" fmla="*/ 4 h 234"/>
                    <a:gd name="T10" fmla="*/ 5 w 198"/>
                    <a:gd name="T11" fmla="*/ 2 h 234"/>
                    <a:gd name="T12" fmla="*/ 4 w 198"/>
                    <a:gd name="T13" fmla="*/ 0 h 234"/>
                    <a:gd name="T14" fmla="*/ 1 w 198"/>
                    <a:gd name="T15" fmla="*/ 0 h 234"/>
                    <a:gd name="T16" fmla="*/ 1 w 198"/>
                    <a:gd name="T17" fmla="*/ 2 h 234"/>
                    <a:gd name="T18" fmla="*/ 1 w 198"/>
                    <a:gd name="T19" fmla="*/ 3 h 234"/>
                    <a:gd name="T20" fmla="*/ 0 w 198"/>
                    <a:gd name="T21" fmla="*/ 5 h 2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8"/>
                    <a:gd name="T34" fmla="*/ 0 h 234"/>
                    <a:gd name="T35" fmla="*/ 198 w 198"/>
                    <a:gd name="T36" fmla="*/ 234 h 2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8" h="234">
                      <a:moveTo>
                        <a:pt x="0" y="234"/>
                      </a:moveTo>
                      <a:lnTo>
                        <a:pt x="27" y="222"/>
                      </a:lnTo>
                      <a:lnTo>
                        <a:pt x="80" y="217"/>
                      </a:lnTo>
                      <a:lnTo>
                        <a:pt x="82" y="186"/>
                      </a:lnTo>
                      <a:lnTo>
                        <a:pt x="159" y="165"/>
                      </a:lnTo>
                      <a:lnTo>
                        <a:pt x="198" y="87"/>
                      </a:lnTo>
                      <a:lnTo>
                        <a:pt x="159" y="0"/>
                      </a:lnTo>
                      <a:lnTo>
                        <a:pt x="43" y="17"/>
                      </a:lnTo>
                      <a:lnTo>
                        <a:pt x="56" y="82"/>
                      </a:lnTo>
                      <a:lnTo>
                        <a:pt x="29" y="124"/>
                      </a:lnTo>
                      <a:lnTo>
                        <a:pt x="0" y="234"/>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97" name="Freeform 480">
                  <a:extLst>
                    <a:ext uri="{FF2B5EF4-FFF2-40B4-BE49-F238E27FC236}">
                      <a16:creationId xmlns:a16="http://schemas.microsoft.com/office/drawing/2014/main" id="{C4E4C5FF-3034-4C58-8DFA-4FD1F15C7836}"/>
                    </a:ext>
                  </a:extLst>
                </p:cNvPr>
                <p:cNvSpPr/>
                <p:nvPr/>
              </p:nvSpPr>
              <p:spPr bwMode="auto">
                <a:xfrm>
                  <a:off x="1700265" y="3285794"/>
                  <a:ext cx="205536" cy="211627"/>
                </a:xfrm>
                <a:custGeom>
                  <a:avLst/>
                  <a:gdLst>
                    <a:gd name="T0" fmla="*/ 0 w 429"/>
                    <a:gd name="T1" fmla="*/ 2 h 464"/>
                    <a:gd name="T2" fmla="*/ 0 w 429"/>
                    <a:gd name="T3" fmla="*/ 11 h 464"/>
                    <a:gd name="T4" fmla="*/ 8 w 429"/>
                    <a:gd name="T5" fmla="*/ 11 h 464"/>
                    <a:gd name="T6" fmla="*/ 10 w 429"/>
                    <a:gd name="T7" fmla="*/ 9 h 464"/>
                    <a:gd name="T8" fmla="*/ 10 w 429"/>
                    <a:gd name="T9" fmla="*/ 9 h 464"/>
                    <a:gd name="T10" fmla="*/ 7 w 429"/>
                    <a:gd name="T11" fmla="*/ 2 h 464"/>
                    <a:gd name="T12" fmla="*/ 8 w 429"/>
                    <a:gd name="T13" fmla="*/ 4 h 464"/>
                    <a:gd name="T14" fmla="*/ 9 w 429"/>
                    <a:gd name="T15" fmla="*/ 3 h 464"/>
                    <a:gd name="T16" fmla="*/ 8 w 429"/>
                    <a:gd name="T17" fmla="*/ 0 h 464"/>
                    <a:gd name="T18" fmla="*/ 7 w 429"/>
                    <a:gd name="T19" fmla="*/ 1 h 464"/>
                    <a:gd name="T20" fmla="*/ 7 w 429"/>
                    <a:gd name="T21" fmla="*/ 0 h 464"/>
                    <a:gd name="T22" fmla="*/ 5 w 429"/>
                    <a:gd name="T23" fmla="*/ 0 h 464"/>
                    <a:gd name="T24" fmla="*/ 4 w 429"/>
                    <a:gd name="T25" fmla="*/ 1 h 464"/>
                    <a:gd name="T26" fmla="*/ 0 w 429"/>
                    <a:gd name="T27" fmla="*/ 0 h 464"/>
                    <a:gd name="T28" fmla="*/ 0 w 429"/>
                    <a:gd name="T29" fmla="*/ 2 h 4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9"/>
                    <a:gd name="T46" fmla="*/ 0 h 464"/>
                    <a:gd name="T47" fmla="*/ 429 w 429"/>
                    <a:gd name="T48" fmla="*/ 464 h 4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9" h="464">
                      <a:moveTo>
                        <a:pt x="0" y="75"/>
                      </a:moveTo>
                      <a:lnTo>
                        <a:pt x="17" y="454"/>
                      </a:lnTo>
                      <a:lnTo>
                        <a:pt x="361" y="464"/>
                      </a:lnTo>
                      <a:lnTo>
                        <a:pt x="422" y="405"/>
                      </a:lnTo>
                      <a:lnTo>
                        <a:pt x="429" y="364"/>
                      </a:lnTo>
                      <a:lnTo>
                        <a:pt x="298" y="98"/>
                      </a:lnTo>
                      <a:lnTo>
                        <a:pt x="361" y="183"/>
                      </a:lnTo>
                      <a:lnTo>
                        <a:pt x="392" y="110"/>
                      </a:lnTo>
                      <a:lnTo>
                        <a:pt x="361" y="17"/>
                      </a:lnTo>
                      <a:lnTo>
                        <a:pt x="284" y="30"/>
                      </a:lnTo>
                      <a:lnTo>
                        <a:pt x="282" y="4"/>
                      </a:lnTo>
                      <a:lnTo>
                        <a:pt x="239" y="4"/>
                      </a:lnTo>
                      <a:lnTo>
                        <a:pt x="166" y="40"/>
                      </a:lnTo>
                      <a:lnTo>
                        <a:pt x="17" y="0"/>
                      </a:lnTo>
                      <a:lnTo>
                        <a:pt x="0" y="75"/>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98" name="Freeform 481">
                  <a:extLst>
                    <a:ext uri="{FF2B5EF4-FFF2-40B4-BE49-F238E27FC236}">
                      <a16:creationId xmlns:a16="http://schemas.microsoft.com/office/drawing/2014/main" id="{17A939AA-4494-45A9-8F4A-04D3AA0551C4}"/>
                    </a:ext>
                  </a:extLst>
                </p:cNvPr>
                <p:cNvSpPr/>
                <p:nvPr/>
              </p:nvSpPr>
              <p:spPr bwMode="auto">
                <a:xfrm>
                  <a:off x="1154415" y="3637445"/>
                  <a:ext cx="136463" cy="109791"/>
                </a:xfrm>
                <a:custGeom>
                  <a:avLst/>
                  <a:gdLst>
                    <a:gd name="T0" fmla="*/ 0 w 285"/>
                    <a:gd name="T1" fmla="*/ 5 h 242"/>
                    <a:gd name="T2" fmla="*/ 1 w 285"/>
                    <a:gd name="T3" fmla="*/ 5 h 242"/>
                    <a:gd name="T4" fmla="*/ 2 w 285"/>
                    <a:gd name="T5" fmla="*/ 6 h 242"/>
                    <a:gd name="T6" fmla="*/ 2 w 285"/>
                    <a:gd name="T7" fmla="*/ 4 h 242"/>
                    <a:gd name="T8" fmla="*/ 5 w 285"/>
                    <a:gd name="T9" fmla="*/ 4 h 242"/>
                    <a:gd name="T10" fmla="*/ 5 w 285"/>
                    <a:gd name="T11" fmla="*/ 4 h 242"/>
                    <a:gd name="T12" fmla="*/ 7 w 285"/>
                    <a:gd name="T13" fmla="*/ 3 h 242"/>
                    <a:gd name="T14" fmla="*/ 5 w 285"/>
                    <a:gd name="T15" fmla="*/ 1 h 242"/>
                    <a:gd name="T16" fmla="*/ 5 w 285"/>
                    <a:gd name="T17" fmla="*/ 0 h 242"/>
                    <a:gd name="T18" fmla="*/ 1 w 285"/>
                    <a:gd name="T19" fmla="*/ 2 h 242"/>
                    <a:gd name="T20" fmla="*/ 0 w 285"/>
                    <a:gd name="T21" fmla="*/ 5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5"/>
                    <a:gd name="T34" fmla="*/ 0 h 242"/>
                    <a:gd name="T35" fmla="*/ 285 w 285"/>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5" h="242">
                      <a:moveTo>
                        <a:pt x="0" y="207"/>
                      </a:moveTo>
                      <a:lnTo>
                        <a:pt x="23" y="233"/>
                      </a:lnTo>
                      <a:lnTo>
                        <a:pt x="102" y="242"/>
                      </a:lnTo>
                      <a:lnTo>
                        <a:pt x="92" y="181"/>
                      </a:lnTo>
                      <a:lnTo>
                        <a:pt x="192" y="171"/>
                      </a:lnTo>
                      <a:lnTo>
                        <a:pt x="233" y="181"/>
                      </a:lnTo>
                      <a:lnTo>
                        <a:pt x="285" y="135"/>
                      </a:lnTo>
                      <a:lnTo>
                        <a:pt x="214" y="42"/>
                      </a:lnTo>
                      <a:lnTo>
                        <a:pt x="206" y="0"/>
                      </a:lnTo>
                      <a:lnTo>
                        <a:pt x="49" y="79"/>
                      </a:lnTo>
                      <a:lnTo>
                        <a:pt x="0" y="207"/>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299" name="Freeform 482">
                  <a:extLst>
                    <a:ext uri="{FF2B5EF4-FFF2-40B4-BE49-F238E27FC236}">
                      <a16:creationId xmlns:a16="http://schemas.microsoft.com/office/drawing/2014/main" id="{68291C2E-0EFB-4EBF-914D-852DA1B68778}"/>
                    </a:ext>
                  </a:extLst>
                </p:cNvPr>
                <p:cNvSpPr/>
                <p:nvPr/>
              </p:nvSpPr>
              <p:spPr bwMode="auto">
                <a:xfrm>
                  <a:off x="1653093" y="4102069"/>
                  <a:ext cx="215645" cy="195715"/>
                </a:xfrm>
                <a:custGeom>
                  <a:avLst/>
                  <a:gdLst>
                    <a:gd name="T0" fmla="*/ 0 w 450"/>
                    <a:gd name="T1" fmla="*/ 5 h 434"/>
                    <a:gd name="T2" fmla="*/ 0 w 450"/>
                    <a:gd name="T3" fmla="*/ 9 h 434"/>
                    <a:gd name="T4" fmla="*/ 1 w 450"/>
                    <a:gd name="T5" fmla="*/ 10 h 434"/>
                    <a:gd name="T6" fmla="*/ 3 w 450"/>
                    <a:gd name="T7" fmla="*/ 10 h 434"/>
                    <a:gd name="T8" fmla="*/ 4 w 450"/>
                    <a:gd name="T9" fmla="*/ 10 h 434"/>
                    <a:gd name="T10" fmla="*/ 6 w 450"/>
                    <a:gd name="T11" fmla="*/ 9 h 434"/>
                    <a:gd name="T12" fmla="*/ 6 w 450"/>
                    <a:gd name="T13" fmla="*/ 8 h 434"/>
                    <a:gd name="T14" fmla="*/ 7 w 450"/>
                    <a:gd name="T15" fmla="*/ 8 h 434"/>
                    <a:gd name="T16" fmla="*/ 7 w 450"/>
                    <a:gd name="T17" fmla="*/ 7 h 434"/>
                    <a:gd name="T18" fmla="*/ 10 w 450"/>
                    <a:gd name="T19" fmla="*/ 6 h 434"/>
                    <a:gd name="T20" fmla="*/ 9 w 450"/>
                    <a:gd name="T21" fmla="*/ 6 h 434"/>
                    <a:gd name="T22" fmla="*/ 10 w 450"/>
                    <a:gd name="T23" fmla="*/ 3 h 434"/>
                    <a:gd name="T24" fmla="*/ 10 w 450"/>
                    <a:gd name="T25" fmla="*/ 1 h 434"/>
                    <a:gd name="T26" fmla="*/ 8 w 450"/>
                    <a:gd name="T27" fmla="*/ 0 h 434"/>
                    <a:gd name="T28" fmla="*/ 8 w 450"/>
                    <a:gd name="T29" fmla="*/ 0 h 434"/>
                    <a:gd name="T30" fmla="*/ 6 w 450"/>
                    <a:gd name="T31" fmla="*/ 1 h 434"/>
                    <a:gd name="T32" fmla="*/ 6 w 450"/>
                    <a:gd name="T33" fmla="*/ 3 h 434"/>
                    <a:gd name="T34" fmla="*/ 7 w 450"/>
                    <a:gd name="T35" fmla="*/ 4 h 434"/>
                    <a:gd name="T36" fmla="*/ 7 w 450"/>
                    <a:gd name="T37" fmla="*/ 5 h 434"/>
                    <a:gd name="T38" fmla="*/ 2 w 450"/>
                    <a:gd name="T39" fmla="*/ 3 h 434"/>
                    <a:gd name="T40" fmla="*/ 2 w 450"/>
                    <a:gd name="T41" fmla="*/ 5 h 434"/>
                    <a:gd name="T42" fmla="*/ 0 w 450"/>
                    <a:gd name="T43" fmla="*/ 5 h 4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50"/>
                    <a:gd name="T67" fmla="*/ 0 h 434"/>
                    <a:gd name="T68" fmla="*/ 450 w 450"/>
                    <a:gd name="T69" fmla="*/ 434 h 4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50" h="434">
                      <a:moveTo>
                        <a:pt x="0" y="212"/>
                      </a:moveTo>
                      <a:lnTo>
                        <a:pt x="0" y="379"/>
                      </a:lnTo>
                      <a:lnTo>
                        <a:pt x="47" y="419"/>
                      </a:lnTo>
                      <a:lnTo>
                        <a:pt x="121" y="433"/>
                      </a:lnTo>
                      <a:lnTo>
                        <a:pt x="187" y="434"/>
                      </a:lnTo>
                      <a:lnTo>
                        <a:pt x="254" y="375"/>
                      </a:lnTo>
                      <a:lnTo>
                        <a:pt x="256" y="348"/>
                      </a:lnTo>
                      <a:lnTo>
                        <a:pt x="317" y="334"/>
                      </a:lnTo>
                      <a:lnTo>
                        <a:pt x="309" y="310"/>
                      </a:lnTo>
                      <a:lnTo>
                        <a:pt x="428" y="265"/>
                      </a:lnTo>
                      <a:lnTo>
                        <a:pt x="412" y="245"/>
                      </a:lnTo>
                      <a:lnTo>
                        <a:pt x="450" y="114"/>
                      </a:lnTo>
                      <a:lnTo>
                        <a:pt x="422" y="56"/>
                      </a:lnTo>
                      <a:lnTo>
                        <a:pt x="350" y="15"/>
                      </a:lnTo>
                      <a:lnTo>
                        <a:pt x="329" y="0"/>
                      </a:lnTo>
                      <a:lnTo>
                        <a:pt x="260" y="42"/>
                      </a:lnTo>
                      <a:lnTo>
                        <a:pt x="254" y="156"/>
                      </a:lnTo>
                      <a:lnTo>
                        <a:pt x="298" y="177"/>
                      </a:lnTo>
                      <a:lnTo>
                        <a:pt x="300" y="225"/>
                      </a:lnTo>
                      <a:lnTo>
                        <a:pt x="81" y="122"/>
                      </a:lnTo>
                      <a:lnTo>
                        <a:pt x="86" y="212"/>
                      </a:lnTo>
                      <a:lnTo>
                        <a:pt x="0" y="212"/>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300" name="Freeform 483">
                  <a:extLst>
                    <a:ext uri="{FF2B5EF4-FFF2-40B4-BE49-F238E27FC236}">
                      <a16:creationId xmlns:a16="http://schemas.microsoft.com/office/drawing/2014/main" id="{F1EC4A9F-BE4B-4B13-8F6F-5F52FD19F09B}"/>
                    </a:ext>
                  </a:extLst>
                </p:cNvPr>
                <p:cNvSpPr/>
                <p:nvPr/>
              </p:nvSpPr>
              <p:spPr bwMode="auto">
                <a:xfrm>
                  <a:off x="1552010" y="4388481"/>
                  <a:ext cx="299881" cy="264136"/>
                </a:xfrm>
                <a:custGeom>
                  <a:avLst/>
                  <a:gdLst>
                    <a:gd name="T0" fmla="*/ 0 w 624"/>
                    <a:gd name="T1" fmla="*/ 7 h 583"/>
                    <a:gd name="T2" fmla="*/ 1 w 624"/>
                    <a:gd name="T3" fmla="*/ 7 h 583"/>
                    <a:gd name="T4" fmla="*/ 1 w 624"/>
                    <a:gd name="T5" fmla="*/ 7 h 583"/>
                    <a:gd name="T6" fmla="*/ 2 w 624"/>
                    <a:gd name="T7" fmla="*/ 7 h 583"/>
                    <a:gd name="T8" fmla="*/ 3 w 624"/>
                    <a:gd name="T9" fmla="*/ 7 h 583"/>
                    <a:gd name="T10" fmla="*/ 3 w 624"/>
                    <a:gd name="T11" fmla="*/ 3 h 583"/>
                    <a:gd name="T12" fmla="*/ 4 w 624"/>
                    <a:gd name="T13" fmla="*/ 4 h 583"/>
                    <a:gd name="T14" fmla="*/ 4 w 624"/>
                    <a:gd name="T15" fmla="*/ 5 h 583"/>
                    <a:gd name="T16" fmla="*/ 5 w 624"/>
                    <a:gd name="T17" fmla="*/ 5 h 583"/>
                    <a:gd name="T18" fmla="*/ 6 w 624"/>
                    <a:gd name="T19" fmla="*/ 4 h 583"/>
                    <a:gd name="T20" fmla="*/ 8 w 624"/>
                    <a:gd name="T21" fmla="*/ 4 h 583"/>
                    <a:gd name="T22" fmla="*/ 11 w 624"/>
                    <a:gd name="T23" fmla="*/ 0 h 583"/>
                    <a:gd name="T24" fmla="*/ 13 w 624"/>
                    <a:gd name="T25" fmla="*/ 1 h 583"/>
                    <a:gd name="T26" fmla="*/ 14 w 624"/>
                    <a:gd name="T27" fmla="*/ 4 h 583"/>
                    <a:gd name="T28" fmla="*/ 13 w 624"/>
                    <a:gd name="T29" fmla="*/ 5 h 583"/>
                    <a:gd name="T30" fmla="*/ 13 w 624"/>
                    <a:gd name="T31" fmla="*/ 5 h 583"/>
                    <a:gd name="T32" fmla="*/ 14 w 624"/>
                    <a:gd name="T33" fmla="*/ 5 h 583"/>
                    <a:gd name="T34" fmla="*/ 15 w 624"/>
                    <a:gd name="T35" fmla="*/ 5 h 583"/>
                    <a:gd name="T36" fmla="*/ 14 w 624"/>
                    <a:gd name="T37" fmla="*/ 7 h 583"/>
                    <a:gd name="T38" fmla="*/ 12 w 624"/>
                    <a:gd name="T39" fmla="*/ 10 h 583"/>
                    <a:gd name="T40" fmla="*/ 9 w 624"/>
                    <a:gd name="T41" fmla="*/ 13 h 583"/>
                    <a:gd name="T42" fmla="*/ 7 w 624"/>
                    <a:gd name="T43" fmla="*/ 13 h 583"/>
                    <a:gd name="T44" fmla="*/ 2 w 624"/>
                    <a:gd name="T45" fmla="*/ 13 h 583"/>
                    <a:gd name="T46" fmla="*/ 1 w 624"/>
                    <a:gd name="T47" fmla="*/ 12 h 583"/>
                    <a:gd name="T48" fmla="*/ 1 w 624"/>
                    <a:gd name="T49" fmla="*/ 11 h 583"/>
                    <a:gd name="T50" fmla="*/ 0 w 624"/>
                    <a:gd name="T51" fmla="*/ 7 h 5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4"/>
                    <a:gd name="T79" fmla="*/ 0 h 583"/>
                    <a:gd name="T80" fmla="*/ 624 w 624"/>
                    <a:gd name="T81" fmla="*/ 583 h 5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4" h="583">
                      <a:moveTo>
                        <a:pt x="0" y="308"/>
                      </a:moveTo>
                      <a:lnTo>
                        <a:pt x="22" y="286"/>
                      </a:lnTo>
                      <a:lnTo>
                        <a:pt x="48" y="326"/>
                      </a:lnTo>
                      <a:lnTo>
                        <a:pt x="98" y="326"/>
                      </a:lnTo>
                      <a:lnTo>
                        <a:pt x="131" y="298"/>
                      </a:lnTo>
                      <a:lnTo>
                        <a:pt x="131" y="117"/>
                      </a:lnTo>
                      <a:lnTo>
                        <a:pt x="165" y="163"/>
                      </a:lnTo>
                      <a:lnTo>
                        <a:pt x="163" y="213"/>
                      </a:lnTo>
                      <a:lnTo>
                        <a:pt x="217" y="211"/>
                      </a:lnTo>
                      <a:lnTo>
                        <a:pt x="262" y="156"/>
                      </a:lnTo>
                      <a:lnTo>
                        <a:pt x="347" y="156"/>
                      </a:lnTo>
                      <a:lnTo>
                        <a:pt x="489" y="0"/>
                      </a:lnTo>
                      <a:lnTo>
                        <a:pt x="577" y="23"/>
                      </a:lnTo>
                      <a:lnTo>
                        <a:pt x="593" y="167"/>
                      </a:lnTo>
                      <a:lnTo>
                        <a:pt x="551" y="207"/>
                      </a:lnTo>
                      <a:lnTo>
                        <a:pt x="576" y="239"/>
                      </a:lnTo>
                      <a:lnTo>
                        <a:pt x="597" y="213"/>
                      </a:lnTo>
                      <a:lnTo>
                        <a:pt x="624" y="213"/>
                      </a:lnTo>
                      <a:lnTo>
                        <a:pt x="608" y="298"/>
                      </a:lnTo>
                      <a:lnTo>
                        <a:pt x="521" y="429"/>
                      </a:lnTo>
                      <a:lnTo>
                        <a:pt x="404" y="543"/>
                      </a:lnTo>
                      <a:lnTo>
                        <a:pt x="319" y="581"/>
                      </a:lnTo>
                      <a:lnTo>
                        <a:pt x="75" y="583"/>
                      </a:lnTo>
                      <a:lnTo>
                        <a:pt x="53" y="517"/>
                      </a:lnTo>
                      <a:lnTo>
                        <a:pt x="65" y="468"/>
                      </a:lnTo>
                      <a:lnTo>
                        <a:pt x="0" y="308"/>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301" name="Freeform 484">
                  <a:extLst>
                    <a:ext uri="{FF2B5EF4-FFF2-40B4-BE49-F238E27FC236}">
                      <a16:creationId xmlns:a16="http://schemas.microsoft.com/office/drawing/2014/main" id="{5FA8272E-591A-402A-90F2-4D621A0EB3AC}"/>
                    </a:ext>
                  </a:extLst>
                </p:cNvPr>
                <p:cNvSpPr/>
                <p:nvPr/>
              </p:nvSpPr>
              <p:spPr bwMode="auto">
                <a:xfrm>
                  <a:off x="1744068" y="4530096"/>
                  <a:ext cx="42118" cy="47735"/>
                </a:xfrm>
                <a:custGeom>
                  <a:avLst/>
                  <a:gdLst>
                    <a:gd name="T0" fmla="*/ 0 w 86"/>
                    <a:gd name="T1" fmla="*/ 1 h 106"/>
                    <a:gd name="T2" fmla="*/ 1 w 86"/>
                    <a:gd name="T3" fmla="*/ 2 h 106"/>
                    <a:gd name="T4" fmla="*/ 2 w 86"/>
                    <a:gd name="T5" fmla="*/ 1 h 106"/>
                    <a:gd name="T6" fmla="*/ 1 w 86"/>
                    <a:gd name="T7" fmla="*/ 0 h 106"/>
                    <a:gd name="T8" fmla="*/ 0 w 86"/>
                    <a:gd name="T9" fmla="*/ 1 h 106"/>
                    <a:gd name="T10" fmla="*/ 0 60000 65536"/>
                    <a:gd name="T11" fmla="*/ 0 60000 65536"/>
                    <a:gd name="T12" fmla="*/ 0 60000 65536"/>
                    <a:gd name="T13" fmla="*/ 0 60000 65536"/>
                    <a:gd name="T14" fmla="*/ 0 60000 65536"/>
                    <a:gd name="T15" fmla="*/ 0 w 86"/>
                    <a:gd name="T16" fmla="*/ 0 h 106"/>
                    <a:gd name="T17" fmla="*/ 86 w 86"/>
                    <a:gd name="T18" fmla="*/ 106 h 106"/>
                  </a:gdLst>
                  <a:ahLst/>
                  <a:cxnLst>
                    <a:cxn ang="T10">
                      <a:pos x="T0" y="T1"/>
                    </a:cxn>
                    <a:cxn ang="T11">
                      <a:pos x="T2" y="T3"/>
                    </a:cxn>
                    <a:cxn ang="T12">
                      <a:pos x="T4" y="T5"/>
                    </a:cxn>
                    <a:cxn ang="T13">
                      <a:pos x="T6" y="T7"/>
                    </a:cxn>
                    <a:cxn ang="T14">
                      <a:pos x="T8" y="T9"/>
                    </a:cxn>
                  </a:cxnLst>
                  <a:rect l="T15" t="T16" r="T17" b="T18"/>
                  <a:pathLst>
                    <a:path w="86" h="106">
                      <a:moveTo>
                        <a:pt x="0" y="52"/>
                      </a:moveTo>
                      <a:lnTo>
                        <a:pt x="33" y="106"/>
                      </a:lnTo>
                      <a:lnTo>
                        <a:pt x="86" y="52"/>
                      </a:lnTo>
                      <a:lnTo>
                        <a:pt x="61" y="0"/>
                      </a:lnTo>
                      <a:lnTo>
                        <a:pt x="0" y="52"/>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302" name="Freeform 485">
                  <a:extLst>
                    <a:ext uri="{FF2B5EF4-FFF2-40B4-BE49-F238E27FC236}">
                      <a16:creationId xmlns:a16="http://schemas.microsoft.com/office/drawing/2014/main" id="{5529EDEB-CC9F-484E-BF31-8316FC9D4564}"/>
                    </a:ext>
                  </a:extLst>
                </p:cNvPr>
                <p:cNvSpPr/>
                <p:nvPr/>
              </p:nvSpPr>
              <p:spPr bwMode="auto">
                <a:xfrm>
                  <a:off x="1676679" y="2698650"/>
                  <a:ext cx="144886" cy="122521"/>
                </a:xfrm>
                <a:custGeom>
                  <a:avLst/>
                  <a:gdLst>
                    <a:gd name="T0" fmla="*/ 2 w 302"/>
                    <a:gd name="T1" fmla="*/ 0 h 272"/>
                    <a:gd name="T2" fmla="*/ 3 w 302"/>
                    <a:gd name="T3" fmla="*/ 0 h 272"/>
                    <a:gd name="T4" fmla="*/ 3 w 302"/>
                    <a:gd name="T5" fmla="*/ 1 h 272"/>
                    <a:gd name="T6" fmla="*/ 4 w 302"/>
                    <a:gd name="T7" fmla="*/ 1 h 272"/>
                    <a:gd name="T8" fmla="*/ 5 w 302"/>
                    <a:gd name="T9" fmla="*/ 1 h 272"/>
                    <a:gd name="T10" fmla="*/ 6 w 302"/>
                    <a:gd name="T11" fmla="*/ 1 h 272"/>
                    <a:gd name="T12" fmla="*/ 6 w 302"/>
                    <a:gd name="T13" fmla="*/ 3 h 272"/>
                    <a:gd name="T14" fmla="*/ 6 w 302"/>
                    <a:gd name="T15" fmla="*/ 3 h 272"/>
                    <a:gd name="T16" fmla="*/ 7 w 302"/>
                    <a:gd name="T17" fmla="*/ 3 h 272"/>
                    <a:gd name="T18" fmla="*/ 7 w 302"/>
                    <a:gd name="T19" fmla="*/ 3 h 272"/>
                    <a:gd name="T20" fmla="*/ 7 w 302"/>
                    <a:gd name="T21" fmla="*/ 4 h 272"/>
                    <a:gd name="T22" fmla="*/ 7 w 302"/>
                    <a:gd name="T23" fmla="*/ 4 h 272"/>
                    <a:gd name="T24" fmla="*/ 6 w 302"/>
                    <a:gd name="T25" fmla="*/ 4 h 272"/>
                    <a:gd name="T26" fmla="*/ 6 w 302"/>
                    <a:gd name="T27" fmla="*/ 4 h 272"/>
                    <a:gd name="T28" fmla="*/ 6 w 302"/>
                    <a:gd name="T29" fmla="*/ 5 h 272"/>
                    <a:gd name="T30" fmla="*/ 7 w 302"/>
                    <a:gd name="T31" fmla="*/ 5 h 272"/>
                    <a:gd name="T32" fmla="*/ 6 w 302"/>
                    <a:gd name="T33" fmla="*/ 5 h 272"/>
                    <a:gd name="T34" fmla="*/ 6 w 302"/>
                    <a:gd name="T35" fmla="*/ 5 h 272"/>
                    <a:gd name="T36" fmla="*/ 6 w 302"/>
                    <a:gd name="T37" fmla="*/ 5 h 272"/>
                    <a:gd name="T38" fmla="*/ 5 w 302"/>
                    <a:gd name="T39" fmla="*/ 6 h 272"/>
                    <a:gd name="T40" fmla="*/ 5 w 302"/>
                    <a:gd name="T41" fmla="*/ 6 h 272"/>
                    <a:gd name="T42" fmla="*/ 5 w 302"/>
                    <a:gd name="T43" fmla="*/ 6 h 272"/>
                    <a:gd name="T44" fmla="*/ 5 w 302"/>
                    <a:gd name="T45" fmla="*/ 6 h 272"/>
                    <a:gd name="T46" fmla="*/ 4 w 302"/>
                    <a:gd name="T47" fmla="*/ 6 h 272"/>
                    <a:gd name="T48" fmla="*/ 4 w 302"/>
                    <a:gd name="T49" fmla="*/ 6 h 272"/>
                    <a:gd name="T50" fmla="*/ 3 w 302"/>
                    <a:gd name="T51" fmla="*/ 6 h 272"/>
                    <a:gd name="T52" fmla="*/ 2 w 302"/>
                    <a:gd name="T53" fmla="*/ 5 h 272"/>
                    <a:gd name="T54" fmla="*/ 1 w 302"/>
                    <a:gd name="T55" fmla="*/ 5 h 272"/>
                    <a:gd name="T56" fmla="*/ 1 w 302"/>
                    <a:gd name="T57" fmla="*/ 5 h 272"/>
                    <a:gd name="T58" fmla="*/ 0 w 302"/>
                    <a:gd name="T59" fmla="*/ 6 h 272"/>
                    <a:gd name="T60" fmla="*/ 0 w 302"/>
                    <a:gd name="T61" fmla="*/ 5 h 272"/>
                    <a:gd name="T62" fmla="*/ 1 w 302"/>
                    <a:gd name="T63" fmla="*/ 4 h 272"/>
                    <a:gd name="T64" fmla="*/ 0 w 302"/>
                    <a:gd name="T65" fmla="*/ 3 h 272"/>
                    <a:gd name="T66" fmla="*/ 1 w 302"/>
                    <a:gd name="T67" fmla="*/ 3 h 272"/>
                    <a:gd name="T68" fmla="*/ 1 w 302"/>
                    <a:gd name="T69" fmla="*/ 2 h 272"/>
                    <a:gd name="T70" fmla="*/ 1 w 302"/>
                    <a:gd name="T71" fmla="*/ 2 h 272"/>
                    <a:gd name="T72" fmla="*/ 1 w 302"/>
                    <a:gd name="T73" fmla="*/ 2 h 272"/>
                    <a:gd name="T74" fmla="*/ 1 w 302"/>
                    <a:gd name="T75" fmla="*/ 1 h 272"/>
                    <a:gd name="T76" fmla="*/ 1 w 302"/>
                    <a:gd name="T77" fmla="*/ 1 h 272"/>
                    <a:gd name="T78" fmla="*/ 2 w 302"/>
                    <a:gd name="T79" fmla="*/ 0 h 272"/>
                    <a:gd name="T80" fmla="*/ 2 w 302"/>
                    <a:gd name="T81" fmla="*/ 0 h 27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2"/>
                    <a:gd name="T124" fmla="*/ 0 h 272"/>
                    <a:gd name="T125" fmla="*/ 302 w 302"/>
                    <a:gd name="T126" fmla="*/ 272 h 27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2" h="272">
                      <a:moveTo>
                        <a:pt x="96" y="0"/>
                      </a:moveTo>
                      <a:lnTo>
                        <a:pt x="125" y="5"/>
                      </a:lnTo>
                      <a:lnTo>
                        <a:pt x="147" y="25"/>
                      </a:lnTo>
                      <a:lnTo>
                        <a:pt x="189" y="25"/>
                      </a:lnTo>
                      <a:lnTo>
                        <a:pt x="232" y="31"/>
                      </a:lnTo>
                      <a:lnTo>
                        <a:pt x="254" y="65"/>
                      </a:lnTo>
                      <a:lnTo>
                        <a:pt x="270" y="109"/>
                      </a:lnTo>
                      <a:lnTo>
                        <a:pt x="274" y="127"/>
                      </a:lnTo>
                      <a:lnTo>
                        <a:pt x="293" y="142"/>
                      </a:lnTo>
                      <a:lnTo>
                        <a:pt x="302" y="154"/>
                      </a:lnTo>
                      <a:lnTo>
                        <a:pt x="302" y="172"/>
                      </a:lnTo>
                      <a:lnTo>
                        <a:pt x="284" y="172"/>
                      </a:lnTo>
                      <a:lnTo>
                        <a:pt x="260" y="172"/>
                      </a:lnTo>
                      <a:lnTo>
                        <a:pt x="270" y="189"/>
                      </a:lnTo>
                      <a:lnTo>
                        <a:pt x="278" y="200"/>
                      </a:lnTo>
                      <a:lnTo>
                        <a:pt x="284" y="223"/>
                      </a:lnTo>
                      <a:lnTo>
                        <a:pt x="270" y="234"/>
                      </a:lnTo>
                      <a:lnTo>
                        <a:pt x="248" y="234"/>
                      </a:lnTo>
                      <a:lnTo>
                        <a:pt x="246" y="234"/>
                      </a:lnTo>
                      <a:lnTo>
                        <a:pt x="232" y="245"/>
                      </a:lnTo>
                      <a:lnTo>
                        <a:pt x="232" y="268"/>
                      </a:lnTo>
                      <a:lnTo>
                        <a:pt x="215" y="272"/>
                      </a:lnTo>
                      <a:lnTo>
                        <a:pt x="200" y="261"/>
                      </a:lnTo>
                      <a:lnTo>
                        <a:pt x="176" y="255"/>
                      </a:lnTo>
                      <a:lnTo>
                        <a:pt x="155" y="245"/>
                      </a:lnTo>
                      <a:lnTo>
                        <a:pt x="135" y="250"/>
                      </a:lnTo>
                      <a:lnTo>
                        <a:pt x="73" y="223"/>
                      </a:lnTo>
                      <a:lnTo>
                        <a:pt x="47" y="227"/>
                      </a:lnTo>
                      <a:lnTo>
                        <a:pt x="26" y="223"/>
                      </a:lnTo>
                      <a:lnTo>
                        <a:pt x="12" y="245"/>
                      </a:lnTo>
                      <a:lnTo>
                        <a:pt x="0" y="199"/>
                      </a:lnTo>
                      <a:lnTo>
                        <a:pt x="28" y="169"/>
                      </a:lnTo>
                      <a:lnTo>
                        <a:pt x="8" y="109"/>
                      </a:lnTo>
                      <a:lnTo>
                        <a:pt x="26" y="117"/>
                      </a:lnTo>
                      <a:lnTo>
                        <a:pt x="29" y="104"/>
                      </a:lnTo>
                      <a:lnTo>
                        <a:pt x="34" y="82"/>
                      </a:lnTo>
                      <a:lnTo>
                        <a:pt x="42" y="71"/>
                      </a:lnTo>
                      <a:lnTo>
                        <a:pt x="47" y="46"/>
                      </a:lnTo>
                      <a:lnTo>
                        <a:pt x="68" y="21"/>
                      </a:lnTo>
                      <a:lnTo>
                        <a:pt x="82" y="0"/>
                      </a:lnTo>
                      <a:lnTo>
                        <a:pt x="96" y="0"/>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303" name="Freeform 486">
                  <a:extLst>
                    <a:ext uri="{FF2B5EF4-FFF2-40B4-BE49-F238E27FC236}">
                      <a16:creationId xmlns:a16="http://schemas.microsoft.com/office/drawing/2014/main" id="{48B00647-60D9-421F-AAEE-9EE0AA475EB0}"/>
                    </a:ext>
                  </a:extLst>
                </p:cNvPr>
                <p:cNvSpPr/>
                <p:nvPr/>
              </p:nvSpPr>
              <p:spPr bwMode="auto">
                <a:xfrm>
                  <a:off x="1654778" y="2786165"/>
                  <a:ext cx="323467" cy="203671"/>
                </a:xfrm>
                <a:custGeom>
                  <a:avLst/>
                  <a:gdLst>
                    <a:gd name="T0" fmla="*/ 8 w 671"/>
                    <a:gd name="T1" fmla="*/ 0 h 446"/>
                    <a:gd name="T2" fmla="*/ 9 w 671"/>
                    <a:gd name="T3" fmla="*/ 0 h 446"/>
                    <a:gd name="T4" fmla="*/ 10 w 671"/>
                    <a:gd name="T5" fmla="*/ 1 h 446"/>
                    <a:gd name="T6" fmla="*/ 10 w 671"/>
                    <a:gd name="T7" fmla="*/ 1 h 446"/>
                    <a:gd name="T8" fmla="*/ 11 w 671"/>
                    <a:gd name="T9" fmla="*/ 2 h 446"/>
                    <a:gd name="T10" fmla="*/ 13 w 671"/>
                    <a:gd name="T11" fmla="*/ 3 h 446"/>
                    <a:gd name="T12" fmla="*/ 14 w 671"/>
                    <a:gd name="T13" fmla="*/ 3 h 446"/>
                    <a:gd name="T14" fmla="*/ 15 w 671"/>
                    <a:gd name="T15" fmla="*/ 4 h 446"/>
                    <a:gd name="T16" fmla="*/ 15 w 671"/>
                    <a:gd name="T17" fmla="*/ 6 h 446"/>
                    <a:gd name="T18" fmla="*/ 13 w 671"/>
                    <a:gd name="T19" fmla="*/ 7 h 446"/>
                    <a:gd name="T20" fmla="*/ 11 w 671"/>
                    <a:gd name="T21" fmla="*/ 9 h 446"/>
                    <a:gd name="T22" fmla="*/ 11 w 671"/>
                    <a:gd name="T23" fmla="*/ 9 h 446"/>
                    <a:gd name="T24" fmla="*/ 11 w 671"/>
                    <a:gd name="T25" fmla="*/ 11 h 446"/>
                    <a:gd name="T26" fmla="*/ 10 w 671"/>
                    <a:gd name="T27" fmla="*/ 9 h 446"/>
                    <a:gd name="T28" fmla="*/ 9 w 671"/>
                    <a:gd name="T29" fmla="*/ 8 h 446"/>
                    <a:gd name="T30" fmla="*/ 9 w 671"/>
                    <a:gd name="T31" fmla="*/ 7 h 446"/>
                    <a:gd name="T32" fmla="*/ 7 w 671"/>
                    <a:gd name="T33" fmla="*/ 9 h 446"/>
                    <a:gd name="T34" fmla="*/ 6 w 671"/>
                    <a:gd name="T35" fmla="*/ 8 h 446"/>
                    <a:gd name="T36" fmla="*/ 7 w 671"/>
                    <a:gd name="T37" fmla="*/ 8 h 446"/>
                    <a:gd name="T38" fmla="*/ 7 w 671"/>
                    <a:gd name="T39" fmla="*/ 7 h 446"/>
                    <a:gd name="T40" fmla="*/ 6 w 671"/>
                    <a:gd name="T41" fmla="*/ 6 h 446"/>
                    <a:gd name="T42" fmla="*/ 5 w 671"/>
                    <a:gd name="T43" fmla="*/ 5 h 446"/>
                    <a:gd name="T44" fmla="*/ 2 w 671"/>
                    <a:gd name="T45" fmla="*/ 6 h 446"/>
                    <a:gd name="T46" fmla="*/ 1 w 671"/>
                    <a:gd name="T47" fmla="*/ 6 h 446"/>
                    <a:gd name="T48" fmla="*/ 0 w 671"/>
                    <a:gd name="T49" fmla="*/ 4 h 446"/>
                    <a:gd name="T50" fmla="*/ 2 w 671"/>
                    <a:gd name="T51" fmla="*/ 2 h 446"/>
                    <a:gd name="T52" fmla="*/ 1 w 671"/>
                    <a:gd name="T53" fmla="*/ 1 h 446"/>
                    <a:gd name="T54" fmla="*/ 2 w 671"/>
                    <a:gd name="T55" fmla="*/ 1 h 446"/>
                    <a:gd name="T56" fmla="*/ 3 w 671"/>
                    <a:gd name="T57" fmla="*/ 1 h 446"/>
                    <a:gd name="T58" fmla="*/ 5 w 671"/>
                    <a:gd name="T59" fmla="*/ 1 h 446"/>
                    <a:gd name="T60" fmla="*/ 6 w 671"/>
                    <a:gd name="T61" fmla="*/ 1 h 446"/>
                    <a:gd name="T62" fmla="*/ 7 w 671"/>
                    <a:gd name="T63" fmla="*/ 2 h 446"/>
                    <a:gd name="T64" fmla="*/ 7 w 671"/>
                    <a:gd name="T65" fmla="*/ 1 h 446"/>
                    <a:gd name="T66" fmla="*/ 7 w 671"/>
                    <a:gd name="T67" fmla="*/ 1 h 4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71"/>
                    <a:gd name="T103" fmla="*/ 0 h 446"/>
                    <a:gd name="T104" fmla="*/ 671 w 671"/>
                    <a:gd name="T105" fmla="*/ 446 h 4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71" h="446">
                      <a:moveTo>
                        <a:pt x="334" y="20"/>
                      </a:moveTo>
                      <a:lnTo>
                        <a:pt x="344" y="17"/>
                      </a:lnTo>
                      <a:lnTo>
                        <a:pt x="362" y="4"/>
                      </a:lnTo>
                      <a:lnTo>
                        <a:pt x="379" y="0"/>
                      </a:lnTo>
                      <a:lnTo>
                        <a:pt x="406" y="4"/>
                      </a:lnTo>
                      <a:lnTo>
                        <a:pt x="418" y="27"/>
                      </a:lnTo>
                      <a:lnTo>
                        <a:pt x="424" y="54"/>
                      </a:lnTo>
                      <a:lnTo>
                        <a:pt x="435" y="63"/>
                      </a:lnTo>
                      <a:lnTo>
                        <a:pt x="448" y="58"/>
                      </a:lnTo>
                      <a:lnTo>
                        <a:pt x="481" y="95"/>
                      </a:lnTo>
                      <a:lnTo>
                        <a:pt x="498" y="124"/>
                      </a:lnTo>
                      <a:lnTo>
                        <a:pt x="542" y="145"/>
                      </a:lnTo>
                      <a:lnTo>
                        <a:pt x="574" y="150"/>
                      </a:lnTo>
                      <a:lnTo>
                        <a:pt x="587" y="145"/>
                      </a:lnTo>
                      <a:lnTo>
                        <a:pt x="617" y="160"/>
                      </a:lnTo>
                      <a:lnTo>
                        <a:pt x="650" y="165"/>
                      </a:lnTo>
                      <a:lnTo>
                        <a:pt x="671" y="233"/>
                      </a:lnTo>
                      <a:lnTo>
                        <a:pt x="638" y="242"/>
                      </a:lnTo>
                      <a:lnTo>
                        <a:pt x="631" y="276"/>
                      </a:lnTo>
                      <a:lnTo>
                        <a:pt x="579" y="311"/>
                      </a:lnTo>
                      <a:lnTo>
                        <a:pt x="500" y="334"/>
                      </a:lnTo>
                      <a:lnTo>
                        <a:pt x="491" y="366"/>
                      </a:lnTo>
                      <a:lnTo>
                        <a:pt x="462" y="352"/>
                      </a:lnTo>
                      <a:lnTo>
                        <a:pt x="493" y="395"/>
                      </a:lnTo>
                      <a:lnTo>
                        <a:pt x="540" y="400"/>
                      </a:lnTo>
                      <a:lnTo>
                        <a:pt x="453" y="446"/>
                      </a:lnTo>
                      <a:lnTo>
                        <a:pt x="400" y="396"/>
                      </a:lnTo>
                      <a:lnTo>
                        <a:pt x="444" y="358"/>
                      </a:lnTo>
                      <a:lnTo>
                        <a:pt x="400" y="349"/>
                      </a:lnTo>
                      <a:lnTo>
                        <a:pt x="376" y="349"/>
                      </a:lnTo>
                      <a:lnTo>
                        <a:pt x="383" y="315"/>
                      </a:lnTo>
                      <a:lnTo>
                        <a:pt x="374" y="320"/>
                      </a:lnTo>
                      <a:lnTo>
                        <a:pt x="310" y="338"/>
                      </a:lnTo>
                      <a:lnTo>
                        <a:pt x="289" y="396"/>
                      </a:lnTo>
                      <a:lnTo>
                        <a:pt x="244" y="394"/>
                      </a:lnTo>
                      <a:lnTo>
                        <a:pt x="254" y="352"/>
                      </a:lnTo>
                      <a:lnTo>
                        <a:pt x="255" y="334"/>
                      </a:lnTo>
                      <a:lnTo>
                        <a:pt x="283" y="325"/>
                      </a:lnTo>
                      <a:lnTo>
                        <a:pt x="295" y="312"/>
                      </a:lnTo>
                      <a:lnTo>
                        <a:pt x="298" y="302"/>
                      </a:lnTo>
                      <a:lnTo>
                        <a:pt x="283" y="296"/>
                      </a:lnTo>
                      <a:lnTo>
                        <a:pt x="262" y="253"/>
                      </a:lnTo>
                      <a:lnTo>
                        <a:pt x="236" y="227"/>
                      </a:lnTo>
                      <a:lnTo>
                        <a:pt x="203" y="227"/>
                      </a:lnTo>
                      <a:lnTo>
                        <a:pt x="162" y="239"/>
                      </a:lnTo>
                      <a:lnTo>
                        <a:pt x="100" y="242"/>
                      </a:lnTo>
                      <a:lnTo>
                        <a:pt x="72" y="250"/>
                      </a:lnTo>
                      <a:lnTo>
                        <a:pt x="24" y="250"/>
                      </a:lnTo>
                      <a:lnTo>
                        <a:pt x="0" y="224"/>
                      </a:lnTo>
                      <a:lnTo>
                        <a:pt x="16" y="185"/>
                      </a:lnTo>
                      <a:lnTo>
                        <a:pt x="41" y="143"/>
                      </a:lnTo>
                      <a:lnTo>
                        <a:pt x="73" y="99"/>
                      </a:lnTo>
                      <a:lnTo>
                        <a:pt x="56" y="47"/>
                      </a:lnTo>
                      <a:lnTo>
                        <a:pt x="57" y="38"/>
                      </a:lnTo>
                      <a:lnTo>
                        <a:pt x="70" y="27"/>
                      </a:lnTo>
                      <a:lnTo>
                        <a:pt x="91" y="31"/>
                      </a:lnTo>
                      <a:lnTo>
                        <a:pt x="117" y="27"/>
                      </a:lnTo>
                      <a:lnTo>
                        <a:pt x="143" y="39"/>
                      </a:lnTo>
                      <a:lnTo>
                        <a:pt x="177" y="54"/>
                      </a:lnTo>
                      <a:lnTo>
                        <a:pt x="199" y="47"/>
                      </a:lnTo>
                      <a:lnTo>
                        <a:pt x="220" y="59"/>
                      </a:lnTo>
                      <a:lnTo>
                        <a:pt x="244" y="65"/>
                      </a:lnTo>
                      <a:lnTo>
                        <a:pt x="259" y="76"/>
                      </a:lnTo>
                      <a:lnTo>
                        <a:pt x="276" y="72"/>
                      </a:lnTo>
                      <a:lnTo>
                        <a:pt x="279" y="49"/>
                      </a:lnTo>
                      <a:lnTo>
                        <a:pt x="290" y="38"/>
                      </a:lnTo>
                      <a:lnTo>
                        <a:pt x="314" y="38"/>
                      </a:lnTo>
                      <a:lnTo>
                        <a:pt x="322" y="31"/>
                      </a:lnTo>
                      <a:lnTo>
                        <a:pt x="334" y="20"/>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304" name="Freeform 487">
                  <a:extLst>
                    <a:ext uri="{FF2B5EF4-FFF2-40B4-BE49-F238E27FC236}">
                      <a16:creationId xmlns:a16="http://schemas.microsoft.com/office/drawing/2014/main" id="{25A57124-E390-4531-B76F-1181A9D5721C}"/>
                    </a:ext>
                  </a:extLst>
                </p:cNvPr>
                <p:cNvSpPr/>
                <p:nvPr/>
              </p:nvSpPr>
              <p:spPr bwMode="auto">
                <a:xfrm>
                  <a:off x="1737329" y="2889591"/>
                  <a:ext cx="62335" cy="74785"/>
                </a:xfrm>
                <a:custGeom>
                  <a:avLst/>
                  <a:gdLst>
                    <a:gd name="T0" fmla="*/ 1 w 129"/>
                    <a:gd name="T1" fmla="*/ 1 h 165"/>
                    <a:gd name="T2" fmla="*/ 1 w 129"/>
                    <a:gd name="T3" fmla="*/ 2 h 165"/>
                    <a:gd name="T4" fmla="*/ 1 w 129"/>
                    <a:gd name="T5" fmla="*/ 2 h 165"/>
                    <a:gd name="T6" fmla="*/ 1 w 129"/>
                    <a:gd name="T7" fmla="*/ 4 h 165"/>
                    <a:gd name="T8" fmla="*/ 2 w 129"/>
                    <a:gd name="T9" fmla="*/ 4 h 165"/>
                    <a:gd name="T10" fmla="*/ 2 w 129"/>
                    <a:gd name="T11" fmla="*/ 3 h 165"/>
                    <a:gd name="T12" fmla="*/ 2 w 129"/>
                    <a:gd name="T13" fmla="*/ 3 h 165"/>
                    <a:gd name="T14" fmla="*/ 3 w 129"/>
                    <a:gd name="T15" fmla="*/ 2 h 165"/>
                    <a:gd name="T16" fmla="*/ 3 w 129"/>
                    <a:gd name="T17" fmla="*/ 2 h 165"/>
                    <a:gd name="T18" fmla="*/ 3 w 129"/>
                    <a:gd name="T19" fmla="*/ 2 h 165"/>
                    <a:gd name="T20" fmla="*/ 2 w 129"/>
                    <a:gd name="T21" fmla="*/ 1 h 165"/>
                    <a:gd name="T22" fmla="*/ 1 w 129"/>
                    <a:gd name="T23" fmla="*/ 0 h 165"/>
                    <a:gd name="T24" fmla="*/ 1 w 129"/>
                    <a:gd name="T25" fmla="*/ 0 h 165"/>
                    <a:gd name="T26" fmla="*/ 0 w 129"/>
                    <a:gd name="T27" fmla="*/ 0 h 165"/>
                    <a:gd name="T28" fmla="*/ 1 w 129"/>
                    <a:gd name="T29" fmla="*/ 1 h 1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9"/>
                    <a:gd name="T46" fmla="*/ 0 h 165"/>
                    <a:gd name="T47" fmla="*/ 129 w 129"/>
                    <a:gd name="T48" fmla="*/ 165 h 1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9" h="165">
                      <a:moveTo>
                        <a:pt x="29" y="45"/>
                      </a:moveTo>
                      <a:lnTo>
                        <a:pt x="46" y="69"/>
                      </a:lnTo>
                      <a:lnTo>
                        <a:pt x="53" y="87"/>
                      </a:lnTo>
                      <a:lnTo>
                        <a:pt x="61" y="164"/>
                      </a:lnTo>
                      <a:lnTo>
                        <a:pt x="73" y="165"/>
                      </a:lnTo>
                      <a:lnTo>
                        <a:pt x="83" y="125"/>
                      </a:lnTo>
                      <a:lnTo>
                        <a:pt x="84" y="106"/>
                      </a:lnTo>
                      <a:lnTo>
                        <a:pt x="121" y="93"/>
                      </a:lnTo>
                      <a:lnTo>
                        <a:pt x="129" y="76"/>
                      </a:lnTo>
                      <a:lnTo>
                        <a:pt x="115" y="71"/>
                      </a:lnTo>
                      <a:lnTo>
                        <a:pt x="93" y="27"/>
                      </a:lnTo>
                      <a:lnTo>
                        <a:pt x="65" y="3"/>
                      </a:lnTo>
                      <a:lnTo>
                        <a:pt x="32" y="0"/>
                      </a:lnTo>
                      <a:lnTo>
                        <a:pt x="0" y="6"/>
                      </a:lnTo>
                      <a:lnTo>
                        <a:pt x="29" y="45"/>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305" name="Freeform 488">
                  <a:extLst>
                    <a:ext uri="{FF2B5EF4-FFF2-40B4-BE49-F238E27FC236}">
                      <a16:creationId xmlns:a16="http://schemas.microsoft.com/office/drawing/2014/main" id="{9DC24888-1FDC-416F-9A69-F71E4B531252}"/>
                    </a:ext>
                  </a:extLst>
                </p:cNvPr>
                <p:cNvSpPr/>
                <p:nvPr/>
              </p:nvSpPr>
              <p:spPr bwMode="auto">
                <a:xfrm>
                  <a:off x="1958028" y="2989835"/>
                  <a:ext cx="134778" cy="66829"/>
                </a:xfrm>
                <a:custGeom>
                  <a:avLst/>
                  <a:gdLst>
                    <a:gd name="T0" fmla="*/ 0 w 282"/>
                    <a:gd name="T1" fmla="*/ 0 h 147"/>
                    <a:gd name="T2" fmla="*/ 1 w 282"/>
                    <a:gd name="T3" fmla="*/ 0 h 147"/>
                    <a:gd name="T4" fmla="*/ 3 w 282"/>
                    <a:gd name="T5" fmla="*/ 1 h 147"/>
                    <a:gd name="T6" fmla="*/ 4 w 282"/>
                    <a:gd name="T7" fmla="*/ 1 h 147"/>
                    <a:gd name="T8" fmla="*/ 4 w 282"/>
                    <a:gd name="T9" fmla="*/ 1 h 147"/>
                    <a:gd name="T10" fmla="*/ 5 w 282"/>
                    <a:gd name="T11" fmla="*/ 1 h 147"/>
                    <a:gd name="T12" fmla="*/ 5 w 282"/>
                    <a:gd name="T13" fmla="*/ 1 h 147"/>
                    <a:gd name="T14" fmla="*/ 6 w 282"/>
                    <a:gd name="T15" fmla="*/ 2 h 147"/>
                    <a:gd name="T16" fmla="*/ 6 w 282"/>
                    <a:gd name="T17" fmla="*/ 2 h 147"/>
                    <a:gd name="T18" fmla="*/ 6 w 282"/>
                    <a:gd name="T19" fmla="*/ 2 h 147"/>
                    <a:gd name="T20" fmla="*/ 7 w 282"/>
                    <a:gd name="T21" fmla="*/ 3 h 147"/>
                    <a:gd name="T22" fmla="*/ 6 w 282"/>
                    <a:gd name="T23" fmla="*/ 3 h 147"/>
                    <a:gd name="T24" fmla="*/ 6 w 282"/>
                    <a:gd name="T25" fmla="*/ 3 h 147"/>
                    <a:gd name="T26" fmla="*/ 5 w 282"/>
                    <a:gd name="T27" fmla="*/ 3 h 147"/>
                    <a:gd name="T28" fmla="*/ 5 w 282"/>
                    <a:gd name="T29" fmla="*/ 3 h 147"/>
                    <a:gd name="T30" fmla="*/ 5 w 282"/>
                    <a:gd name="T31" fmla="*/ 3 h 147"/>
                    <a:gd name="T32" fmla="*/ 4 w 282"/>
                    <a:gd name="T33" fmla="*/ 3 h 147"/>
                    <a:gd name="T34" fmla="*/ 3 w 282"/>
                    <a:gd name="T35" fmla="*/ 3 h 147"/>
                    <a:gd name="T36" fmla="*/ 3 w 282"/>
                    <a:gd name="T37" fmla="*/ 3 h 147"/>
                    <a:gd name="T38" fmla="*/ 3 w 282"/>
                    <a:gd name="T39" fmla="*/ 2 h 147"/>
                    <a:gd name="T40" fmla="*/ 1 w 282"/>
                    <a:gd name="T41" fmla="*/ 1 h 147"/>
                    <a:gd name="T42" fmla="*/ 0 w 282"/>
                    <a:gd name="T43" fmla="*/ 0 h 1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2"/>
                    <a:gd name="T67" fmla="*/ 0 h 147"/>
                    <a:gd name="T68" fmla="*/ 282 w 282"/>
                    <a:gd name="T69" fmla="*/ 147 h 1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2" h="147">
                      <a:moveTo>
                        <a:pt x="0" y="8"/>
                      </a:moveTo>
                      <a:lnTo>
                        <a:pt x="68" y="0"/>
                      </a:lnTo>
                      <a:lnTo>
                        <a:pt x="130" y="31"/>
                      </a:lnTo>
                      <a:lnTo>
                        <a:pt x="160" y="63"/>
                      </a:lnTo>
                      <a:lnTo>
                        <a:pt x="192" y="63"/>
                      </a:lnTo>
                      <a:lnTo>
                        <a:pt x="214" y="50"/>
                      </a:lnTo>
                      <a:lnTo>
                        <a:pt x="235" y="43"/>
                      </a:lnTo>
                      <a:lnTo>
                        <a:pt x="249" y="78"/>
                      </a:lnTo>
                      <a:lnTo>
                        <a:pt x="278" y="86"/>
                      </a:lnTo>
                      <a:lnTo>
                        <a:pt x="275" y="100"/>
                      </a:lnTo>
                      <a:lnTo>
                        <a:pt x="282" y="125"/>
                      </a:lnTo>
                      <a:lnTo>
                        <a:pt x="278" y="144"/>
                      </a:lnTo>
                      <a:lnTo>
                        <a:pt x="249" y="115"/>
                      </a:lnTo>
                      <a:lnTo>
                        <a:pt x="235" y="105"/>
                      </a:lnTo>
                      <a:lnTo>
                        <a:pt x="215" y="105"/>
                      </a:lnTo>
                      <a:lnTo>
                        <a:pt x="208" y="139"/>
                      </a:lnTo>
                      <a:lnTo>
                        <a:pt x="187" y="130"/>
                      </a:lnTo>
                      <a:lnTo>
                        <a:pt x="152" y="147"/>
                      </a:lnTo>
                      <a:lnTo>
                        <a:pt x="110" y="142"/>
                      </a:lnTo>
                      <a:lnTo>
                        <a:pt x="109" y="86"/>
                      </a:lnTo>
                      <a:lnTo>
                        <a:pt x="39" y="35"/>
                      </a:lnTo>
                      <a:lnTo>
                        <a:pt x="0" y="8"/>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306" name="Freeform 489">
                  <a:extLst>
                    <a:ext uri="{FF2B5EF4-FFF2-40B4-BE49-F238E27FC236}">
                      <a16:creationId xmlns:a16="http://schemas.microsoft.com/office/drawing/2014/main" id="{574A01E0-C752-4BEB-BE71-099A82A76EC6}"/>
                    </a:ext>
                  </a:extLst>
                </p:cNvPr>
                <p:cNvSpPr/>
                <p:nvPr/>
              </p:nvSpPr>
              <p:spPr bwMode="auto">
                <a:xfrm>
                  <a:off x="2059111" y="3029615"/>
                  <a:ext cx="112876" cy="100244"/>
                </a:xfrm>
                <a:custGeom>
                  <a:avLst/>
                  <a:gdLst>
                    <a:gd name="T0" fmla="*/ 2 w 234"/>
                    <a:gd name="T1" fmla="*/ 0 h 221"/>
                    <a:gd name="T2" fmla="*/ 2 w 234"/>
                    <a:gd name="T3" fmla="*/ 0 h 221"/>
                    <a:gd name="T4" fmla="*/ 3 w 234"/>
                    <a:gd name="T5" fmla="*/ 0 h 221"/>
                    <a:gd name="T6" fmla="*/ 4 w 234"/>
                    <a:gd name="T7" fmla="*/ 1 h 221"/>
                    <a:gd name="T8" fmla="*/ 5 w 234"/>
                    <a:gd name="T9" fmla="*/ 2 h 221"/>
                    <a:gd name="T10" fmla="*/ 5 w 234"/>
                    <a:gd name="T11" fmla="*/ 3 h 221"/>
                    <a:gd name="T12" fmla="*/ 5 w 234"/>
                    <a:gd name="T13" fmla="*/ 3 h 221"/>
                    <a:gd name="T14" fmla="*/ 5 w 234"/>
                    <a:gd name="T15" fmla="*/ 4 h 221"/>
                    <a:gd name="T16" fmla="*/ 5 w 234"/>
                    <a:gd name="T17" fmla="*/ 4 h 221"/>
                    <a:gd name="T18" fmla="*/ 4 w 234"/>
                    <a:gd name="T19" fmla="*/ 5 h 221"/>
                    <a:gd name="T20" fmla="*/ 4 w 234"/>
                    <a:gd name="T21" fmla="*/ 5 h 221"/>
                    <a:gd name="T22" fmla="*/ 3 w 234"/>
                    <a:gd name="T23" fmla="*/ 4 h 221"/>
                    <a:gd name="T24" fmla="*/ 3 w 234"/>
                    <a:gd name="T25" fmla="*/ 4 h 221"/>
                    <a:gd name="T26" fmla="*/ 2 w 234"/>
                    <a:gd name="T27" fmla="*/ 5 h 221"/>
                    <a:gd name="T28" fmla="*/ 1 w 234"/>
                    <a:gd name="T29" fmla="*/ 5 h 221"/>
                    <a:gd name="T30" fmla="*/ 1 w 234"/>
                    <a:gd name="T31" fmla="*/ 4 h 221"/>
                    <a:gd name="T32" fmla="*/ 1 w 234"/>
                    <a:gd name="T33" fmla="*/ 4 h 221"/>
                    <a:gd name="T34" fmla="*/ 1 w 234"/>
                    <a:gd name="T35" fmla="*/ 3 h 221"/>
                    <a:gd name="T36" fmla="*/ 1 w 234"/>
                    <a:gd name="T37" fmla="*/ 4 h 221"/>
                    <a:gd name="T38" fmla="*/ 2 w 234"/>
                    <a:gd name="T39" fmla="*/ 4 h 221"/>
                    <a:gd name="T40" fmla="*/ 3 w 234"/>
                    <a:gd name="T41" fmla="*/ 4 h 221"/>
                    <a:gd name="T42" fmla="*/ 1 w 234"/>
                    <a:gd name="T43" fmla="*/ 3 h 221"/>
                    <a:gd name="T44" fmla="*/ 1 w 234"/>
                    <a:gd name="T45" fmla="*/ 2 h 221"/>
                    <a:gd name="T46" fmla="*/ 1 w 234"/>
                    <a:gd name="T47" fmla="*/ 2 h 221"/>
                    <a:gd name="T48" fmla="*/ 1 w 234"/>
                    <a:gd name="T49" fmla="*/ 1 h 221"/>
                    <a:gd name="T50" fmla="*/ 1 w 234"/>
                    <a:gd name="T51" fmla="*/ 1 h 221"/>
                    <a:gd name="T52" fmla="*/ 0 w 234"/>
                    <a:gd name="T53" fmla="*/ 1 h 221"/>
                    <a:gd name="T54" fmla="*/ 0 w 234"/>
                    <a:gd name="T55" fmla="*/ 1 h 221"/>
                    <a:gd name="T56" fmla="*/ 0 w 234"/>
                    <a:gd name="T57" fmla="*/ 0 h 221"/>
                    <a:gd name="T58" fmla="*/ 1 w 234"/>
                    <a:gd name="T59" fmla="*/ 0 h 221"/>
                    <a:gd name="T60" fmla="*/ 1 w 234"/>
                    <a:gd name="T61" fmla="*/ 1 h 221"/>
                    <a:gd name="T62" fmla="*/ 2 w 234"/>
                    <a:gd name="T63" fmla="*/ 1 h 221"/>
                    <a:gd name="T64" fmla="*/ 2 w 234"/>
                    <a:gd name="T65" fmla="*/ 1 h 221"/>
                    <a:gd name="T66" fmla="*/ 1 w 234"/>
                    <a:gd name="T67" fmla="*/ 0 h 221"/>
                    <a:gd name="T68" fmla="*/ 2 w 234"/>
                    <a:gd name="T69" fmla="*/ 0 h 221"/>
                    <a:gd name="T70" fmla="*/ 2 w 234"/>
                    <a:gd name="T71" fmla="*/ 0 h 2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34"/>
                    <a:gd name="T109" fmla="*/ 0 h 221"/>
                    <a:gd name="T110" fmla="*/ 234 w 234"/>
                    <a:gd name="T111" fmla="*/ 221 h 2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34" h="221">
                      <a:moveTo>
                        <a:pt x="89" y="8"/>
                      </a:moveTo>
                      <a:lnTo>
                        <a:pt x="103" y="8"/>
                      </a:lnTo>
                      <a:lnTo>
                        <a:pt x="137" y="19"/>
                      </a:lnTo>
                      <a:lnTo>
                        <a:pt x="171" y="49"/>
                      </a:lnTo>
                      <a:lnTo>
                        <a:pt x="193" y="83"/>
                      </a:lnTo>
                      <a:lnTo>
                        <a:pt x="234" y="125"/>
                      </a:lnTo>
                      <a:lnTo>
                        <a:pt x="211" y="134"/>
                      </a:lnTo>
                      <a:lnTo>
                        <a:pt x="199" y="160"/>
                      </a:lnTo>
                      <a:lnTo>
                        <a:pt x="196" y="172"/>
                      </a:lnTo>
                      <a:lnTo>
                        <a:pt x="185" y="221"/>
                      </a:lnTo>
                      <a:lnTo>
                        <a:pt x="153" y="207"/>
                      </a:lnTo>
                      <a:lnTo>
                        <a:pt x="143" y="165"/>
                      </a:lnTo>
                      <a:lnTo>
                        <a:pt x="114" y="181"/>
                      </a:lnTo>
                      <a:lnTo>
                        <a:pt x="79" y="206"/>
                      </a:lnTo>
                      <a:lnTo>
                        <a:pt x="59" y="200"/>
                      </a:lnTo>
                      <a:lnTo>
                        <a:pt x="42" y="180"/>
                      </a:lnTo>
                      <a:lnTo>
                        <a:pt x="34" y="160"/>
                      </a:lnTo>
                      <a:lnTo>
                        <a:pt x="46" y="141"/>
                      </a:lnTo>
                      <a:lnTo>
                        <a:pt x="56" y="156"/>
                      </a:lnTo>
                      <a:lnTo>
                        <a:pt x="98" y="179"/>
                      </a:lnTo>
                      <a:lnTo>
                        <a:pt x="108" y="158"/>
                      </a:lnTo>
                      <a:lnTo>
                        <a:pt x="68" y="123"/>
                      </a:lnTo>
                      <a:lnTo>
                        <a:pt x="53" y="94"/>
                      </a:lnTo>
                      <a:lnTo>
                        <a:pt x="41" y="83"/>
                      </a:lnTo>
                      <a:lnTo>
                        <a:pt x="41" y="65"/>
                      </a:lnTo>
                      <a:lnTo>
                        <a:pt x="27" y="58"/>
                      </a:lnTo>
                      <a:lnTo>
                        <a:pt x="0" y="54"/>
                      </a:lnTo>
                      <a:lnTo>
                        <a:pt x="6" y="33"/>
                      </a:lnTo>
                      <a:lnTo>
                        <a:pt x="8" y="19"/>
                      </a:lnTo>
                      <a:lnTo>
                        <a:pt x="30" y="19"/>
                      </a:lnTo>
                      <a:lnTo>
                        <a:pt x="41" y="29"/>
                      </a:lnTo>
                      <a:lnTo>
                        <a:pt x="70" y="58"/>
                      </a:lnTo>
                      <a:lnTo>
                        <a:pt x="74" y="39"/>
                      </a:lnTo>
                      <a:lnTo>
                        <a:pt x="67" y="16"/>
                      </a:lnTo>
                      <a:lnTo>
                        <a:pt x="70" y="0"/>
                      </a:lnTo>
                      <a:lnTo>
                        <a:pt x="89" y="8"/>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307" name="Freeform 490">
                  <a:extLst>
                    <a:ext uri="{FF2B5EF4-FFF2-40B4-BE49-F238E27FC236}">
                      <a16:creationId xmlns:a16="http://schemas.microsoft.com/office/drawing/2014/main" id="{ECF801A7-B91A-4827-AE59-57EF60FA1F2E}"/>
                    </a:ext>
                  </a:extLst>
                </p:cNvPr>
                <p:cNvSpPr/>
                <p:nvPr/>
              </p:nvSpPr>
              <p:spPr bwMode="auto">
                <a:xfrm>
                  <a:off x="2035525" y="3048709"/>
                  <a:ext cx="75813" cy="62056"/>
                </a:xfrm>
                <a:custGeom>
                  <a:avLst/>
                  <a:gdLst>
                    <a:gd name="T0" fmla="*/ 0 w 156"/>
                    <a:gd name="T1" fmla="*/ 0 h 135"/>
                    <a:gd name="T2" fmla="*/ 0 w 156"/>
                    <a:gd name="T3" fmla="*/ 1 h 135"/>
                    <a:gd name="T4" fmla="*/ 1 w 156"/>
                    <a:gd name="T5" fmla="*/ 2 h 135"/>
                    <a:gd name="T6" fmla="*/ 2 w 156"/>
                    <a:gd name="T7" fmla="*/ 3 h 135"/>
                    <a:gd name="T8" fmla="*/ 2 w 156"/>
                    <a:gd name="T9" fmla="*/ 2 h 135"/>
                    <a:gd name="T10" fmla="*/ 2 w 156"/>
                    <a:gd name="T11" fmla="*/ 3 h 135"/>
                    <a:gd name="T12" fmla="*/ 3 w 156"/>
                    <a:gd name="T13" fmla="*/ 3 h 135"/>
                    <a:gd name="T14" fmla="*/ 3 w 156"/>
                    <a:gd name="T15" fmla="*/ 3 h 135"/>
                    <a:gd name="T16" fmla="*/ 4 w 156"/>
                    <a:gd name="T17" fmla="*/ 3 h 135"/>
                    <a:gd name="T18" fmla="*/ 3 w 156"/>
                    <a:gd name="T19" fmla="*/ 2 h 135"/>
                    <a:gd name="T20" fmla="*/ 3 w 156"/>
                    <a:gd name="T21" fmla="*/ 1 h 135"/>
                    <a:gd name="T22" fmla="*/ 2 w 156"/>
                    <a:gd name="T23" fmla="*/ 1 h 135"/>
                    <a:gd name="T24" fmla="*/ 2 w 156"/>
                    <a:gd name="T25" fmla="*/ 1 h 135"/>
                    <a:gd name="T26" fmla="*/ 2 w 156"/>
                    <a:gd name="T27" fmla="*/ 0 h 135"/>
                    <a:gd name="T28" fmla="*/ 1 w 156"/>
                    <a:gd name="T29" fmla="*/ 0 h 135"/>
                    <a:gd name="T30" fmla="*/ 1 w 156"/>
                    <a:gd name="T31" fmla="*/ 0 h 135"/>
                    <a:gd name="T32" fmla="*/ 0 w 156"/>
                    <a:gd name="T33" fmla="*/ 0 h 135"/>
                    <a:gd name="T34" fmla="*/ 0 w 156"/>
                    <a:gd name="T35" fmla="*/ 0 h 1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6"/>
                    <a:gd name="T55" fmla="*/ 0 h 135"/>
                    <a:gd name="T56" fmla="*/ 156 w 156"/>
                    <a:gd name="T57" fmla="*/ 135 h 1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6" h="135">
                      <a:moveTo>
                        <a:pt x="0" y="18"/>
                      </a:moveTo>
                      <a:lnTo>
                        <a:pt x="16" y="40"/>
                      </a:lnTo>
                      <a:lnTo>
                        <a:pt x="40" y="74"/>
                      </a:lnTo>
                      <a:lnTo>
                        <a:pt x="77" y="117"/>
                      </a:lnTo>
                      <a:lnTo>
                        <a:pt x="99" y="91"/>
                      </a:lnTo>
                      <a:lnTo>
                        <a:pt x="100" y="114"/>
                      </a:lnTo>
                      <a:lnTo>
                        <a:pt x="117" y="117"/>
                      </a:lnTo>
                      <a:lnTo>
                        <a:pt x="145" y="135"/>
                      </a:lnTo>
                      <a:lnTo>
                        <a:pt x="156" y="114"/>
                      </a:lnTo>
                      <a:lnTo>
                        <a:pt x="116" y="79"/>
                      </a:lnTo>
                      <a:lnTo>
                        <a:pt x="104" y="52"/>
                      </a:lnTo>
                      <a:lnTo>
                        <a:pt x="89" y="39"/>
                      </a:lnTo>
                      <a:lnTo>
                        <a:pt x="89" y="21"/>
                      </a:lnTo>
                      <a:lnTo>
                        <a:pt x="75" y="14"/>
                      </a:lnTo>
                      <a:lnTo>
                        <a:pt x="47" y="9"/>
                      </a:lnTo>
                      <a:lnTo>
                        <a:pt x="26" y="0"/>
                      </a:lnTo>
                      <a:lnTo>
                        <a:pt x="5" y="4"/>
                      </a:lnTo>
                      <a:lnTo>
                        <a:pt x="0" y="18"/>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308" name="Freeform 491">
                  <a:extLst>
                    <a:ext uri="{FF2B5EF4-FFF2-40B4-BE49-F238E27FC236}">
                      <a16:creationId xmlns:a16="http://schemas.microsoft.com/office/drawing/2014/main" id="{78EB9670-8077-410B-8A62-89491AB1662A}"/>
                    </a:ext>
                  </a:extLst>
                </p:cNvPr>
                <p:cNvSpPr/>
                <p:nvPr/>
              </p:nvSpPr>
              <p:spPr bwMode="auto">
                <a:xfrm>
                  <a:off x="2077643" y="2705014"/>
                  <a:ext cx="766549" cy="361197"/>
                </a:xfrm>
                <a:custGeom>
                  <a:avLst/>
                  <a:gdLst>
                    <a:gd name="T0" fmla="*/ 35 w 1596"/>
                    <a:gd name="T1" fmla="*/ 8 h 795"/>
                    <a:gd name="T2" fmla="*/ 31 w 1596"/>
                    <a:gd name="T3" fmla="*/ 7 h 795"/>
                    <a:gd name="T4" fmla="*/ 30 w 1596"/>
                    <a:gd name="T5" fmla="*/ 6 h 795"/>
                    <a:gd name="T6" fmla="*/ 29 w 1596"/>
                    <a:gd name="T7" fmla="*/ 6 h 795"/>
                    <a:gd name="T8" fmla="*/ 27 w 1596"/>
                    <a:gd name="T9" fmla="*/ 5 h 795"/>
                    <a:gd name="T10" fmla="*/ 24 w 1596"/>
                    <a:gd name="T11" fmla="*/ 3 h 795"/>
                    <a:gd name="T12" fmla="*/ 20 w 1596"/>
                    <a:gd name="T13" fmla="*/ 2 h 795"/>
                    <a:gd name="T14" fmla="*/ 17 w 1596"/>
                    <a:gd name="T15" fmla="*/ 1 h 795"/>
                    <a:gd name="T16" fmla="*/ 15 w 1596"/>
                    <a:gd name="T17" fmla="*/ 1 h 795"/>
                    <a:gd name="T18" fmla="*/ 12 w 1596"/>
                    <a:gd name="T19" fmla="*/ 1 h 795"/>
                    <a:gd name="T20" fmla="*/ 9 w 1596"/>
                    <a:gd name="T21" fmla="*/ 1 h 795"/>
                    <a:gd name="T22" fmla="*/ 9 w 1596"/>
                    <a:gd name="T23" fmla="*/ 4 h 795"/>
                    <a:gd name="T24" fmla="*/ 10 w 1596"/>
                    <a:gd name="T25" fmla="*/ 5 h 795"/>
                    <a:gd name="T26" fmla="*/ 10 w 1596"/>
                    <a:gd name="T27" fmla="*/ 6 h 795"/>
                    <a:gd name="T28" fmla="*/ 9 w 1596"/>
                    <a:gd name="T29" fmla="*/ 6 h 795"/>
                    <a:gd name="T30" fmla="*/ 7 w 1596"/>
                    <a:gd name="T31" fmla="*/ 5 h 795"/>
                    <a:gd name="T32" fmla="*/ 6 w 1596"/>
                    <a:gd name="T33" fmla="*/ 6 h 795"/>
                    <a:gd name="T34" fmla="*/ 5 w 1596"/>
                    <a:gd name="T35" fmla="*/ 5 h 795"/>
                    <a:gd name="T36" fmla="*/ 2 w 1596"/>
                    <a:gd name="T37" fmla="*/ 5 h 795"/>
                    <a:gd name="T38" fmla="*/ 1 w 1596"/>
                    <a:gd name="T39" fmla="*/ 6 h 795"/>
                    <a:gd name="T40" fmla="*/ 1 w 1596"/>
                    <a:gd name="T41" fmla="*/ 7 h 795"/>
                    <a:gd name="T42" fmla="*/ 0 w 1596"/>
                    <a:gd name="T43" fmla="*/ 7 h 795"/>
                    <a:gd name="T44" fmla="*/ 0 w 1596"/>
                    <a:gd name="T45" fmla="*/ 9 h 795"/>
                    <a:gd name="T46" fmla="*/ 1 w 1596"/>
                    <a:gd name="T47" fmla="*/ 10 h 795"/>
                    <a:gd name="T48" fmla="*/ 2 w 1596"/>
                    <a:gd name="T49" fmla="*/ 10 h 795"/>
                    <a:gd name="T50" fmla="*/ 3 w 1596"/>
                    <a:gd name="T51" fmla="*/ 12 h 795"/>
                    <a:gd name="T52" fmla="*/ 7 w 1596"/>
                    <a:gd name="T53" fmla="*/ 11 h 795"/>
                    <a:gd name="T54" fmla="*/ 6 w 1596"/>
                    <a:gd name="T55" fmla="*/ 13 h 795"/>
                    <a:gd name="T56" fmla="*/ 4 w 1596"/>
                    <a:gd name="T57" fmla="*/ 15 h 795"/>
                    <a:gd name="T58" fmla="*/ 7 w 1596"/>
                    <a:gd name="T59" fmla="*/ 17 h 795"/>
                    <a:gd name="T60" fmla="*/ 8 w 1596"/>
                    <a:gd name="T61" fmla="*/ 17 h 795"/>
                    <a:gd name="T62" fmla="*/ 9 w 1596"/>
                    <a:gd name="T63" fmla="*/ 17 h 795"/>
                    <a:gd name="T64" fmla="*/ 9 w 1596"/>
                    <a:gd name="T65" fmla="*/ 13 h 795"/>
                    <a:gd name="T66" fmla="*/ 11 w 1596"/>
                    <a:gd name="T67" fmla="*/ 12 h 795"/>
                    <a:gd name="T68" fmla="*/ 11 w 1596"/>
                    <a:gd name="T69" fmla="*/ 11 h 795"/>
                    <a:gd name="T70" fmla="*/ 12 w 1596"/>
                    <a:gd name="T71" fmla="*/ 11 h 795"/>
                    <a:gd name="T72" fmla="*/ 13 w 1596"/>
                    <a:gd name="T73" fmla="*/ 12 h 795"/>
                    <a:gd name="T74" fmla="*/ 13 w 1596"/>
                    <a:gd name="T75" fmla="*/ 13 h 795"/>
                    <a:gd name="T76" fmla="*/ 14 w 1596"/>
                    <a:gd name="T77" fmla="*/ 15 h 795"/>
                    <a:gd name="T78" fmla="*/ 17 w 1596"/>
                    <a:gd name="T79" fmla="*/ 15 h 795"/>
                    <a:gd name="T80" fmla="*/ 17 w 1596"/>
                    <a:gd name="T81" fmla="*/ 17 h 795"/>
                    <a:gd name="T82" fmla="*/ 18 w 1596"/>
                    <a:gd name="T83" fmla="*/ 19 h 795"/>
                    <a:gd name="T84" fmla="*/ 21 w 1596"/>
                    <a:gd name="T85" fmla="*/ 18 h 795"/>
                    <a:gd name="T86" fmla="*/ 23 w 1596"/>
                    <a:gd name="T87" fmla="*/ 18 h 795"/>
                    <a:gd name="T88" fmla="*/ 23 w 1596"/>
                    <a:gd name="T89" fmla="*/ 17 h 795"/>
                    <a:gd name="T90" fmla="*/ 23 w 1596"/>
                    <a:gd name="T91" fmla="*/ 16 h 795"/>
                    <a:gd name="T92" fmla="*/ 25 w 1596"/>
                    <a:gd name="T93" fmla="*/ 17 h 795"/>
                    <a:gd name="T94" fmla="*/ 27 w 1596"/>
                    <a:gd name="T95" fmla="*/ 16 h 795"/>
                    <a:gd name="T96" fmla="*/ 31 w 1596"/>
                    <a:gd name="T97" fmla="*/ 17 h 795"/>
                    <a:gd name="T98" fmla="*/ 31 w 1596"/>
                    <a:gd name="T99" fmla="*/ 14 h 795"/>
                    <a:gd name="T100" fmla="*/ 34 w 1596"/>
                    <a:gd name="T101" fmla="*/ 11 h 79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96"/>
                    <a:gd name="T154" fmla="*/ 0 h 795"/>
                    <a:gd name="T155" fmla="*/ 1596 w 1596"/>
                    <a:gd name="T156" fmla="*/ 795 h 79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96" h="795">
                      <a:moveTo>
                        <a:pt x="1561" y="408"/>
                      </a:moveTo>
                      <a:lnTo>
                        <a:pt x="1596" y="391"/>
                      </a:lnTo>
                      <a:lnTo>
                        <a:pt x="1516" y="328"/>
                      </a:lnTo>
                      <a:lnTo>
                        <a:pt x="1467" y="354"/>
                      </a:lnTo>
                      <a:lnTo>
                        <a:pt x="1395" y="331"/>
                      </a:lnTo>
                      <a:lnTo>
                        <a:pt x="1358" y="311"/>
                      </a:lnTo>
                      <a:lnTo>
                        <a:pt x="1327" y="311"/>
                      </a:lnTo>
                      <a:lnTo>
                        <a:pt x="1310" y="272"/>
                      </a:lnTo>
                      <a:lnTo>
                        <a:pt x="1297" y="246"/>
                      </a:lnTo>
                      <a:lnTo>
                        <a:pt x="1273" y="246"/>
                      </a:lnTo>
                      <a:lnTo>
                        <a:pt x="1247" y="246"/>
                      </a:lnTo>
                      <a:lnTo>
                        <a:pt x="1226" y="257"/>
                      </a:lnTo>
                      <a:lnTo>
                        <a:pt x="1186" y="212"/>
                      </a:lnTo>
                      <a:lnTo>
                        <a:pt x="1171" y="220"/>
                      </a:lnTo>
                      <a:lnTo>
                        <a:pt x="1150" y="230"/>
                      </a:lnTo>
                      <a:lnTo>
                        <a:pt x="1133" y="239"/>
                      </a:lnTo>
                      <a:lnTo>
                        <a:pt x="1098" y="207"/>
                      </a:lnTo>
                      <a:lnTo>
                        <a:pt x="1017" y="134"/>
                      </a:lnTo>
                      <a:lnTo>
                        <a:pt x="958" y="89"/>
                      </a:lnTo>
                      <a:lnTo>
                        <a:pt x="919" y="50"/>
                      </a:lnTo>
                      <a:lnTo>
                        <a:pt x="852" y="97"/>
                      </a:lnTo>
                      <a:lnTo>
                        <a:pt x="841" y="62"/>
                      </a:lnTo>
                      <a:lnTo>
                        <a:pt x="750" y="58"/>
                      </a:lnTo>
                      <a:lnTo>
                        <a:pt x="739" y="58"/>
                      </a:lnTo>
                      <a:lnTo>
                        <a:pt x="696" y="0"/>
                      </a:lnTo>
                      <a:lnTo>
                        <a:pt x="654" y="8"/>
                      </a:lnTo>
                      <a:lnTo>
                        <a:pt x="623" y="31"/>
                      </a:lnTo>
                      <a:lnTo>
                        <a:pt x="566" y="44"/>
                      </a:lnTo>
                      <a:lnTo>
                        <a:pt x="546" y="32"/>
                      </a:lnTo>
                      <a:lnTo>
                        <a:pt x="516" y="67"/>
                      </a:lnTo>
                      <a:lnTo>
                        <a:pt x="492" y="62"/>
                      </a:lnTo>
                      <a:lnTo>
                        <a:pt x="409" y="70"/>
                      </a:lnTo>
                      <a:lnTo>
                        <a:pt x="395" y="67"/>
                      </a:lnTo>
                      <a:lnTo>
                        <a:pt x="384" y="75"/>
                      </a:lnTo>
                      <a:lnTo>
                        <a:pt x="417" y="119"/>
                      </a:lnTo>
                      <a:lnTo>
                        <a:pt x="395" y="159"/>
                      </a:lnTo>
                      <a:lnTo>
                        <a:pt x="396" y="189"/>
                      </a:lnTo>
                      <a:lnTo>
                        <a:pt x="396" y="204"/>
                      </a:lnTo>
                      <a:lnTo>
                        <a:pt x="441" y="204"/>
                      </a:lnTo>
                      <a:lnTo>
                        <a:pt x="454" y="230"/>
                      </a:lnTo>
                      <a:lnTo>
                        <a:pt x="454" y="257"/>
                      </a:lnTo>
                      <a:lnTo>
                        <a:pt x="441" y="263"/>
                      </a:lnTo>
                      <a:lnTo>
                        <a:pt x="425" y="246"/>
                      </a:lnTo>
                      <a:lnTo>
                        <a:pt x="405" y="257"/>
                      </a:lnTo>
                      <a:lnTo>
                        <a:pt x="395" y="269"/>
                      </a:lnTo>
                      <a:lnTo>
                        <a:pt x="361" y="246"/>
                      </a:lnTo>
                      <a:lnTo>
                        <a:pt x="351" y="224"/>
                      </a:lnTo>
                      <a:lnTo>
                        <a:pt x="322" y="235"/>
                      </a:lnTo>
                      <a:lnTo>
                        <a:pt x="322" y="243"/>
                      </a:lnTo>
                      <a:lnTo>
                        <a:pt x="302" y="224"/>
                      </a:lnTo>
                      <a:lnTo>
                        <a:pt x="273" y="246"/>
                      </a:lnTo>
                      <a:lnTo>
                        <a:pt x="240" y="257"/>
                      </a:lnTo>
                      <a:lnTo>
                        <a:pt x="229" y="246"/>
                      </a:lnTo>
                      <a:lnTo>
                        <a:pt x="221" y="224"/>
                      </a:lnTo>
                      <a:lnTo>
                        <a:pt x="176" y="220"/>
                      </a:lnTo>
                      <a:lnTo>
                        <a:pt x="103" y="216"/>
                      </a:lnTo>
                      <a:lnTo>
                        <a:pt x="85" y="220"/>
                      </a:lnTo>
                      <a:lnTo>
                        <a:pt x="81" y="235"/>
                      </a:lnTo>
                      <a:lnTo>
                        <a:pt x="69" y="230"/>
                      </a:lnTo>
                      <a:lnTo>
                        <a:pt x="54" y="254"/>
                      </a:lnTo>
                      <a:lnTo>
                        <a:pt x="43" y="272"/>
                      </a:lnTo>
                      <a:lnTo>
                        <a:pt x="43" y="281"/>
                      </a:lnTo>
                      <a:lnTo>
                        <a:pt x="51" y="299"/>
                      </a:lnTo>
                      <a:lnTo>
                        <a:pt x="39" y="304"/>
                      </a:lnTo>
                      <a:lnTo>
                        <a:pt x="28" y="272"/>
                      </a:lnTo>
                      <a:lnTo>
                        <a:pt x="7" y="276"/>
                      </a:lnTo>
                      <a:lnTo>
                        <a:pt x="0" y="318"/>
                      </a:lnTo>
                      <a:lnTo>
                        <a:pt x="0" y="343"/>
                      </a:lnTo>
                      <a:lnTo>
                        <a:pt x="0" y="366"/>
                      </a:lnTo>
                      <a:lnTo>
                        <a:pt x="11" y="387"/>
                      </a:lnTo>
                      <a:lnTo>
                        <a:pt x="20" y="399"/>
                      </a:lnTo>
                      <a:lnTo>
                        <a:pt x="20" y="424"/>
                      </a:lnTo>
                      <a:lnTo>
                        <a:pt x="39" y="422"/>
                      </a:lnTo>
                      <a:lnTo>
                        <a:pt x="62" y="403"/>
                      </a:lnTo>
                      <a:lnTo>
                        <a:pt x="74" y="422"/>
                      </a:lnTo>
                      <a:lnTo>
                        <a:pt x="91" y="445"/>
                      </a:lnTo>
                      <a:lnTo>
                        <a:pt x="103" y="468"/>
                      </a:lnTo>
                      <a:lnTo>
                        <a:pt x="121" y="512"/>
                      </a:lnTo>
                      <a:lnTo>
                        <a:pt x="157" y="501"/>
                      </a:lnTo>
                      <a:lnTo>
                        <a:pt x="209" y="489"/>
                      </a:lnTo>
                      <a:lnTo>
                        <a:pt x="291" y="477"/>
                      </a:lnTo>
                      <a:lnTo>
                        <a:pt x="312" y="506"/>
                      </a:lnTo>
                      <a:lnTo>
                        <a:pt x="316" y="562"/>
                      </a:lnTo>
                      <a:lnTo>
                        <a:pt x="273" y="573"/>
                      </a:lnTo>
                      <a:lnTo>
                        <a:pt x="240" y="581"/>
                      </a:lnTo>
                      <a:lnTo>
                        <a:pt x="248" y="621"/>
                      </a:lnTo>
                      <a:lnTo>
                        <a:pt x="191" y="621"/>
                      </a:lnTo>
                      <a:lnTo>
                        <a:pt x="240" y="699"/>
                      </a:lnTo>
                      <a:lnTo>
                        <a:pt x="262" y="706"/>
                      </a:lnTo>
                      <a:lnTo>
                        <a:pt x="284" y="710"/>
                      </a:lnTo>
                      <a:lnTo>
                        <a:pt x="298" y="744"/>
                      </a:lnTo>
                      <a:lnTo>
                        <a:pt x="311" y="731"/>
                      </a:lnTo>
                      <a:lnTo>
                        <a:pt x="352" y="723"/>
                      </a:lnTo>
                      <a:lnTo>
                        <a:pt x="378" y="736"/>
                      </a:lnTo>
                      <a:lnTo>
                        <a:pt x="395" y="753"/>
                      </a:lnTo>
                      <a:lnTo>
                        <a:pt x="406" y="736"/>
                      </a:lnTo>
                      <a:lnTo>
                        <a:pt x="435" y="741"/>
                      </a:lnTo>
                      <a:lnTo>
                        <a:pt x="386" y="565"/>
                      </a:lnTo>
                      <a:lnTo>
                        <a:pt x="405" y="556"/>
                      </a:lnTo>
                      <a:lnTo>
                        <a:pt x="469" y="518"/>
                      </a:lnTo>
                      <a:lnTo>
                        <a:pt x="480" y="515"/>
                      </a:lnTo>
                      <a:lnTo>
                        <a:pt x="471" y="501"/>
                      </a:lnTo>
                      <a:lnTo>
                        <a:pt x="484" y="508"/>
                      </a:lnTo>
                      <a:lnTo>
                        <a:pt x="484" y="489"/>
                      </a:lnTo>
                      <a:lnTo>
                        <a:pt x="492" y="477"/>
                      </a:lnTo>
                      <a:lnTo>
                        <a:pt x="498" y="483"/>
                      </a:lnTo>
                      <a:lnTo>
                        <a:pt x="513" y="483"/>
                      </a:lnTo>
                      <a:lnTo>
                        <a:pt x="527" y="493"/>
                      </a:lnTo>
                      <a:lnTo>
                        <a:pt x="544" y="470"/>
                      </a:lnTo>
                      <a:lnTo>
                        <a:pt x="558" y="477"/>
                      </a:lnTo>
                      <a:lnTo>
                        <a:pt x="544" y="508"/>
                      </a:lnTo>
                      <a:lnTo>
                        <a:pt x="554" y="550"/>
                      </a:lnTo>
                      <a:lnTo>
                        <a:pt x="584" y="575"/>
                      </a:lnTo>
                      <a:lnTo>
                        <a:pt x="584" y="581"/>
                      </a:lnTo>
                      <a:lnTo>
                        <a:pt x="575" y="602"/>
                      </a:lnTo>
                      <a:lnTo>
                        <a:pt x="577" y="611"/>
                      </a:lnTo>
                      <a:lnTo>
                        <a:pt x="621" y="629"/>
                      </a:lnTo>
                      <a:lnTo>
                        <a:pt x="632" y="656"/>
                      </a:lnTo>
                      <a:lnTo>
                        <a:pt x="671" y="639"/>
                      </a:lnTo>
                      <a:lnTo>
                        <a:pt x="717" y="629"/>
                      </a:lnTo>
                      <a:lnTo>
                        <a:pt x="750" y="708"/>
                      </a:lnTo>
                      <a:lnTo>
                        <a:pt x="763" y="745"/>
                      </a:lnTo>
                      <a:lnTo>
                        <a:pt x="751" y="754"/>
                      </a:lnTo>
                      <a:lnTo>
                        <a:pt x="746" y="768"/>
                      </a:lnTo>
                      <a:lnTo>
                        <a:pt x="779" y="779"/>
                      </a:lnTo>
                      <a:lnTo>
                        <a:pt x="789" y="795"/>
                      </a:lnTo>
                      <a:lnTo>
                        <a:pt x="835" y="779"/>
                      </a:lnTo>
                      <a:lnTo>
                        <a:pt x="848" y="795"/>
                      </a:lnTo>
                      <a:lnTo>
                        <a:pt x="882" y="776"/>
                      </a:lnTo>
                      <a:lnTo>
                        <a:pt x="904" y="771"/>
                      </a:lnTo>
                      <a:lnTo>
                        <a:pt x="930" y="777"/>
                      </a:lnTo>
                      <a:lnTo>
                        <a:pt x="989" y="777"/>
                      </a:lnTo>
                      <a:lnTo>
                        <a:pt x="977" y="764"/>
                      </a:lnTo>
                      <a:lnTo>
                        <a:pt x="977" y="741"/>
                      </a:lnTo>
                      <a:lnTo>
                        <a:pt x="984" y="726"/>
                      </a:lnTo>
                      <a:lnTo>
                        <a:pt x="984" y="714"/>
                      </a:lnTo>
                      <a:lnTo>
                        <a:pt x="967" y="702"/>
                      </a:lnTo>
                      <a:lnTo>
                        <a:pt x="1004" y="698"/>
                      </a:lnTo>
                      <a:lnTo>
                        <a:pt x="1039" y="702"/>
                      </a:lnTo>
                      <a:lnTo>
                        <a:pt x="1047" y="714"/>
                      </a:lnTo>
                      <a:lnTo>
                        <a:pt x="1071" y="708"/>
                      </a:lnTo>
                      <a:lnTo>
                        <a:pt x="1055" y="673"/>
                      </a:lnTo>
                      <a:lnTo>
                        <a:pt x="1073" y="669"/>
                      </a:lnTo>
                      <a:lnTo>
                        <a:pt x="1166" y="683"/>
                      </a:lnTo>
                      <a:lnTo>
                        <a:pt x="1241" y="691"/>
                      </a:lnTo>
                      <a:lnTo>
                        <a:pt x="1297" y="719"/>
                      </a:lnTo>
                      <a:lnTo>
                        <a:pt x="1327" y="719"/>
                      </a:lnTo>
                      <a:lnTo>
                        <a:pt x="1336" y="753"/>
                      </a:lnTo>
                      <a:lnTo>
                        <a:pt x="1358" y="683"/>
                      </a:lnTo>
                      <a:lnTo>
                        <a:pt x="1327" y="607"/>
                      </a:lnTo>
                      <a:lnTo>
                        <a:pt x="1422" y="581"/>
                      </a:lnTo>
                      <a:lnTo>
                        <a:pt x="1436" y="539"/>
                      </a:lnTo>
                      <a:lnTo>
                        <a:pt x="1448" y="477"/>
                      </a:lnTo>
                      <a:lnTo>
                        <a:pt x="1545" y="483"/>
                      </a:lnTo>
                      <a:lnTo>
                        <a:pt x="1561" y="408"/>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309" name="Freeform 492">
                  <a:extLst>
                    <a:ext uri="{FF2B5EF4-FFF2-40B4-BE49-F238E27FC236}">
                      <a16:creationId xmlns:a16="http://schemas.microsoft.com/office/drawing/2014/main" id="{40DAB9F2-5024-4C90-9230-D7319165EC1E}"/>
                    </a:ext>
                  </a:extLst>
                </p:cNvPr>
                <p:cNvSpPr/>
                <p:nvPr/>
              </p:nvSpPr>
              <p:spPr bwMode="auto">
                <a:xfrm>
                  <a:off x="2261278" y="2937326"/>
                  <a:ext cx="336945" cy="224356"/>
                </a:xfrm>
                <a:custGeom>
                  <a:avLst/>
                  <a:gdLst>
                    <a:gd name="T0" fmla="*/ 1 w 697"/>
                    <a:gd name="T1" fmla="*/ 5 h 492"/>
                    <a:gd name="T2" fmla="*/ 2 w 697"/>
                    <a:gd name="T3" fmla="*/ 4 h 492"/>
                    <a:gd name="T4" fmla="*/ 2 w 697"/>
                    <a:gd name="T5" fmla="*/ 4 h 492"/>
                    <a:gd name="T6" fmla="*/ 3 w 697"/>
                    <a:gd name="T7" fmla="*/ 4 h 492"/>
                    <a:gd name="T8" fmla="*/ 4 w 697"/>
                    <a:gd name="T9" fmla="*/ 4 h 492"/>
                    <a:gd name="T10" fmla="*/ 4 w 697"/>
                    <a:gd name="T11" fmla="*/ 5 h 492"/>
                    <a:gd name="T12" fmla="*/ 4 w 697"/>
                    <a:gd name="T13" fmla="*/ 5 h 492"/>
                    <a:gd name="T14" fmla="*/ 5 w 697"/>
                    <a:gd name="T15" fmla="*/ 7 h 492"/>
                    <a:gd name="T16" fmla="*/ 5 w 697"/>
                    <a:gd name="T17" fmla="*/ 6 h 492"/>
                    <a:gd name="T18" fmla="*/ 6 w 697"/>
                    <a:gd name="T19" fmla="*/ 7 h 492"/>
                    <a:gd name="T20" fmla="*/ 8 w 697"/>
                    <a:gd name="T21" fmla="*/ 8 h 492"/>
                    <a:gd name="T22" fmla="*/ 9 w 697"/>
                    <a:gd name="T23" fmla="*/ 9 h 492"/>
                    <a:gd name="T24" fmla="*/ 10 w 697"/>
                    <a:gd name="T25" fmla="*/ 10 h 492"/>
                    <a:gd name="T26" fmla="*/ 11 w 697"/>
                    <a:gd name="T27" fmla="*/ 11 h 492"/>
                    <a:gd name="T28" fmla="*/ 12 w 697"/>
                    <a:gd name="T29" fmla="*/ 10 h 492"/>
                    <a:gd name="T30" fmla="*/ 12 w 697"/>
                    <a:gd name="T31" fmla="*/ 9 h 492"/>
                    <a:gd name="T32" fmla="*/ 11 w 697"/>
                    <a:gd name="T33" fmla="*/ 7 h 492"/>
                    <a:gd name="T34" fmla="*/ 12 w 697"/>
                    <a:gd name="T35" fmla="*/ 7 h 492"/>
                    <a:gd name="T36" fmla="*/ 14 w 697"/>
                    <a:gd name="T37" fmla="*/ 7 h 492"/>
                    <a:gd name="T38" fmla="*/ 16 w 697"/>
                    <a:gd name="T39" fmla="*/ 7 h 492"/>
                    <a:gd name="T40" fmla="*/ 16 w 697"/>
                    <a:gd name="T41" fmla="*/ 6 h 492"/>
                    <a:gd name="T42" fmla="*/ 13 w 697"/>
                    <a:gd name="T43" fmla="*/ 6 h 492"/>
                    <a:gd name="T44" fmla="*/ 12 w 697"/>
                    <a:gd name="T45" fmla="*/ 6 h 492"/>
                    <a:gd name="T46" fmla="*/ 11 w 697"/>
                    <a:gd name="T47" fmla="*/ 7 h 492"/>
                    <a:gd name="T48" fmla="*/ 10 w 697"/>
                    <a:gd name="T49" fmla="*/ 6 h 492"/>
                    <a:gd name="T50" fmla="*/ 9 w 697"/>
                    <a:gd name="T51" fmla="*/ 7 h 492"/>
                    <a:gd name="T52" fmla="*/ 9 w 697"/>
                    <a:gd name="T53" fmla="*/ 6 h 492"/>
                    <a:gd name="T54" fmla="*/ 9 w 697"/>
                    <a:gd name="T55" fmla="*/ 5 h 492"/>
                    <a:gd name="T56" fmla="*/ 9 w 697"/>
                    <a:gd name="T57" fmla="*/ 4 h 492"/>
                    <a:gd name="T58" fmla="*/ 6 w 697"/>
                    <a:gd name="T59" fmla="*/ 3 h 492"/>
                    <a:gd name="T60" fmla="*/ 5 w 697"/>
                    <a:gd name="T61" fmla="*/ 2 h 492"/>
                    <a:gd name="T62" fmla="*/ 3 w 697"/>
                    <a:gd name="T63" fmla="*/ 3 h 492"/>
                    <a:gd name="T64" fmla="*/ 2 w 697"/>
                    <a:gd name="T65" fmla="*/ 1 h 492"/>
                    <a:gd name="T66" fmla="*/ 2 w 697"/>
                    <a:gd name="T67" fmla="*/ 0 h 492"/>
                    <a:gd name="T68" fmla="*/ 1 w 697"/>
                    <a:gd name="T69" fmla="*/ 5 h 4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97"/>
                    <a:gd name="T106" fmla="*/ 0 h 492"/>
                    <a:gd name="T107" fmla="*/ 697 w 697"/>
                    <a:gd name="T108" fmla="*/ 492 h 4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97" h="492">
                      <a:moveTo>
                        <a:pt x="49" y="226"/>
                      </a:moveTo>
                      <a:lnTo>
                        <a:pt x="65" y="221"/>
                      </a:lnTo>
                      <a:lnTo>
                        <a:pt x="72" y="202"/>
                      </a:lnTo>
                      <a:lnTo>
                        <a:pt x="81" y="184"/>
                      </a:lnTo>
                      <a:lnTo>
                        <a:pt x="98" y="193"/>
                      </a:lnTo>
                      <a:lnTo>
                        <a:pt x="94" y="168"/>
                      </a:lnTo>
                      <a:lnTo>
                        <a:pt x="112" y="158"/>
                      </a:lnTo>
                      <a:lnTo>
                        <a:pt x="124" y="176"/>
                      </a:lnTo>
                      <a:lnTo>
                        <a:pt x="141" y="176"/>
                      </a:lnTo>
                      <a:lnTo>
                        <a:pt x="158" y="187"/>
                      </a:lnTo>
                      <a:lnTo>
                        <a:pt x="168" y="193"/>
                      </a:lnTo>
                      <a:lnTo>
                        <a:pt x="168" y="199"/>
                      </a:lnTo>
                      <a:lnTo>
                        <a:pt x="169" y="214"/>
                      </a:lnTo>
                      <a:lnTo>
                        <a:pt x="189" y="221"/>
                      </a:lnTo>
                      <a:lnTo>
                        <a:pt x="189" y="244"/>
                      </a:lnTo>
                      <a:lnTo>
                        <a:pt x="205" y="276"/>
                      </a:lnTo>
                      <a:lnTo>
                        <a:pt x="225" y="280"/>
                      </a:lnTo>
                      <a:lnTo>
                        <a:pt x="230" y="272"/>
                      </a:lnTo>
                      <a:lnTo>
                        <a:pt x="251" y="258"/>
                      </a:lnTo>
                      <a:lnTo>
                        <a:pt x="270" y="276"/>
                      </a:lnTo>
                      <a:lnTo>
                        <a:pt x="290" y="306"/>
                      </a:lnTo>
                      <a:lnTo>
                        <a:pt x="325" y="344"/>
                      </a:lnTo>
                      <a:lnTo>
                        <a:pt x="383" y="360"/>
                      </a:lnTo>
                      <a:lnTo>
                        <a:pt x="386" y="384"/>
                      </a:lnTo>
                      <a:lnTo>
                        <a:pt x="423" y="400"/>
                      </a:lnTo>
                      <a:lnTo>
                        <a:pt x="440" y="425"/>
                      </a:lnTo>
                      <a:lnTo>
                        <a:pt x="427" y="491"/>
                      </a:lnTo>
                      <a:lnTo>
                        <a:pt x="459" y="492"/>
                      </a:lnTo>
                      <a:lnTo>
                        <a:pt x="485" y="457"/>
                      </a:lnTo>
                      <a:lnTo>
                        <a:pt x="498" y="440"/>
                      </a:lnTo>
                      <a:lnTo>
                        <a:pt x="507" y="421"/>
                      </a:lnTo>
                      <a:lnTo>
                        <a:pt x="501" y="387"/>
                      </a:lnTo>
                      <a:lnTo>
                        <a:pt x="473" y="373"/>
                      </a:lnTo>
                      <a:lnTo>
                        <a:pt x="481" y="314"/>
                      </a:lnTo>
                      <a:lnTo>
                        <a:pt x="505" y="290"/>
                      </a:lnTo>
                      <a:lnTo>
                        <a:pt x="527" y="298"/>
                      </a:lnTo>
                      <a:lnTo>
                        <a:pt x="579" y="287"/>
                      </a:lnTo>
                      <a:lnTo>
                        <a:pt x="586" y="311"/>
                      </a:lnTo>
                      <a:lnTo>
                        <a:pt x="614" y="310"/>
                      </a:lnTo>
                      <a:lnTo>
                        <a:pt x="680" y="306"/>
                      </a:lnTo>
                      <a:lnTo>
                        <a:pt x="697" y="276"/>
                      </a:lnTo>
                      <a:lnTo>
                        <a:pt x="680" y="261"/>
                      </a:lnTo>
                      <a:lnTo>
                        <a:pt x="637" y="261"/>
                      </a:lnTo>
                      <a:lnTo>
                        <a:pt x="566" y="261"/>
                      </a:lnTo>
                      <a:lnTo>
                        <a:pt x="538" y="261"/>
                      </a:lnTo>
                      <a:lnTo>
                        <a:pt x="510" y="256"/>
                      </a:lnTo>
                      <a:lnTo>
                        <a:pt x="462" y="280"/>
                      </a:lnTo>
                      <a:lnTo>
                        <a:pt x="457" y="276"/>
                      </a:lnTo>
                      <a:lnTo>
                        <a:pt x="449" y="264"/>
                      </a:lnTo>
                      <a:lnTo>
                        <a:pt x="426" y="272"/>
                      </a:lnTo>
                      <a:lnTo>
                        <a:pt x="403" y="280"/>
                      </a:lnTo>
                      <a:lnTo>
                        <a:pt x="398" y="275"/>
                      </a:lnTo>
                      <a:lnTo>
                        <a:pt x="394" y="264"/>
                      </a:lnTo>
                      <a:lnTo>
                        <a:pt x="365" y="256"/>
                      </a:lnTo>
                      <a:lnTo>
                        <a:pt x="360" y="253"/>
                      </a:lnTo>
                      <a:lnTo>
                        <a:pt x="364" y="239"/>
                      </a:lnTo>
                      <a:lnTo>
                        <a:pt x="378" y="230"/>
                      </a:lnTo>
                      <a:lnTo>
                        <a:pt x="360" y="183"/>
                      </a:lnTo>
                      <a:lnTo>
                        <a:pt x="331" y="114"/>
                      </a:lnTo>
                      <a:lnTo>
                        <a:pt x="247" y="137"/>
                      </a:lnTo>
                      <a:lnTo>
                        <a:pt x="230" y="114"/>
                      </a:lnTo>
                      <a:lnTo>
                        <a:pt x="191" y="96"/>
                      </a:lnTo>
                      <a:lnTo>
                        <a:pt x="158" y="123"/>
                      </a:lnTo>
                      <a:lnTo>
                        <a:pt x="126" y="116"/>
                      </a:lnTo>
                      <a:lnTo>
                        <a:pt x="89" y="87"/>
                      </a:lnTo>
                      <a:lnTo>
                        <a:pt x="83" y="51"/>
                      </a:lnTo>
                      <a:lnTo>
                        <a:pt x="85" y="26"/>
                      </a:lnTo>
                      <a:lnTo>
                        <a:pt x="83" y="0"/>
                      </a:lnTo>
                      <a:lnTo>
                        <a:pt x="0" y="51"/>
                      </a:lnTo>
                      <a:lnTo>
                        <a:pt x="49" y="226"/>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310" name="Freeform 493">
                  <a:extLst>
                    <a:ext uri="{FF2B5EF4-FFF2-40B4-BE49-F238E27FC236}">
                      <a16:creationId xmlns:a16="http://schemas.microsoft.com/office/drawing/2014/main" id="{3DFAD514-A23B-4ACD-AAD0-4A087DBB5895}"/>
                    </a:ext>
                  </a:extLst>
                </p:cNvPr>
                <p:cNvSpPr/>
                <p:nvPr/>
              </p:nvSpPr>
              <p:spPr bwMode="auto">
                <a:xfrm>
                  <a:off x="2219160" y="3010521"/>
                  <a:ext cx="256078" cy="195715"/>
                </a:xfrm>
                <a:custGeom>
                  <a:avLst/>
                  <a:gdLst>
                    <a:gd name="T0" fmla="*/ 0 w 534"/>
                    <a:gd name="T1" fmla="*/ 1 h 433"/>
                    <a:gd name="T2" fmla="*/ 0 w 534"/>
                    <a:gd name="T3" fmla="*/ 3 h 433"/>
                    <a:gd name="T4" fmla="*/ 1 w 534"/>
                    <a:gd name="T5" fmla="*/ 2 h 433"/>
                    <a:gd name="T6" fmla="*/ 2 w 534"/>
                    <a:gd name="T7" fmla="*/ 3 h 433"/>
                    <a:gd name="T8" fmla="*/ 1 w 534"/>
                    <a:gd name="T9" fmla="*/ 3 h 433"/>
                    <a:gd name="T10" fmla="*/ 0 w 534"/>
                    <a:gd name="T11" fmla="*/ 3 h 433"/>
                    <a:gd name="T12" fmla="*/ 0 w 534"/>
                    <a:gd name="T13" fmla="*/ 4 h 433"/>
                    <a:gd name="T14" fmla="*/ 0 w 534"/>
                    <a:gd name="T15" fmla="*/ 4 h 433"/>
                    <a:gd name="T16" fmla="*/ 1 w 534"/>
                    <a:gd name="T17" fmla="*/ 5 h 433"/>
                    <a:gd name="T18" fmla="*/ 1 w 534"/>
                    <a:gd name="T19" fmla="*/ 5 h 433"/>
                    <a:gd name="T20" fmla="*/ 1 w 534"/>
                    <a:gd name="T21" fmla="*/ 5 h 433"/>
                    <a:gd name="T22" fmla="*/ 1 w 534"/>
                    <a:gd name="T23" fmla="*/ 7 h 433"/>
                    <a:gd name="T24" fmla="*/ 3 w 534"/>
                    <a:gd name="T25" fmla="*/ 7 h 433"/>
                    <a:gd name="T26" fmla="*/ 4 w 534"/>
                    <a:gd name="T27" fmla="*/ 6 h 433"/>
                    <a:gd name="T28" fmla="*/ 6 w 534"/>
                    <a:gd name="T29" fmla="*/ 7 h 433"/>
                    <a:gd name="T30" fmla="*/ 7 w 534"/>
                    <a:gd name="T31" fmla="*/ 8 h 433"/>
                    <a:gd name="T32" fmla="*/ 7 w 534"/>
                    <a:gd name="T33" fmla="*/ 9 h 433"/>
                    <a:gd name="T34" fmla="*/ 7 w 534"/>
                    <a:gd name="T35" fmla="*/ 9 h 433"/>
                    <a:gd name="T36" fmla="*/ 9 w 534"/>
                    <a:gd name="T37" fmla="*/ 10 h 433"/>
                    <a:gd name="T38" fmla="*/ 11 w 534"/>
                    <a:gd name="T39" fmla="*/ 7 h 433"/>
                    <a:gd name="T40" fmla="*/ 12 w 534"/>
                    <a:gd name="T41" fmla="*/ 7 h 433"/>
                    <a:gd name="T42" fmla="*/ 12 w 534"/>
                    <a:gd name="T43" fmla="*/ 7 h 433"/>
                    <a:gd name="T44" fmla="*/ 12 w 534"/>
                    <a:gd name="T45" fmla="*/ 6 h 433"/>
                    <a:gd name="T46" fmla="*/ 12 w 534"/>
                    <a:gd name="T47" fmla="*/ 5 h 433"/>
                    <a:gd name="T48" fmla="*/ 11 w 534"/>
                    <a:gd name="T49" fmla="*/ 5 h 433"/>
                    <a:gd name="T50" fmla="*/ 11 w 534"/>
                    <a:gd name="T51" fmla="*/ 5 h 433"/>
                    <a:gd name="T52" fmla="*/ 10 w 534"/>
                    <a:gd name="T53" fmla="*/ 4 h 433"/>
                    <a:gd name="T54" fmla="*/ 9 w 534"/>
                    <a:gd name="T55" fmla="*/ 3 h 433"/>
                    <a:gd name="T56" fmla="*/ 9 w 534"/>
                    <a:gd name="T57" fmla="*/ 3 h 433"/>
                    <a:gd name="T58" fmla="*/ 8 w 534"/>
                    <a:gd name="T59" fmla="*/ 2 h 433"/>
                    <a:gd name="T60" fmla="*/ 7 w 534"/>
                    <a:gd name="T61" fmla="*/ 3 h 433"/>
                    <a:gd name="T62" fmla="*/ 7 w 534"/>
                    <a:gd name="T63" fmla="*/ 3 h 433"/>
                    <a:gd name="T64" fmla="*/ 7 w 534"/>
                    <a:gd name="T65" fmla="*/ 3 h 433"/>
                    <a:gd name="T66" fmla="*/ 7 w 534"/>
                    <a:gd name="T67" fmla="*/ 2 h 433"/>
                    <a:gd name="T68" fmla="*/ 7 w 534"/>
                    <a:gd name="T69" fmla="*/ 1 h 433"/>
                    <a:gd name="T70" fmla="*/ 6 w 534"/>
                    <a:gd name="T71" fmla="*/ 1 h 433"/>
                    <a:gd name="T72" fmla="*/ 6 w 534"/>
                    <a:gd name="T73" fmla="*/ 1 h 433"/>
                    <a:gd name="T74" fmla="*/ 5 w 534"/>
                    <a:gd name="T75" fmla="*/ 0 h 433"/>
                    <a:gd name="T76" fmla="*/ 5 w 534"/>
                    <a:gd name="T77" fmla="*/ 0 h 433"/>
                    <a:gd name="T78" fmla="*/ 5 w 534"/>
                    <a:gd name="T79" fmla="*/ 0 h 433"/>
                    <a:gd name="T80" fmla="*/ 4 w 534"/>
                    <a:gd name="T81" fmla="*/ 0 h 433"/>
                    <a:gd name="T82" fmla="*/ 5 w 534"/>
                    <a:gd name="T83" fmla="*/ 1 h 433"/>
                    <a:gd name="T84" fmla="*/ 4 w 534"/>
                    <a:gd name="T85" fmla="*/ 1 h 433"/>
                    <a:gd name="T86" fmla="*/ 4 w 534"/>
                    <a:gd name="T87" fmla="*/ 1 h 433"/>
                    <a:gd name="T88" fmla="*/ 4 w 534"/>
                    <a:gd name="T89" fmla="*/ 1 h 433"/>
                    <a:gd name="T90" fmla="*/ 3 w 534"/>
                    <a:gd name="T91" fmla="*/ 1 h 433"/>
                    <a:gd name="T92" fmla="*/ 3 w 534"/>
                    <a:gd name="T93" fmla="*/ 1 h 433"/>
                    <a:gd name="T94" fmla="*/ 2 w 534"/>
                    <a:gd name="T95" fmla="*/ 2 h 433"/>
                    <a:gd name="T96" fmla="*/ 2 w 534"/>
                    <a:gd name="T97" fmla="*/ 1 h 433"/>
                    <a:gd name="T98" fmla="*/ 1 w 534"/>
                    <a:gd name="T99" fmla="*/ 1 h 433"/>
                    <a:gd name="T100" fmla="*/ 0 w 534"/>
                    <a:gd name="T101" fmla="*/ 1 h 43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34"/>
                    <a:gd name="T154" fmla="*/ 0 h 433"/>
                    <a:gd name="T155" fmla="*/ 534 w 534"/>
                    <a:gd name="T156" fmla="*/ 433 h 43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34" h="433">
                      <a:moveTo>
                        <a:pt x="0" y="63"/>
                      </a:moveTo>
                      <a:lnTo>
                        <a:pt x="4" y="118"/>
                      </a:lnTo>
                      <a:lnTo>
                        <a:pt x="32" y="86"/>
                      </a:lnTo>
                      <a:lnTo>
                        <a:pt x="72" y="129"/>
                      </a:lnTo>
                      <a:lnTo>
                        <a:pt x="53" y="156"/>
                      </a:lnTo>
                      <a:lnTo>
                        <a:pt x="7" y="130"/>
                      </a:lnTo>
                      <a:lnTo>
                        <a:pt x="1" y="168"/>
                      </a:lnTo>
                      <a:lnTo>
                        <a:pt x="7" y="191"/>
                      </a:lnTo>
                      <a:lnTo>
                        <a:pt x="32" y="196"/>
                      </a:lnTo>
                      <a:lnTo>
                        <a:pt x="22" y="221"/>
                      </a:lnTo>
                      <a:lnTo>
                        <a:pt x="41" y="238"/>
                      </a:lnTo>
                      <a:lnTo>
                        <a:pt x="41" y="314"/>
                      </a:lnTo>
                      <a:lnTo>
                        <a:pt x="115" y="292"/>
                      </a:lnTo>
                      <a:lnTo>
                        <a:pt x="157" y="269"/>
                      </a:lnTo>
                      <a:lnTo>
                        <a:pt x="250" y="320"/>
                      </a:lnTo>
                      <a:lnTo>
                        <a:pt x="311" y="352"/>
                      </a:lnTo>
                      <a:lnTo>
                        <a:pt x="322" y="366"/>
                      </a:lnTo>
                      <a:lnTo>
                        <a:pt x="328" y="405"/>
                      </a:lnTo>
                      <a:lnTo>
                        <a:pt x="382" y="433"/>
                      </a:lnTo>
                      <a:lnTo>
                        <a:pt x="466" y="329"/>
                      </a:lnTo>
                      <a:lnTo>
                        <a:pt x="519" y="329"/>
                      </a:lnTo>
                      <a:lnTo>
                        <a:pt x="528" y="286"/>
                      </a:lnTo>
                      <a:lnTo>
                        <a:pt x="534" y="268"/>
                      </a:lnTo>
                      <a:lnTo>
                        <a:pt x="517" y="240"/>
                      </a:lnTo>
                      <a:lnTo>
                        <a:pt x="478" y="223"/>
                      </a:lnTo>
                      <a:lnTo>
                        <a:pt x="472" y="202"/>
                      </a:lnTo>
                      <a:lnTo>
                        <a:pt x="417" y="186"/>
                      </a:lnTo>
                      <a:lnTo>
                        <a:pt x="382" y="148"/>
                      </a:lnTo>
                      <a:lnTo>
                        <a:pt x="371" y="122"/>
                      </a:lnTo>
                      <a:lnTo>
                        <a:pt x="343" y="98"/>
                      </a:lnTo>
                      <a:lnTo>
                        <a:pt x="327" y="113"/>
                      </a:lnTo>
                      <a:lnTo>
                        <a:pt x="317" y="122"/>
                      </a:lnTo>
                      <a:lnTo>
                        <a:pt x="297" y="118"/>
                      </a:lnTo>
                      <a:lnTo>
                        <a:pt x="281" y="86"/>
                      </a:lnTo>
                      <a:lnTo>
                        <a:pt x="281" y="63"/>
                      </a:lnTo>
                      <a:lnTo>
                        <a:pt x="261" y="56"/>
                      </a:lnTo>
                      <a:lnTo>
                        <a:pt x="256" y="35"/>
                      </a:lnTo>
                      <a:lnTo>
                        <a:pt x="233" y="18"/>
                      </a:lnTo>
                      <a:lnTo>
                        <a:pt x="216" y="18"/>
                      </a:lnTo>
                      <a:lnTo>
                        <a:pt x="204" y="0"/>
                      </a:lnTo>
                      <a:lnTo>
                        <a:pt x="186" y="10"/>
                      </a:lnTo>
                      <a:lnTo>
                        <a:pt x="192" y="35"/>
                      </a:lnTo>
                      <a:lnTo>
                        <a:pt x="182" y="31"/>
                      </a:lnTo>
                      <a:lnTo>
                        <a:pt x="173" y="26"/>
                      </a:lnTo>
                      <a:lnTo>
                        <a:pt x="157" y="63"/>
                      </a:lnTo>
                      <a:lnTo>
                        <a:pt x="136" y="68"/>
                      </a:lnTo>
                      <a:lnTo>
                        <a:pt x="115" y="61"/>
                      </a:lnTo>
                      <a:lnTo>
                        <a:pt x="101" y="80"/>
                      </a:lnTo>
                      <a:lnTo>
                        <a:pt x="84" y="63"/>
                      </a:lnTo>
                      <a:lnTo>
                        <a:pt x="57" y="46"/>
                      </a:lnTo>
                      <a:lnTo>
                        <a:pt x="0" y="63"/>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311" name="Freeform 494">
                  <a:extLst>
                    <a:ext uri="{FF2B5EF4-FFF2-40B4-BE49-F238E27FC236}">
                      <a16:creationId xmlns:a16="http://schemas.microsoft.com/office/drawing/2014/main" id="{38201C6C-E4BA-4C83-A40A-CA60533904FB}"/>
                    </a:ext>
                  </a:extLst>
                </p:cNvPr>
                <p:cNvSpPr/>
                <p:nvPr/>
              </p:nvSpPr>
              <p:spPr bwMode="auto">
                <a:xfrm>
                  <a:off x="2505563" y="3008929"/>
                  <a:ext cx="213960" cy="98653"/>
                </a:xfrm>
                <a:custGeom>
                  <a:avLst/>
                  <a:gdLst>
                    <a:gd name="T0" fmla="*/ 3 w 444"/>
                    <a:gd name="T1" fmla="*/ 3 h 219"/>
                    <a:gd name="T2" fmla="*/ 2 w 444"/>
                    <a:gd name="T3" fmla="*/ 3 h 219"/>
                    <a:gd name="T4" fmla="*/ 0 w 444"/>
                    <a:gd name="T5" fmla="*/ 4 h 219"/>
                    <a:gd name="T6" fmla="*/ 0 w 444"/>
                    <a:gd name="T7" fmla="*/ 4 h 219"/>
                    <a:gd name="T8" fmla="*/ 0 w 444"/>
                    <a:gd name="T9" fmla="*/ 5 h 219"/>
                    <a:gd name="T10" fmla="*/ 1 w 444"/>
                    <a:gd name="T11" fmla="*/ 5 h 219"/>
                    <a:gd name="T12" fmla="*/ 3 w 444"/>
                    <a:gd name="T13" fmla="*/ 5 h 219"/>
                    <a:gd name="T14" fmla="*/ 4 w 444"/>
                    <a:gd name="T15" fmla="*/ 5 h 219"/>
                    <a:gd name="T16" fmla="*/ 5 w 444"/>
                    <a:gd name="T17" fmla="*/ 5 h 219"/>
                    <a:gd name="T18" fmla="*/ 5 w 444"/>
                    <a:gd name="T19" fmla="*/ 4 h 219"/>
                    <a:gd name="T20" fmla="*/ 6 w 444"/>
                    <a:gd name="T21" fmla="*/ 4 h 219"/>
                    <a:gd name="T22" fmla="*/ 7 w 444"/>
                    <a:gd name="T23" fmla="*/ 4 h 219"/>
                    <a:gd name="T24" fmla="*/ 7 w 444"/>
                    <a:gd name="T25" fmla="*/ 4 h 219"/>
                    <a:gd name="T26" fmla="*/ 9 w 444"/>
                    <a:gd name="T27" fmla="*/ 3 h 219"/>
                    <a:gd name="T28" fmla="*/ 10 w 444"/>
                    <a:gd name="T29" fmla="*/ 2 h 219"/>
                    <a:gd name="T30" fmla="*/ 10 w 444"/>
                    <a:gd name="T31" fmla="*/ 2 h 219"/>
                    <a:gd name="T32" fmla="*/ 10 w 444"/>
                    <a:gd name="T33" fmla="*/ 1 h 219"/>
                    <a:gd name="T34" fmla="*/ 9 w 444"/>
                    <a:gd name="T35" fmla="*/ 1 h 219"/>
                    <a:gd name="T36" fmla="*/ 9 w 444"/>
                    <a:gd name="T37" fmla="*/ 1 h 219"/>
                    <a:gd name="T38" fmla="*/ 8 w 444"/>
                    <a:gd name="T39" fmla="*/ 1 h 219"/>
                    <a:gd name="T40" fmla="*/ 7 w 444"/>
                    <a:gd name="T41" fmla="*/ 0 h 219"/>
                    <a:gd name="T42" fmla="*/ 4 w 444"/>
                    <a:gd name="T43" fmla="*/ 0 h 219"/>
                    <a:gd name="T44" fmla="*/ 4 w 444"/>
                    <a:gd name="T45" fmla="*/ 0 h 219"/>
                    <a:gd name="T46" fmla="*/ 4 w 444"/>
                    <a:gd name="T47" fmla="*/ 1 h 219"/>
                    <a:gd name="T48" fmla="*/ 4 w 444"/>
                    <a:gd name="T49" fmla="*/ 1 h 219"/>
                    <a:gd name="T50" fmla="*/ 4 w 444"/>
                    <a:gd name="T51" fmla="*/ 1 h 219"/>
                    <a:gd name="T52" fmla="*/ 3 w 444"/>
                    <a:gd name="T53" fmla="*/ 1 h 219"/>
                    <a:gd name="T54" fmla="*/ 3 w 444"/>
                    <a:gd name="T55" fmla="*/ 1 h 219"/>
                    <a:gd name="T56" fmla="*/ 2 w 444"/>
                    <a:gd name="T57" fmla="*/ 1 h 219"/>
                    <a:gd name="T58" fmla="*/ 2 w 444"/>
                    <a:gd name="T59" fmla="*/ 1 h 219"/>
                    <a:gd name="T60" fmla="*/ 2 w 444"/>
                    <a:gd name="T61" fmla="*/ 1 h 219"/>
                    <a:gd name="T62" fmla="*/ 2 w 444"/>
                    <a:gd name="T63" fmla="*/ 2 h 219"/>
                    <a:gd name="T64" fmla="*/ 2 w 444"/>
                    <a:gd name="T65" fmla="*/ 2 h 219"/>
                    <a:gd name="T66" fmla="*/ 2 w 444"/>
                    <a:gd name="T67" fmla="*/ 3 h 219"/>
                    <a:gd name="T68" fmla="*/ 4 w 444"/>
                    <a:gd name="T69" fmla="*/ 3 h 219"/>
                    <a:gd name="T70" fmla="*/ 4 w 444"/>
                    <a:gd name="T71" fmla="*/ 2 h 219"/>
                    <a:gd name="T72" fmla="*/ 5 w 444"/>
                    <a:gd name="T73" fmla="*/ 3 h 219"/>
                    <a:gd name="T74" fmla="*/ 4 w 444"/>
                    <a:gd name="T75" fmla="*/ 3 h 219"/>
                    <a:gd name="T76" fmla="*/ 4 w 444"/>
                    <a:gd name="T77" fmla="*/ 3 h 219"/>
                    <a:gd name="T78" fmla="*/ 3 w 444"/>
                    <a:gd name="T79" fmla="*/ 3 h 219"/>
                    <a:gd name="T80" fmla="*/ 3 w 444"/>
                    <a:gd name="T81" fmla="*/ 3 h 219"/>
                    <a:gd name="T82" fmla="*/ 3 w 444"/>
                    <a:gd name="T83" fmla="*/ 3 h 21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44"/>
                    <a:gd name="T127" fmla="*/ 0 h 219"/>
                    <a:gd name="T128" fmla="*/ 444 w 444"/>
                    <a:gd name="T129" fmla="*/ 219 h 21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44" h="219">
                      <a:moveTo>
                        <a:pt x="113" y="156"/>
                      </a:moveTo>
                      <a:lnTo>
                        <a:pt x="81" y="156"/>
                      </a:lnTo>
                      <a:lnTo>
                        <a:pt x="16" y="165"/>
                      </a:lnTo>
                      <a:lnTo>
                        <a:pt x="0" y="190"/>
                      </a:lnTo>
                      <a:lnTo>
                        <a:pt x="16" y="200"/>
                      </a:lnTo>
                      <a:lnTo>
                        <a:pt x="29" y="207"/>
                      </a:lnTo>
                      <a:lnTo>
                        <a:pt x="118" y="206"/>
                      </a:lnTo>
                      <a:lnTo>
                        <a:pt x="179" y="206"/>
                      </a:lnTo>
                      <a:lnTo>
                        <a:pt x="207" y="219"/>
                      </a:lnTo>
                      <a:lnTo>
                        <a:pt x="216" y="192"/>
                      </a:lnTo>
                      <a:lnTo>
                        <a:pt x="242" y="190"/>
                      </a:lnTo>
                      <a:lnTo>
                        <a:pt x="278" y="180"/>
                      </a:lnTo>
                      <a:lnTo>
                        <a:pt x="309" y="172"/>
                      </a:lnTo>
                      <a:lnTo>
                        <a:pt x="363" y="136"/>
                      </a:lnTo>
                      <a:lnTo>
                        <a:pt x="423" y="102"/>
                      </a:lnTo>
                      <a:lnTo>
                        <a:pt x="444" y="84"/>
                      </a:lnTo>
                      <a:lnTo>
                        <a:pt x="436" y="50"/>
                      </a:lnTo>
                      <a:lnTo>
                        <a:pt x="406" y="50"/>
                      </a:lnTo>
                      <a:lnTo>
                        <a:pt x="382" y="35"/>
                      </a:lnTo>
                      <a:lnTo>
                        <a:pt x="349" y="22"/>
                      </a:lnTo>
                      <a:lnTo>
                        <a:pt x="275" y="14"/>
                      </a:lnTo>
                      <a:lnTo>
                        <a:pt x="182" y="0"/>
                      </a:lnTo>
                      <a:lnTo>
                        <a:pt x="165" y="4"/>
                      </a:lnTo>
                      <a:lnTo>
                        <a:pt x="171" y="22"/>
                      </a:lnTo>
                      <a:lnTo>
                        <a:pt x="180" y="39"/>
                      </a:lnTo>
                      <a:lnTo>
                        <a:pt x="156" y="45"/>
                      </a:lnTo>
                      <a:lnTo>
                        <a:pt x="148" y="33"/>
                      </a:lnTo>
                      <a:lnTo>
                        <a:pt x="117" y="29"/>
                      </a:lnTo>
                      <a:lnTo>
                        <a:pt x="76" y="33"/>
                      </a:lnTo>
                      <a:lnTo>
                        <a:pt x="93" y="45"/>
                      </a:lnTo>
                      <a:lnTo>
                        <a:pt x="93" y="57"/>
                      </a:lnTo>
                      <a:lnTo>
                        <a:pt x="86" y="72"/>
                      </a:lnTo>
                      <a:lnTo>
                        <a:pt x="86" y="95"/>
                      </a:lnTo>
                      <a:lnTo>
                        <a:pt x="98" y="108"/>
                      </a:lnTo>
                      <a:lnTo>
                        <a:pt x="156" y="108"/>
                      </a:lnTo>
                      <a:lnTo>
                        <a:pt x="174" y="107"/>
                      </a:lnTo>
                      <a:lnTo>
                        <a:pt x="192" y="126"/>
                      </a:lnTo>
                      <a:lnTo>
                        <a:pt x="173" y="153"/>
                      </a:lnTo>
                      <a:lnTo>
                        <a:pt x="154" y="153"/>
                      </a:lnTo>
                      <a:lnTo>
                        <a:pt x="132" y="152"/>
                      </a:lnTo>
                      <a:lnTo>
                        <a:pt x="123" y="153"/>
                      </a:lnTo>
                      <a:lnTo>
                        <a:pt x="113" y="156"/>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312" name="Freeform 495">
                  <a:extLst>
                    <a:ext uri="{FF2B5EF4-FFF2-40B4-BE49-F238E27FC236}">
                      <a16:creationId xmlns:a16="http://schemas.microsoft.com/office/drawing/2014/main" id="{55C568DE-EC89-46E5-AFEE-D4E01E5D13A5}"/>
                    </a:ext>
                  </a:extLst>
                </p:cNvPr>
                <p:cNvSpPr/>
                <p:nvPr/>
              </p:nvSpPr>
              <p:spPr bwMode="auto">
                <a:xfrm>
                  <a:off x="2483662" y="3067803"/>
                  <a:ext cx="136463" cy="103427"/>
                </a:xfrm>
                <a:custGeom>
                  <a:avLst/>
                  <a:gdLst>
                    <a:gd name="T0" fmla="*/ 0 w 285"/>
                    <a:gd name="T1" fmla="*/ 5 h 227"/>
                    <a:gd name="T2" fmla="*/ 0 w 285"/>
                    <a:gd name="T3" fmla="*/ 5 h 227"/>
                    <a:gd name="T4" fmla="*/ 1 w 285"/>
                    <a:gd name="T5" fmla="*/ 5 h 227"/>
                    <a:gd name="T6" fmla="*/ 2 w 285"/>
                    <a:gd name="T7" fmla="*/ 5 h 227"/>
                    <a:gd name="T8" fmla="*/ 3 w 285"/>
                    <a:gd name="T9" fmla="*/ 3 h 227"/>
                    <a:gd name="T10" fmla="*/ 3 w 285"/>
                    <a:gd name="T11" fmla="*/ 4 h 227"/>
                    <a:gd name="T12" fmla="*/ 4 w 285"/>
                    <a:gd name="T13" fmla="*/ 5 h 227"/>
                    <a:gd name="T14" fmla="*/ 5 w 285"/>
                    <a:gd name="T15" fmla="*/ 5 h 227"/>
                    <a:gd name="T16" fmla="*/ 6 w 285"/>
                    <a:gd name="T17" fmla="*/ 5 h 227"/>
                    <a:gd name="T18" fmla="*/ 7 w 285"/>
                    <a:gd name="T19" fmla="*/ 5 h 227"/>
                    <a:gd name="T20" fmla="*/ 7 w 285"/>
                    <a:gd name="T21" fmla="*/ 3 h 227"/>
                    <a:gd name="T22" fmla="*/ 6 w 285"/>
                    <a:gd name="T23" fmla="*/ 3 h 227"/>
                    <a:gd name="T24" fmla="*/ 6 w 285"/>
                    <a:gd name="T25" fmla="*/ 3 h 227"/>
                    <a:gd name="T26" fmla="*/ 6 w 285"/>
                    <a:gd name="T27" fmla="*/ 2 h 227"/>
                    <a:gd name="T28" fmla="*/ 5 w 285"/>
                    <a:gd name="T29" fmla="*/ 2 h 227"/>
                    <a:gd name="T30" fmla="*/ 5 w 285"/>
                    <a:gd name="T31" fmla="*/ 2 h 227"/>
                    <a:gd name="T32" fmla="*/ 3 w 285"/>
                    <a:gd name="T33" fmla="*/ 2 h 227"/>
                    <a:gd name="T34" fmla="*/ 3 w 285"/>
                    <a:gd name="T35" fmla="*/ 2 h 227"/>
                    <a:gd name="T36" fmla="*/ 2 w 285"/>
                    <a:gd name="T37" fmla="*/ 2 h 227"/>
                    <a:gd name="T38" fmla="*/ 1 w 285"/>
                    <a:gd name="T39" fmla="*/ 1 h 227"/>
                    <a:gd name="T40" fmla="*/ 1 w 285"/>
                    <a:gd name="T41" fmla="*/ 1 h 227"/>
                    <a:gd name="T42" fmla="*/ 1 w 285"/>
                    <a:gd name="T43" fmla="*/ 1 h 227"/>
                    <a:gd name="T44" fmla="*/ 1 w 285"/>
                    <a:gd name="T45" fmla="*/ 1 h 227"/>
                    <a:gd name="T46" fmla="*/ 3 w 285"/>
                    <a:gd name="T47" fmla="*/ 1 h 227"/>
                    <a:gd name="T48" fmla="*/ 3 w 285"/>
                    <a:gd name="T49" fmla="*/ 0 h 227"/>
                    <a:gd name="T50" fmla="*/ 2 w 285"/>
                    <a:gd name="T51" fmla="*/ 0 h 227"/>
                    <a:gd name="T52" fmla="*/ 1 w 285"/>
                    <a:gd name="T53" fmla="*/ 0 h 227"/>
                    <a:gd name="T54" fmla="*/ 0 w 285"/>
                    <a:gd name="T55" fmla="*/ 1 h 227"/>
                    <a:gd name="T56" fmla="*/ 0 w 285"/>
                    <a:gd name="T57" fmla="*/ 2 h 227"/>
                    <a:gd name="T58" fmla="*/ 0 w 285"/>
                    <a:gd name="T59" fmla="*/ 2 h 227"/>
                    <a:gd name="T60" fmla="*/ 0 w 285"/>
                    <a:gd name="T61" fmla="*/ 2 h 227"/>
                    <a:gd name="T62" fmla="*/ 1 w 285"/>
                    <a:gd name="T63" fmla="*/ 2 h 227"/>
                    <a:gd name="T64" fmla="*/ 1 w 285"/>
                    <a:gd name="T65" fmla="*/ 3 h 227"/>
                    <a:gd name="T66" fmla="*/ 1 w 285"/>
                    <a:gd name="T67" fmla="*/ 4 h 227"/>
                    <a:gd name="T68" fmla="*/ 1 w 285"/>
                    <a:gd name="T69" fmla="*/ 4 h 227"/>
                    <a:gd name="T70" fmla="*/ 1 w 285"/>
                    <a:gd name="T71" fmla="*/ 4 h 227"/>
                    <a:gd name="T72" fmla="*/ 0 w 285"/>
                    <a:gd name="T73" fmla="*/ 5 h 2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5"/>
                    <a:gd name="T112" fmla="*/ 0 h 227"/>
                    <a:gd name="T113" fmla="*/ 285 w 285"/>
                    <a:gd name="T114" fmla="*/ 227 h 22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5" h="227">
                      <a:moveTo>
                        <a:pt x="0" y="192"/>
                      </a:moveTo>
                      <a:lnTo>
                        <a:pt x="4" y="201"/>
                      </a:lnTo>
                      <a:lnTo>
                        <a:pt x="27" y="205"/>
                      </a:lnTo>
                      <a:lnTo>
                        <a:pt x="76" y="207"/>
                      </a:lnTo>
                      <a:lnTo>
                        <a:pt x="135" y="138"/>
                      </a:lnTo>
                      <a:lnTo>
                        <a:pt x="150" y="181"/>
                      </a:lnTo>
                      <a:lnTo>
                        <a:pt x="166" y="227"/>
                      </a:lnTo>
                      <a:lnTo>
                        <a:pt x="206" y="209"/>
                      </a:lnTo>
                      <a:lnTo>
                        <a:pt x="243" y="191"/>
                      </a:lnTo>
                      <a:lnTo>
                        <a:pt x="285" y="205"/>
                      </a:lnTo>
                      <a:lnTo>
                        <a:pt x="285" y="139"/>
                      </a:lnTo>
                      <a:lnTo>
                        <a:pt x="258" y="127"/>
                      </a:lnTo>
                      <a:lnTo>
                        <a:pt x="242" y="128"/>
                      </a:lnTo>
                      <a:lnTo>
                        <a:pt x="253" y="85"/>
                      </a:lnTo>
                      <a:lnTo>
                        <a:pt x="218" y="76"/>
                      </a:lnTo>
                      <a:lnTo>
                        <a:pt x="192" y="73"/>
                      </a:lnTo>
                      <a:lnTo>
                        <a:pt x="151" y="73"/>
                      </a:lnTo>
                      <a:lnTo>
                        <a:pt x="121" y="73"/>
                      </a:lnTo>
                      <a:lnTo>
                        <a:pt x="81" y="73"/>
                      </a:lnTo>
                      <a:lnTo>
                        <a:pt x="49" y="66"/>
                      </a:lnTo>
                      <a:lnTo>
                        <a:pt x="45" y="59"/>
                      </a:lnTo>
                      <a:lnTo>
                        <a:pt x="50" y="44"/>
                      </a:lnTo>
                      <a:lnTo>
                        <a:pt x="65" y="32"/>
                      </a:lnTo>
                      <a:lnTo>
                        <a:pt x="119" y="21"/>
                      </a:lnTo>
                      <a:lnTo>
                        <a:pt x="117" y="0"/>
                      </a:lnTo>
                      <a:lnTo>
                        <a:pt x="73" y="7"/>
                      </a:lnTo>
                      <a:lnTo>
                        <a:pt x="40" y="4"/>
                      </a:lnTo>
                      <a:lnTo>
                        <a:pt x="19" y="27"/>
                      </a:lnTo>
                      <a:lnTo>
                        <a:pt x="9" y="73"/>
                      </a:lnTo>
                      <a:lnTo>
                        <a:pt x="11" y="84"/>
                      </a:lnTo>
                      <a:lnTo>
                        <a:pt x="8" y="86"/>
                      </a:lnTo>
                      <a:lnTo>
                        <a:pt x="34" y="97"/>
                      </a:lnTo>
                      <a:lnTo>
                        <a:pt x="47" y="122"/>
                      </a:lnTo>
                      <a:lnTo>
                        <a:pt x="39" y="153"/>
                      </a:lnTo>
                      <a:lnTo>
                        <a:pt x="32" y="155"/>
                      </a:lnTo>
                      <a:lnTo>
                        <a:pt x="25" y="166"/>
                      </a:lnTo>
                      <a:lnTo>
                        <a:pt x="0" y="192"/>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sp>
              <p:nvSpPr>
                <p:cNvPr id="313" name="Freeform 496">
                  <a:extLst>
                    <a:ext uri="{FF2B5EF4-FFF2-40B4-BE49-F238E27FC236}">
                      <a16:creationId xmlns:a16="http://schemas.microsoft.com/office/drawing/2014/main" id="{896B8AB7-1687-44DA-85F5-3B602F9E9B7F}"/>
                    </a:ext>
                  </a:extLst>
                </p:cNvPr>
                <p:cNvSpPr/>
                <p:nvPr/>
              </p:nvSpPr>
              <p:spPr bwMode="auto">
                <a:xfrm>
                  <a:off x="3358033" y="3476736"/>
                  <a:ext cx="10108" cy="15912"/>
                </a:xfrm>
                <a:custGeom>
                  <a:avLst/>
                  <a:gdLst>
                    <a:gd name="T0" fmla="*/ 0 w 19"/>
                    <a:gd name="T1" fmla="*/ 1 h 33"/>
                    <a:gd name="T2" fmla="*/ 0 w 19"/>
                    <a:gd name="T3" fmla="*/ 0 h 33"/>
                    <a:gd name="T4" fmla="*/ 1 w 19"/>
                    <a:gd name="T5" fmla="*/ 1 h 33"/>
                    <a:gd name="T6" fmla="*/ 0 w 19"/>
                    <a:gd name="T7" fmla="*/ 1 h 33"/>
                    <a:gd name="T8" fmla="*/ 0 60000 65536"/>
                    <a:gd name="T9" fmla="*/ 0 60000 65536"/>
                    <a:gd name="T10" fmla="*/ 0 60000 65536"/>
                    <a:gd name="T11" fmla="*/ 0 60000 65536"/>
                    <a:gd name="T12" fmla="*/ 0 w 19"/>
                    <a:gd name="T13" fmla="*/ 0 h 33"/>
                    <a:gd name="T14" fmla="*/ 19 w 19"/>
                    <a:gd name="T15" fmla="*/ 33 h 33"/>
                  </a:gdLst>
                  <a:ahLst/>
                  <a:cxnLst>
                    <a:cxn ang="T8">
                      <a:pos x="T0" y="T1"/>
                    </a:cxn>
                    <a:cxn ang="T9">
                      <a:pos x="T2" y="T3"/>
                    </a:cxn>
                    <a:cxn ang="T10">
                      <a:pos x="T4" y="T5"/>
                    </a:cxn>
                    <a:cxn ang="T11">
                      <a:pos x="T6" y="T7"/>
                    </a:cxn>
                  </a:cxnLst>
                  <a:rect l="T12" t="T13" r="T14" b="T15"/>
                  <a:pathLst>
                    <a:path w="19" h="33">
                      <a:moveTo>
                        <a:pt x="0" y="33"/>
                      </a:moveTo>
                      <a:lnTo>
                        <a:pt x="11" y="0"/>
                      </a:lnTo>
                      <a:lnTo>
                        <a:pt x="19" y="18"/>
                      </a:lnTo>
                      <a:lnTo>
                        <a:pt x="0" y="33"/>
                      </a:lnTo>
                      <a:close/>
                    </a:path>
                  </a:pathLst>
                </a:custGeom>
                <a:solidFill>
                  <a:srgbClr val="B2D2DE"/>
                </a:solidFill>
                <a:ln w="6350">
                  <a:solidFill>
                    <a:srgbClr val="FFFFFF"/>
                  </a:solidFill>
                  <a:round/>
                </a:ln>
              </p:spPr>
              <p:txBody>
                <a:bodyPr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endParaRPr>
                </a:p>
              </p:txBody>
            </p:sp>
          </p:grpSp>
          <p:grpSp>
            <p:nvGrpSpPr>
              <p:cNvPr id="14" name="组合 13">
                <a:extLst>
                  <a:ext uri="{FF2B5EF4-FFF2-40B4-BE49-F238E27FC236}">
                    <a16:creationId xmlns:a16="http://schemas.microsoft.com/office/drawing/2014/main" id="{92733742-22CE-49C0-AD1D-6E81B33D581D}"/>
                  </a:ext>
                </a:extLst>
              </p:cNvPr>
              <p:cNvGrpSpPr/>
              <p:nvPr/>
            </p:nvGrpSpPr>
            <p:grpSpPr>
              <a:xfrm>
                <a:off x="12155" y="3490"/>
                <a:ext cx="360" cy="547"/>
                <a:chOff x="7770100" y="2611135"/>
                <a:chExt cx="149070" cy="219601"/>
              </a:xfrm>
            </p:grpSpPr>
            <p:sp>
              <p:nvSpPr>
                <p:cNvPr id="66" name="Oval 2857">
                  <a:extLst>
                    <a:ext uri="{FF2B5EF4-FFF2-40B4-BE49-F238E27FC236}">
                      <a16:creationId xmlns:a16="http://schemas.microsoft.com/office/drawing/2014/main" id="{4497249A-5829-4909-9AA0-E15082FC041B}"/>
                    </a:ext>
                  </a:extLst>
                </p:cNvPr>
                <p:cNvSpPr>
                  <a:spLocks noChangeArrowheads="1"/>
                </p:cNvSpPr>
                <p:nvPr/>
              </p:nvSpPr>
              <p:spPr bwMode="auto">
                <a:xfrm>
                  <a:off x="7796935" y="2636610"/>
                  <a:ext cx="87687" cy="87414"/>
                </a:xfrm>
                <a:prstGeom prst="ellipse">
                  <a:avLst/>
                </a:prstGeom>
                <a:solidFill>
                  <a:srgbClr val="EAE8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ctr"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endParaRPr>
                </a:p>
              </p:txBody>
            </p:sp>
            <p:sp>
              <p:nvSpPr>
                <p:cNvPr id="67" name="Freeform 2860">
                  <a:extLst>
                    <a:ext uri="{FF2B5EF4-FFF2-40B4-BE49-F238E27FC236}">
                      <a16:creationId xmlns:a16="http://schemas.microsoft.com/office/drawing/2014/main" id="{3F97310E-4144-4192-98EB-EBAE383AA7A2}"/>
                    </a:ext>
                  </a:extLst>
                </p:cNvPr>
                <p:cNvSpPr>
                  <a:spLocks noEditPoints="1"/>
                </p:cNvSpPr>
                <p:nvPr/>
              </p:nvSpPr>
              <p:spPr bwMode="auto">
                <a:xfrm>
                  <a:off x="7770100" y="2611135"/>
                  <a:ext cx="149070" cy="219601"/>
                </a:xfrm>
                <a:custGeom>
                  <a:avLst/>
                  <a:gdLst>
                    <a:gd name="T0" fmla="*/ 47 w 94"/>
                    <a:gd name="T1" fmla="*/ 0 h 143"/>
                    <a:gd name="T2" fmla="*/ 0 w 94"/>
                    <a:gd name="T3" fmla="*/ 43 h 143"/>
                    <a:gd name="T4" fmla="*/ 2 w 94"/>
                    <a:gd name="T5" fmla="*/ 57 h 143"/>
                    <a:gd name="T6" fmla="*/ 44 w 94"/>
                    <a:gd name="T7" fmla="*/ 143 h 143"/>
                    <a:gd name="T8" fmla="*/ 91 w 94"/>
                    <a:gd name="T9" fmla="*/ 59 h 143"/>
                    <a:gd name="T10" fmla="*/ 94 w 94"/>
                    <a:gd name="T11" fmla="*/ 43 h 143"/>
                    <a:gd name="T12" fmla="*/ 47 w 94"/>
                    <a:gd name="T13" fmla="*/ 0 h 143"/>
                    <a:gd name="T14" fmla="*/ 47 w 94"/>
                    <a:gd name="T15" fmla="*/ 71 h 143"/>
                    <a:gd name="T16" fmla="*/ 19 w 94"/>
                    <a:gd name="T17" fmla="*/ 44 h 143"/>
                    <a:gd name="T18" fmla="*/ 47 w 94"/>
                    <a:gd name="T19" fmla="*/ 16 h 143"/>
                    <a:gd name="T20" fmla="*/ 75 w 94"/>
                    <a:gd name="T21" fmla="*/ 44 h 143"/>
                    <a:gd name="T22" fmla="*/ 47 w 94"/>
                    <a:gd name="T23" fmla="*/ 7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43">
                      <a:moveTo>
                        <a:pt x="47" y="0"/>
                      </a:moveTo>
                      <a:cubicBezTo>
                        <a:pt x="21" y="0"/>
                        <a:pt x="0" y="20"/>
                        <a:pt x="0" y="43"/>
                      </a:cubicBezTo>
                      <a:cubicBezTo>
                        <a:pt x="0" y="48"/>
                        <a:pt x="1" y="53"/>
                        <a:pt x="2" y="57"/>
                      </a:cubicBezTo>
                      <a:cubicBezTo>
                        <a:pt x="6" y="68"/>
                        <a:pt x="44" y="143"/>
                        <a:pt x="44" y="143"/>
                      </a:cubicBezTo>
                      <a:cubicBezTo>
                        <a:pt x="44" y="143"/>
                        <a:pt x="85" y="75"/>
                        <a:pt x="91" y="59"/>
                      </a:cubicBezTo>
                      <a:cubicBezTo>
                        <a:pt x="93" y="54"/>
                        <a:pt x="94" y="49"/>
                        <a:pt x="94" y="43"/>
                      </a:cubicBezTo>
                      <a:cubicBezTo>
                        <a:pt x="94" y="20"/>
                        <a:pt x="73" y="0"/>
                        <a:pt x="47" y="0"/>
                      </a:cubicBezTo>
                      <a:close/>
                      <a:moveTo>
                        <a:pt x="47" y="71"/>
                      </a:moveTo>
                      <a:cubicBezTo>
                        <a:pt x="31" y="71"/>
                        <a:pt x="19" y="59"/>
                        <a:pt x="19" y="44"/>
                      </a:cubicBezTo>
                      <a:cubicBezTo>
                        <a:pt x="19" y="29"/>
                        <a:pt x="31" y="16"/>
                        <a:pt x="47" y="16"/>
                      </a:cubicBezTo>
                      <a:cubicBezTo>
                        <a:pt x="63" y="16"/>
                        <a:pt x="75" y="29"/>
                        <a:pt x="75" y="44"/>
                      </a:cubicBezTo>
                      <a:cubicBezTo>
                        <a:pt x="75" y="59"/>
                        <a:pt x="63" y="71"/>
                        <a:pt x="47" y="71"/>
                      </a:cubicBezTo>
                      <a:close/>
                    </a:path>
                  </a:pathLst>
                </a:custGeom>
                <a:solidFill>
                  <a:srgbClr val="3399FF"/>
                </a:solidFill>
                <a:ln>
                  <a:noFill/>
                </a:ln>
              </p:spPr>
              <p:txBody>
                <a:bodyPr vert="horz" wrap="square" lIns="91440" tIns="45720" rIns="91440" bIns="45720" numCol="1" anchor="ctr"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endParaRPr>
                </a:p>
              </p:txBody>
            </p:sp>
          </p:grpSp>
          <p:grpSp>
            <p:nvGrpSpPr>
              <p:cNvPr id="15" name="组合 14">
                <a:extLst>
                  <a:ext uri="{FF2B5EF4-FFF2-40B4-BE49-F238E27FC236}">
                    <a16:creationId xmlns:a16="http://schemas.microsoft.com/office/drawing/2014/main" id="{50F5FD0A-1B9F-40DB-A047-A1DB7BE170D3}"/>
                  </a:ext>
                </a:extLst>
              </p:cNvPr>
              <p:cNvGrpSpPr/>
              <p:nvPr/>
            </p:nvGrpSpPr>
            <p:grpSpPr>
              <a:xfrm>
                <a:off x="2762" y="3707"/>
                <a:ext cx="360" cy="547"/>
                <a:chOff x="7770100" y="2611135"/>
                <a:chExt cx="149070" cy="219601"/>
              </a:xfrm>
              <a:effectLst>
                <a:outerShdw blurRad="152400" dist="317500" dir="5400000" sx="90000" sy="-19000" rotWithShape="0">
                  <a:prstClr val="black">
                    <a:alpha val="52000"/>
                  </a:prstClr>
                </a:outerShdw>
              </a:effectLst>
            </p:grpSpPr>
            <p:sp>
              <p:nvSpPr>
                <p:cNvPr id="64" name="Oval 2857">
                  <a:extLst>
                    <a:ext uri="{FF2B5EF4-FFF2-40B4-BE49-F238E27FC236}">
                      <a16:creationId xmlns:a16="http://schemas.microsoft.com/office/drawing/2014/main" id="{05C5EBEB-1D5F-44F4-B0C0-311309B3C7E3}"/>
                    </a:ext>
                  </a:extLst>
                </p:cNvPr>
                <p:cNvSpPr>
                  <a:spLocks noChangeArrowheads="1"/>
                </p:cNvSpPr>
                <p:nvPr/>
              </p:nvSpPr>
              <p:spPr bwMode="auto">
                <a:xfrm>
                  <a:off x="7796935" y="2636610"/>
                  <a:ext cx="87687" cy="87414"/>
                </a:xfrm>
                <a:prstGeom prst="ellipse">
                  <a:avLst/>
                </a:prstGeom>
                <a:solidFill>
                  <a:srgbClr val="EAE8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ctr"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endParaRPr>
                </a:p>
              </p:txBody>
            </p:sp>
            <p:sp>
              <p:nvSpPr>
                <p:cNvPr id="65" name="Freeform 2860">
                  <a:extLst>
                    <a:ext uri="{FF2B5EF4-FFF2-40B4-BE49-F238E27FC236}">
                      <a16:creationId xmlns:a16="http://schemas.microsoft.com/office/drawing/2014/main" id="{81C11559-D7FA-42B1-BABA-73DE3ADDBA54}"/>
                    </a:ext>
                  </a:extLst>
                </p:cNvPr>
                <p:cNvSpPr>
                  <a:spLocks noEditPoints="1"/>
                </p:cNvSpPr>
                <p:nvPr/>
              </p:nvSpPr>
              <p:spPr bwMode="auto">
                <a:xfrm>
                  <a:off x="7770100" y="2611135"/>
                  <a:ext cx="149070" cy="219601"/>
                </a:xfrm>
                <a:custGeom>
                  <a:avLst/>
                  <a:gdLst>
                    <a:gd name="T0" fmla="*/ 47 w 94"/>
                    <a:gd name="T1" fmla="*/ 0 h 143"/>
                    <a:gd name="T2" fmla="*/ 0 w 94"/>
                    <a:gd name="T3" fmla="*/ 43 h 143"/>
                    <a:gd name="T4" fmla="*/ 2 w 94"/>
                    <a:gd name="T5" fmla="*/ 57 h 143"/>
                    <a:gd name="T6" fmla="*/ 44 w 94"/>
                    <a:gd name="T7" fmla="*/ 143 h 143"/>
                    <a:gd name="T8" fmla="*/ 91 w 94"/>
                    <a:gd name="T9" fmla="*/ 59 h 143"/>
                    <a:gd name="T10" fmla="*/ 94 w 94"/>
                    <a:gd name="T11" fmla="*/ 43 h 143"/>
                    <a:gd name="T12" fmla="*/ 47 w 94"/>
                    <a:gd name="T13" fmla="*/ 0 h 143"/>
                    <a:gd name="T14" fmla="*/ 47 w 94"/>
                    <a:gd name="T15" fmla="*/ 71 h 143"/>
                    <a:gd name="T16" fmla="*/ 19 w 94"/>
                    <a:gd name="T17" fmla="*/ 44 h 143"/>
                    <a:gd name="T18" fmla="*/ 47 w 94"/>
                    <a:gd name="T19" fmla="*/ 16 h 143"/>
                    <a:gd name="T20" fmla="*/ 75 w 94"/>
                    <a:gd name="T21" fmla="*/ 44 h 143"/>
                    <a:gd name="T22" fmla="*/ 47 w 94"/>
                    <a:gd name="T23" fmla="*/ 7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43">
                      <a:moveTo>
                        <a:pt x="47" y="0"/>
                      </a:moveTo>
                      <a:cubicBezTo>
                        <a:pt x="21" y="0"/>
                        <a:pt x="0" y="20"/>
                        <a:pt x="0" y="43"/>
                      </a:cubicBezTo>
                      <a:cubicBezTo>
                        <a:pt x="0" y="48"/>
                        <a:pt x="1" y="53"/>
                        <a:pt x="2" y="57"/>
                      </a:cubicBezTo>
                      <a:cubicBezTo>
                        <a:pt x="6" y="68"/>
                        <a:pt x="44" y="143"/>
                        <a:pt x="44" y="143"/>
                      </a:cubicBezTo>
                      <a:cubicBezTo>
                        <a:pt x="44" y="143"/>
                        <a:pt x="85" y="75"/>
                        <a:pt x="91" y="59"/>
                      </a:cubicBezTo>
                      <a:cubicBezTo>
                        <a:pt x="93" y="54"/>
                        <a:pt x="94" y="49"/>
                        <a:pt x="94" y="43"/>
                      </a:cubicBezTo>
                      <a:cubicBezTo>
                        <a:pt x="94" y="20"/>
                        <a:pt x="73" y="0"/>
                        <a:pt x="47" y="0"/>
                      </a:cubicBezTo>
                      <a:close/>
                      <a:moveTo>
                        <a:pt x="47" y="71"/>
                      </a:moveTo>
                      <a:cubicBezTo>
                        <a:pt x="31" y="71"/>
                        <a:pt x="19" y="59"/>
                        <a:pt x="19" y="44"/>
                      </a:cubicBezTo>
                      <a:cubicBezTo>
                        <a:pt x="19" y="29"/>
                        <a:pt x="31" y="16"/>
                        <a:pt x="47" y="16"/>
                      </a:cubicBezTo>
                      <a:cubicBezTo>
                        <a:pt x="63" y="16"/>
                        <a:pt x="75" y="29"/>
                        <a:pt x="75" y="44"/>
                      </a:cubicBezTo>
                      <a:cubicBezTo>
                        <a:pt x="75" y="59"/>
                        <a:pt x="63" y="71"/>
                        <a:pt x="47" y="71"/>
                      </a:cubicBezTo>
                      <a:close/>
                    </a:path>
                  </a:pathLst>
                </a:custGeom>
                <a:solidFill>
                  <a:schemeClr val="accent4">
                    <a:lumMod val="75000"/>
                  </a:schemeClr>
                </a:solidFill>
                <a:ln>
                  <a:noFill/>
                </a:ln>
              </p:spPr>
              <p:txBody>
                <a:bodyPr vert="horz" wrap="square" lIns="91440" tIns="45720" rIns="91440" bIns="45720" numCol="1" anchor="ctr"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endParaRPr>
                </a:p>
              </p:txBody>
            </p:sp>
          </p:grpSp>
          <p:grpSp>
            <p:nvGrpSpPr>
              <p:cNvPr id="16" name="组合 15">
                <a:extLst>
                  <a:ext uri="{FF2B5EF4-FFF2-40B4-BE49-F238E27FC236}">
                    <a16:creationId xmlns:a16="http://schemas.microsoft.com/office/drawing/2014/main" id="{13103AF3-EC94-4BB6-881C-767CB4A0FE6F}"/>
                  </a:ext>
                </a:extLst>
              </p:cNvPr>
              <p:cNvGrpSpPr/>
              <p:nvPr/>
            </p:nvGrpSpPr>
            <p:grpSpPr>
              <a:xfrm>
                <a:off x="7871" y="4675"/>
                <a:ext cx="440" cy="511"/>
                <a:chOff x="7770100" y="2611135"/>
                <a:chExt cx="149070" cy="219601"/>
              </a:xfrm>
            </p:grpSpPr>
            <p:sp>
              <p:nvSpPr>
                <p:cNvPr id="62" name="Oval 2857">
                  <a:extLst>
                    <a:ext uri="{FF2B5EF4-FFF2-40B4-BE49-F238E27FC236}">
                      <a16:creationId xmlns:a16="http://schemas.microsoft.com/office/drawing/2014/main" id="{1F45511E-FB9C-48CC-A394-3449AC533356}"/>
                    </a:ext>
                  </a:extLst>
                </p:cNvPr>
                <p:cNvSpPr>
                  <a:spLocks noChangeArrowheads="1"/>
                </p:cNvSpPr>
                <p:nvPr/>
              </p:nvSpPr>
              <p:spPr bwMode="auto">
                <a:xfrm>
                  <a:off x="7796935" y="2636610"/>
                  <a:ext cx="87687" cy="87414"/>
                </a:xfrm>
                <a:prstGeom prst="ellipse">
                  <a:avLst/>
                </a:prstGeom>
                <a:solidFill>
                  <a:srgbClr val="EAE8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ctr"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endParaRPr>
                </a:p>
              </p:txBody>
            </p:sp>
            <p:sp>
              <p:nvSpPr>
                <p:cNvPr id="63" name="Freeform 2860">
                  <a:extLst>
                    <a:ext uri="{FF2B5EF4-FFF2-40B4-BE49-F238E27FC236}">
                      <a16:creationId xmlns:a16="http://schemas.microsoft.com/office/drawing/2014/main" id="{F9C21457-29D8-4C9F-93D8-36910F78FD0F}"/>
                    </a:ext>
                  </a:extLst>
                </p:cNvPr>
                <p:cNvSpPr>
                  <a:spLocks noEditPoints="1"/>
                </p:cNvSpPr>
                <p:nvPr/>
              </p:nvSpPr>
              <p:spPr bwMode="auto">
                <a:xfrm>
                  <a:off x="7770100" y="2611135"/>
                  <a:ext cx="149070" cy="219601"/>
                </a:xfrm>
                <a:custGeom>
                  <a:avLst/>
                  <a:gdLst>
                    <a:gd name="T0" fmla="*/ 47 w 94"/>
                    <a:gd name="T1" fmla="*/ 0 h 143"/>
                    <a:gd name="T2" fmla="*/ 0 w 94"/>
                    <a:gd name="T3" fmla="*/ 43 h 143"/>
                    <a:gd name="T4" fmla="*/ 2 w 94"/>
                    <a:gd name="T5" fmla="*/ 57 h 143"/>
                    <a:gd name="T6" fmla="*/ 44 w 94"/>
                    <a:gd name="T7" fmla="*/ 143 h 143"/>
                    <a:gd name="T8" fmla="*/ 91 w 94"/>
                    <a:gd name="T9" fmla="*/ 59 h 143"/>
                    <a:gd name="T10" fmla="*/ 94 w 94"/>
                    <a:gd name="T11" fmla="*/ 43 h 143"/>
                    <a:gd name="T12" fmla="*/ 47 w 94"/>
                    <a:gd name="T13" fmla="*/ 0 h 143"/>
                    <a:gd name="T14" fmla="*/ 47 w 94"/>
                    <a:gd name="T15" fmla="*/ 71 h 143"/>
                    <a:gd name="T16" fmla="*/ 19 w 94"/>
                    <a:gd name="T17" fmla="*/ 44 h 143"/>
                    <a:gd name="T18" fmla="*/ 47 w 94"/>
                    <a:gd name="T19" fmla="*/ 16 h 143"/>
                    <a:gd name="T20" fmla="*/ 75 w 94"/>
                    <a:gd name="T21" fmla="*/ 44 h 143"/>
                    <a:gd name="T22" fmla="*/ 47 w 94"/>
                    <a:gd name="T23" fmla="*/ 7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43">
                      <a:moveTo>
                        <a:pt x="47" y="0"/>
                      </a:moveTo>
                      <a:cubicBezTo>
                        <a:pt x="21" y="0"/>
                        <a:pt x="0" y="20"/>
                        <a:pt x="0" y="43"/>
                      </a:cubicBezTo>
                      <a:cubicBezTo>
                        <a:pt x="0" y="48"/>
                        <a:pt x="1" y="53"/>
                        <a:pt x="2" y="57"/>
                      </a:cubicBezTo>
                      <a:cubicBezTo>
                        <a:pt x="6" y="68"/>
                        <a:pt x="44" y="143"/>
                        <a:pt x="44" y="143"/>
                      </a:cubicBezTo>
                      <a:cubicBezTo>
                        <a:pt x="44" y="143"/>
                        <a:pt x="85" y="75"/>
                        <a:pt x="91" y="59"/>
                      </a:cubicBezTo>
                      <a:cubicBezTo>
                        <a:pt x="93" y="54"/>
                        <a:pt x="94" y="49"/>
                        <a:pt x="94" y="43"/>
                      </a:cubicBezTo>
                      <a:cubicBezTo>
                        <a:pt x="94" y="20"/>
                        <a:pt x="73" y="0"/>
                        <a:pt x="47" y="0"/>
                      </a:cubicBezTo>
                      <a:close/>
                      <a:moveTo>
                        <a:pt x="47" y="71"/>
                      </a:moveTo>
                      <a:cubicBezTo>
                        <a:pt x="31" y="71"/>
                        <a:pt x="19" y="59"/>
                        <a:pt x="19" y="44"/>
                      </a:cubicBezTo>
                      <a:cubicBezTo>
                        <a:pt x="19" y="29"/>
                        <a:pt x="31" y="16"/>
                        <a:pt x="47" y="16"/>
                      </a:cubicBezTo>
                      <a:cubicBezTo>
                        <a:pt x="63" y="16"/>
                        <a:pt x="75" y="29"/>
                        <a:pt x="75" y="44"/>
                      </a:cubicBezTo>
                      <a:cubicBezTo>
                        <a:pt x="75" y="59"/>
                        <a:pt x="63" y="71"/>
                        <a:pt x="47" y="71"/>
                      </a:cubicBezTo>
                      <a:close/>
                    </a:path>
                  </a:pathLst>
                </a:custGeom>
                <a:solidFill>
                  <a:schemeClr val="accent3">
                    <a:lumMod val="75000"/>
                  </a:schemeClr>
                </a:solidFill>
                <a:ln>
                  <a:noFill/>
                </a:ln>
              </p:spPr>
              <p:txBody>
                <a:bodyPr vert="horz" wrap="square" lIns="91440" tIns="45720" rIns="91440" bIns="45720" numCol="1" anchor="ctr"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endParaRPr>
                </a:p>
              </p:txBody>
            </p:sp>
          </p:grpSp>
          <p:grpSp>
            <p:nvGrpSpPr>
              <p:cNvPr id="17" name="组合 16">
                <a:extLst>
                  <a:ext uri="{FF2B5EF4-FFF2-40B4-BE49-F238E27FC236}">
                    <a16:creationId xmlns:a16="http://schemas.microsoft.com/office/drawing/2014/main" id="{7B266534-B0EB-4BEF-BB1E-67667BBE62BE}"/>
                  </a:ext>
                </a:extLst>
              </p:cNvPr>
              <p:cNvGrpSpPr/>
              <p:nvPr/>
            </p:nvGrpSpPr>
            <p:grpSpPr>
              <a:xfrm>
                <a:off x="6663" y="4630"/>
                <a:ext cx="410" cy="634"/>
                <a:chOff x="7770100" y="2611135"/>
                <a:chExt cx="149070" cy="219601"/>
              </a:xfrm>
            </p:grpSpPr>
            <p:sp>
              <p:nvSpPr>
                <p:cNvPr id="60" name="Oval 2857">
                  <a:extLst>
                    <a:ext uri="{FF2B5EF4-FFF2-40B4-BE49-F238E27FC236}">
                      <a16:creationId xmlns:a16="http://schemas.microsoft.com/office/drawing/2014/main" id="{E0806AD0-C160-4CF6-8517-28FB3234AB87}"/>
                    </a:ext>
                  </a:extLst>
                </p:cNvPr>
                <p:cNvSpPr>
                  <a:spLocks noChangeArrowheads="1"/>
                </p:cNvSpPr>
                <p:nvPr/>
              </p:nvSpPr>
              <p:spPr bwMode="auto">
                <a:xfrm>
                  <a:off x="7796935" y="2636610"/>
                  <a:ext cx="87687" cy="87414"/>
                </a:xfrm>
                <a:prstGeom prst="ellipse">
                  <a:avLst/>
                </a:prstGeom>
                <a:solidFill>
                  <a:srgbClr val="EAE8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ctr"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endParaRPr>
                </a:p>
              </p:txBody>
            </p:sp>
            <p:sp>
              <p:nvSpPr>
                <p:cNvPr id="61" name="Freeform 2860">
                  <a:extLst>
                    <a:ext uri="{FF2B5EF4-FFF2-40B4-BE49-F238E27FC236}">
                      <a16:creationId xmlns:a16="http://schemas.microsoft.com/office/drawing/2014/main" id="{9DBC61F5-04AE-4504-86C0-82CD6413D543}"/>
                    </a:ext>
                  </a:extLst>
                </p:cNvPr>
                <p:cNvSpPr>
                  <a:spLocks noEditPoints="1"/>
                </p:cNvSpPr>
                <p:nvPr/>
              </p:nvSpPr>
              <p:spPr bwMode="auto">
                <a:xfrm>
                  <a:off x="7770100" y="2611135"/>
                  <a:ext cx="149070" cy="219601"/>
                </a:xfrm>
                <a:custGeom>
                  <a:avLst/>
                  <a:gdLst>
                    <a:gd name="T0" fmla="*/ 47 w 94"/>
                    <a:gd name="T1" fmla="*/ 0 h 143"/>
                    <a:gd name="T2" fmla="*/ 0 w 94"/>
                    <a:gd name="T3" fmla="*/ 43 h 143"/>
                    <a:gd name="T4" fmla="*/ 2 w 94"/>
                    <a:gd name="T5" fmla="*/ 57 h 143"/>
                    <a:gd name="T6" fmla="*/ 44 w 94"/>
                    <a:gd name="T7" fmla="*/ 143 h 143"/>
                    <a:gd name="T8" fmla="*/ 91 w 94"/>
                    <a:gd name="T9" fmla="*/ 59 h 143"/>
                    <a:gd name="T10" fmla="*/ 94 w 94"/>
                    <a:gd name="T11" fmla="*/ 43 h 143"/>
                    <a:gd name="T12" fmla="*/ 47 w 94"/>
                    <a:gd name="T13" fmla="*/ 0 h 143"/>
                    <a:gd name="T14" fmla="*/ 47 w 94"/>
                    <a:gd name="T15" fmla="*/ 71 h 143"/>
                    <a:gd name="T16" fmla="*/ 19 w 94"/>
                    <a:gd name="T17" fmla="*/ 44 h 143"/>
                    <a:gd name="T18" fmla="*/ 47 w 94"/>
                    <a:gd name="T19" fmla="*/ 16 h 143"/>
                    <a:gd name="T20" fmla="*/ 75 w 94"/>
                    <a:gd name="T21" fmla="*/ 44 h 143"/>
                    <a:gd name="T22" fmla="*/ 47 w 94"/>
                    <a:gd name="T23" fmla="*/ 7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43">
                      <a:moveTo>
                        <a:pt x="47" y="0"/>
                      </a:moveTo>
                      <a:cubicBezTo>
                        <a:pt x="21" y="0"/>
                        <a:pt x="0" y="20"/>
                        <a:pt x="0" y="43"/>
                      </a:cubicBezTo>
                      <a:cubicBezTo>
                        <a:pt x="0" y="48"/>
                        <a:pt x="1" y="53"/>
                        <a:pt x="2" y="57"/>
                      </a:cubicBezTo>
                      <a:cubicBezTo>
                        <a:pt x="6" y="68"/>
                        <a:pt x="44" y="143"/>
                        <a:pt x="44" y="143"/>
                      </a:cubicBezTo>
                      <a:cubicBezTo>
                        <a:pt x="44" y="143"/>
                        <a:pt x="85" y="75"/>
                        <a:pt x="91" y="59"/>
                      </a:cubicBezTo>
                      <a:cubicBezTo>
                        <a:pt x="93" y="54"/>
                        <a:pt x="94" y="49"/>
                        <a:pt x="94" y="43"/>
                      </a:cubicBezTo>
                      <a:cubicBezTo>
                        <a:pt x="94" y="20"/>
                        <a:pt x="73" y="0"/>
                        <a:pt x="47" y="0"/>
                      </a:cubicBezTo>
                      <a:close/>
                      <a:moveTo>
                        <a:pt x="47" y="71"/>
                      </a:moveTo>
                      <a:cubicBezTo>
                        <a:pt x="31" y="71"/>
                        <a:pt x="19" y="59"/>
                        <a:pt x="19" y="44"/>
                      </a:cubicBezTo>
                      <a:cubicBezTo>
                        <a:pt x="19" y="29"/>
                        <a:pt x="31" y="16"/>
                        <a:pt x="47" y="16"/>
                      </a:cubicBezTo>
                      <a:cubicBezTo>
                        <a:pt x="63" y="16"/>
                        <a:pt x="75" y="29"/>
                        <a:pt x="75" y="44"/>
                      </a:cubicBezTo>
                      <a:cubicBezTo>
                        <a:pt x="75" y="59"/>
                        <a:pt x="63" y="71"/>
                        <a:pt x="47" y="71"/>
                      </a:cubicBezTo>
                      <a:close/>
                    </a:path>
                  </a:pathLst>
                </a:custGeom>
                <a:solidFill>
                  <a:srgbClr val="0070C0"/>
                </a:solidFill>
                <a:ln>
                  <a:noFill/>
                </a:ln>
              </p:spPr>
              <p:txBody>
                <a:bodyPr vert="horz" wrap="square" lIns="91440" tIns="45720" rIns="91440" bIns="45720" numCol="1" anchor="ctr"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endParaRPr>
                </a:p>
              </p:txBody>
            </p:sp>
          </p:grpSp>
          <p:grpSp>
            <p:nvGrpSpPr>
              <p:cNvPr id="18" name="组合 17">
                <a:extLst>
                  <a:ext uri="{FF2B5EF4-FFF2-40B4-BE49-F238E27FC236}">
                    <a16:creationId xmlns:a16="http://schemas.microsoft.com/office/drawing/2014/main" id="{B5766DCA-CD00-47B6-B151-9799AAEB1F91}"/>
                  </a:ext>
                </a:extLst>
              </p:cNvPr>
              <p:cNvGrpSpPr/>
              <p:nvPr/>
            </p:nvGrpSpPr>
            <p:grpSpPr>
              <a:xfrm>
                <a:off x="7501" y="7493"/>
                <a:ext cx="341" cy="416"/>
                <a:chOff x="7770100" y="2611135"/>
                <a:chExt cx="149070" cy="219601"/>
              </a:xfrm>
            </p:grpSpPr>
            <p:sp>
              <p:nvSpPr>
                <p:cNvPr id="58" name="Oval 2857">
                  <a:extLst>
                    <a:ext uri="{FF2B5EF4-FFF2-40B4-BE49-F238E27FC236}">
                      <a16:creationId xmlns:a16="http://schemas.microsoft.com/office/drawing/2014/main" id="{60C523AD-786C-4BDC-929E-86B073AB29C9}"/>
                    </a:ext>
                  </a:extLst>
                </p:cNvPr>
                <p:cNvSpPr>
                  <a:spLocks noChangeArrowheads="1"/>
                </p:cNvSpPr>
                <p:nvPr/>
              </p:nvSpPr>
              <p:spPr bwMode="auto">
                <a:xfrm>
                  <a:off x="7796935" y="2636610"/>
                  <a:ext cx="87687" cy="87414"/>
                </a:xfrm>
                <a:prstGeom prst="ellipse">
                  <a:avLst/>
                </a:prstGeom>
                <a:solidFill>
                  <a:srgbClr val="EAE8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ctr"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endParaRPr>
                </a:p>
              </p:txBody>
            </p:sp>
            <p:sp>
              <p:nvSpPr>
                <p:cNvPr id="59" name="Freeform 2860">
                  <a:extLst>
                    <a:ext uri="{FF2B5EF4-FFF2-40B4-BE49-F238E27FC236}">
                      <a16:creationId xmlns:a16="http://schemas.microsoft.com/office/drawing/2014/main" id="{0CE82F64-4ABC-4CD6-9384-3F7103045C39}"/>
                    </a:ext>
                  </a:extLst>
                </p:cNvPr>
                <p:cNvSpPr>
                  <a:spLocks noEditPoints="1"/>
                </p:cNvSpPr>
                <p:nvPr/>
              </p:nvSpPr>
              <p:spPr bwMode="auto">
                <a:xfrm>
                  <a:off x="7770100" y="2611135"/>
                  <a:ext cx="149070" cy="219601"/>
                </a:xfrm>
                <a:custGeom>
                  <a:avLst/>
                  <a:gdLst>
                    <a:gd name="T0" fmla="*/ 47 w 94"/>
                    <a:gd name="T1" fmla="*/ 0 h 143"/>
                    <a:gd name="T2" fmla="*/ 0 w 94"/>
                    <a:gd name="T3" fmla="*/ 43 h 143"/>
                    <a:gd name="T4" fmla="*/ 2 w 94"/>
                    <a:gd name="T5" fmla="*/ 57 h 143"/>
                    <a:gd name="T6" fmla="*/ 44 w 94"/>
                    <a:gd name="T7" fmla="*/ 143 h 143"/>
                    <a:gd name="T8" fmla="*/ 91 w 94"/>
                    <a:gd name="T9" fmla="*/ 59 h 143"/>
                    <a:gd name="T10" fmla="*/ 94 w 94"/>
                    <a:gd name="T11" fmla="*/ 43 h 143"/>
                    <a:gd name="T12" fmla="*/ 47 w 94"/>
                    <a:gd name="T13" fmla="*/ 0 h 143"/>
                    <a:gd name="T14" fmla="*/ 47 w 94"/>
                    <a:gd name="T15" fmla="*/ 71 h 143"/>
                    <a:gd name="T16" fmla="*/ 19 w 94"/>
                    <a:gd name="T17" fmla="*/ 44 h 143"/>
                    <a:gd name="T18" fmla="*/ 47 w 94"/>
                    <a:gd name="T19" fmla="*/ 16 h 143"/>
                    <a:gd name="T20" fmla="*/ 75 w 94"/>
                    <a:gd name="T21" fmla="*/ 44 h 143"/>
                    <a:gd name="T22" fmla="*/ 47 w 94"/>
                    <a:gd name="T23" fmla="*/ 7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43">
                      <a:moveTo>
                        <a:pt x="47" y="0"/>
                      </a:moveTo>
                      <a:cubicBezTo>
                        <a:pt x="21" y="0"/>
                        <a:pt x="0" y="20"/>
                        <a:pt x="0" y="43"/>
                      </a:cubicBezTo>
                      <a:cubicBezTo>
                        <a:pt x="0" y="48"/>
                        <a:pt x="1" y="53"/>
                        <a:pt x="2" y="57"/>
                      </a:cubicBezTo>
                      <a:cubicBezTo>
                        <a:pt x="6" y="68"/>
                        <a:pt x="44" y="143"/>
                        <a:pt x="44" y="143"/>
                      </a:cubicBezTo>
                      <a:cubicBezTo>
                        <a:pt x="44" y="143"/>
                        <a:pt x="85" y="75"/>
                        <a:pt x="91" y="59"/>
                      </a:cubicBezTo>
                      <a:cubicBezTo>
                        <a:pt x="93" y="54"/>
                        <a:pt x="94" y="49"/>
                        <a:pt x="94" y="43"/>
                      </a:cubicBezTo>
                      <a:cubicBezTo>
                        <a:pt x="94" y="20"/>
                        <a:pt x="73" y="0"/>
                        <a:pt x="47" y="0"/>
                      </a:cubicBezTo>
                      <a:close/>
                      <a:moveTo>
                        <a:pt x="47" y="71"/>
                      </a:moveTo>
                      <a:cubicBezTo>
                        <a:pt x="31" y="71"/>
                        <a:pt x="19" y="59"/>
                        <a:pt x="19" y="44"/>
                      </a:cubicBezTo>
                      <a:cubicBezTo>
                        <a:pt x="19" y="29"/>
                        <a:pt x="31" y="16"/>
                        <a:pt x="47" y="16"/>
                      </a:cubicBezTo>
                      <a:cubicBezTo>
                        <a:pt x="63" y="16"/>
                        <a:pt x="75" y="29"/>
                        <a:pt x="75" y="44"/>
                      </a:cubicBezTo>
                      <a:cubicBezTo>
                        <a:pt x="75" y="59"/>
                        <a:pt x="63" y="71"/>
                        <a:pt x="47" y="71"/>
                      </a:cubicBezTo>
                      <a:close/>
                    </a:path>
                  </a:pathLst>
                </a:custGeom>
                <a:solidFill>
                  <a:schemeClr val="accent6">
                    <a:lumMod val="75000"/>
                  </a:schemeClr>
                </a:solidFill>
                <a:ln>
                  <a:noFill/>
                </a:ln>
              </p:spPr>
              <p:txBody>
                <a:bodyPr vert="horz" wrap="square" lIns="91440" tIns="45720" rIns="91440" bIns="45720" numCol="1" anchor="ctr"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endParaRPr>
                </a:p>
              </p:txBody>
            </p:sp>
          </p:grpSp>
          <p:grpSp>
            <p:nvGrpSpPr>
              <p:cNvPr id="19" name="组合 18">
                <a:extLst>
                  <a:ext uri="{FF2B5EF4-FFF2-40B4-BE49-F238E27FC236}">
                    <a16:creationId xmlns:a16="http://schemas.microsoft.com/office/drawing/2014/main" id="{F79CDFCC-FE32-4758-9151-827427980075}"/>
                  </a:ext>
                </a:extLst>
              </p:cNvPr>
              <p:cNvGrpSpPr/>
              <p:nvPr/>
            </p:nvGrpSpPr>
            <p:grpSpPr>
              <a:xfrm>
                <a:off x="6665" y="6167"/>
                <a:ext cx="318" cy="439"/>
                <a:chOff x="7770100" y="2611135"/>
                <a:chExt cx="149070" cy="219601"/>
              </a:xfrm>
            </p:grpSpPr>
            <p:sp>
              <p:nvSpPr>
                <p:cNvPr id="56" name="Oval 2857">
                  <a:extLst>
                    <a:ext uri="{FF2B5EF4-FFF2-40B4-BE49-F238E27FC236}">
                      <a16:creationId xmlns:a16="http://schemas.microsoft.com/office/drawing/2014/main" id="{FA1EF5D6-1D76-459E-8A0C-EFB0F9A5287F}"/>
                    </a:ext>
                  </a:extLst>
                </p:cNvPr>
                <p:cNvSpPr>
                  <a:spLocks noChangeArrowheads="1"/>
                </p:cNvSpPr>
                <p:nvPr/>
              </p:nvSpPr>
              <p:spPr bwMode="auto">
                <a:xfrm>
                  <a:off x="7796935" y="2636610"/>
                  <a:ext cx="87687" cy="87414"/>
                </a:xfrm>
                <a:prstGeom prst="ellipse">
                  <a:avLst/>
                </a:prstGeom>
                <a:solidFill>
                  <a:srgbClr val="EAE8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ctr"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endParaRPr>
                </a:p>
              </p:txBody>
            </p:sp>
            <p:sp>
              <p:nvSpPr>
                <p:cNvPr id="57" name="Freeform 2860">
                  <a:extLst>
                    <a:ext uri="{FF2B5EF4-FFF2-40B4-BE49-F238E27FC236}">
                      <a16:creationId xmlns:a16="http://schemas.microsoft.com/office/drawing/2014/main" id="{29F24B72-FAA8-4B74-8568-83311EF653D4}"/>
                    </a:ext>
                  </a:extLst>
                </p:cNvPr>
                <p:cNvSpPr>
                  <a:spLocks noEditPoints="1"/>
                </p:cNvSpPr>
                <p:nvPr/>
              </p:nvSpPr>
              <p:spPr bwMode="auto">
                <a:xfrm>
                  <a:off x="7770100" y="2611135"/>
                  <a:ext cx="149070" cy="219601"/>
                </a:xfrm>
                <a:custGeom>
                  <a:avLst/>
                  <a:gdLst>
                    <a:gd name="T0" fmla="*/ 47 w 94"/>
                    <a:gd name="T1" fmla="*/ 0 h 143"/>
                    <a:gd name="T2" fmla="*/ 0 w 94"/>
                    <a:gd name="T3" fmla="*/ 43 h 143"/>
                    <a:gd name="T4" fmla="*/ 2 w 94"/>
                    <a:gd name="T5" fmla="*/ 57 h 143"/>
                    <a:gd name="T6" fmla="*/ 44 w 94"/>
                    <a:gd name="T7" fmla="*/ 143 h 143"/>
                    <a:gd name="T8" fmla="*/ 91 w 94"/>
                    <a:gd name="T9" fmla="*/ 59 h 143"/>
                    <a:gd name="T10" fmla="*/ 94 w 94"/>
                    <a:gd name="T11" fmla="*/ 43 h 143"/>
                    <a:gd name="T12" fmla="*/ 47 w 94"/>
                    <a:gd name="T13" fmla="*/ 0 h 143"/>
                    <a:gd name="T14" fmla="*/ 47 w 94"/>
                    <a:gd name="T15" fmla="*/ 71 h 143"/>
                    <a:gd name="T16" fmla="*/ 19 w 94"/>
                    <a:gd name="T17" fmla="*/ 44 h 143"/>
                    <a:gd name="T18" fmla="*/ 47 w 94"/>
                    <a:gd name="T19" fmla="*/ 16 h 143"/>
                    <a:gd name="T20" fmla="*/ 75 w 94"/>
                    <a:gd name="T21" fmla="*/ 44 h 143"/>
                    <a:gd name="T22" fmla="*/ 47 w 94"/>
                    <a:gd name="T23" fmla="*/ 7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43">
                      <a:moveTo>
                        <a:pt x="47" y="0"/>
                      </a:moveTo>
                      <a:cubicBezTo>
                        <a:pt x="21" y="0"/>
                        <a:pt x="0" y="20"/>
                        <a:pt x="0" y="43"/>
                      </a:cubicBezTo>
                      <a:cubicBezTo>
                        <a:pt x="0" y="48"/>
                        <a:pt x="1" y="53"/>
                        <a:pt x="2" y="57"/>
                      </a:cubicBezTo>
                      <a:cubicBezTo>
                        <a:pt x="6" y="68"/>
                        <a:pt x="44" y="143"/>
                        <a:pt x="44" y="143"/>
                      </a:cubicBezTo>
                      <a:cubicBezTo>
                        <a:pt x="44" y="143"/>
                        <a:pt x="85" y="75"/>
                        <a:pt x="91" y="59"/>
                      </a:cubicBezTo>
                      <a:cubicBezTo>
                        <a:pt x="93" y="54"/>
                        <a:pt x="94" y="49"/>
                        <a:pt x="94" y="43"/>
                      </a:cubicBezTo>
                      <a:cubicBezTo>
                        <a:pt x="94" y="20"/>
                        <a:pt x="73" y="0"/>
                        <a:pt x="47" y="0"/>
                      </a:cubicBezTo>
                      <a:close/>
                      <a:moveTo>
                        <a:pt x="47" y="71"/>
                      </a:moveTo>
                      <a:cubicBezTo>
                        <a:pt x="31" y="71"/>
                        <a:pt x="19" y="59"/>
                        <a:pt x="19" y="44"/>
                      </a:cubicBezTo>
                      <a:cubicBezTo>
                        <a:pt x="19" y="29"/>
                        <a:pt x="31" y="16"/>
                        <a:pt x="47" y="16"/>
                      </a:cubicBezTo>
                      <a:cubicBezTo>
                        <a:pt x="63" y="16"/>
                        <a:pt x="75" y="29"/>
                        <a:pt x="75" y="44"/>
                      </a:cubicBezTo>
                      <a:cubicBezTo>
                        <a:pt x="75" y="59"/>
                        <a:pt x="63" y="71"/>
                        <a:pt x="47" y="71"/>
                      </a:cubicBezTo>
                      <a:close/>
                    </a:path>
                  </a:pathLst>
                </a:custGeom>
                <a:solidFill>
                  <a:srgbClr val="993366"/>
                </a:solidFill>
                <a:ln>
                  <a:noFill/>
                </a:ln>
              </p:spPr>
              <p:txBody>
                <a:bodyPr vert="horz" wrap="square" lIns="91440" tIns="45720" rIns="91440" bIns="45720" numCol="1" anchor="ctr"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endParaRPr>
                </a:p>
              </p:txBody>
            </p:sp>
          </p:grpSp>
          <p:sp>
            <p:nvSpPr>
              <p:cNvPr id="20" name="矩形 19">
                <a:extLst>
                  <a:ext uri="{FF2B5EF4-FFF2-40B4-BE49-F238E27FC236}">
                    <a16:creationId xmlns:a16="http://schemas.microsoft.com/office/drawing/2014/main" id="{0EDE58CF-5AAD-43C1-876C-B63782030E45}"/>
                  </a:ext>
                </a:extLst>
              </p:cNvPr>
              <p:cNvSpPr/>
              <p:nvPr/>
            </p:nvSpPr>
            <p:spPr>
              <a:xfrm>
                <a:off x="1946" y="1862"/>
                <a:ext cx="15706" cy="7846"/>
              </a:xfrm>
              <a:prstGeom prst="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a:extLst>
                  <a:ext uri="{FF2B5EF4-FFF2-40B4-BE49-F238E27FC236}">
                    <a16:creationId xmlns:a16="http://schemas.microsoft.com/office/drawing/2014/main" id="{BCE6E89D-9BEA-4ED5-B4BC-4111B605161E}"/>
                  </a:ext>
                </a:extLst>
              </p:cNvPr>
              <p:cNvGrpSpPr/>
              <p:nvPr/>
            </p:nvGrpSpPr>
            <p:grpSpPr>
              <a:xfrm>
                <a:off x="12559" y="4665"/>
                <a:ext cx="360" cy="547"/>
                <a:chOff x="7770100" y="2611135"/>
                <a:chExt cx="149070" cy="219601"/>
              </a:xfrm>
            </p:grpSpPr>
            <p:sp>
              <p:nvSpPr>
                <p:cNvPr id="54" name="Oval 2857">
                  <a:extLst>
                    <a:ext uri="{FF2B5EF4-FFF2-40B4-BE49-F238E27FC236}">
                      <a16:creationId xmlns:a16="http://schemas.microsoft.com/office/drawing/2014/main" id="{BC10E9CF-935C-4FC2-A7AF-B850C1F05083}"/>
                    </a:ext>
                  </a:extLst>
                </p:cNvPr>
                <p:cNvSpPr>
                  <a:spLocks noChangeArrowheads="1"/>
                </p:cNvSpPr>
                <p:nvPr/>
              </p:nvSpPr>
              <p:spPr bwMode="auto">
                <a:xfrm>
                  <a:off x="7796935" y="2636610"/>
                  <a:ext cx="87687" cy="87414"/>
                </a:xfrm>
                <a:prstGeom prst="ellipse">
                  <a:avLst/>
                </a:prstGeom>
                <a:solidFill>
                  <a:srgbClr val="EAE8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ctr"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endParaRPr>
                </a:p>
              </p:txBody>
            </p:sp>
            <p:sp>
              <p:nvSpPr>
                <p:cNvPr id="55" name="Freeform 2860">
                  <a:extLst>
                    <a:ext uri="{FF2B5EF4-FFF2-40B4-BE49-F238E27FC236}">
                      <a16:creationId xmlns:a16="http://schemas.microsoft.com/office/drawing/2014/main" id="{C214F379-3EF8-4E90-B4D2-0C6CB6100542}"/>
                    </a:ext>
                  </a:extLst>
                </p:cNvPr>
                <p:cNvSpPr>
                  <a:spLocks noEditPoints="1"/>
                </p:cNvSpPr>
                <p:nvPr/>
              </p:nvSpPr>
              <p:spPr bwMode="auto">
                <a:xfrm>
                  <a:off x="7770100" y="2611135"/>
                  <a:ext cx="149070" cy="219601"/>
                </a:xfrm>
                <a:custGeom>
                  <a:avLst/>
                  <a:gdLst>
                    <a:gd name="T0" fmla="*/ 47 w 94"/>
                    <a:gd name="T1" fmla="*/ 0 h 143"/>
                    <a:gd name="T2" fmla="*/ 0 w 94"/>
                    <a:gd name="T3" fmla="*/ 43 h 143"/>
                    <a:gd name="T4" fmla="*/ 2 w 94"/>
                    <a:gd name="T5" fmla="*/ 57 h 143"/>
                    <a:gd name="T6" fmla="*/ 44 w 94"/>
                    <a:gd name="T7" fmla="*/ 143 h 143"/>
                    <a:gd name="T8" fmla="*/ 91 w 94"/>
                    <a:gd name="T9" fmla="*/ 59 h 143"/>
                    <a:gd name="T10" fmla="*/ 94 w 94"/>
                    <a:gd name="T11" fmla="*/ 43 h 143"/>
                    <a:gd name="T12" fmla="*/ 47 w 94"/>
                    <a:gd name="T13" fmla="*/ 0 h 143"/>
                    <a:gd name="T14" fmla="*/ 47 w 94"/>
                    <a:gd name="T15" fmla="*/ 71 h 143"/>
                    <a:gd name="T16" fmla="*/ 19 w 94"/>
                    <a:gd name="T17" fmla="*/ 44 h 143"/>
                    <a:gd name="T18" fmla="*/ 47 w 94"/>
                    <a:gd name="T19" fmla="*/ 16 h 143"/>
                    <a:gd name="T20" fmla="*/ 75 w 94"/>
                    <a:gd name="T21" fmla="*/ 44 h 143"/>
                    <a:gd name="T22" fmla="*/ 47 w 94"/>
                    <a:gd name="T23" fmla="*/ 7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43">
                      <a:moveTo>
                        <a:pt x="47" y="0"/>
                      </a:moveTo>
                      <a:cubicBezTo>
                        <a:pt x="21" y="0"/>
                        <a:pt x="0" y="20"/>
                        <a:pt x="0" y="43"/>
                      </a:cubicBezTo>
                      <a:cubicBezTo>
                        <a:pt x="0" y="48"/>
                        <a:pt x="1" y="53"/>
                        <a:pt x="2" y="57"/>
                      </a:cubicBezTo>
                      <a:cubicBezTo>
                        <a:pt x="6" y="68"/>
                        <a:pt x="44" y="143"/>
                        <a:pt x="44" y="143"/>
                      </a:cubicBezTo>
                      <a:cubicBezTo>
                        <a:pt x="44" y="143"/>
                        <a:pt x="85" y="75"/>
                        <a:pt x="91" y="59"/>
                      </a:cubicBezTo>
                      <a:cubicBezTo>
                        <a:pt x="93" y="54"/>
                        <a:pt x="94" y="49"/>
                        <a:pt x="94" y="43"/>
                      </a:cubicBezTo>
                      <a:cubicBezTo>
                        <a:pt x="94" y="20"/>
                        <a:pt x="73" y="0"/>
                        <a:pt x="47" y="0"/>
                      </a:cubicBezTo>
                      <a:close/>
                      <a:moveTo>
                        <a:pt x="47" y="71"/>
                      </a:moveTo>
                      <a:cubicBezTo>
                        <a:pt x="31" y="71"/>
                        <a:pt x="19" y="59"/>
                        <a:pt x="19" y="44"/>
                      </a:cubicBezTo>
                      <a:cubicBezTo>
                        <a:pt x="19" y="29"/>
                        <a:pt x="31" y="16"/>
                        <a:pt x="47" y="16"/>
                      </a:cubicBezTo>
                      <a:cubicBezTo>
                        <a:pt x="63" y="16"/>
                        <a:pt x="75" y="29"/>
                        <a:pt x="75" y="44"/>
                      </a:cubicBezTo>
                      <a:cubicBezTo>
                        <a:pt x="75" y="59"/>
                        <a:pt x="63" y="71"/>
                        <a:pt x="47" y="71"/>
                      </a:cubicBezTo>
                      <a:close/>
                    </a:path>
                  </a:pathLst>
                </a:custGeom>
                <a:solidFill>
                  <a:srgbClr val="FF7C80"/>
                </a:solidFill>
                <a:ln>
                  <a:noFill/>
                </a:ln>
              </p:spPr>
              <p:txBody>
                <a:bodyPr vert="horz" wrap="square" lIns="91440" tIns="45720" rIns="91440" bIns="45720" numCol="1" anchor="ctr"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endParaRPr>
                </a:p>
              </p:txBody>
            </p:sp>
          </p:grpSp>
          <p:grpSp>
            <p:nvGrpSpPr>
              <p:cNvPr id="22" name="组合 21">
                <a:extLst>
                  <a:ext uri="{FF2B5EF4-FFF2-40B4-BE49-F238E27FC236}">
                    <a16:creationId xmlns:a16="http://schemas.microsoft.com/office/drawing/2014/main" id="{2402BB40-9156-429E-87FD-0EF6E853EA88}"/>
                  </a:ext>
                </a:extLst>
              </p:cNvPr>
              <p:cNvGrpSpPr/>
              <p:nvPr/>
            </p:nvGrpSpPr>
            <p:grpSpPr>
              <a:xfrm>
                <a:off x="7290" y="5945"/>
                <a:ext cx="3661" cy="1257"/>
                <a:chOff x="8599" y="7846"/>
                <a:chExt cx="3661" cy="1257"/>
              </a:xfrm>
            </p:grpSpPr>
            <p:grpSp>
              <p:nvGrpSpPr>
                <p:cNvPr id="47" name="组合 46">
                  <a:extLst>
                    <a:ext uri="{FF2B5EF4-FFF2-40B4-BE49-F238E27FC236}">
                      <a16:creationId xmlns:a16="http://schemas.microsoft.com/office/drawing/2014/main" id="{B8CB909E-9E43-47F8-9D7A-85D7526E684A}"/>
                    </a:ext>
                  </a:extLst>
                </p:cNvPr>
                <p:cNvGrpSpPr/>
                <p:nvPr/>
              </p:nvGrpSpPr>
              <p:grpSpPr>
                <a:xfrm>
                  <a:off x="9232" y="8348"/>
                  <a:ext cx="268" cy="266"/>
                  <a:chOff x="7770100" y="2611135"/>
                  <a:chExt cx="149070" cy="219601"/>
                </a:xfrm>
              </p:grpSpPr>
              <p:sp>
                <p:nvSpPr>
                  <p:cNvPr id="52" name="Oval 2857">
                    <a:extLst>
                      <a:ext uri="{FF2B5EF4-FFF2-40B4-BE49-F238E27FC236}">
                        <a16:creationId xmlns:a16="http://schemas.microsoft.com/office/drawing/2014/main" id="{4E82596D-33C9-4D3C-B9AB-C426F9744067}"/>
                      </a:ext>
                    </a:extLst>
                  </p:cNvPr>
                  <p:cNvSpPr>
                    <a:spLocks noChangeArrowheads="1"/>
                  </p:cNvSpPr>
                  <p:nvPr/>
                </p:nvSpPr>
                <p:spPr bwMode="auto">
                  <a:xfrm>
                    <a:off x="7796935" y="2636610"/>
                    <a:ext cx="87687" cy="87414"/>
                  </a:xfrm>
                  <a:prstGeom prst="ellipse">
                    <a:avLst/>
                  </a:prstGeom>
                  <a:solidFill>
                    <a:srgbClr val="EAE8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ctr"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endParaRPr>
                  </a:p>
                </p:txBody>
              </p:sp>
              <p:sp>
                <p:nvSpPr>
                  <p:cNvPr id="53" name="Freeform 2860">
                    <a:extLst>
                      <a:ext uri="{FF2B5EF4-FFF2-40B4-BE49-F238E27FC236}">
                        <a16:creationId xmlns:a16="http://schemas.microsoft.com/office/drawing/2014/main" id="{A16F9474-CAAA-4D3E-B49A-C96F64C43963}"/>
                      </a:ext>
                    </a:extLst>
                  </p:cNvPr>
                  <p:cNvSpPr>
                    <a:spLocks noEditPoints="1"/>
                  </p:cNvSpPr>
                  <p:nvPr/>
                </p:nvSpPr>
                <p:spPr bwMode="auto">
                  <a:xfrm>
                    <a:off x="7770100" y="2611135"/>
                    <a:ext cx="149070" cy="219601"/>
                  </a:xfrm>
                  <a:custGeom>
                    <a:avLst/>
                    <a:gdLst>
                      <a:gd name="T0" fmla="*/ 47 w 94"/>
                      <a:gd name="T1" fmla="*/ 0 h 143"/>
                      <a:gd name="T2" fmla="*/ 0 w 94"/>
                      <a:gd name="T3" fmla="*/ 43 h 143"/>
                      <a:gd name="T4" fmla="*/ 2 w 94"/>
                      <a:gd name="T5" fmla="*/ 57 h 143"/>
                      <a:gd name="T6" fmla="*/ 44 w 94"/>
                      <a:gd name="T7" fmla="*/ 143 h 143"/>
                      <a:gd name="T8" fmla="*/ 91 w 94"/>
                      <a:gd name="T9" fmla="*/ 59 h 143"/>
                      <a:gd name="T10" fmla="*/ 94 w 94"/>
                      <a:gd name="T11" fmla="*/ 43 h 143"/>
                      <a:gd name="T12" fmla="*/ 47 w 94"/>
                      <a:gd name="T13" fmla="*/ 0 h 143"/>
                      <a:gd name="T14" fmla="*/ 47 w 94"/>
                      <a:gd name="T15" fmla="*/ 71 h 143"/>
                      <a:gd name="T16" fmla="*/ 19 w 94"/>
                      <a:gd name="T17" fmla="*/ 44 h 143"/>
                      <a:gd name="T18" fmla="*/ 47 w 94"/>
                      <a:gd name="T19" fmla="*/ 16 h 143"/>
                      <a:gd name="T20" fmla="*/ 75 w 94"/>
                      <a:gd name="T21" fmla="*/ 44 h 143"/>
                      <a:gd name="T22" fmla="*/ 47 w 94"/>
                      <a:gd name="T23" fmla="*/ 7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43">
                        <a:moveTo>
                          <a:pt x="47" y="0"/>
                        </a:moveTo>
                        <a:cubicBezTo>
                          <a:pt x="21" y="0"/>
                          <a:pt x="0" y="20"/>
                          <a:pt x="0" y="43"/>
                        </a:cubicBezTo>
                        <a:cubicBezTo>
                          <a:pt x="0" y="48"/>
                          <a:pt x="1" y="53"/>
                          <a:pt x="2" y="57"/>
                        </a:cubicBezTo>
                        <a:cubicBezTo>
                          <a:pt x="6" y="68"/>
                          <a:pt x="44" y="143"/>
                          <a:pt x="44" y="143"/>
                        </a:cubicBezTo>
                        <a:cubicBezTo>
                          <a:pt x="44" y="143"/>
                          <a:pt x="85" y="75"/>
                          <a:pt x="91" y="59"/>
                        </a:cubicBezTo>
                        <a:cubicBezTo>
                          <a:pt x="93" y="54"/>
                          <a:pt x="94" y="49"/>
                          <a:pt x="94" y="43"/>
                        </a:cubicBezTo>
                        <a:cubicBezTo>
                          <a:pt x="94" y="20"/>
                          <a:pt x="73" y="0"/>
                          <a:pt x="47" y="0"/>
                        </a:cubicBezTo>
                        <a:close/>
                        <a:moveTo>
                          <a:pt x="47" y="71"/>
                        </a:moveTo>
                        <a:cubicBezTo>
                          <a:pt x="31" y="71"/>
                          <a:pt x="19" y="59"/>
                          <a:pt x="19" y="44"/>
                        </a:cubicBezTo>
                        <a:cubicBezTo>
                          <a:pt x="19" y="29"/>
                          <a:pt x="31" y="16"/>
                          <a:pt x="47" y="16"/>
                        </a:cubicBezTo>
                        <a:cubicBezTo>
                          <a:pt x="63" y="16"/>
                          <a:pt x="75" y="29"/>
                          <a:pt x="75" y="44"/>
                        </a:cubicBezTo>
                        <a:cubicBezTo>
                          <a:pt x="75" y="59"/>
                          <a:pt x="63" y="71"/>
                          <a:pt x="47" y="71"/>
                        </a:cubicBezTo>
                        <a:close/>
                      </a:path>
                    </a:pathLst>
                  </a:custGeom>
                  <a:solidFill>
                    <a:schemeClr val="accent2">
                      <a:lumMod val="75000"/>
                    </a:schemeClr>
                  </a:solidFill>
                  <a:ln>
                    <a:noFill/>
                  </a:ln>
                </p:spPr>
                <p:txBody>
                  <a:bodyPr vert="horz" wrap="square" lIns="91440" tIns="45720" rIns="91440" bIns="45720" numCol="1" anchor="ctr"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endParaRPr>
                  </a:p>
                </p:txBody>
              </p:sp>
            </p:grpSp>
            <p:pic>
              <p:nvPicPr>
                <p:cNvPr id="48" name="图片 47" descr="001M1Ye8zy6JDM49Pjgae&amp;690.jpg">
                  <a:extLst>
                    <a:ext uri="{FF2B5EF4-FFF2-40B4-BE49-F238E27FC236}">
                      <a16:creationId xmlns:a16="http://schemas.microsoft.com/office/drawing/2014/main" id="{1EFDC890-8770-4AE6-8181-3567E1898D65}"/>
                    </a:ext>
                  </a:extLst>
                </p:cNvPr>
                <p:cNvPicPr>
                  <a:picLocks noChangeAspect="1"/>
                </p:cNvPicPr>
                <p:nvPr/>
              </p:nvPicPr>
              <p:blipFill>
                <a:blip r:embed="rId2" cstate="print"/>
                <a:stretch>
                  <a:fillRect/>
                </a:stretch>
              </p:blipFill>
              <p:spPr>
                <a:xfrm>
                  <a:off x="10628" y="7846"/>
                  <a:ext cx="1633" cy="497"/>
                </a:xfrm>
                <a:prstGeom prst="rect">
                  <a:avLst/>
                </a:prstGeom>
              </p:spPr>
            </p:pic>
            <p:pic>
              <p:nvPicPr>
                <p:cNvPr id="49" name="图片 48" descr="1118271868.jpg">
                  <a:extLst>
                    <a:ext uri="{FF2B5EF4-FFF2-40B4-BE49-F238E27FC236}">
                      <a16:creationId xmlns:a16="http://schemas.microsoft.com/office/drawing/2014/main" id="{D9E9757D-9B95-43B6-8BFB-B18B8DC23B8C}"/>
                    </a:ext>
                  </a:extLst>
                </p:cNvPr>
                <p:cNvPicPr>
                  <a:picLocks noChangeAspect="1"/>
                </p:cNvPicPr>
                <p:nvPr/>
              </p:nvPicPr>
              <p:blipFill>
                <a:blip r:embed="rId3" cstate="print"/>
                <a:srcRect/>
                <a:stretch>
                  <a:fillRect/>
                </a:stretch>
              </p:blipFill>
              <p:spPr>
                <a:xfrm>
                  <a:off x="8837" y="8607"/>
                  <a:ext cx="1633" cy="497"/>
                </a:xfrm>
                <a:prstGeom prst="rect">
                  <a:avLst/>
                </a:prstGeom>
              </p:spPr>
            </p:pic>
            <p:pic>
              <p:nvPicPr>
                <p:cNvPr id="50" name="图片 49" descr="20110120143811767.jpg">
                  <a:extLst>
                    <a:ext uri="{FF2B5EF4-FFF2-40B4-BE49-F238E27FC236}">
                      <a16:creationId xmlns:a16="http://schemas.microsoft.com/office/drawing/2014/main" id="{F9D41138-6F67-4764-B01A-71ADF3D3030F}"/>
                    </a:ext>
                  </a:extLst>
                </p:cNvPr>
                <p:cNvPicPr>
                  <a:picLocks noChangeAspect="1"/>
                </p:cNvPicPr>
                <p:nvPr/>
              </p:nvPicPr>
              <p:blipFill>
                <a:blip r:embed="rId4" cstate="print"/>
                <a:stretch>
                  <a:fillRect/>
                </a:stretch>
              </p:blipFill>
              <p:spPr>
                <a:xfrm>
                  <a:off x="10616" y="8587"/>
                  <a:ext cx="1633" cy="457"/>
                </a:xfrm>
                <a:prstGeom prst="rect">
                  <a:avLst/>
                </a:prstGeom>
              </p:spPr>
            </p:pic>
            <p:pic>
              <p:nvPicPr>
                <p:cNvPr id="51" name="图片 50" descr="2012031922065682210.png">
                  <a:extLst>
                    <a:ext uri="{FF2B5EF4-FFF2-40B4-BE49-F238E27FC236}">
                      <a16:creationId xmlns:a16="http://schemas.microsoft.com/office/drawing/2014/main" id="{59AA6919-D775-4F72-A374-C52CE2B21CF0}"/>
                    </a:ext>
                  </a:extLst>
                </p:cNvPr>
                <p:cNvPicPr>
                  <a:picLocks noChangeAspect="1"/>
                </p:cNvPicPr>
                <p:nvPr/>
              </p:nvPicPr>
              <p:blipFill>
                <a:blip r:embed="rId5" cstate="print"/>
                <a:srcRect t="8516"/>
                <a:stretch>
                  <a:fillRect/>
                </a:stretch>
              </p:blipFill>
              <p:spPr>
                <a:xfrm>
                  <a:off x="8599" y="7939"/>
                  <a:ext cx="1964" cy="528"/>
                </a:xfrm>
                <a:prstGeom prst="rect">
                  <a:avLst/>
                </a:prstGeom>
              </p:spPr>
            </p:pic>
          </p:grpSp>
          <p:grpSp>
            <p:nvGrpSpPr>
              <p:cNvPr id="23" name="组合 22">
                <a:extLst>
                  <a:ext uri="{FF2B5EF4-FFF2-40B4-BE49-F238E27FC236}">
                    <a16:creationId xmlns:a16="http://schemas.microsoft.com/office/drawing/2014/main" id="{DE0B3190-9E41-41B7-A206-14A2544B39A7}"/>
                  </a:ext>
                </a:extLst>
              </p:cNvPr>
              <p:cNvGrpSpPr/>
              <p:nvPr/>
            </p:nvGrpSpPr>
            <p:grpSpPr>
              <a:xfrm>
                <a:off x="3562" y="3955"/>
                <a:ext cx="360" cy="547"/>
                <a:chOff x="7770100" y="2611135"/>
                <a:chExt cx="149070" cy="219601"/>
              </a:xfrm>
            </p:grpSpPr>
            <p:sp>
              <p:nvSpPr>
                <p:cNvPr id="45" name="Oval 2857">
                  <a:extLst>
                    <a:ext uri="{FF2B5EF4-FFF2-40B4-BE49-F238E27FC236}">
                      <a16:creationId xmlns:a16="http://schemas.microsoft.com/office/drawing/2014/main" id="{C3E5B40B-F0D6-4378-AFB9-4E8816219B06}"/>
                    </a:ext>
                  </a:extLst>
                </p:cNvPr>
                <p:cNvSpPr>
                  <a:spLocks noChangeArrowheads="1"/>
                </p:cNvSpPr>
                <p:nvPr/>
              </p:nvSpPr>
              <p:spPr bwMode="auto">
                <a:xfrm>
                  <a:off x="7803302" y="2624700"/>
                  <a:ext cx="95341" cy="99965"/>
                </a:xfrm>
                <a:prstGeom prst="ellipse">
                  <a:avLst/>
                </a:prstGeom>
                <a:solidFill>
                  <a:srgbClr val="EAE8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ctr"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endParaRPr>
                </a:p>
              </p:txBody>
            </p:sp>
            <p:sp>
              <p:nvSpPr>
                <p:cNvPr id="46" name="Freeform 2860">
                  <a:extLst>
                    <a:ext uri="{FF2B5EF4-FFF2-40B4-BE49-F238E27FC236}">
                      <a16:creationId xmlns:a16="http://schemas.microsoft.com/office/drawing/2014/main" id="{AF876025-E269-4C4B-9A26-E2CC6B0995B6}"/>
                    </a:ext>
                  </a:extLst>
                </p:cNvPr>
                <p:cNvSpPr>
                  <a:spLocks noEditPoints="1"/>
                </p:cNvSpPr>
                <p:nvPr/>
              </p:nvSpPr>
              <p:spPr bwMode="auto">
                <a:xfrm>
                  <a:off x="7770100" y="2611135"/>
                  <a:ext cx="149070" cy="219601"/>
                </a:xfrm>
                <a:custGeom>
                  <a:avLst/>
                  <a:gdLst>
                    <a:gd name="T0" fmla="*/ 47 w 94"/>
                    <a:gd name="T1" fmla="*/ 0 h 143"/>
                    <a:gd name="T2" fmla="*/ 0 w 94"/>
                    <a:gd name="T3" fmla="*/ 43 h 143"/>
                    <a:gd name="T4" fmla="*/ 2 w 94"/>
                    <a:gd name="T5" fmla="*/ 57 h 143"/>
                    <a:gd name="T6" fmla="*/ 44 w 94"/>
                    <a:gd name="T7" fmla="*/ 143 h 143"/>
                    <a:gd name="T8" fmla="*/ 91 w 94"/>
                    <a:gd name="T9" fmla="*/ 59 h 143"/>
                    <a:gd name="T10" fmla="*/ 94 w 94"/>
                    <a:gd name="T11" fmla="*/ 43 h 143"/>
                    <a:gd name="T12" fmla="*/ 47 w 94"/>
                    <a:gd name="T13" fmla="*/ 0 h 143"/>
                    <a:gd name="T14" fmla="*/ 47 w 94"/>
                    <a:gd name="T15" fmla="*/ 71 h 143"/>
                    <a:gd name="T16" fmla="*/ 19 w 94"/>
                    <a:gd name="T17" fmla="*/ 44 h 143"/>
                    <a:gd name="T18" fmla="*/ 47 w 94"/>
                    <a:gd name="T19" fmla="*/ 16 h 143"/>
                    <a:gd name="T20" fmla="*/ 75 w 94"/>
                    <a:gd name="T21" fmla="*/ 44 h 143"/>
                    <a:gd name="T22" fmla="*/ 47 w 94"/>
                    <a:gd name="T23" fmla="*/ 7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43">
                      <a:moveTo>
                        <a:pt x="47" y="0"/>
                      </a:moveTo>
                      <a:cubicBezTo>
                        <a:pt x="21" y="0"/>
                        <a:pt x="0" y="20"/>
                        <a:pt x="0" y="43"/>
                      </a:cubicBezTo>
                      <a:cubicBezTo>
                        <a:pt x="0" y="48"/>
                        <a:pt x="1" y="53"/>
                        <a:pt x="2" y="57"/>
                      </a:cubicBezTo>
                      <a:cubicBezTo>
                        <a:pt x="6" y="68"/>
                        <a:pt x="44" y="143"/>
                        <a:pt x="44" y="143"/>
                      </a:cubicBezTo>
                      <a:cubicBezTo>
                        <a:pt x="44" y="143"/>
                        <a:pt x="85" y="75"/>
                        <a:pt x="91" y="59"/>
                      </a:cubicBezTo>
                      <a:cubicBezTo>
                        <a:pt x="93" y="54"/>
                        <a:pt x="94" y="49"/>
                        <a:pt x="94" y="43"/>
                      </a:cubicBezTo>
                      <a:cubicBezTo>
                        <a:pt x="94" y="20"/>
                        <a:pt x="73" y="0"/>
                        <a:pt x="47" y="0"/>
                      </a:cubicBezTo>
                      <a:close/>
                      <a:moveTo>
                        <a:pt x="47" y="71"/>
                      </a:moveTo>
                      <a:cubicBezTo>
                        <a:pt x="31" y="71"/>
                        <a:pt x="19" y="59"/>
                        <a:pt x="19" y="44"/>
                      </a:cubicBezTo>
                      <a:cubicBezTo>
                        <a:pt x="19" y="29"/>
                        <a:pt x="31" y="16"/>
                        <a:pt x="47" y="16"/>
                      </a:cubicBezTo>
                      <a:cubicBezTo>
                        <a:pt x="63" y="16"/>
                        <a:pt x="75" y="29"/>
                        <a:pt x="75" y="44"/>
                      </a:cubicBezTo>
                      <a:cubicBezTo>
                        <a:pt x="75" y="59"/>
                        <a:pt x="63" y="71"/>
                        <a:pt x="47" y="71"/>
                      </a:cubicBezTo>
                      <a:close/>
                    </a:path>
                  </a:pathLst>
                </a:custGeom>
                <a:solidFill>
                  <a:srgbClr val="FFC000"/>
                </a:solidFill>
                <a:ln>
                  <a:noFill/>
                </a:ln>
              </p:spPr>
              <p:txBody>
                <a:bodyPr vert="horz" wrap="square" lIns="91440" tIns="45720" rIns="91440" bIns="45720" numCol="1" anchor="ctr"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endParaRPr>
                </a:p>
              </p:txBody>
            </p:sp>
          </p:grpSp>
          <p:pic>
            <p:nvPicPr>
              <p:cNvPr id="24" name="图片 23" descr="6d81800a19d8bc3ee33f6a77808ba61ea8d34553.jpg">
                <a:extLst>
                  <a:ext uri="{FF2B5EF4-FFF2-40B4-BE49-F238E27FC236}">
                    <a16:creationId xmlns:a16="http://schemas.microsoft.com/office/drawing/2014/main" id="{73A998DA-546F-4A20-BDCE-66F6906E7CE2}"/>
                  </a:ext>
                </a:extLst>
              </p:cNvPr>
              <p:cNvPicPr>
                <a:picLocks noChangeAspect="1"/>
              </p:cNvPicPr>
              <p:nvPr/>
            </p:nvPicPr>
            <p:blipFill>
              <a:blip r:embed="rId6" cstate="print"/>
              <a:srcRect/>
              <a:stretch>
                <a:fillRect/>
              </a:stretch>
            </p:blipFill>
            <p:spPr>
              <a:xfrm>
                <a:off x="13777" y="4386"/>
                <a:ext cx="1884" cy="479"/>
              </a:xfrm>
              <a:prstGeom prst="rect">
                <a:avLst/>
              </a:prstGeom>
            </p:spPr>
          </p:pic>
          <p:pic>
            <p:nvPicPr>
              <p:cNvPr id="25" name="图片 24" descr="20131115110821-1327325438.jpg">
                <a:extLst>
                  <a:ext uri="{FF2B5EF4-FFF2-40B4-BE49-F238E27FC236}">
                    <a16:creationId xmlns:a16="http://schemas.microsoft.com/office/drawing/2014/main" id="{951C5FC2-3BEF-413A-B24E-5DD65F0CA912}"/>
                  </a:ext>
                </a:extLst>
              </p:cNvPr>
              <p:cNvPicPr>
                <a:picLocks noChangeAspect="1"/>
              </p:cNvPicPr>
              <p:nvPr/>
            </p:nvPicPr>
            <p:blipFill>
              <a:blip r:embed="rId7" cstate="print"/>
              <a:srcRect/>
              <a:stretch>
                <a:fillRect/>
              </a:stretch>
            </p:blipFill>
            <p:spPr>
              <a:xfrm>
                <a:off x="13718" y="5307"/>
                <a:ext cx="1884" cy="503"/>
              </a:xfrm>
              <a:prstGeom prst="rect">
                <a:avLst/>
              </a:prstGeom>
            </p:spPr>
          </p:pic>
          <p:pic>
            <p:nvPicPr>
              <p:cNvPr id="26" name="图片 25" descr="2012030723120947186.jpg">
                <a:extLst>
                  <a:ext uri="{FF2B5EF4-FFF2-40B4-BE49-F238E27FC236}">
                    <a16:creationId xmlns:a16="http://schemas.microsoft.com/office/drawing/2014/main" id="{1038A076-D875-4BEF-8861-775FA1C55086}"/>
                  </a:ext>
                </a:extLst>
              </p:cNvPr>
              <p:cNvPicPr>
                <a:picLocks noChangeAspect="1"/>
              </p:cNvPicPr>
              <p:nvPr/>
            </p:nvPicPr>
            <p:blipFill>
              <a:blip r:embed="rId8" cstate="print"/>
              <a:stretch>
                <a:fillRect/>
              </a:stretch>
            </p:blipFill>
            <p:spPr>
              <a:xfrm>
                <a:off x="13777" y="4869"/>
                <a:ext cx="1884" cy="467"/>
              </a:xfrm>
              <a:prstGeom prst="rect">
                <a:avLst/>
              </a:prstGeom>
            </p:spPr>
          </p:pic>
          <p:pic>
            <p:nvPicPr>
              <p:cNvPr id="27" name="Picture 8">
                <a:extLst>
                  <a:ext uri="{FF2B5EF4-FFF2-40B4-BE49-F238E27FC236}">
                    <a16:creationId xmlns:a16="http://schemas.microsoft.com/office/drawing/2014/main" id="{54DF8D51-97FE-4CF5-8EFF-2EB43868C02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68" y="4296"/>
                <a:ext cx="2079" cy="1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20">
                <a:extLst>
                  <a:ext uri="{FF2B5EF4-FFF2-40B4-BE49-F238E27FC236}">
                    <a16:creationId xmlns:a16="http://schemas.microsoft.com/office/drawing/2014/main" id="{95C9FBC6-1F45-4C2B-89F5-7964BF415D8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32" y="3824"/>
                <a:ext cx="1886" cy="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图片 28">
                <a:extLst>
                  <a:ext uri="{FF2B5EF4-FFF2-40B4-BE49-F238E27FC236}">
                    <a16:creationId xmlns:a16="http://schemas.microsoft.com/office/drawing/2014/main" id="{450DC216-8C86-411F-A649-F90694D9E6F8}"/>
                  </a:ext>
                </a:extLst>
              </p:cNvPr>
              <p:cNvPicPr>
                <a:picLocks noChangeAspect="1"/>
              </p:cNvPicPr>
              <p:nvPr/>
            </p:nvPicPr>
            <p:blipFill>
              <a:blip r:embed="rId11"/>
              <a:stretch>
                <a:fillRect/>
              </a:stretch>
            </p:blipFill>
            <p:spPr>
              <a:xfrm>
                <a:off x="13718" y="5781"/>
                <a:ext cx="2017" cy="592"/>
              </a:xfrm>
              <a:prstGeom prst="rect">
                <a:avLst/>
              </a:prstGeom>
            </p:spPr>
          </p:pic>
          <p:pic>
            <p:nvPicPr>
              <p:cNvPr id="30" name="图片 29">
                <a:extLst>
                  <a:ext uri="{FF2B5EF4-FFF2-40B4-BE49-F238E27FC236}">
                    <a16:creationId xmlns:a16="http://schemas.microsoft.com/office/drawing/2014/main" id="{C74BA5FD-396E-41F7-B19D-5FB22D8BD6EC}"/>
                  </a:ext>
                </a:extLst>
              </p:cNvPr>
              <p:cNvPicPr>
                <a:picLocks noChangeAspect="1"/>
              </p:cNvPicPr>
              <p:nvPr/>
            </p:nvPicPr>
            <p:blipFill>
              <a:blip r:embed="rId12"/>
              <a:stretch>
                <a:fillRect/>
              </a:stretch>
            </p:blipFill>
            <p:spPr>
              <a:xfrm>
                <a:off x="3100" y="2934"/>
                <a:ext cx="1857" cy="856"/>
              </a:xfrm>
              <a:prstGeom prst="rect">
                <a:avLst/>
              </a:prstGeom>
            </p:spPr>
          </p:pic>
          <p:pic>
            <p:nvPicPr>
              <p:cNvPr id="31" name="Picture 18">
                <a:extLst>
                  <a:ext uri="{FF2B5EF4-FFF2-40B4-BE49-F238E27FC236}">
                    <a16:creationId xmlns:a16="http://schemas.microsoft.com/office/drawing/2014/main" id="{C5862633-8712-4A67-9461-EF197D322E5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92" y="6328"/>
                <a:ext cx="1414" cy="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图片 31">
                <a:extLst>
                  <a:ext uri="{FF2B5EF4-FFF2-40B4-BE49-F238E27FC236}">
                    <a16:creationId xmlns:a16="http://schemas.microsoft.com/office/drawing/2014/main" id="{1562376F-3146-43E1-B73E-3E98E807F12A}"/>
                  </a:ext>
                </a:extLst>
              </p:cNvPr>
              <p:cNvPicPr>
                <a:picLocks noChangeAspect="1"/>
              </p:cNvPicPr>
              <p:nvPr/>
            </p:nvPicPr>
            <p:blipFill>
              <a:blip r:embed="rId14"/>
              <a:stretch>
                <a:fillRect/>
              </a:stretch>
            </p:blipFill>
            <p:spPr>
              <a:xfrm>
                <a:off x="5818" y="7995"/>
                <a:ext cx="1370" cy="1207"/>
              </a:xfrm>
              <a:prstGeom prst="rect">
                <a:avLst/>
              </a:prstGeom>
            </p:spPr>
          </p:pic>
          <p:pic>
            <p:nvPicPr>
              <p:cNvPr id="33" name="图片 32">
                <a:extLst>
                  <a:ext uri="{FF2B5EF4-FFF2-40B4-BE49-F238E27FC236}">
                    <a16:creationId xmlns:a16="http://schemas.microsoft.com/office/drawing/2014/main" id="{C390C8DA-32F3-4C1C-AD9D-AD17CBD85ABE}"/>
                  </a:ext>
                </a:extLst>
              </p:cNvPr>
              <p:cNvPicPr>
                <a:picLocks noChangeAspect="1"/>
              </p:cNvPicPr>
              <p:nvPr/>
            </p:nvPicPr>
            <p:blipFill>
              <a:blip r:embed="rId15"/>
              <a:stretch>
                <a:fillRect/>
              </a:stretch>
            </p:blipFill>
            <p:spPr>
              <a:xfrm>
                <a:off x="2137" y="4338"/>
                <a:ext cx="1144" cy="1063"/>
              </a:xfrm>
              <a:prstGeom prst="rect">
                <a:avLst/>
              </a:prstGeom>
            </p:spPr>
          </p:pic>
          <p:pic>
            <p:nvPicPr>
              <p:cNvPr id="34" name="Picture 11">
                <a:extLst>
                  <a:ext uri="{FF2B5EF4-FFF2-40B4-BE49-F238E27FC236}">
                    <a16:creationId xmlns:a16="http://schemas.microsoft.com/office/drawing/2014/main" id="{4CE5206D-D910-490B-8AE6-8A05087B6B4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18" y="7338"/>
                <a:ext cx="1863" cy="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图片 34">
                <a:extLst>
                  <a:ext uri="{FF2B5EF4-FFF2-40B4-BE49-F238E27FC236}">
                    <a16:creationId xmlns:a16="http://schemas.microsoft.com/office/drawing/2014/main" id="{896CCA77-955B-4387-BF42-C58FBCACF614}"/>
                  </a:ext>
                </a:extLst>
              </p:cNvPr>
              <p:cNvPicPr>
                <a:picLocks noChangeAspect="1"/>
              </p:cNvPicPr>
              <p:nvPr/>
            </p:nvPicPr>
            <p:blipFill>
              <a:blip r:embed="rId17"/>
              <a:stretch>
                <a:fillRect/>
              </a:stretch>
            </p:blipFill>
            <p:spPr>
              <a:xfrm>
                <a:off x="2426" y="6039"/>
                <a:ext cx="2160" cy="825"/>
              </a:xfrm>
              <a:prstGeom prst="rect">
                <a:avLst/>
              </a:prstGeom>
            </p:spPr>
          </p:pic>
          <p:pic>
            <p:nvPicPr>
              <p:cNvPr id="36" name="图片 35">
                <a:extLst>
                  <a:ext uri="{FF2B5EF4-FFF2-40B4-BE49-F238E27FC236}">
                    <a16:creationId xmlns:a16="http://schemas.microsoft.com/office/drawing/2014/main" id="{7E51088F-3F75-41F3-A964-8D7FCC620521}"/>
                  </a:ext>
                </a:extLst>
              </p:cNvPr>
              <p:cNvPicPr>
                <a:picLocks noChangeAspect="1"/>
              </p:cNvPicPr>
              <p:nvPr/>
            </p:nvPicPr>
            <p:blipFill>
              <a:blip r:embed="rId18"/>
              <a:stretch>
                <a:fillRect/>
              </a:stretch>
            </p:blipFill>
            <p:spPr>
              <a:xfrm>
                <a:off x="2426" y="5364"/>
                <a:ext cx="2145" cy="660"/>
              </a:xfrm>
              <a:prstGeom prst="rect">
                <a:avLst/>
              </a:prstGeom>
            </p:spPr>
          </p:pic>
          <p:pic>
            <p:nvPicPr>
              <p:cNvPr id="37" name="图片 36">
                <a:extLst>
                  <a:ext uri="{FF2B5EF4-FFF2-40B4-BE49-F238E27FC236}">
                    <a16:creationId xmlns:a16="http://schemas.microsoft.com/office/drawing/2014/main" id="{401C6916-3827-4E13-901C-01BF695DA300}"/>
                  </a:ext>
                </a:extLst>
              </p:cNvPr>
              <p:cNvPicPr>
                <a:picLocks noChangeAspect="1"/>
              </p:cNvPicPr>
              <p:nvPr/>
            </p:nvPicPr>
            <p:blipFill>
              <a:blip r:embed="rId19"/>
              <a:stretch>
                <a:fillRect/>
              </a:stretch>
            </p:blipFill>
            <p:spPr>
              <a:xfrm>
                <a:off x="5345" y="9146"/>
                <a:ext cx="1855" cy="866"/>
              </a:xfrm>
              <a:prstGeom prst="rect">
                <a:avLst/>
              </a:prstGeom>
            </p:spPr>
          </p:pic>
          <p:pic>
            <p:nvPicPr>
              <p:cNvPr id="38" name="Picture 19">
                <a:extLst>
                  <a:ext uri="{FF2B5EF4-FFF2-40B4-BE49-F238E27FC236}">
                    <a16:creationId xmlns:a16="http://schemas.microsoft.com/office/drawing/2014/main" id="{922C04AB-10A8-410B-A39C-ED2C3CDA31C3}"/>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070" y="5764"/>
                <a:ext cx="1366" cy="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2">
                <a:extLst>
                  <a:ext uri="{FF2B5EF4-FFF2-40B4-BE49-F238E27FC236}">
                    <a16:creationId xmlns:a16="http://schemas.microsoft.com/office/drawing/2014/main" id="{0B3F4CF9-43BB-4A46-9238-617E857DF6F2}"/>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850" y="7561"/>
                <a:ext cx="2021" cy="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图片 39">
                <a:extLst>
                  <a:ext uri="{FF2B5EF4-FFF2-40B4-BE49-F238E27FC236}">
                    <a16:creationId xmlns:a16="http://schemas.microsoft.com/office/drawing/2014/main" id="{A0204912-79FE-40D5-9010-4178AA44FAB3}"/>
                  </a:ext>
                </a:extLst>
              </p:cNvPr>
              <p:cNvPicPr>
                <a:picLocks noChangeAspect="1"/>
              </p:cNvPicPr>
              <p:nvPr/>
            </p:nvPicPr>
            <p:blipFill>
              <a:blip r:embed="rId22"/>
              <a:stretch>
                <a:fillRect/>
              </a:stretch>
            </p:blipFill>
            <p:spPr>
              <a:xfrm>
                <a:off x="8810" y="2688"/>
                <a:ext cx="3345" cy="620"/>
              </a:xfrm>
              <a:prstGeom prst="rect">
                <a:avLst/>
              </a:prstGeom>
            </p:spPr>
          </p:pic>
          <p:pic>
            <p:nvPicPr>
              <p:cNvPr id="41" name="图片 40">
                <a:extLst>
                  <a:ext uri="{FF2B5EF4-FFF2-40B4-BE49-F238E27FC236}">
                    <a16:creationId xmlns:a16="http://schemas.microsoft.com/office/drawing/2014/main" id="{BFD53F5A-B254-4393-AD99-D0DC0CB1A88A}"/>
                  </a:ext>
                </a:extLst>
              </p:cNvPr>
              <p:cNvPicPr>
                <a:picLocks noChangeAspect="1"/>
              </p:cNvPicPr>
              <p:nvPr/>
            </p:nvPicPr>
            <p:blipFill>
              <a:blip r:embed="rId23"/>
              <a:stretch>
                <a:fillRect/>
              </a:stretch>
            </p:blipFill>
            <p:spPr>
              <a:xfrm>
                <a:off x="9742" y="3308"/>
                <a:ext cx="2083" cy="551"/>
              </a:xfrm>
              <a:prstGeom prst="rect">
                <a:avLst/>
              </a:prstGeom>
            </p:spPr>
          </p:pic>
          <p:pic>
            <p:nvPicPr>
              <p:cNvPr id="42" name="图片 41">
                <a:extLst>
                  <a:ext uri="{FF2B5EF4-FFF2-40B4-BE49-F238E27FC236}">
                    <a16:creationId xmlns:a16="http://schemas.microsoft.com/office/drawing/2014/main" id="{2851526C-37A7-4141-BA7C-C830894966C7}"/>
                  </a:ext>
                </a:extLst>
              </p:cNvPr>
              <p:cNvPicPr>
                <a:picLocks noChangeAspect="1"/>
              </p:cNvPicPr>
              <p:nvPr/>
            </p:nvPicPr>
            <p:blipFill>
              <a:blip r:embed="rId24"/>
              <a:stretch>
                <a:fillRect/>
              </a:stretch>
            </p:blipFill>
            <p:spPr>
              <a:xfrm>
                <a:off x="10940" y="4228"/>
                <a:ext cx="956" cy="726"/>
              </a:xfrm>
              <a:prstGeom prst="rect">
                <a:avLst/>
              </a:prstGeom>
            </p:spPr>
          </p:pic>
          <p:pic>
            <p:nvPicPr>
              <p:cNvPr id="43" name="图片 42">
                <a:extLst>
                  <a:ext uri="{FF2B5EF4-FFF2-40B4-BE49-F238E27FC236}">
                    <a16:creationId xmlns:a16="http://schemas.microsoft.com/office/drawing/2014/main" id="{25FA0079-D523-4ADA-99F3-F2C5E64E2234}"/>
                  </a:ext>
                </a:extLst>
              </p:cNvPr>
              <p:cNvPicPr>
                <a:picLocks noChangeAspect="1"/>
              </p:cNvPicPr>
              <p:nvPr/>
            </p:nvPicPr>
            <p:blipFill>
              <a:blip r:embed="rId25"/>
              <a:stretch>
                <a:fillRect/>
              </a:stretch>
            </p:blipFill>
            <p:spPr>
              <a:xfrm>
                <a:off x="10966" y="4946"/>
                <a:ext cx="1014" cy="1287"/>
              </a:xfrm>
              <a:prstGeom prst="rect">
                <a:avLst/>
              </a:prstGeom>
            </p:spPr>
          </p:pic>
          <p:pic>
            <p:nvPicPr>
              <p:cNvPr id="44" name="图片 43">
                <a:extLst>
                  <a:ext uri="{FF2B5EF4-FFF2-40B4-BE49-F238E27FC236}">
                    <a16:creationId xmlns:a16="http://schemas.microsoft.com/office/drawing/2014/main" id="{2D2EB04E-5B5B-4CE1-B136-267811FDC4BF}"/>
                  </a:ext>
                </a:extLst>
              </p:cNvPr>
              <p:cNvPicPr>
                <a:picLocks noChangeAspect="1"/>
              </p:cNvPicPr>
              <p:nvPr/>
            </p:nvPicPr>
            <p:blipFill>
              <a:blip r:embed="rId26"/>
              <a:stretch>
                <a:fillRect/>
              </a:stretch>
            </p:blipFill>
            <p:spPr>
              <a:xfrm>
                <a:off x="13767" y="3879"/>
                <a:ext cx="1597" cy="506"/>
              </a:xfrm>
              <a:prstGeom prst="rect">
                <a:avLst/>
              </a:prstGeom>
            </p:spPr>
          </p:pic>
        </p:grpSp>
        <p:pic>
          <p:nvPicPr>
            <p:cNvPr id="7" name="图片 6" descr="北大">
              <a:extLst>
                <a:ext uri="{FF2B5EF4-FFF2-40B4-BE49-F238E27FC236}">
                  <a16:creationId xmlns:a16="http://schemas.microsoft.com/office/drawing/2014/main" id="{BF118344-0127-4767-AB19-27B3A9ED93EB}"/>
                </a:ext>
              </a:extLst>
            </p:cNvPr>
            <p:cNvPicPr>
              <a:picLocks noChangeAspect="1"/>
            </p:cNvPicPr>
            <p:nvPr/>
          </p:nvPicPr>
          <p:blipFill>
            <a:blip r:embed="rId27"/>
            <a:stretch>
              <a:fillRect/>
            </a:stretch>
          </p:blipFill>
          <p:spPr>
            <a:xfrm>
              <a:off x="9971" y="3818"/>
              <a:ext cx="1001" cy="340"/>
            </a:xfrm>
            <a:prstGeom prst="rect">
              <a:avLst/>
            </a:prstGeom>
          </p:spPr>
        </p:pic>
        <p:pic>
          <p:nvPicPr>
            <p:cNvPr id="8" name="图片 7" descr="复旦">
              <a:extLst>
                <a:ext uri="{FF2B5EF4-FFF2-40B4-BE49-F238E27FC236}">
                  <a16:creationId xmlns:a16="http://schemas.microsoft.com/office/drawing/2014/main" id="{502713E1-0CFF-4B3D-BCD6-BDA2B2CB0976}"/>
                </a:ext>
              </a:extLst>
            </p:cNvPr>
            <p:cNvPicPr>
              <a:picLocks noChangeAspect="1"/>
            </p:cNvPicPr>
            <p:nvPr/>
          </p:nvPicPr>
          <p:blipFill>
            <a:blip r:embed="rId28"/>
            <a:stretch>
              <a:fillRect/>
            </a:stretch>
          </p:blipFill>
          <p:spPr>
            <a:xfrm>
              <a:off x="9999" y="4118"/>
              <a:ext cx="1147" cy="442"/>
            </a:xfrm>
            <a:prstGeom prst="rect">
              <a:avLst/>
            </a:prstGeom>
          </p:spPr>
        </p:pic>
        <p:pic>
          <p:nvPicPr>
            <p:cNvPr id="9" name="图片 8" descr="清华">
              <a:extLst>
                <a:ext uri="{FF2B5EF4-FFF2-40B4-BE49-F238E27FC236}">
                  <a16:creationId xmlns:a16="http://schemas.microsoft.com/office/drawing/2014/main" id="{5007FFA9-19FB-4EF4-B4D1-DE69440E3284}"/>
                </a:ext>
              </a:extLst>
            </p:cNvPr>
            <p:cNvPicPr>
              <a:picLocks noChangeAspect="1"/>
            </p:cNvPicPr>
            <p:nvPr/>
          </p:nvPicPr>
          <p:blipFill>
            <a:blip r:embed="rId29"/>
            <a:stretch>
              <a:fillRect/>
            </a:stretch>
          </p:blipFill>
          <p:spPr>
            <a:xfrm>
              <a:off x="9935" y="4583"/>
              <a:ext cx="1074" cy="380"/>
            </a:xfrm>
            <a:prstGeom prst="rect">
              <a:avLst/>
            </a:prstGeom>
          </p:spPr>
        </p:pic>
        <p:pic>
          <p:nvPicPr>
            <p:cNvPr id="10" name="图片 9" descr="浙大">
              <a:extLst>
                <a:ext uri="{FF2B5EF4-FFF2-40B4-BE49-F238E27FC236}">
                  <a16:creationId xmlns:a16="http://schemas.microsoft.com/office/drawing/2014/main" id="{D1B24DC1-C2A9-4D14-B94A-C8EE28A4D847}"/>
                </a:ext>
              </a:extLst>
            </p:cNvPr>
            <p:cNvPicPr>
              <a:picLocks noChangeAspect="1"/>
            </p:cNvPicPr>
            <p:nvPr/>
          </p:nvPicPr>
          <p:blipFill>
            <a:blip r:embed="rId30"/>
            <a:stretch>
              <a:fillRect/>
            </a:stretch>
          </p:blipFill>
          <p:spPr>
            <a:xfrm>
              <a:off x="9911" y="5372"/>
              <a:ext cx="1337" cy="423"/>
            </a:xfrm>
            <a:prstGeom prst="rect">
              <a:avLst/>
            </a:prstGeom>
          </p:spPr>
        </p:pic>
        <p:pic>
          <p:nvPicPr>
            <p:cNvPr id="11" name="图片 10" descr="中央财经">
              <a:extLst>
                <a:ext uri="{FF2B5EF4-FFF2-40B4-BE49-F238E27FC236}">
                  <a16:creationId xmlns:a16="http://schemas.microsoft.com/office/drawing/2014/main" id="{AA913670-C122-45D0-9039-C5D7E79F048C}"/>
                </a:ext>
              </a:extLst>
            </p:cNvPr>
            <p:cNvPicPr>
              <a:picLocks noChangeAspect="1"/>
            </p:cNvPicPr>
            <p:nvPr/>
          </p:nvPicPr>
          <p:blipFill>
            <a:blip r:embed="rId31"/>
            <a:stretch>
              <a:fillRect/>
            </a:stretch>
          </p:blipFill>
          <p:spPr>
            <a:xfrm>
              <a:off x="9911" y="4906"/>
              <a:ext cx="1619" cy="434"/>
            </a:xfrm>
            <a:prstGeom prst="rect">
              <a:avLst/>
            </a:prstGeom>
          </p:spPr>
        </p:pic>
      </p:grpSp>
      <p:sp>
        <p:nvSpPr>
          <p:cNvPr id="2" name="灯片编号占位符 1">
            <a:extLst>
              <a:ext uri="{FF2B5EF4-FFF2-40B4-BE49-F238E27FC236}">
                <a16:creationId xmlns:a16="http://schemas.microsoft.com/office/drawing/2014/main" id="{0216F658-C595-415E-B75C-FF23934F778D}"/>
              </a:ext>
            </a:extLst>
          </p:cNvPr>
          <p:cNvSpPr>
            <a:spLocks noGrp="1"/>
          </p:cNvSpPr>
          <p:nvPr>
            <p:ph type="sldNum" sz="quarter" idx="12"/>
          </p:nvPr>
        </p:nvSpPr>
        <p:spPr/>
        <p:txBody>
          <a:bodyPr/>
          <a:lstStyle/>
          <a:p>
            <a:fld id="{D452BF20-362C-4294-AFD9-C5328724C70E}" type="slidenum">
              <a:rPr lang="zh-CN" altLang="en-US" smtClean="0"/>
              <a:t>9</a:t>
            </a:fld>
            <a:endParaRPr lang="zh-CN" altLang="en-US" dirty="0"/>
          </a:p>
        </p:txBody>
      </p:sp>
      <p:sp>
        <p:nvSpPr>
          <p:cNvPr id="3" name="矩形 2">
            <a:extLst>
              <a:ext uri="{FF2B5EF4-FFF2-40B4-BE49-F238E27FC236}">
                <a16:creationId xmlns:a16="http://schemas.microsoft.com/office/drawing/2014/main" id="{D9526A9A-E8BE-4159-AEF0-5CEBCB6A6888}"/>
              </a:ext>
            </a:extLst>
          </p:cNvPr>
          <p:cNvSpPr/>
          <p:nvPr/>
        </p:nvSpPr>
        <p:spPr>
          <a:xfrm>
            <a:off x="1005350" y="859442"/>
            <a:ext cx="10150330" cy="830997"/>
          </a:xfrm>
          <a:prstGeom prst="rect">
            <a:avLst/>
          </a:prstGeom>
        </p:spPr>
        <p:txBody>
          <a:bodyPr wrap="square">
            <a:spAutoFit/>
          </a:bodyPr>
          <a:lstStyle/>
          <a:p>
            <a:pPr lvl="0">
              <a:lnSpc>
                <a:spcPct val="150000"/>
              </a:lnSpc>
            </a:pPr>
            <a:r>
              <a:rPr lang="zh-CN" altLang="zh-CN" sz="1600" dirty="0">
                <a:latin typeface="微软雅黑" panose="020B0503020204020204" pitchFamily="34" charset="-122"/>
                <a:ea typeface="微软雅黑" panose="020B0503020204020204" pitchFamily="34" charset="-122"/>
              </a:rPr>
              <a:t>覆盖</a:t>
            </a:r>
            <a:r>
              <a:rPr lang="zh-CN" altLang="en-US" sz="1600" dirty="0">
                <a:latin typeface="微软雅黑" panose="020B0503020204020204" pitchFamily="34" charset="-122"/>
                <a:ea typeface="微软雅黑" panose="020B0503020204020204" pitchFamily="34" charset="-122"/>
              </a:rPr>
              <a:t>近</a:t>
            </a:r>
            <a:r>
              <a:rPr lang="en-US" altLang="zh-CN" sz="1600" b="1" dirty="0">
                <a:solidFill>
                  <a:srgbClr val="C00000"/>
                </a:solidFill>
                <a:latin typeface="微软雅黑" panose="020B0503020204020204" pitchFamily="34" charset="-122"/>
                <a:ea typeface="微软雅黑" panose="020B0503020204020204" pitchFamily="34" charset="-122"/>
              </a:rPr>
              <a:t>400</a:t>
            </a:r>
            <a:r>
              <a:rPr lang="zh-CN" altLang="zh-CN" sz="1600" dirty="0">
                <a:latin typeface="微软雅黑" panose="020B0503020204020204" pitchFamily="34" charset="-122"/>
                <a:ea typeface="微软雅黑" panose="020B0503020204020204" pitchFamily="34" charset="-122"/>
              </a:rPr>
              <a:t>所国内高校、</a:t>
            </a:r>
            <a:r>
              <a:rPr lang="en-US" altLang="zh-CN" sz="1600" dirty="0">
                <a:latin typeface="微软雅黑" panose="020B0503020204020204" pitchFamily="34" charset="-122"/>
                <a:ea typeface="微软雅黑" panose="020B0503020204020204" pitchFamily="34" charset="-122"/>
              </a:rPr>
              <a:t>100</a:t>
            </a:r>
            <a:r>
              <a:rPr lang="zh-CN" altLang="zh-CN" sz="1600" dirty="0">
                <a:latin typeface="微软雅黑" panose="020B0503020204020204" pitchFamily="34" charset="-122"/>
                <a:ea typeface="微软雅黑" panose="020B0503020204020204" pitchFamily="34" charset="-122"/>
              </a:rPr>
              <a:t>多所海外院校</a:t>
            </a:r>
            <a:r>
              <a:rPr lang="en-US" altLang="zh-CN"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部分机构用户，其中国内</a:t>
            </a:r>
            <a:r>
              <a:rPr lang="en-US" altLang="zh-CN" sz="1600" b="1" dirty="0">
                <a:solidFill>
                  <a:srgbClr val="C00000"/>
                </a:solidFill>
                <a:latin typeface="微软雅黑" panose="020B0503020204020204" pitchFamily="34" charset="-122"/>
                <a:ea typeface="微软雅黑" panose="020B0503020204020204" pitchFamily="34" charset="-122"/>
              </a:rPr>
              <a:t>“</a:t>
            </a:r>
            <a:r>
              <a:rPr lang="zh-CN" altLang="zh-CN" sz="1600" b="1" dirty="0">
                <a:solidFill>
                  <a:srgbClr val="C00000"/>
                </a:solidFill>
                <a:latin typeface="微软雅黑" panose="020B0503020204020204" pitchFamily="34" charset="-122"/>
                <a:ea typeface="微软雅黑" panose="020B0503020204020204" pitchFamily="34" charset="-122"/>
              </a:rPr>
              <a:t>双一流</a:t>
            </a:r>
            <a:r>
              <a:rPr lang="en-US" altLang="zh-CN" sz="1600" b="1" dirty="0">
                <a:solidFill>
                  <a:srgbClr val="C00000"/>
                </a:solidFill>
                <a:latin typeface="微软雅黑" panose="020B0503020204020204" pitchFamily="34" charset="-122"/>
                <a:ea typeface="微软雅黑" panose="020B0503020204020204" pitchFamily="34" charset="-122"/>
              </a:rPr>
              <a:t>”</a:t>
            </a:r>
            <a:r>
              <a:rPr lang="zh-CN" altLang="zh-CN" sz="1600" b="1" dirty="0">
                <a:solidFill>
                  <a:srgbClr val="C00000"/>
                </a:solidFill>
                <a:latin typeface="微软雅黑" panose="020B0503020204020204" pitchFamily="34" charset="-122"/>
                <a:ea typeface="微软雅黑" panose="020B0503020204020204" pitchFamily="34" charset="-122"/>
              </a:rPr>
              <a:t>高校覆盖率高达</a:t>
            </a:r>
            <a:r>
              <a:rPr lang="en-US" altLang="zh-CN" sz="1600" b="1" dirty="0">
                <a:solidFill>
                  <a:srgbClr val="C00000"/>
                </a:solidFill>
                <a:latin typeface="微软雅黑" panose="020B0503020204020204" pitchFamily="34" charset="-122"/>
                <a:ea typeface="微软雅黑" panose="020B0503020204020204" pitchFamily="34" charset="-122"/>
              </a:rPr>
              <a:t>50%</a:t>
            </a:r>
            <a:r>
              <a:rPr lang="zh-CN" altLang="zh-CN" sz="1600" dirty="0">
                <a:latin typeface="微软雅黑" panose="020B0503020204020204" pitchFamily="34" charset="-122"/>
                <a:ea typeface="微软雅黑" panose="020B0503020204020204" pitchFamily="34" charset="-122"/>
              </a:rPr>
              <a:t>，财经类院校</a:t>
            </a:r>
            <a:r>
              <a:rPr lang="en-US" altLang="zh-CN" sz="1600" dirty="0">
                <a:latin typeface="微软雅黑" panose="020B0503020204020204" pitchFamily="34" charset="-122"/>
                <a:ea typeface="微软雅黑" panose="020B0503020204020204" pitchFamily="34" charset="-122"/>
              </a:rPr>
              <a:t>100%</a:t>
            </a:r>
            <a:r>
              <a:rPr lang="zh-CN" altLang="zh-CN" sz="1600" dirty="0">
                <a:latin typeface="微软雅黑" panose="020B0503020204020204" pitchFamily="34" charset="-122"/>
                <a:ea typeface="微软雅黑" panose="020B0503020204020204" pitchFamily="34" charset="-122"/>
              </a:rPr>
              <a:t>覆盖（哈佛、耶鲁、北京大学、清华大学等）。</a:t>
            </a:r>
          </a:p>
        </p:txBody>
      </p:sp>
      <p:sp>
        <p:nvSpPr>
          <p:cNvPr id="4" name="TextBox 12">
            <a:extLst>
              <a:ext uri="{FF2B5EF4-FFF2-40B4-BE49-F238E27FC236}">
                <a16:creationId xmlns:a16="http://schemas.microsoft.com/office/drawing/2014/main" id="{9EA3E2B5-8D96-4073-8DFF-D9198B6FE196}"/>
              </a:ext>
            </a:extLst>
          </p:cNvPr>
          <p:cNvSpPr txBox="1"/>
          <p:nvPr/>
        </p:nvSpPr>
        <p:spPr>
          <a:xfrm>
            <a:off x="1113788" y="289262"/>
            <a:ext cx="6617045" cy="911019"/>
          </a:xfrm>
          <a:prstGeom prst="rect">
            <a:avLst/>
          </a:prstGeom>
          <a:noFill/>
        </p:spPr>
        <p:txBody>
          <a:bodyPr wrap="square" rtlCol="0">
            <a:spAutoFit/>
          </a:bodyPr>
          <a:lstStyle/>
          <a:p>
            <a:pPr>
              <a:lnSpc>
                <a:spcPct val="90000"/>
              </a:lnSpc>
              <a:spcBef>
                <a:spcPct val="0"/>
              </a:spcBef>
              <a:defRPr/>
            </a:pPr>
            <a:r>
              <a:rPr lang="en-US" altLang="zh-CN" sz="2800" dirty="0">
                <a:solidFill>
                  <a:schemeClr val="tx1">
                    <a:lumMod val="65000"/>
                    <a:lumOff val="35000"/>
                  </a:schemeClr>
                </a:solidFill>
                <a:latin typeface="微软雅黑" panose="020B0503020204020204" pitchFamily="34" charset="-122"/>
                <a:ea typeface="微软雅黑" panose="020B0503020204020204" pitchFamily="34" charset="-122"/>
              </a:rPr>
              <a:t>CSMAR</a:t>
            </a:r>
            <a:r>
              <a:rPr lang="zh-CN" altLang="en-US" sz="2800" dirty="0">
                <a:solidFill>
                  <a:schemeClr val="tx1">
                    <a:lumMod val="65000"/>
                    <a:lumOff val="35000"/>
                  </a:schemeClr>
                </a:solidFill>
                <a:latin typeface="微软雅黑" panose="020B0503020204020204" pitchFamily="34" charset="-122"/>
                <a:ea typeface="微软雅黑" panose="020B0503020204020204" pitchFamily="34" charset="-122"/>
              </a:rPr>
              <a:t>用户</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all"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4933661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60923"/>
</p:tagLst>
</file>

<file path=ppt/tags/tag1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KSO_WM_UNIT_TYPE" val="l_h_f"/>
  <p:tag name="KSO_WM_UNIT_INDEX" val="1_2_1"/>
  <p:tag name="KSO_WM_UNIT_ID" val="custom20160923_9*l_h_f*1_2_1"/>
  <p:tag name="KSO_WM_UNIT_LAYERLEVEL" val="1_1_1"/>
  <p:tag name="KSO_WM_UNIT_VALUE" val="18"/>
  <p:tag name="KSO_WM_UNIT_HIGHLIGHT" val="0"/>
  <p:tag name="KSO_WM_UNIT_COMPATIBLE" val="0"/>
  <p:tag name="KSO_WM_UNIT_CLEAR" val="0"/>
  <p:tag name="KSO_WM_UNIT_PRESET_TEXT_INDEX" val="3"/>
  <p:tag name="KSO_WM_UNIT_PRESET_TEXT_LEN" val="17"/>
  <p:tag name="KSO_WM_DIAGRAM_GROUP_CODE" val="l1-1"/>
  <p:tag name="KSO_WM_UNIT_TEXT_FILL_FORE_SCHEMECOLOR_INDEX" val="13"/>
  <p:tag name="KSO_WM_UNIT_TEXT_FILL_TYPE" val="1"/>
  <p:tag name="KSO_WM_UNIT_USESOURCEFORMAT_APPLY" val="1"/>
</p:tagLst>
</file>

<file path=ppt/tags/tag10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h_f"/>
  <p:tag name="KSO_WM_UNIT_INDEX" val="1_2_1"/>
  <p:tag name="KSO_WM_UNIT_ID" val="custom160589_65*l_h_f*1_2_1"/>
  <p:tag name="KSO_WM_UNIT_LAYERLEVEL" val="1_1_1"/>
  <p:tag name="KSO_WM_UNIT_VALUE" val="22"/>
  <p:tag name="KSO_WM_UNIT_HIGHLIGHT" val="0"/>
  <p:tag name="KSO_WM_UNIT_COMPATIBLE" val="0"/>
  <p:tag name="KSO_WM_UNIT_CLEAR" val="0"/>
  <p:tag name="KSO_WM_UNIT_PRESET_TEXT_INDEX" val="4"/>
  <p:tag name="KSO_WM_UNIT_PRESET_TEXT_LEN" val="39"/>
  <p:tag name="KSO_WM_DIAGRAM_GROUP_CODE" val="l1-8"/>
  <p:tag name="KSO_WM_UNIT_TEXT_FILL_FORE_SCHEMECOLOR_INDEX" val="13"/>
  <p:tag name="KSO_WM_UNIT_TEXT_FILL_TYPE" val="1"/>
  <p:tag name="KSO_WM_UNIT_USESOURCEFORMAT_APPLY" val="1"/>
</p:tagLst>
</file>

<file path=ppt/tags/tag10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h_a"/>
  <p:tag name="KSO_WM_UNIT_INDEX" val="1_2_1"/>
  <p:tag name="KSO_WM_UNIT_ID" val="custom160589_65*l_h_a*1_2_1"/>
  <p:tag name="KSO_WM_UNIT_LAYERLEVEL" val="1_1_1"/>
  <p:tag name="KSO_WM_UNIT_VALUE" val="8"/>
  <p:tag name="KSO_WM_UNIT_HIGHLIGHT" val="0"/>
  <p:tag name="KSO_WM_UNIT_COMPATIBLE" val="0"/>
  <p:tag name="KSO_WM_UNIT_CLEAR" val="0"/>
  <p:tag name="KSO_WM_UNIT_PRESET_TEXT_INDEX" val="3"/>
  <p:tag name="KSO_WM_UNIT_PRESET_TEXT_LEN" val="5"/>
  <p:tag name="KSO_WM_DIAGRAM_GROUP_CODE" val="l1-8"/>
  <p:tag name="KSO_WM_UNIT_TEXT_FILL_FORE_SCHEMECOLOR_INDEX" val="13"/>
  <p:tag name="KSO_WM_UNIT_TEXT_FILL_TYPE" val="1"/>
  <p:tag name="KSO_WM_UNIT_USESOURCEFORMAT_APPLY" val="1"/>
</p:tagLst>
</file>

<file path=ppt/tags/tag10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i"/>
  <p:tag name="KSO_WM_UNIT_INDEX" val="1_20"/>
  <p:tag name="KSO_WM_UNIT_ID" val="custom160589_65*l_i*1_20"/>
  <p:tag name="KSO_WM_UNIT_LAYERLEVEL" val="1_1"/>
  <p:tag name="KSO_WM_DIAGRAM_GROUP_CODE" val="l1-8"/>
  <p:tag name="KSO_WM_UNIT_FILL_FORE_SCHEMECOLOR_INDEX" val="10"/>
  <p:tag name="KSO_WM_UNIT_FILL_TYPE" val="1"/>
  <p:tag name="KSO_WM_UNIT_TEXT_FILL_FORE_SCHEMECOLOR_INDEX" val="13"/>
  <p:tag name="KSO_WM_UNIT_TEXT_FILL_TYPE" val="1"/>
  <p:tag name="KSO_WM_UNIT_USESOURCEFORMAT_APPLY" val="1"/>
</p:tagLst>
</file>

<file path=ppt/tags/tag10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h_f"/>
  <p:tag name="KSO_WM_UNIT_INDEX" val="1_2_1"/>
  <p:tag name="KSO_WM_UNIT_ID" val="custom160589_65*l_h_f*1_2_1"/>
  <p:tag name="KSO_WM_UNIT_LAYERLEVEL" val="1_1_1"/>
  <p:tag name="KSO_WM_UNIT_VALUE" val="22"/>
  <p:tag name="KSO_WM_UNIT_HIGHLIGHT" val="0"/>
  <p:tag name="KSO_WM_UNIT_COMPATIBLE" val="0"/>
  <p:tag name="KSO_WM_UNIT_CLEAR" val="0"/>
  <p:tag name="KSO_WM_UNIT_PRESET_TEXT_INDEX" val="4"/>
  <p:tag name="KSO_WM_UNIT_PRESET_TEXT_LEN" val="39"/>
  <p:tag name="KSO_WM_DIAGRAM_GROUP_CODE" val="l1-8"/>
  <p:tag name="KSO_WM_UNIT_TEXT_FILL_FORE_SCHEMECOLOR_INDEX" val="13"/>
  <p:tag name="KSO_WM_UNIT_TEXT_FILL_TYPE" val="1"/>
  <p:tag name="KSO_WM_UNIT_USESOURCEFORMAT_APPLY" val="1"/>
</p:tagLst>
</file>

<file path=ppt/tags/tag10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i"/>
  <p:tag name="KSO_WM_UNIT_INDEX" val="1_12"/>
  <p:tag name="KSO_WM_UNIT_ID" val="custom160589_65*l_i*1_12"/>
  <p:tag name="KSO_WM_UNIT_LAYERLEVEL" val="1_1"/>
  <p:tag name="KSO_WM_DIAGRAM_GROUP_CODE" val="l1-8"/>
  <p:tag name="KSO_WM_UNIT_FILL_FORE_SCHEMECOLOR_INDEX" val="7"/>
  <p:tag name="KSO_WM_UNIT_FILL_TYPE" val="1"/>
  <p:tag name="KSO_WM_UNIT_TEXT_FILL_FORE_SCHEMECOLOR_INDEX" val="13"/>
  <p:tag name="KSO_WM_UNIT_TEXT_FILL_TYPE" val="1"/>
  <p:tag name="KSO_WM_UNIT_USESOURCEFORMAT_APPLY" val="1"/>
</p:tagLst>
</file>

<file path=ppt/tags/tag10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h_a"/>
  <p:tag name="KSO_WM_UNIT_INDEX" val="1_3_1"/>
  <p:tag name="KSO_WM_UNIT_ID" val="custom160589_65*l_h_a*1_3_1"/>
  <p:tag name="KSO_WM_UNIT_LAYERLEVEL" val="1_1_1"/>
  <p:tag name="KSO_WM_UNIT_VALUE" val="8"/>
  <p:tag name="KSO_WM_UNIT_HIGHLIGHT" val="0"/>
  <p:tag name="KSO_WM_UNIT_COMPATIBLE" val="0"/>
  <p:tag name="KSO_WM_UNIT_CLEAR" val="0"/>
  <p:tag name="KSO_WM_UNIT_PRESET_TEXT_INDEX" val="3"/>
  <p:tag name="KSO_WM_UNIT_PRESET_TEXT_LEN" val="5"/>
  <p:tag name="KSO_WM_DIAGRAM_GROUP_CODE" val="l1-8"/>
  <p:tag name="KSO_WM_UNIT_TEXT_FILL_FORE_SCHEMECOLOR_INDEX" val="13"/>
  <p:tag name="KSO_WM_UNIT_TEXT_FILL_TYPE" val="1"/>
  <p:tag name="KSO_WM_UNIT_USESOURCEFORMAT_APPLY" val="1"/>
</p:tagLst>
</file>

<file path=ppt/tags/tag10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h_f"/>
  <p:tag name="KSO_WM_UNIT_INDEX" val="1_3_1"/>
  <p:tag name="KSO_WM_UNIT_ID" val="custom160589_65*l_h_f*1_3_1"/>
  <p:tag name="KSO_WM_UNIT_LAYERLEVEL" val="1_1_1"/>
  <p:tag name="KSO_WM_UNIT_VALUE" val="22"/>
  <p:tag name="KSO_WM_UNIT_HIGHLIGHT" val="0"/>
  <p:tag name="KSO_WM_UNIT_COMPATIBLE" val="0"/>
  <p:tag name="KSO_WM_UNIT_CLEAR" val="0"/>
  <p:tag name="KSO_WM_UNIT_PRESET_TEXT_INDEX" val="4"/>
  <p:tag name="KSO_WM_UNIT_PRESET_TEXT_LEN" val="39"/>
  <p:tag name="KSO_WM_DIAGRAM_GROUP_CODE" val="l1-8"/>
  <p:tag name="KSO_WM_UNIT_TEXT_FILL_FORE_SCHEMECOLOR_INDEX" val="13"/>
  <p:tag name="KSO_WM_UNIT_TEXT_FILL_TYPE" val="1"/>
  <p:tag name="KSO_WM_UNIT_USESOURCEFORMAT_APPLY" val="1"/>
</p:tagLst>
</file>

<file path=ppt/tags/tag10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i"/>
  <p:tag name="KSO_WM_UNIT_INDEX" val="1_9"/>
  <p:tag name="KSO_WM_UNIT_ID" val="custom160589_65*l_i*1_9"/>
  <p:tag name="KSO_WM_UNIT_LAYERLEVEL" val="1_1"/>
  <p:tag name="KSO_WM_DIAGRAM_GROUP_CODE" val="l1-8"/>
  <p:tag name="KSO_WM_UNIT_FILL_FORE_SCHEMECOLOR_INDEX" val="5"/>
  <p:tag name="KSO_WM_UNIT_FILL_TYPE" val="1"/>
  <p:tag name="KSO_WM_UNIT_TEXT_FILL_FORE_SCHEMECOLOR_INDEX" val="13"/>
  <p:tag name="KSO_WM_UNIT_TEXT_FILL_TYPE" val="1"/>
  <p:tag name="KSO_WM_UNIT_USESOURCEFORMAT_APPLY" val="1"/>
</p:tagLst>
</file>

<file path=ppt/tags/tag10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i"/>
  <p:tag name="KSO_WM_UNIT_INDEX" val="1_11"/>
  <p:tag name="KSO_WM_UNIT_ID" val="custom160589_65*l_i*1_11"/>
  <p:tag name="KSO_WM_UNIT_LAYERLEVEL" val="1_1"/>
  <p:tag name="KSO_WM_DIAGRAM_GROUP_CODE" val="l1-8"/>
  <p:tag name="KSO_WM_UNIT_FILL_FORE_SCHEMECOLOR_INDEX" val="8"/>
  <p:tag name="KSO_WM_UNIT_FILL_TYPE" val="1"/>
  <p:tag name="KSO_WM_UNIT_TEXT_FILL_FORE_SCHEMECOLOR_INDEX" val="13"/>
  <p:tag name="KSO_WM_UNIT_TEXT_FILL_TYPE" val="1"/>
  <p:tag name="KSO_WM_UNIT_USESOURCEFORMAT_APPLY" val="1"/>
</p:tagLst>
</file>

<file path=ppt/tags/tag109.xml><?xml version="1.0" encoding="utf-8"?>
<p:tagLst xmlns:a="http://schemas.openxmlformats.org/drawingml/2006/main" xmlns:r="http://schemas.openxmlformats.org/officeDocument/2006/relationships" xmlns:p="http://schemas.openxmlformats.org/presentationml/2006/main">
  <p:tag name="MH" val="20160819160041"/>
  <p:tag name="MH_LIBRARY" val="CONTENTS"/>
  <p:tag name="MH_AUTOCOLOR" val="TRUE"/>
  <p:tag name="MH_TYPE" val="CONTENTS"/>
  <p:tag name="ID" val="553524"/>
  <p:tag name="KSO_WM_TEMPLATE_CATEGORY" val="custom"/>
  <p:tag name="KSO_WM_TEMPLATE_INDEX" val="20160923"/>
  <p:tag name="KSO_WM_TAG_VERSION" val="1.0"/>
  <p:tag name="KSO_WM_SLIDE_ID" val="custom20160923_9"/>
  <p:tag name="KSO_WM_SLIDE_INDEX" val="9"/>
  <p:tag name="KSO_WM_SLIDE_ITEM_CNT" val="5"/>
  <p:tag name="KSO_WM_SLIDE_LAYOUT" val="l_a"/>
  <p:tag name="KSO_WM_SLIDE_LAYOUT_CNT" val="1_1"/>
  <p:tag name="KSO_WM_SLIDE_TYPE" val="contents"/>
  <p:tag name="KSO_WM_BEAUTIFY_FLAG" val="#wm#"/>
  <p:tag name="KSO_WM_DIAGRAM_GROUP_CODE" val="l1-1"/>
</p:tagLst>
</file>

<file path=ppt/tags/tag1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KSO_WM_UNIT_TYPE" val="l_i"/>
  <p:tag name="KSO_WM_UNIT_INDEX" val="1_9"/>
  <p:tag name="KSO_WM_UNIT_ID" val="custom20160923_9*l_i*1_9"/>
  <p:tag name="KSO_WM_UNIT_LAYERLEVEL" val="1_1"/>
  <p:tag name="KSO_WM_DIAGRAM_GROUP_CODE" val="l1-1"/>
  <p:tag name="KSO_WM_UNIT_TEXT_FILL_FORE_SCHEMECOLOR_INDEX" val="14"/>
  <p:tag name="KSO_WM_UNIT_TEXT_FILL_TYPE" val="1"/>
  <p:tag name="KSO_WM_UNIT_USESOURCEFORMAT_APPLY" val="1"/>
</p:tagLst>
</file>

<file path=ppt/tags/tag11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MH" val="20160819160041"/>
  <p:tag name="MH_LIBRARY" val="CONTENTS"/>
  <p:tag name="MH_TYPE" val="NUMBER"/>
  <p:tag name="ID" val="553524"/>
  <p:tag name="MH_ORDER" val="1"/>
  <p:tag name="KSO_WM_UNIT_TYPE" val="l_i"/>
  <p:tag name="KSO_WM_UNIT_INDEX" val="1_1"/>
  <p:tag name="KSO_WM_UNIT_ID" val="custom20160923_9*l_i*1_1"/>
  <p:tag name="KSO_WM_UNIT_LAYERLEVEL" val="1_1"/>
  <p:tag name="KSO_WM_DIAGRAM_GROUP_CODE" val="l1-1"/>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 name="KSO_WM_UNIT_USESOURCEFORMAT_APPLY" val="1"/>
</p:tagLst>
</file>

<file path=ppt/tags/tag11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MH" val="20160819160041"/>
  <p:tag name="MH_LIBRARY" val="CONTENTS"/>
  <p:tag name="MH_TYPE" val="ENTRY"/>
  <p:tag name="ID" val="553524"/>
  <p:tag name="MH_ORDER" val="1"/>
  <p:tag name="KSO_WM_UNIT_TYPE" val="l_i"/>
  <p:tag name="KSO_WM_UNIT_INDEX" val="1_2"/>
  <p:tag name="KSO_WM_UNIT_ID" val="custom20160923_9*l_i*1_2"/>
  <p:tag name="KSO_WM_UNIT_LAYERLEVEL" val="1_1"/>
  <p:tag name="KSO_WM_DIAGRAM_GROUP_CODE" val="l1-1"/>
  <p:tag name="KSO_WM_UNIT_LINE_FORE_SCHEMECOLOR_INDEX" val="5"/>
  <p:tag name="KSO_WM_UNIT_LINE_FILL_TYPE" val="2"/>
  <p:tag name="KSO_WM_UNIT_TEXT_FILL_FORE_SCHEMECOLOR_INDEX" val="13"/>
  <p:tag name="KSO_WM_UNIT_TEXT_FILL_TYPE" val="1"/>
  <p:tag name="KSO_WM_UNIT_USESOURCEFORMAT_APPLY" val="1"/>
</p:tagLst>
</file>

<file path=ppt/tags/tag11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KSO_WM_UNIT_TYPE" val="l_i"/>
  <p:tag name="KSO_WM_UNIT_INDEX" val="1_7"/>
  <p:tag name="KSO_WM_UNIT_ID" val="custom20160923_9*l_i*1_7"/>
  <p:tag name="KSO_WM_UNIT_LAYERLEVEL" val="1_1"/>
  <p:tag name="KSO_WM_DIAGRAM_GROUP_CODE" val="l1-1"/>
  <p:tag name="KSO_WM_UNIT_TEXT_FILL_FORE_SCHEMECOLOR_INDEX" val="14"/>
  <p:tag name="KSO_WM_UNIT_TEXT_FILL_TYPE" val="1"/>
  <p:tag name="KSO_WM_UNIT_USESOURCEFORMAT_APPLY" val="1"/>
</p:tagLst>
</file>

<file path=ppt/tags/tag11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KSO_WM_UNIT_TYPE" val="l_h_f"/>
  <p:tag name="KSO_WM_UNIT_INDEX" val="1_1_1"/>
  <p:tag name="KSO_WM_UNIT_ID" val="custom20160923_9*l_h_f*1_1_1"/>
  <p:tag name="KSO_WM_UNIT_LAYERLEVEL" val="1_1_1"/>
  <p:tag name="KSO_WM_UNIT_VALUE" val="18"/>
  <p:tag name="KSO_WM_UNIT_HIGHLIGHT" val="0"/>
  <p:tag name="KSO_WM_UNIT_COMPATIBLE" val="0"/>
  <p:tag name="KSO_WM_UNIT_CLEAR" val="0"/>
  <p:tag name="KSO_WM_UNIT_PRESET_TEXT_INDEX" val="3"/>
  <p:tag name="KSO_WM_UNIT_PRESET_TEXT_LEN" val="17"/>
  <p:tag name="KSO_WM_DIAGRAM_GROUP_CODE" val="l1-1"/>
  <p:tag name="KSO_WM_UNIT_TEXT_FILL_FORE_SCHEMECOLOR_INDEX" val="13"/>
  <p:tag name="KSO_WM_UNIT_TEXT_FILL_TYPE" val="1"/>
  <p:tag name="KSO_WM_UNIT_USESOURCEFORMAT_APPLY" val="1"/>
</p:tagLst>
</file>

<file path=ppt/tags/tag11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KSO_WM_UNIT_TYPE" val="l_i"/>
  <p:tag name="KSO_WM_UNIT_INDEX" val="1_8"/>
  <p:tag name="KSO_WM_UNIT_ID" val="custom20160923_9*l_i*1_8"/>
  <p:tag name="KSO_WM_UNIT_LAYERLEVEL" val="1_1"/>
  <p:tag name="KSO_WM_DIAGRAM_GROUP_CODE" val="l1-1"/>
  <p:tag name="KSO_WM_UNIT_TEXT_FILL_FORE_SCHEMECOLOR_INDEX" val="14"/>
  <p:tag name="KSO_WM_UNIT_TEXT_FILL_TYPE" val="1"/>
  <p:tag name="KSO_WM_UNIT_USESOURCEFORMAT_APPLY" val="1"/>
</p:tagLst>
</file>

<file path=ppt/tags/tag11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MH" val="20160819160041"/>
  <p:tag name="MH_LIBRARY" val="CONTENTS"/>
  <p:tag name="MH_TYPE" val="ENTRY"/>
  <p:tag name="ID" val="553524"/>
  <p:tag name="MH_ORDER" val="1"/>
  <p:tag name="KSO_WM_UNIT_TYPE" val="l_i"/>
  <p:tag name="KSO_WM_UNIT_INDEX" val="1_12"/>
  <p:tag name="KSO_WM_UNIT_ID" val="custom20160923_9*l_i*1_12"/>
  <p:tag name="KSO_WM_UNIT_LAYERLEVEL" val="1_1"/>
  <p:tag name="KSO_WM_DIAGRAM_GROUP_CODE" val="l1-1"/>
  <p:tag name="KSO_WM_UNIT_LINE_FORE_SCHEMECOLOR_INDEX" val="5"/>
  <p:tag name="KSO_WM_UNIT_LINE_FILL_TYPE" val="2"/>
  <p:tag name="KSO_WM_UNIT_TEXT_FILL_FORE_SCHEMECOLOR_INDEX" val="13"/>
  <p:tag name="KSO_WM_UNIT_TEXT_FILL_TYPE" val="1"/>
  <p:tag name="KSO_WM_UNIT_USESOURCEFORMAT_APPLY" val="1"/>
</p:tagLst>
</file>

<file path=ppt/tags/tag11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KSO_WM_UNIT_TYPE" val="l_h_f"/>
  <p:tag name="KSO_WM_UNIT_INDEX" val="1_2_1"/>
  <p:tag name="KSO_WM_UNIT_ID" val="custom20160923_9*l_h_f*1_2_1"/>
  <p:tag name="KSO_WM_UNIT_LAYERLEVEL" val="1_1_1"/>
  <p:tag name="KSO_WM_UNIT_VALUE" val="18"/>
  <p:tag name="KSO_WM_UNIT_HIGHLIGHT" val="0"/>
  <p:tag name="KSO_WM_UNIT_COMPATIBLE" val="0"/>
  <p:tag name="KSO_WM_UNIT_CLEAR" val="0"/>
  <p:tag name="KSO_WM_UNIT_PRESET_TEXT_INDEX" val="3"/>
  <p:tag name="KSO_WM_UNIT_PRESET_TEXT_LEN" val="17"/>
  <p:tag name="KSO_WM_DIAGRAM_GROUP_CODE" val="l1-1"/>
  <p:tag name="KSO_WM_UNIT_TEXT_FILL_FORE_SCHEMECOLOR_INDEX" val="13"/>
  <p:tag name="KSO_WM_UNIT_TEXT_FILL_TYPE" val="1"/>
  <p:tag name="KSO_WM_UNIT_USESOURCEFORMAT_APPLY" val="1"/>
</p:tagLst>
</file>

<file path=ppt/tags/tag11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KSO_WM_UNIT_TYPE" val="l_i"/>
  <p:tag name="KSO_WM_UNIT_INDEX" val="1_9"/>
  <p:tag name="KSO_WM_UNIT_ID" val="custom20160923_9*l_i*1_9"/>
  <p:tag name="KSO_WM_UNIT_LAYERLEVEL" val="1_1"/>
  <p:tag name="KSO_WM_DIAGRAM_GROUP_CODE" val="l1-1"/>
  <p:tag name="KSO_WM_UNIT_TEXT_FILL_FORE_SCHEMECOLOR_INDEX" val="14"/>
  <p:tag name="KSO_WM_UNIT_TEXT_FILL_TYPE" val="1"/>
  <p:tag name="KSO_WM_UNIT_USESOURCEFORMAT_APPLY" val="1"/>
</p:tagLst>
</file>

<file path=ppt/tags/tag11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MH" val="20160819160041"/>
  <p:tag name="MH_LIBRARY" val="CONTENTS"/>
  <p:tag name="MH_TYPE" val="NUMBER"/>
  <p:tag name="ID" val="553524"/>
  <p:tag name="MH_ORDER" val="1"/>
  <p:tag name="KSO_WM_UNIT_TYPE" val="l_i"/>
  <p:tag name="KSO_WM_UNIT_INDEX" val="1_1"/>
  <p:tag name="KSO_WM_UNIT_ID" val="custom20160923_9*l_i*1_1"/>
  <p:tag name="KSO_WM_UNIT_LAYERLEVEL" val="1_1"/>
  <p:tag name="KSO_WM_DIAGRAM_GROUP_CODE" val="l1-1"/>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 name="KSO_WM_UNIT_USESOURCEFORMAT_APPLY" val="1"/>
</p:tagLst>
</file>

<file path=ppt/tags/tag11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KSO_WM_UNIT_TYPE" val="l_i"/>
  <p:tag name="KSO_WM_UNIT_INDEX" val="1_7"/>
  <p:tag name="KSO_WM_UNIT_ID" val="custom20160923_9*l_i*1_7"/>
  <p:tag name="KSO_WM_UNIT_LAYERLEVEL" val="1_1"/>
  <p:tag name="KSO_WM_DIAGRAM_GROUP_CODE" val="l1-1"/>
  <p:tag name="KSO_WM_UNIT_TEXT_FILL_FORE_SCHEMECOLOR_INDEX" val="14"/>
  <p:tag name="KSO_WM_UNIT_TEXT_FILL_TYPE" val="1"/>
  <p:tag name="KSO_WM_UNIT_USESOURCEFORMAT_APPLY" val="1"/>
</p:tagLst>
</file>

<file path=ppt/tags/tag1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MH" val="20160819160041"/>
  <p:tag name="MH_LIBRARY" val="CONTENTS"/>
  <p:tag name="MH_TYPE" val="NUMBER"/>
  <p:tag name="ID" val="553524"/>
  <p:tag name="MH_ORDER" val="1"/>
  <p:tag name="KSO_WM_UNIT_TYPE" val="l_i"/>
  <p:tag name="KSO_WM_UNIT_INDEX" val="1_1"/>
  <p:tag name="KSO_WM_UNIT_ID" val="custom20160923_9*l_i*1_1"/>
  <p:tag name="KSO_WM_UNIT_LAYERLEVEL" val="1_1"/>
  <p:tag name="KSO_WM_DIAGRAM_GROUP_CODE" val="l1-1"/>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 name="KSO_WM_UNIT_USESOURCEFORMAT_APPLY" val="1"/>
</p:tagLst>
</file>

<file path=ppt/tags/tag12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MH" val="20160819160041"/>
  <p:tag name="MH_LIBRARY" val="CONTENTS"/>
  <p:tag name="MH_TYPE" val="NUMBER"/>
  <p:tag name="ID" val="553524"/>
  <p:tag name="MH_ORDER" val="2"/>
  <p:tag name="KSO_WM_UNIT_TYPE" val="l_i"/>
  <p:tag name="KSO_WM_UNIT_INDEX" val="1_3"/>
  <p:tag name="KSO_WM_UNIT_ID" val="custom20160923_9*l_i*1_3"/>
  <p:tag name="KSO_WM_UNIT_LAYERLEVEL" val="1_1"/>
  <p:tag name="KSO_WM_DIAGRAM_GROUP_CODE" val="l1-1"/>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 name="KSO_WM_UNIT_USESOURCEFORMAT_APPLY" val="1"/>
</p:tagLst>
</file>

<file path=ppt/tags/tag12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KSO_WM_UNIT_TYPE" val="l_i"/>
  <p:tag name="KSO_WM_UNIT_INDEX" val="1_8"/>
  <p:tag name="KSO_WM_UNIT_ID" val="custom20160923_9*l_i*1_8"/>
  <p:tag name="KSO_WM_UNIT_LAYERLEVEL" val="1_1"/>
  <p:tag name="KSO_WM_DIAGRAM_GROUP_CODE" val="l1-1"/>
  <p:tag name="KSO_WM_UNIT_TEXT_FILL_FORE_SCHEMECOLOR_INDEX" val="14"/>
  <p:tag name="KSO_WM_UNIT_TEXT_FILL_TYPE" val="1"/>
  <p:tag name="KSO_WM_UNIT_USESOURCEFORMAT_APPLY" val="1"/>
</p:tagLst>
</file>

<file path=ppt/tags/tag12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MH" val="20160819160041"/>
  <p:tag name="MH_LIBRARY" val="CONTENTS"/>
  <p:tag name="MH_TYPE" val="ENTRY"/>
  <p:tag name="ID" val="553524"/>
  <p:tag name="MH_ORDER" val="1"/>
  <p:tag name="KSO_WM_UNIT_TYPE" val="l_i"/>
  <p:tag name="KSO_WM_UNIT_INDEX" val="1_12"/>
  <p:tag name="KSO_WM_UNIT_ID" val="custom20160923_9*l_i*1_12"/>
  <p:tag name="KSO_WM_UNIT_LAYERLEVEL" val="1_1"/>
  <p:tag name="KSO_WM_DIAGRAM_GROUP_CODE" val="l1-1"/>
  <p:tag name="KSO_WM_UNIT_LINE_FORE_SCHEMECOLOR_INDEX" val="5"/>
  <p:tag name="KSO_WM_UNIT_LINE_FILL_TYPE" val="2"/>
  <p:tag name="KSO_WM_UNIT_TEXT_FILL_FORE_SCHEMECOLOR_INDEX" val="13"/>
  <p:tag name="KSO_WM_UNIT_TEXT_FILL_TYPE" val="1"/>
  <p:tag name="KSO_WM_UNIT_USESOURCEFORMAT_APPLY" val="1"/>
</p:tagLst>
</file>

<file path=ppt/tags/tag12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KSO_WM_UNIT_TYPE" val="l_h_f"/>
  <p:tag name="KSO_WM_UNIT_INDEX" val="1_2_1"/>
  <p:tag name="KSO_WM_UNIT_ID" val="custom20160923_9*l_h_f*1_2_1"/>
  <p:tag name="KSO_WM_UNIT_LAYERLEVEL" val="1_1_1"/>
  <p:tag name="KSO_WM_UNIT_VALUE" val="18"/>
  <p:tag name="KSO_WM_UNIT_HIGHLIGHT" val="0"/>
  <p:tag name="KSO_WM_UNIT_COMPATIBLE" val="0"/>
  <p:tag name="KSO_WM_UNIT_CLEAR" val="0"/>
  <p:tag name="KSO_WM_UNIT_PRESET_TEXT_INDEX" val="3"/>
  <p:tag name="KSO_WM_UNIT_PRESET_TEXT_LEN" val="17"/>
  <p:tag name="KSO_WM_DIAGRAM_GROUP_CODE" val="l1-1"/>
  <p:tag name="KSO_WM_UNIT_TEXT_FILL_FORE_SCHEMECOLOR_INDEX" val="13"/>
  <p:tag name="KSO_WM_UNIT_TEXT_FILL_TYPE" val="1"/>
  <p:tag name="KSO_WM_UNIT_USESOURCEFORMAT_APPLY" val="1"/>
</p:tagLst>
</file>

<file path=ppt/tags/tag124.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LiuChBZh#"/>
  <p:tag name="MH_LAYOUT" val="SubTitle"/>
  <p:tag name="MH" val="20151012163027"/>
  <p:tag name="MH_LIBRARY" val="GRAPHIC"/>
  <p:tag name="KSO_WM_TEMPLATE_CATEGORY" val="custom"/>
  <p:tag name="KSO_WM_TEMPLATE_INDEX" val="211"/>
  <p:tag name="KSO_WM_SLIDE_ID" val="custom211_23"/>
  <p:tag name="KSO_WM_SLIDE_INDEX" val="23"/>
  <p:tag name="KSO_WM_SLIDE_ITEM_CNT" val="3"/>
  <p:tag name="KSO_WM_SLIDE_LAYOUT" val="a_m"/>
  <p:tag name="KSO_WM_SLIDE_LAYOUT_CNT" val="1_1"/>
  <p:tag name="KSO_WM_SLIDE_TYPE" val="text"/>
  <p:tag name="KSO_WM_BEAUTIFY_FLAG" val="#wm#"/>
  <p:tag name="KSO_WM_TAG_VERSION" val="1.0"/>
  <p:tag name="KSO_WM_SLIDE_POSITION" val="194*186"/>
  <p:tag name="KSO_WM_SLIDE_SIZE" val="297*220"/>
  <p:tag name="KSO_WM_DIAGRAM_GROUP_CODE" val="m1-1"/>
</p:tagLst>
</file>

<file path=ppt/tags/tag125.xml><?xml version="1.0" encoding="utf-8"?>
<p:tagLst xmlns:a="http://schemas.openxmlformats.org/drawingml/2006/main" xmlns:r="http://schemas.openxmlformats.org/officeDocument/2006/relationships" xmlns:p="http://schemas.openxmlformats.org/presentationml/2006/main">
  <p:tag name="MH" val="20151208221311"/>
  <p:tag name="MH_LIBRARY" val="GRAPHIC"/>
  <p:tag name="MH_TYPE" val="Other"/>
  <p:tag name="MH_ORDER" val="1"/>
</p:tagLst>
</file>

<file path=ppt/tags/tag126.xml><?xml version="1.0" encoding="utf-8"?>
<p:tagLst xmlns:a="http://schemas.openxmlformats.org/drawingml/2006/main" xmlns:r="http://schemas.openxmlformats.org/officeDocument/2006/relationships" xmlns:p="http://schemas.openxmlformats.org/presentationml/2006/main">
  <p:tag name="MH" val="20151208221311"/>
  <p:tag name="MH_LIBRARY" val="GRAPHIC"/>
  <p:tag name="MH_TYPE" val="SubTitle"/>
  <p:tag name="MH_ORDER" val="1"/>
</p:tagLst>
</file>

<file path=ppt/tags/tag127.xml><?xml version="1.0" encoding="utf-8"?>
<p:tagLst xmlns:a="http://schemas.openxmlformats.org/drawingml/2006/main" xmlns:r="http://schemas.openxmlformats.org/officeDocument/2006/relationships" xmlns:p="http://schemas.openxmlformats.org/presentationml/2006/main">
  <p:tag name="MH" val="20151208221311"/>
  <p:tag name="MH_LIBRARY" val="GRAPHIC"/>
  <p:tag name="MH_TYPE" val="SubTitle"/>
  <p:tag name="MH_ORDER" val="1"/>
</p:tagLst>
</file>

<file path=ppt/tags/tag128.xml><?xml version="1.0" encoding="utf-8"?>
<p:tagLst xmlns:a="http://schemas.openxmlformats.org/drawingml/2006/main" xmlns:r="http://schemas.openxmlformats.org/officeDocument/2006/relationships" xmlns:p="http://schemas.openxmlformats.org/presentationml/2006/main">
  <p:tag name="MH" val="20151208221311"/>
  <p:tag name="MH_LIBRARY" val="GRAPHIC"/>
  <p:tag name="MH_TYPE" val="SubTitle"/>
  <p:tag name="MH_ORDER" val="1"/>
</p:tagLst>
</file>

<file path=ppt/tags/tag129.xml><?xml version="1.0" encoding="utf-8"?>
<p:tagLst xmlns:a="http://schemas.openxmlformats.org/drawingml/2006/main" xmlns:r="http://schemas.openxmlformats.org/officeDocument/2006/relationships" xmlns:p="http://schemas.openxmlformats.org/presentationml/2006/main">
  <p:tag name="MH" val="20151208221311"/>
  <p:tag name="MH_LIBRARY" val="GRAPHIC"/>
  <p:tag name="MH_TYPE" val="Other"/>
  <p:tag name="MH_ORDER" val="2"/>
</p:tagLst>
</file>

<file path=ppt/tags/tag1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KSO_WM_UNIT_TYPE" val="l_i"/>
  <p:tag name="KSO_WM_UNIT_INDEX" val="1_7"/>
  <p:tag name="KSO_WM_UNIT_ID" val="custom20160923_9*l_i*1_7"/>
  <p:tag name="KSO_WM_UNIT_LAYERLEVEL" val="1_1"/>
  <p:tag name="KSO_WM_DIAGRAM_GROUP_CODE" val="l1-1"/>
  <p:tag name="KSO_WM_UNIT_TEXT_FILL_FORE_SCHEMECOLOR_INDEX" val="14"/>
  <p:tag name="KSO_WM_UNIT_TEXT_FILL_TYPE" val="1"/>
  <p:tag name="KSO_WM_UNIT_USESOURCEFORMAT_APPLY" val="1"/>
</p:tagLst>
</file>

<file path=ppt/tags/tag130.xml><?xml version="1.0" encoding="utf-8"?>
<p:tagLst xmlns:a="http://schemas.openxmlformats.org/drawingml/2006/main" xmlns:r="http://schemas.openxmlformats.org/officeDocument/2006/relationships" xmlns:p="http://schemas.openxmlformats.org/presentationml/2006/main">
  <p:tag name="MH" val="20151208221311"/>
  <p:tag name="MH_LIBRARY" val="GRAPHIC"/>
  <p:tag name="MH_TYPE" val="Other"/>
  <p:tag name="MH_ORDER" val="3"/>
</p:tagLst>
</file>

<file path=ppt/tags/tag131.xml><?xml version="1.0" encoding="utf-8"?>
<p:tagLst xmlns:a="http://schemas.openxmlformats.org/drawingml/2006/main" xmlns:r="http://schemas.openxmlformats.org/officeDocument/2006/relationships" xmlns:p="http://schemas.openxmlformats.org/presentationml/2006/main">
  <p:tag name="MH" val="20151208221311"/>
  <p:tag name="MH_LIBRARY" val="GRAPHIC"/>
  <p:tag name="MH_TYPE" val="Other"/>
  <p:tag name="MH_ORDER" val="4"/>
</p:tagLst>
</file>

<file path=ppt/tags/tag132.xml><?xml version="1.0" encoding="utf-8"?>
<p:tagLst xmlns:a="http://schemas.openxmlformats.org/drawingml/2006/main" xmlns:r="http://schemas.openxmlformats.org/officeDocument/2006/relationships" xmlns:p="http://schemas.openxmlformats.org/presentationml/2006/main">
  <p:tag name="MH" val="20151208221311"/>
  <p:tag name="MH_LIBRARY" val="GRAPHIC"/>
  <p:tag name="MH_TYPE" val="Other"/>
  <p:tag name="MH_ORDER" val="5"/>
</p:tagLst>
</file>

<file path=ppt/tags/tag133.xml><?xml version="1.0" encoding="utf-8"?>
<p:tagLst xmlns:a="http://schemas.openxmlformats.org/drawingml/2006/main" xmlns:r="http://schemas.openxmlformats.org/officeDocument/2006/relationships" xmlns:p="http://schemas.openxmlformats.org/presentationml/2006/main">
  <p:tag name="MH" val="20151208221311"/>
  <p:tag name="MH_LIBRARY" val="GRAPHIC"/>
  <p:tag name="MH_TYPE" val="Other"/>
  <p:tag name="MH_ORDER" val="2"/>
</p:tagLst>
</file>

<file path=ppt/tags/tag134.xml><?xml version="1.0" encoding="utf-8"?>
<p:tagLst xmlns:a="http://schemas.openxmlformats.org/drawingml/2006/main" xmlns:r="http://schemas.openxmlformats.org/officeDocument/2006/relationships" xmlns:p="http://schemas.openxmlformats.org/presentationml/2006/main">
  <p:tag name="MH" val="20151208221311"/>
  <p:tag name="MH_LIBRARY" val="GRAPHIC"/>
  <p:tag name="MH_TYPE" val="Other"/>
  <p:tag name="MH_ORDER" val="3"/>
</p:tagLst>
</file>

<file path=ppt/tags/tag135.xml><?xml version="1.0" encoding="utf-8"?>
<p:tagLst xmlns:a="http://schemas.openxmlformats.org/drawingml/2006/main" xmlns:r="http://schemas.openxmlformats.org/officeDocument/2006/relationships" xmlns:p="http://schemas.openxmlformats.org/presentationml/2006/main">
  <p:tag name="MH" val="20151208221311"/>
  <p:tag name="MH_LIBRARY" val="GRAPHIC"/>
  <p:tag name="MH_TYPE" val="Other"/>
  <p:tag name="MH_ORDER" val="4"/>
</p:tagLst>
</file>

<file path=ppt/tags/tag136.xml><?xml version="1.0" encoding="utf-8"?>
<p:tagLst xmlns:a="http://schemas.openxmlformats.org/drawingml/2006/main" xmlns:r="http://schemas.openxmlformats.org/officeDocument/2006/relationships" xmlns:p="http://schemas.openxmlformats.org/presentationml/2006/main">
  <p:tag name="MH" val="20151208221311"/>
  <p:tag name="MH_LIBRARY" val="GRAPHIC"/>
  <p:tag name="MH_TYPE" val="Other"/>
  <p:tag name="MH_ORDER" val="5"/>
</p:tagLst>
</file>

<file path=ppt/tags/tag137.xml><?xml version="1.0" encoding="utf-8"?>
<p:tagLst xmlns:a="http://schemas.openxmlformats.org/drawingml/2006/main" xmlns:r="http://schemas.openxmlformats.org/officeDocument/2006/relationships" xmlns:p="http://schemas.openxmlformats.org/presentationml/2006/main">
  <p:tag name="MH" val="20151208221311"/>
  <p:tag name="MH_LIBRARY" val="GRAPHIC"/>
  <p:tag name="MH_TYPE" val="Other"/>
  <p:tag name="MH_ORDER" val="2"/>
</p:tagLst>
</file>

<file path=ppt/tags/tag138.xml><?xml version="1.0" encoding="utf-8"?>
<p:tagLst xmlns:a="http://schemas.openxmlformats.org/drawingml/2006/main" xmlns:r="http://schemas.openxmlformats.org/officeDocument/2006/relationships" xmlns:p="http://schemas.openxmlformats.org/presentationml/2006/main">
  <p:tag name="MH" val="20151208221311"/>
  <p:tag name="MH_LIBRARY" val="GRAPHIC"/>
  <p:tag name="MH_TYPE" val="Other"/>
  <p:tag name="MH_ORDER" val="3"/>
</p:tagLst>
</file>

<file path=ppt/tags/tag139.xml><?xml version="1.0" encoding="utf-8"?>
<p:tagLst xmlns:a="http://schemas.openxmlformats.org/drawingml/2006/main" xmlns:r="http://schemas.openxmlformats.org/officeDocument/2006/relationships" xmlns:p="http://schemas.openxmlformats.org/presentationml/2006/main">
  <p:tag name="MH" val="20151208221311"/>
  <p:tag name="MH_LIBRARY" val="GRAPHIC"/>
  <p:tag name="MH_TYPE" val="Other"/>
  <p:tag name="MH_ORDER" val="4"/>
</p:tagLst>
</file>

<file path=ppt/tags/tag1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MH" val="20160819160041"/>
  <p:tag name="MH_LIBRARY" val="CONTENTS"/>
  <p:tag name="MH_TYPE" val="NUMBER"/>
  <p:tag name="ID" val="553524"/>
  <p:tag name="MH_ORDER" val="2"/>
  <p:tag name="KSO_WM_UNIT_TYPE" val="l_i"/>
  <p:tag name="KSO_WM_UNIT_INDEX" val="1_3"/>
  <p:tag name="KSO_WM_UNIT_ID" val="custom20160923_9*l_i*1_3"/>
  <p:tag name="KSO_WM_UNIT_LAYERLEVEL" val="1_1"/>
  <p:tag name="KSO_WM_DIAGRAM_GROUP_CODE" val="l1-1"/>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 name="KSO_WM_UNIT_USESOURCEFORMAT_APPLY" val="1"/>
</p:tagLst>
</file>

<file path=ppt/tags/tag140.xml><?xml version="1.0" encoding="utf-8"?>
<p:tagLst xmlns:a="http://schemas.openxmlformats.org/drawingml/2006/main" xmlns:r="http://schemas.openxmlformats.org/officeDocument/2006/relationships" xmlns:p="http://schemas.openxmlformats.org/presentationml/2006/main">
  <p:tag name="MH" val="20151208221311"/>
  <p:tag name="MH_LIBRARY" val="GRAPHIC"/>
  <p:tag name="MH_TYPE" val="Other"/>
  <p:tag name="MH_ORDER" val="5"/>
</p:tagLst>
</file>

<file path=ppt/tags/tag141.xml><?xml version="1.0" encoding="utf-8"?>
<p:tagLst xmlns:a="http://schemas.openxmlformats.org/drawingml/2006/main" xmlns:r="http://schemas.openxmlformats.org/officeDocument/2006/relationships" xmlns:p="http://schemas.openxmlformats.org/presentationml/2006/main">
  <p:tag name="MH" val="20160819160041"/>
  <p:tag name="MH_LIBRARY" val="CONTENTS"/>
  <p:tag name="MH_AUTOCOLOR" val="TRUE"/>
  <p:tag name="MH_TYPE" val="CONTENTS"/>
  <p:tag name="ID" val="553524"/>
  <p:tag name="KSO_WM_TEMPLATE_CATEGORY" val="custom"/>
  <p:tag name="KSO_WM_TEMPLATE_INDEX" val="20160923"/>
  <p:tag name="KSO_WM_TAG_VERSION" val="1.0"/>
  <p:tag name="KSO_WM_SLIDE_ID" val="custom20160923_9"/>
  <p:tag name="KSO_WM_SLIDE_INDEX" val="9"/>
  <p:tag name="KSO_WM_SLIDE_ITEM_CNT" val="5"/>
  <p:tag name="KSO_WM_SLIDE_LAYOUT" val="l_a"/>
  <p:tag name="KSO_WM_SLIDE_LAYOUT_CNT" val="1_1"/>
  <p:tag name="KSO_WM_SLIDE_TYPE" val="contents"/>
  <p:tag name="KSO_WM_BEAUTIFY_FLAG" val="#wm#"/>
  <p:tag name="KSO_WM_DIAGRAM_GROUP_CODE" val="l1-1"/>
</p:tagLst>
</file>

<file path=ppt/tags/tag14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MH" val="20160819160041"/>
  <p:tag name="MH_LIBRARY" val="CONTENTS"/>
  <p:tag name="MH_TYPE" val="NUMBER"/>
  <p:tag name="ID" val="553524"/>
  <p:tag name="MH_ORDER" val="1"/>
  <p:tag name="KSO_WM_UNIT_TYPE" val="l_i"/>
  <p:tag name="KSO_WM_UNIT_INDEX" val="1_1"/>
  <p:tag name="KSO_WM_UNIT_ID" val="custom20160923_9*l_i*1_1"/>
  <p:tag name="KSO_WM_UNIT_LAYERLEVEL" val="1_1"/>
  <p:tag name="KSO_WM_DIAGRAM_GROUP_CODE" val="l1-1"/>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 name="KSO_WM_UNIT_USESOURCEFORMAT_APPLY" val="1"/>
</p:tagLst>
</file>

<file path=ppt/tags/tag14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MH" val="20160819160041"/>
  <p:tag name="MH_LIBRARY" val="CONTENTS"/>
  <p:tag name="MH_TYPE" val="ENTRY"/>
  <p:tag name="ID" val="553524"/>
  <p:tag name="MH_ORDER" val="1"/>
  <p:tag name="KSO_WM_UNIT_TYPE" val="l_i"/>
  <p:tag name="KSO_WM_UNIT_INDEX" val="1_2"/>
  <p:tag name="KSO_WM_UNIT_ID" val="custom20160923_9*l_i*1_2"/>
  <p:tag name="KSO_WM_UNIT_LAYERLEVEL" val="1_1"/>
  <p:tag name="KSO_WM_DIAGRAM_GROUP_CODE" val="l1-1"/>
  <p:tag name="KSO_WM_UNIT_LINE_FORE_SCHEMECOLOR_INDEX" val="5"/>
  <p:tag name="KSO_WM_UNIT_LINE_FILL_TYPE" val="2"/>
  <p:tag name="KSO_WM_UNIT_TEXT_FILL_FORE_SCHEMECOLOR_INDEX" val="13"/>
  <p:tag name="KSO_WM_UNIT_TEXT_FILL_TYPE" val="1"/>
  <p:tag name="KSO_WM_UNIT_USESOURCEFORMAT_APPLY" val="1"/>
</p:tagLst>
</file>

<file path=ppt/tags/tag14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KSO_WM_UNIT_TYPE" val="l_i"/>
  <p:tag name="KSO_WM_UNIT_INDEX" val="1_7"/>
  <p:tag name="KSO_WM_UNIT_ID" val="custom20160923_9*l_i*1_7"/>
  <p:tag name="KSO_WM_UNIT_LAYERLEVEL" val="1_1"/>
  <p:tag name="KSO_WM_DIAGRAM_GROUP_CODE" val="l1-1"/>
  <p:tag name="KSO_WM_UNIT_TEXT_FILL_FORE_SCHEMECOLOR_INDEX" val="14"/>
  <p:tag name="KSO_WM_UNIT_TEXT_FILL_TYPE" val="1"/>
  <p:tag name="KSO_WM_UNIT_USESOURCEFORMAT_APPLY" val="1"/>
</p:tagLst>
</file>

<file path=ppt/tags/tag14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KSO_WM_UNIT_TYPE" val="l_h_f"/>
  <p:tag name="KSO_WM_UNIT_INDEX" val="1_1_1"/>
  <p:tag name="KSO_WM_UNIT_ID" val="custom20160923_9*l_h_f*1_1_1"/>
  <p:tag name="KSO_WM_UNIT_LAYERLEVEL" val="1_1_1"/>
  <p:tag name="KSO_WM_UNIT_VALUE" val="18"/>
  <p:tag name="KSO_WM_UNIT_HIGHLIGHT" val="0"/>
  <p:tag name="KSO_WM_UNIT_COMPATIBLE" val="0"/>
  <p:tag name="KSO_WM_UNIT_CLEAR" val="0"/>
  <p:tag name="KSO_WM_UNIT_PRESET_TEXT_INDEX" val="3"/>
  <p:tag name="KSO_WM_UNIT_PRESET_TEXT_LEN" val="17"/>
  <p:tag name="KSO_WM_DIAGRAM_GROUP_CODE" val="l1-1"/>
  <p:tag name="KSO_WM_UNIT_TEXT_FILL_FORE_SCHEMECOLOR_INDEX" val="13"/>
  <p:tag name="KSO_WM_UNIT_TEXT_FILL_TYPE" val="1"/>
  <p:tag name="KSO_WM_UNIT_USESOURCEFORMAT_APPLY" val="1"/>
</p:tagLst>
</file>

<file path=ppt/tags/tag14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KSO_WM_UNIT_TYPE" val="l_i"/>
  <p:tag name="KSO_WM_UNIT_INDEX" val="1_8"/>
  <p:tag name="KSO_WM_UNIT_ID" val="custom20160923_9*l_i*1_8"/>
  <p:tag name="KSO_WM_UNIT_LAYERLEVEL" val="1_1"/>
  <p:tag name="KSO_WM_DIAGRAM_GROUP_CODE" val="l1-1"/>
  <p:tag name="KSO_WM_UNIT_TEXT_FILL_FORE_SCHEMECOLOR_INDEX" val="14"/>
  <p:tag name="KSO_WM_UNIT_TEXT_FILL_TYPE" val="1"/>
  <p:tag name="KSO_WM_UNIT_USESOURCEFORMAT_APPLY" val="1"/>
</p:tagLst>
</file>

<file path=ppt/tags/tag14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MH" val="20160819160041"/>
  <p:tag name="MH_LIBRARY" val="CONTENTS"/>
  <p:tag name="MH_TYPE" val="ENTRY"/>
  <p:tag name="ID" val="553524"/>
  <p:tag name="MH_ORDER" val="1"/>
  <p:tag name="KSO_WM_UNIT_TYPE" val="l_i"/>
  <p:tag name="KSO_WM_UNIT_INDEX" val="1_12"/>
  <p:tag name="KSO_WM_UNIT_ID" val="custom20160923_9*l_i*1_12"/>
  <p:tag name="KSO_WM_UNIT_LAYERLEVEL" val="1_1"/>
  <p:tag name="KSO_WM_DIAGRAM_GROUP_CODE" val="l1-1"/>
  <p:tag name="KSO_WM_UNIT_LINE_FORE_SCHEMECOLOR_INDEX" val="5"/>
  <p:tag name="KSO_WM_UNIT_LINE_FILL_TYPE" val="2"/>
  <p:tag name="KSO_WM_UNIT_TEXT_FILL_FORE_SCHEMECOLOR_INDEX" val="13"/>
  <p:tag name="KSO_WM_UNIT_TEXT_FILL_TYPE" val="1"/>
  <p:tag name="KSO_WM_UNIT_USESOURCEFORMAT_APPLY" val="1"/>
</p:tagLst>
</file>

<file path=ppt/tags/tag14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KSO_WM_UNIT_TYPE" val="l_h_f"/>
  <p:tag name="KSO_WM_UNIT_INDEX" val="1_2_1"/>
  <p:tag name="KSO_WM_UNIT_ID" val="custom20160923_9*l_h_f*1_2_1"/>
  <p:tag name="KSO_WM_UNIT_LAYERLEVEL" val="1_1_1"/>
  <p:tag name="KSO_WM_UNIT_VALUE" val="18"/>
  <p:tag name="KSO_WM_UNIT_HIGHLIGHT" val="0"/>
  <p:tag name="KSO_WM_UNIT_COMPATIBLE" val="0"/>
  <p:tag name="KSO_WM_UNIT_CLEAR" val="0"/>
  <p:tag name="KSO_WM_UNIT_PRESET_TEXT_INDEX" val="3"/>
  <p:tag name="KSO_WM_UNIT_PRESET_TEXT_LEN" val="17"/>
  <p:tag name="KSO_WM_DIAGRAM_GROUP_CODE" val="l1-1"/>
  <p:tag name="KSO_WM_UNIT_TEXT_FILL_FORE_SCHEMECOLOR_INDEX" val="13"/>
  <p:tag name="KSO_WM_UNIT_TEXT_FILL_TYPE" val="1"/>
  <p:tag name="KSO_WM_UNIT_USESOURCEFORMAT_APPLY" val="1"/>
</p:tagLst>
</file>

<file path=ppt/tags/tag14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KSO_WM_UNIT_TYPE" val="l_i"/>
  <p:tag name="KSO_WM_UNIT_INDEX" val="1_9"/>
  <p:tag name="KSO_WM_UNIT_ID" val="custom20160923_9*l_i*1_9"/>
  <p:tag name="KSO_WM_UNIT_LAYERLEVEL" val="1_1"/>
  <p:tag name="KSO_WM_DIAGRAM_GROUP_CODE" val="l1-1"/>
  <p:tag name="KSO_WM_UNIT_TEXT_FILL_FORE_SCHEMECOLOR_INDEX" val="14"/>
  <p:tag name="KSO_WM_UNIT_TEXT_FILL_TYPE" val="1"/>
  <p:tag name="KSO_WM_UNIT_USESOURCEFORMAT_APPLY" val="1"/>
</p:tagLst>
</file>

<file path=ppt/tags/tag1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KSO_WM_UNIT_TYPE" val="l_i"/>
  <p:tag name="KSO_WM_UNIT_INDEX" val="1_8"/>
  <p:tag name="KSO_WM_UNIT_ID" val="custom20160923_9*l_i*1_8"/>
  <p:tag name="KSO_WM_UNIT_LAYERLEVEL" val="1_1"/>
  <p:tag name="KSO_WM_DIAGRAM_GROUP_CODE" val="l1-1"/>
  <p:tag name="KSO_WM_UNIT_TEXT_FILL_FORE_SCHEMECOLOR_INDEX" val="14"/>
  <p:tag name="KSO_WM_UNIT_TEXT_FILL_TYPE" val="1"/>
  <p:tag name="KSO_WM_UNIT_USESOURCEFORMAT_APPLY" val="1"/>
</p:tagLst>
</file>

<file path=ppt/tags/tag15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MH" val="20160819160041"/>
  <p:tag name="MH_LIBRARY" val="CONTENTS"/>
  <p:tag name="MH_TYPE" val="NUMBER"/>
  <p:tag name="ID" val="553524"/>
  <p:tag name="MH_ORDER" val="1"/>
  <p:tag name="KSO_WM_UNIT_TYPE" val="l_i"/>
  <p:tag name="KSO_WM_UNIT_INDEX" val="1_1"/>
  <p:tag name="KSO_WM_UNIT_ID" val="custom20160923_9*l_i*1_1"/>
  <p:tag name="KSO_WM_UNIT_LAYERLEVEL" val="1_1"/>
  <p:tag name="KSO_WM_DIAGRAM_GROUP_CODE" val="l1-1"/>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 name="KSO_WM_UNIT_USESOURCEFORMAT_APPLY" val="1"/>
</p:tagLst>
</file>

<file path=ppt/tags/tag15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KSO_WM_UNIT_TYPE" val="l_i"/>
  <p:tag name="KSO_WM_UNIT_INDEX" val="1_7"/>
  <p:tag name="KSO_WM_UNIT_ID" val="custom20160923_9*l_i*1_7"/>
  <p:tag name="KSO_WM_UNIT_LAYERLEVEL" val="1_1"/>
  <p:tag name="KSO_WM_DIAGRAM_GROUP_CODE" val="l1-1"/>
  <p:tag name="KSO_WM_UNIT_TEXT_FILL_FORE_SCHEMECOLOR_INDEX" val="14"/>
  <p:tag name="KSO_WM_UNIT_TEXT_FILL_TYPE" val="1"/>
  <p:tag name="KSO_WM_UNIT_USESOURCEFORMAT_APPLY" val="1"/>
</p:tagLst>
</file>

<file path=ppt/tags/tag15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MH" val="20160819160041"/>
  <p:tag name="MH_LIBRARY" val="CONTENTS"/>
  <p:tag name="MH_TYPE" val="NUMBER"/>
  <p:tag name="ID" val="553524"/>
  <p:tag name="MH_ORDER" val="2"/>
  <p:tag name="KSO_WM_UNIT_TYPE" val="l_i"/>
  <p:tag name="KSO_WM_UNIT_INDEX" val="1_3"/>
  <p:tag name="KSO_WM_UNIT_ID" val="custom20160923_9*l_i*1_3"/>
  <p:tag name="KSO_WM_UNIT_LAYERLEVEL" val="1_1"/>
  <p:tag name="KSO_WM_DIAGRAM_GROUP_CODE" val="l1-1"/>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 name="KSO_WM_UNIT_USESOURCEFORMAT_APPLY" val="1"/>
</p:tagLst>
</file>

<file path=ppt/tags/tag15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KSO_WM_UNIT_TYPE" val="l_i"/>
  <p:tag name="KSO_WM_UNIT_INDEX" val="1_8"/>
  <p:tag name="KSO_WM_UNIT_ID" val="custom20160923_9*l_i*1_8"/>
  <p:tag name="KSO_WM_UNIT_LAYERLEVEL" val="1_1"/>
  <p:tag name="KSO_WM_DIAGRAM_GROUP_CODE" val="l1-1"/>
  <p:tag name="KSO_WM_UNIT_TEXT_FILL_FORE_SCHEMECOLOR_INDEX" val="14"/>
  <p:tag name="KSO_WM_UNIT_TEXT_FILL_TYPE" val="1"/>
  <p:tag name="KSO_WM_UNIT_USESOURCEFORMAT_APPLY" val="1"/>
</p:tagLst>
</file>

<file path=ppt/tags/tag15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MH" val="20160819160041"/>
  <p:tag name="MH_LIBRARY" val="CONTENTS"/>
  <p:tag name="MH_TYPE" val="ENTRY"/>
  <p:tag name="ID" val="553524"/>
  <p:tag name="MH_ORDER" val="1"/>
  <p:tag name="KSO_WM_UNIT_TYPE" val="l_i"/>
  <p:tag name="KSO_WM_UNIT_INDEX" val="1_12"/>
  <p:tag name="KSO_WM_UNIT_ID" val="custom20160923_9*l_i*1_12"/>
  <p:tag name="KSO_WM_UNIT_LAYERLEVEL" val="1_1"/>
  <p:tag name="KSO_WM_DIAGRAM_GROUP_CODE" val="l1-1"/>
  <p:tag name="KSO_WM_UNIT_LINE_FORE_SCHEMECOLOR_INDEX" val="5"/>
  <p:tag name="KSO_WM_UNIT_LINE_FILL_TYPE" val="2"/>
  <p:tag name="KSO_WM_UNIT_TEXT_FILL_FORE_SCHEMECOLOR_INDEX" val="13"/>
  <p:tag name="KSO_WM_UNIT_TEXT_FILL_TYPE" val="1"/>
  <p:tag name="KSO_WM_UNIT_USESOURCEFORMAT_APPLY" val="1"/>
</p:tagLst>
</file>

<file path=ppt/tags/tag15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KSO_WM_UNIT_TYPE" val="l_h_f"/>
  <p:tag name="KSO_WM_UNIT_INDEX" val="1_2_1"/>
  <p:tag name="KSO_WM_UNIT_ID" val="custom20160923_9*l_h_f*1_2_1"/>
  <p:tag name="KSO_WM_UNIT_LAYERLEVEL" val="1_1_1"/>
  <p:tag name="KSO_WM_UNIT_VALUE" val="18"/>
  <p:tag name="KSO_WM_UNIT_HIGHLIGHT" val="0"/>
  <p:tag name="KSO_WM_UNIT_COMPATIBLE" val="0"/>
  <p:tag name="KSO_WM_UNIT_CLEAR" val="0"/>
  <p:tag name="KSO_WM_UNIT_PRESET_TEXT_INDEX" val="3"/>
  <p:tag name="KSO_WM_UNIT_PRESET_TEXT_LEN" val="17"/>
  <p:tag name="KSO_WM_DIAGRAM_GROUP_CODE" val="l1-1"/>
  <p:tag name="KSO_WM_UNIT_TEXT_FILL_FORE_SCHEMECOLOR_INDEX" val="13"/>
  <p:tag name="KSO_WM_UNIT_TEXT_FILL_TYPE" val="1"/>
  <p:tag name="KSO_WM_UNIT_USESOURCEFORMAT_APPLY" val="1"/>
</p:tagLst>
</file>

<file path=ppt/tags/tag15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60923"/>
  <p:tag name="KSO_WM_TAG_VERSION" val="1.0"/>
  <p:tag name="KSO_WM_SLIDE_ID" val="custom20160923_2"/>
  <p:tag name="KSO_WM_SLIDE_INDEX" val="2"/>
  <p:tag name="KSO_WM_SLIDE_ITEM_CNT" val="1"/>
  <p:tag name="KSO_WM_SLIDE_LAYOUT" val="a_f"/>
  <p:tag name="KSO_WM_SLIDE_LAYOUT_CNT" val="1_1"/>
  <p:tag name="KSO_WM_SLIDE_TYPE" val="text"/>
  <p:tag name="KSO_WM_BEAUTIFY_FLAG" val="#wm#"/>
  <p:tag name="KSO_WM_SLIDE_POSITION" val="98*144"/>
  <p:tag name="KSO_WM_SLIDE_SIZE" val="796*343"/>
</p:tagLst>
</file>

<file path=ppt/tags/tag157.xml><?xml version="1.0" encoding="utf-8"?>
<p:tagLst xmlns:a="http://schemas.openxmlformats.org/drawingml/2006/main" xmlns:r="http://schemas.openxmlformats.org/officeDocument/2006/relationships" xmlns:p="http://schemas.openxmlformats.org/presentationml/2006/main">
  <p:tag name="MH" val="20160819160041"/>
  <p:tag name="MH_LIBRARY" val="CONTENTS"/>
  <p:tag name="MH_AUTOCOLOR" val="TRUE"/>
  <p:tag name="MH_TYPE" val="CONTENTS"/>
  <p:tag name="ID" val="553524"/>
  <p:tag name="KSO_WM_TEMPLATE_CATEGORY" val="custom"/>
  <p:tag name="KSO_WM_TEMPLATE_INDEX" val="20160923"/>
  <p:tag name="KSO_WM_TAG_VERSION" val="1.0"/>
  <p:tag name="KSO_WM_SLIDE_ID" val="custom20160923_9"/>
  <p:tag name="KSO_WM_SLIDE_INDEX" val="9"/>
  <p:tag name="KSO_WM_SLIDE_ITEM_CNT" val="5"/>
  <p:tag name="KSO_WM_SLIDE_LAYOUT" val="l_a"/>
  <p:tag name="KSO_WM_SLIDE_LAYOUT_CNT" val="1_1"/>
  <p:tag name="KSO_WM_SLIDE_TYPE" val="contents"/>
  <p:tag name="KSO_WM_BEAUTIFY_FLAG" val="#wm#"/>
  <p:tag name="KSO_WM_DIAGRAM_GROUP_CODE" val="l1-1"/>
</p:tagLst>
</file>

<file path=ppt/tags/tag15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KSO_WM_UNIT_TYPE" val="l_h_f"/>
  <p:tag name="KSO_WM_UNIT_INDEX" val="1_2_1"/>
  <p:tag name="KSO_WM_UNIT_ID" val="custom20160923_9*l_h_f*1_2_1"/>
  <p:tag name="KSO_WM_UNIT_LAYERLEVEL" val="1_1_1"/>
  <p:tag name="KSO_WM_UNIT_VALUE" val="18"/>
  <p:tag name="KSO_WM_UNIT_HIGHLIGHT" val="0"/>
  <p:tag name="KSO_WM_UNIT_COMPATIBLE" val="0"/>
  <p:tag name="KSO_WM_UNIT_CLEAR" val="0"/>
  <p:tag name="KSO_WM_UNIT_PRESET_TEXT_INDEX" val="3"/>
  <p:tag name="KSO_WM_UNIT_PRESET_TEXT_LEN" val="17"/>
  <p:tag name="KSO_WM_DIAGRAM_GROUP_CODE" val="l1-1"/>
  <p:tag name="KSO_WM_UNIT_TEXT_FILL_FORE_SCHEMECOLOR_INDEX" val="13"/>
  <p:tag name="KSO_WM_UNIT_TEXT_FILL_TYPE" val="1"/>
  <p:tag name="KSO_WM_UNIT_USESOURCEFORMAT_APPLY" val="1"/>
</p:tagLst>
</file>

<file path=ppt/tags/tag15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60923"/>
  <p:tag name="KSO_WM_TAG_VERSION" val="1.0"/>
  <p:tag name="KSO_WM_SLIDE_ID" val="custom20160923_1"/>
  <p:tag name="KSO_WM_SLIDE_INDEX" val="1"/>
  <p:tag name="KSO_WM_SLIDE_ITEM_CNT" val="2"/>
  <p:tag name="KSO_WM_SLIDE_LAYOUT" val="a_b"/>
  <p:tag name="KSO_WM_SLIDE_LAYOUT_CNT" val="1_1"/>
  <p:tag name="KSO_WM_SLIDE_TYPE" val="title"/>
  <p:tag name="KSO_WM_BEAUTIFY_FLAG" val="#wm#"/>
  <p:tag name="KSO_WM_TEMPLATE_THUMBS_INDEX" val="1、5、8、11、16、22、26、35、44、48、52、54、61、66、71"/>
</p:tagLst>
</file>

<file path=ppt/tags/tag1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MH" val="20160819160041"/>
  <p:tag name="MH_LIBRARY" val="CONTENTS"/>
  <p:tag name="MH_TYPE" val="ENTRY"/>
  <p:tag name="ID" val="553524"/>
  <p:tag name="MH_ORDER" val="1"/>
  <p:tag name="KSO_WM_UNIT_TYPE" val="l_i"/>
  <p:tag name="KSO_WM_UNIT_INDEX" val="1_12"/>
  <p:tag name="KSO_WM_UNIT_ID" val="custom20160923_9*l_i*1_12"/>
  <p:tag name="KSO_WM_UNIT_LAYERLEVEL" val="1_1"/>
  <p:tag name="KSO_WM_DIAGRAM_GROUP_CODE" val="l1-1"/>
  <p:tag name="KSO_WM_UNIT_LINE_FORE_SCHEMECOLOR_INDEX" val="5"/>
  <p:tag name="KSO_WM_UNIT_LINE_FILL_TYPE" val="2"/>
  <p:tag name="KSO_WM_UNIT_TEXT_FILL_FORE_SCHEMECOLOR_INDEX" val="13"/>
  <p:tag name="KSO_WM_UNIT_TEXT_FILL_TYPE" val="1"/>
  <p:tag name="KSO_WM_UNIT_USESOURCEFORMAT_APPLY" val="1"/>
</p:tagLst>
</file>

<file path=ppt/tags/tag16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KSO_WM_UNIT_TYPE" val="a"/>
  <p:tag name="KSO_WM_UNIT_INDEX" val="1"/>
  <p:tag name="KSO_WM_UNIT_ID" val="custom20160923_1*a*1"/>
  <p:tag name="KSO_WM_UNIT_LAYERLEVEL" val="1"/>
  <p:tag name="KSO_WM_UNIT_VALUE" val="20"/>
  <p:tag name="KSO_WM_UNIT_ISCONTENTSTITLE" val="0"/>
  <p:tag name="KSO_WM_UNIT_HIGHLIGHT" val="0"/>
  <p:tag name="KSO_WM_UNIT_COMPATIBLE" val="0"/>
  <p:tag name="KSO_WM_UNIT_CLEAR" val="0"/>
  <p:tag name="KSO_WM_UNIT_PRESET_TEXT_INDEX" val="3"/>
  <p:tag name="KSO_WM_UNIT_PRESET_TEXT_LEN" val="12"/>
</p:tagLst>
</file>

<file path=ppt/tags/tag16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KSO_WM_UNIT_TYPE" val="a"/>
  <p:tag name="KSO_WM_UNIT_INDEX" val="1"/>
  <p:tag name="KSO_WM_UNIT_ID" val="custom20160923_1*a*1"/>
  <p:tag name="KSO_WM_UNIT_LAYERLEVEL" val="1"/>
  <p:tag name="KSO_WM_UNIT_VALUE" val="20"/>
  <p:tag name="KSO_WM_UNIT_ISCONTENTSTITLE" val="0"/>
  <p:tag name="KSO_WM_UNIT_HIGHLIGHT" val="0"/>
  <p:tag name="KSO_WM_UNIT_COMPATIBLE" val="0"/>
  <p:tag name="KSO_WM_UNIT_CLEAR" val="0"/>
  <p:tag name="KSO_WM_UNIT_PRESET_TEXT_INDEX" val="3"/>
  <p:tag name="KSO_WM_UNIT_PRESET_TEXT_LEN" val="12"/>
</p:tagLst>
</file>

<file path=ppt/tags/tag16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589_44*i*0"/>
  <p:tag name="KSO_WM_TEMPLATE_CATEGORY" val="custom"/>
  <p:tag name="KSO_WM_TEMPLATE_INDEX" val="160589"/>
  <p:tag name="KSO_WM_UNIT_INDEX" val="0"/>
</p:tagLst>
</file>

<file path=ppt/tags/tag16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589_44*i*11"/>
  <p:tag name="KSO_WM_TEMPLATE_CATEGORY" val="custom"/>
  <p:tag name="KSO_WM_TEMPLATE_INDEX" val="160589"/>
  <p:tag name="KSO_WM_UNIT_INDEX" val="11"/>
</p:tagLst>
</file>

<file path=ppt/tags/tag16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589_44*i*22"/>
  <p:tag name="KSO_WM_TEMPLATE_CATEGORY" val="custom"/>
  <p:tag name="KSO_WM_TEMPLATE_INDEX" val="160589"/>
  <p:tag name="KSO_WM_UNIT_INDEX" val="22"/>
</p:tagLst>
</file>

<file path=ppt/tags/tag16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589_44*i*42"/>
  <p:tag name="KSO_WM_TEMPLATE_CATEGORY" val="custom"/>
  <p:tag name="KSO_WM_TEMPLATE_INDEX" val="160589"/>
  <p:tag name="KSO_WM_UNIT_INDEX" val="42"/>
</p:tagLst>
</file>

<file path=ppt/tags/tag16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589_44*i*60"/>
  <p:tag name="KSO_WM_TEMPLATE_CATEGORY" val="custom"/>
  <p:tag name="KSO_WM_TEMPLATE_INDEX" val="160589"/>
  <p:tag name="KSO_WM_UNIT_INDEX" val="60"/>
</p:tagLst>
</file>

<file path=ppt/tags/tag16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i"/>
  <p:tag name="KSO_WM_UNIT_INDEX" val="1_6"/>
  <p:tag name="KSO_WM_UNIT_ID" val="custom160589_44*l_i*1_6"/>
  <p:tag name="KSO_WM_UNIT_LAYERLEVEL" val="1_1"/>
  <p:tag name="KSO_WM_DIAGRAM_GROUP_CODE" val="l1-5"/>
  <p:tag name="KSO_WM_UNIT_LINE_FORE_SCHEMECOLOR_INDEX" val="13"/>
  <p:tag name="KSO_WM_UNIT_LINE_FILL_TYPE" val="2"/>
  <p:tag name="KSO_WM_UNIT_USESOURCEFORMAT_APPLY" val="1"/>
</p:tagLst>
</file>

<file path=ppt/tags/tag16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i"/>
  <p:tag name="KSO_WM_UNIT_INDEX" val="1_8"/>
  <p:tag name="KSO_WM_UNIT_ID" val="custom160589_44*l_i*1_8"/>
  <p:tag name="KSO_WM_UNIT_LAYERLEVEL" val="1_1"/>
  <p:tag name="KSO_WM_DIAGRAM_GROUP_CODE" val="l1-5"/>
  <p:tag name="KSO_WM_UNIT_LINE_FORE_SCHEMECOLOR_INDEX" val="13"/>
  <p:tag name="KSO_WM_UNIT_LINE_FILL_TYPE" val="2"/>
  <p:tag name="KSO_WM_UNIT_USESOURCEFORMAT_APPLY" val="1"/>
</p:tagLst>
</file>

<file path=ppt/tags/tag16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i"/>
  <p:tag name="KSO_WM_UNIT_INDEX" val="1_9"/>
  <p:tag name="KSO_WM_UNIT_ID" val="custom160589_44*l_i*1_9"/>
  <p:tag name="KSO_WM_UNIT_LAYERLEVEL" val="1_1"/>
  <p:tag name="KSO_WM_DIAGRAM_GROUP_CODE" val="l1-5"/>
  <p:tag name="KSO_WM_UNIT_LINE_FORE_SCHEMECOLOR_INDEX" val="13"/>
  <p:tag name="KSO_WM_UNIT_LINE_FILL_TYPE" val="2"/>
  <p:tag name="KSO_WM_UNIT_USESOURCEFORMAT_APPLY" val="1"/>
</p:tagLst>
</file>

<file path=ppt/tags/tag1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KSO_WM_UNIT_TYPE" val="l_h_f"/>
  <p:tag name="KSO_WM_UNIT_INDEX" val="1_2_1"/>
  <p:tag name="KSO_WM_UNIT_ID" val="custom20160923_9*l_h_f*1_2_1"/>
  <p:tag name="KSO_WM_UNIT_LAYERLEVEL" val="1_1_1"/>
  <p:tag name="KSO_WM_UNIT_VALUE" val="18"/>
  <p:tag name="KSO_WM_UNIT_HIGHLIGHT" val="0"/>
  <p:tag name="KSO_WM_UNIT_COMPATIBLE" val="0"/>
  <p:tag name="KSO_WM_UNIT_CLEAR" val="0"/>
  <p:tag name="KSO_WM_UNIT_PRESET_TEXT_INDEX" val="3"/>
  <p:tag name="KSO_WM_UNIT_PRESET_TEXT_LEN" val="17"/>
  <p:tag name="KSO_WM_DIAGRAM_GROUP_CODE" val="l1-1"/>
  <p:tag name="KSO_WM_UNIT_TEXT_FILL_FORE_SCHEMECOLOR_INDEX" val="13"/>
  <p:tag name="KSO_WM_UNIT_TEXT_FILL_TYPE" val="1"/>
  <p:tag name="KSO_WM_UNIT_USESOURCEFORMAT_APPLY" val="1"/>
</p:tagLst>
</file>

<file path=ppt/tags/tag17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i"/>
  <p:tag name="KSO_WM_UNIT_INDEX" val="1_10"/>
  <p:tag name="KSO_WM_UNIT_ID" val="custom160589_44*l_i*1_10"/>
  <p:tag name="KSO_WM_UNIT_LAYERLEVEL" val="1_1"/>
  <p:tag name="KSO_WM_DIAGRAM_GROUP_CODE" val="l1-5"/>
  <p:tag name="KSO_WM_UNIT_LINE_FORE_SCHEMECOLOR_INDEX" val="13"/>
  <p:tag name="KSO_WM_UNIT_LINE_FILL_TYPE" val="2"/>
  <p:tag name="KSO_WM_UNIT_USESOURCEFORMAT_APPLY" val="1"/>
</p:tagLst>
</file>

<file path=ppt/tags/tag17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i"/>
  <p:tag name="KSO_WM_UNIT_INDEX" val="1_11"/>
  <p:tag name="KSO_WM_UNIT_ID" val="custom160589_44*l_i*1_11"/>
  <p:tag name="KSO_WM_UNIT_LAYERLEVEL" val="1_1"/>
  <p:tag name="KSO_WM_DIAGRAM_GROUP_CODE" val="l1-5"/>
  <p:tag name="KSO_WM_UNIT_LINE_FORE_SCHEMECOLOR_INDEX" val="13"/>
  <p:tag name="KSO_WM_UNIT_LINE_FILL_TYPE" val="2"/>
  <p:tag name="KSO_WM_UNIT_USESOURCEFORMAT_APPLY" val="1"/>
</p:tagLst>
</file>

<file path=ppt/tags/tag17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i"/>
  <p:tag name="KSO_WM_UNIT_INDEX" val="1_13"/>
  <p:tag name="KSO_WM_UNIT_ID" val="custom160589_44*l_i*1_13"/>
  <p:tag name="KSO_WM_UNIT_LAYERLEVEL" val="1_1"/>
  <p:tag name="KSO_WM_DIAGRAM_GROUP_CODE" val="l1-5"/>
  <p:tag name="KSO_WM_UNIT_LINE_FORE_SCHEMECOLOR_INDEX" val="13"/>
  <p:tag name="KSO_WM_UNIT_LINE_FILL_TYPE" val="2"/>
  <p:tag name="KSO_WM_UNIT_USESOURCEFORMAT_APPLY" val="1"/>
</p:tagLst>
</file>

<file path=ppt/tags/tag17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i"/>
  <p:tag name="KSO_WM_UNIT_INDEX" val="1_14"/>
  <p:tag name="KSO_WM_UNIT_ID" val="custom160589_44*l_i*1_14"/>
  <p:tag name="KSO_WM_UNIT_LAYERLEVEL" val="1_1"/>
  <p:tag name="KSO_WM_DIAGRAM_GROUP_CODE" val="l1-5"/>
  <p:tag name="KSO_WM_UNIT_LINE_FORE_SCHEMECOLOR_INDEX" val="13"/>
  <p:tag name="KSO_WM_UNIT_LINE_FILL_TYPE" val="2"/>
  <p:tag name="KSO_WM_UNIT_USESOURCEFORMAT_APPLY" val="1"/>
</p:tagLst>
</file>

<file path=ppt/tags/tag17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i"/>
  <p:tag name="KSO_WM_UNIT_INDEX" val="1_16"/>
  <p:tag name="KSO_WM_UNIT_ID" val="custom160589_44*l_i*1_16"/>
  <p:tag name="KSO_WM_UNIT_LAYERLEVEL" val="1_1"/>
  <p:tag name="KSO_WM_DIAGRAM_GROUP_CODE" val="l1-5"/>
  <p:tag name="KSO_WM_UNIT_LINE_FORE_SCHEMECOLOR_INDEX" val="13"/>
  <p:tag name="KSO_WM_UNIT_LINE_FILL_TYPE" val="2"/>
  <p:tag name="KSO_WM_UNIT_USESOURCEFORMAT_APPLY" val="1"/>
</p:tagLst>
</file>

<file path=ppt/tags/tag17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i"/>
  <p:tag name="KSO_WM_UNIT_INDEX" val="1_17"/>
  <p:tag name="KSO_WM_UNIT_ID" val="custom160589_44*l_i*1_17"/>
  <p:tag name="KSO_WM_UNIT_LAYERLEVEL" val="1_1"/>
  <p:tag name="KSO_WM_DIAGRAM_GROUP_CODE" val="l1-5"/>
  <p:tag name="KSO_WM_UNIT_LINE_FORE_SCHEMECOLOR_INDEX" val="13"/>
  <p:tag name="KSO_WM_UNIT_LINE_FILL_TYPE" val="2"/>
  <p:tag name="KSO_WM_UNIT_USESOURCEFORMAT_APPLY" val="1"/>
</p:tagLst>
</file>

<file path=ppt/tags/tag17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i"/>
  <p:tag name="KSO_WM_UNIT_INDEX" val="1_18"/>
  <p:tag name="KSO_WM_UNIT_ID" val="custom160589_44*l_i*1_18"/>
  <p:tag name="KSO_WM_UNIT_LAYERLEVEL" val="1_1"/>
  <p:tag name="KSO_WM_DIAGRAM_GROUP_CODE" val="l1-5"/>
  <p:tag name="KSO_WM_UNIT_LINE_FORE_SCHEMECOLOR_INDEX" val="13"/>
  <p:tag name="KSO_WM_UNIT_LINE_FILL_TYPE" val="2"/>
  <p:tag name="KSO_WM_UNIT_USESOURCEFORMAT_APPLY" val="1"/>
</p:tagLst>
</file>

<file path=ppt/tags/tag17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i"/>
  <p:tag name="KSO_WM_UNIT_INDEX" val="1_19"/>
  <p:tag name="KSO_WM_UNIT_ID" val="custom160589_44*l_i*1_19"/>
  <p:tag name="KSO_WM_UNIT_LAYERLEVEL" val="1_1"/>
  <p:tag name="KSO_WM_DIAGRAM_GROUP_CODE" val="l1-5"/>
  <p:tag name="KSO_WM_UNIT_LINE_FORE_SCHEMECOLOR_INDEX" val="13"/>
  <p:tag name="KSO_WM_UNIT_LINE_FILL_TYPE" val="2"/>
  <p:tag name="KSO_WM_UNIT_USESOURCEFORMAT_APPLY" val="1"/>
</p:tagLst>
</file>

<file path=ppt/tags/tag17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i"/>
  <p:tag name="KSO_WM_UNIT_INDEX" val="1_20"/>
  <p:tag name="KSO_WM_UNIT_ID" val="custom160589_44*l_i*1_20"/>
  <p:tag name="KSO_WM_UNIT_LAYERLEVEL" val="1_1"/>
  <p:tag name="KSO_WM_DIAGRAM_GROUP_CODE" val="l1-5"/>
  <p:tag name="KSO_WM_UNIT_LINE_FORE_SCHEMECOLOR_INDEX" val="13"/>
  <p:tag name="KSO_WM_UNIT_LINE_FILL_TYPE" val="2"/>
  <p:tag name="KSO_WM_UNIT_USESOURCEFORMAT_APPLY" val="1"/>
</p:tagLst>
</file>

<file path=ppt/tags/tag17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i"/>
  <p:tag name="KSO_WM_UNIT_INDEX" val="1_22"/>
  <p:tag name="KSO_WM_UNIT_ID" val="custom160589_44*l_i*1_22"/>
  <p:tag name="KSO_WM_UNIT_LAYERLEVEL" val="1_1"/>
  <p:tag name="KSO_WM_DIAGRAM_GROUP_CODE" val="l1-5"/>
  <p:tag name="KSO_WM_UNIT_LINE_FORE_SCHEMECOLOR_INDEX" val="13"/>
  <p:tag name="KSO_WM_UNIT_LINE_FILL_TYPE" val="2"/>
  <p:tag name="KSO_WM_UNIT_USESOURCEFORMAT_APPLY" val="1"/>
</p:tagLst>
</file>

<file path=ppt/tags/tag18.xml><?xml version="1.0" encoding="utf-8"?>
<p:tagLst xmlns:a="http://schemas.openxmlformats.org/drawingml/2006/main" xmlns:r="http://schemas.openxmlformats.org/officeDocument/2006/relationships" xmlns:p="http://schemas.openxmlformats.org/presentationml/2006/main">
  <p:tag name="MH" val="20160819160041"/>
  <p:tag name="MH_LIBRARY" val="CONTENTS"/>
  <p:tag name="MH_AUTOCOLOR" val="TRUE"/>
  <p:tag name="MH_TYPE" val="CONTENTS"/>
  <p:tag name="ID" val="553524"/>
  <p:tag name="KSO_WM_TEMPLATE_CATEGORY" val="custom"/>
  <p:tag name="KSO_WM_TEMPLATE_INDEX" val="20160923"/>
  <p:tag name="KSO_WM_TAG_VERSION" val="1.0"/>
  <p:tag name="KSO_WM_SLIDE_ID" val="custom20160923_9"/>
  <p:tag name="KSO_WM_SLIDE_INDEX" val="9"/>
  <p:tag name="KSO_WM_SLIDE_ITEM_CNT" val="5"/>
  <p:tag name="KSO_WM_SLIDE_LAYOUT" val="l_a"/>
  <p:tag name="KSO_WM_SLIDE_LAYOUT_CNT" val="1_1"/>
  <p:tag name="KSO_WM_SLIDE_TYPE" val="contents"/>
  <p:tag name="KSO_WM_BEAUTIFY_FLAG" val="#wm#"/>
  <p:tag name="KSO_WM_DIAGRAM_GROUP_CODE" val="l1-1"/>
</p:tagLst>
</file>

<file path=ppt/tags/tag18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i"/>
  <p:tag name="KSO_WM_UNIT_INDEX" val="1_23"/>
  <p:tag name="KSO_WM_UNIT_ID" val="custom160589_44*l_i*1_23"/>
  <p:tag name="KSO_WM_UNIT_LAYERLEVEL" val="1_1"/>
  <p:tag name="KSO_WM_DIAGRAM_GROUP_CODE" val="l1-5"/>
  <p:tag name="KSO_WM_UNIT_LINE_FORE_SCHEMECOLOR_INDEX" val="13"/>
  <p:tag name="KSO_WM_UNIT_LINE_FILL_TYPE" val="2"/>
  <p:tag name="KSO_WM_UNIT_USESOURCEFORMAT_APPLY" val="1"/>
</p:tagLst>
</file>

<file path=ppt/tags/tag18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i"/>
  <p:tag name="KSO_WM_UNIT_INDEX" val="1_24"/>
  <p:tag name="KSO_WM_UNIT_ID" val="custom160589_44*l_i*1_24"/>
  <p:tag name="KSO_WM_UNIT_LAYERLEVEL" val="1_1"/>
  <p:tag name="KSO_WM_DIAGRAM_GROUP_CODE" val="l1-5"/>
  <p:tag name="KSO_WM_UNIT_LINE_FORE_SCHEMECOLOR_INDEX" val="13"/>
  <p:tag name="KSO_WM_UNIT_LINE_FILL_TYPE" val="2"/>
  <p:tag name="KSO_WM_UNIT_USESOURCEFORMAT_APPLY" val="1"/>
</p:tagLst>
</file>

<file path=ppt/tags/tag18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i"/>
  <p:tag name="KSO_WM_UNIT_INDEX" val="1_21"/>
  <p:tag name="KSO_WM_UNIT_ID" val="custom160589_44*l_i*1_21"/>
  <p:tag name="KSO_WM_UNIT_LAYERLEVEL" val="1_1"/>
  <p:tag name="KSO_WM_DIAGRAM_GROUP_CODE" val="l1-5"/>
  <p:tag name="KSO_WM_UNIT_LINE_FORE_SCHEMECOLOR_INDEX" val="13"/>
  <p:tag name="KSO_WM_UNIT_LINE_FILL_TYPE" val="2"/>
  <p:tag name="KSO_WM_UNIT_USESOURCEFORMAT_APPLY" val="1"/>
</p:tagLst>
</file>

<file path=ppt/tags/tag18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i"/>
  <p:tag name="KSO_WM_UNIT_INDEX" val="1_47"/>
  <p:tag name="KSO_WM_UNIT_ID" val="custom160589_44*l_i*1_47"/>
  <p:tag name="KSO_WM_UNIT_LAYERLEVEL" val="1_1"/>
  <p:tag name="KSO_WM_DIAGRAM_GROUP_CODE" val="l1-5"/>
  <p:tag name="KSO_WM_UNIT_FILL_FORE_SCHEMECOLOR_INDEX" val="7"/>
  <p:tag name="KSO_WM_UNIT_FILL_TYPE" val="1"/>
  <p:tag name="KSO_WM_UNIT_TEXT_FILL_FORE_SCHEMECOLOR_INDEX" val="2"/>
  <p:tag name="KSO_WM_UNIT_TEXT_FILL_TYPE" val="1"/>
  <p:tag name="KSO_WM_UNIT_USESOURCEFORMAT_APPLY" val="1"/>
</p:tagLst>
</file>

<file path=ppt/tags/tag18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i"/>
  <p:tag name="KSO_WM_UNIT_INDEX" val="1_48"/>
  <p:tag name="KSO_WM_UNIT_ID" val="custom160589_44*l_i*1_48"/>
  <p:tag name="KSO_WM_UNIT_LAYERLEVEL" val="1_1"/>
  <p:tag name="KSO_WM_DIAGRAM_GROUP_CODE" val="l1-5"/>
  <p:tag name="KSO_WM_UNIT_FILL_FORE_SCHEMECOLOR_INDEX" val="13"/>
  <p:tag name="KSO_WM_UNIT_FILL_TYPE" val="1"/>
  <p:tag name="KSO_WM_UNIT_USESOURCEFORMAT_APPLY" val="1"/>
</p:tagLst>
</file>

<file path=ppt/tags/tag18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i"/>
  <p:tag name="KSO_WM_UNIT_INDEX" val="1_49"/>
  <p:tag name="KSO_WM_UNIT_ID" val="custom160589_44*l_i*1_49"/>
  <p:tag name="KSO_WM_UNIT_LAYERLEVEL" val="1_1"/>
  <p:tag name="KSO_WM_DIAGRAM_GROUP_CODE" val="l1-5"/>
  <p:tag name="KSO_WM_UNIT_FILL_FORE_SCHEMECOLOR_INDEX" val="13"/>
  <p:tag name="KSO_WM_UNIT_FILL_TYPE" val="1"/>
  <p:tag name="KSO_WM_UNIT_USESOURCEFORMAT_APPLY" val="1"/>
</p:tagLst>
</file>

<file path=ppt/tags/tag18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i"/>
  <p:tag name="KSO_WM_UNIT_INDEX" val="1_39"/>
  <p:tag name="KSO_WM_UNIT_ID" val="custom160589_44*l_i*1_39"/>
  <p:tag name="KSO_WM_UNIT_LAYERLEVEL" val="1_1"/>
  <p:tag name="KSO_WM_DIAGRAM_GROUP_CODE" val="l1-5"/>
  <p:tag name="KSO_WM_UNIT_FILL_FORE_SCHEMECOLOR_INDEX" val="6"/>
  <p:tag name="KSO_WM_UNIT_FILL_TYPE" val="1"/>
  <p:tag name="KSO_WM_UNIT_TEXT_FILL_FORE_SCHEMECOLOR_INDEX" val="2"/>
  <p:tag name="KSO_WM_UNIT_TEXT_FILL_TYPE" val="1"/>
  <p:tag name="KSO_WM_UNIT_USESOURCEFORMAT_APPLY" val="1"/>
</p:tagLst>
</file>

<file path=ppt/tags/tag18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i"/>
  <p:tag name="KSO_WM_UNIT_INDEX" val="1_40"/>
  <p:tag name="KSO_WM_UNIT_ID" val="custom160589_44*l_i*1_40"/>
  <p:tag name="KSO_WM_UNIT_LAYERLEVEL" val="1_1"/>
  <p:tag name="KSO_WM_DIAGRAM_GROUP_CODE" val="l1-5"/>
  <p:tag name="KSO_WM_UNIT_FILL_FORE_SCHEMECOLOR_INDEX" val="13"/>
  <p:tag name="KSO_WM_UNIT_FILL_TYPE" val="1"/>
  <p:tag name="KSO_WM_UNIT_USESOURCEFORMAT_APPLY" val="1"/>
</p:tagLst>
</file>

<file path=ppt/tags/tag18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i"/>
  <p:tag name="KSO_WM_UNIT_INDEX" val="1_41"/>
  <p:tag name="KSO_WM_UNIT_ID" val="custom160589_44*l_i*1_41"/>
  <p:tag name="KSO_WM_UNIT_LAYERLEVEL" val="1_1"/>
  <p:tag name="KSO_WM_DIAGRAM_GROUP_CODE" val="l1-5"/>
  <p:tag name="KSO_WM_UNIT_FILL_FORE_SCHEMECOLOR_INDEX" val="13"/>
  <p:tag name="KSO_WM_UNIT_FILL_TYPE" val="1"/>
  <p:tag name="KSO_WM_UNIT_USESOURCEFORMAT_APPLY" val="1"/>
</p:tagLst>
</file>

<file path=ppt/tags/tag18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i"/>
  <p:tag name="KSO_WM_UNIT_INDEX" val="1_42"/>
  <p:tag name="KSO_WM_UNIT_ID" val="custom160589_44*l_i*1_42"/>
  <p:tag name="KSO_WM_UNIT_LAYERLEVEL" val="1_1"/>
  <p:tag name="KSO_WM_DIAGRAM_GROUP_CODE" val="l1-5"/>
  <p:tag name="KSO_WM_UNIT_FILL_FORE_SCHEMECOLOR_INDEX" val="13"/>
  <p:tag name="KSO_WM_UNIT_FILL_TYPE" val="1"/>
  <p:tag name="KSO_WM_UNIT_USESOURCEFORMAT_APPLY" val="1"/>
</p:tagLst>
</file>

<file path=ppt/tags/tag1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MH" val="20160819160041"/>
  <p:tag name="MH_LIBRARY" val="CONTENTS"/>
  <p:tag name="MH_TYPE" val="NUMBER"/>
  <p:tag name="ID" val="553524"/>
  <p:tag name="MH_ORDER" val="1"/>
  <p:tag name="KSO_WM_UNIT_TYPE" val="l_i"/>
  <p:tag name="KSO_WM_UNIT_INDEX" val="1_1"/>
  <p:tag name="KSO_WM_UNIT_ID" val="custom20160923_9*l_i*1_1"/>
  <p:tag name="KSO_WM_UNIT_LAYERLEVEL" val="1_1"/>
  <p:tag name="KSO_WM_DIAGRAM_GROUP_CODE" val="l1-1"/>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 name="KSO_WM_UNIT_USESOURCEFORMAT_APPLY" val="1"/>
</p:tagLst>
</file>

<file path=ppt/tags/tag19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i"/>
  <p:tag name="KSO_WM_UNIT_INDEX" val="1_43"/>
  <p:tag name="KSO_WM_UNIT_ID" val="custom160589_44*l_i*1_43"/>
  <p:tag name="KSO_WM_UNIT_LAYERLEVEL" val="1_1"/>
  <p:tag name="KSO_WM_DIAGRAM_GROUP_CODE" val="l1-5"/>
  <p:tag name="KSO_WM_UNIT_FILL_FORE_SCHEMECOLOR_INDEX" val="13"/>
  <p:tag name="KSO_WM_UNIT_FILL_TYPE" val="1"/>
  <p:tag name="KSO_WM_UNIT_USESOURCEFORMAT_APPLY" val="1"/>
</p:tagLst>
</file>

<file path=ppt/tags/tag19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i"/>
  <p:tag name="KSO_WM_UNIT_INDEX" val="1_30"/>
  <p:tag name="KSO_WM_UNIT_ID" val="custom160589_44*l_i*1_30"/>
  <p:tag name="KSO_WM_UNIT_LAYERLEVEL" val="1_1"/>
  <p:tag name="KSO_WM_DIAGRAM_GROUP_CODE" val="l1-5"/>
  <p:tag name="KSO_WM_UNIT_FILL_FORE_SCHEMECOLOR_INDEX" val="16"/>
  <p:tag name="KSO_WM_UNIT_FILL_TYPE" val="1"/>
  <p:tag name="KSO_WM_UNIT_TEXT_FILL_FORE_SCHEMECOLOR_INDEX" val="2"/>
  <p:tag name="KSO_WM_UNIT_TEXT_FILL_TYPE" val="1"/>
  <p:tag name="KSO_WM_UNIT_USESOURCEFORMAT_APPLY" val="1"/>
</p:tagLst>
</file>

<file path=ppt/tags/tag19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i"/>
  <p:tag name="KSO_WM_UNIT_INDEX" val="1_31"/>
  <p:tag name="KSO_WM_UNIT_ID" val="custom160589_44*l_i*1_31"/>
  <p:tag name="KSO_WM_UNIT_LAYERLEVEL" val="1_1"/>
  <p:tag name="KSO_WM_DIAGRAM_GROUP_CODE" val="l1-5"/>
  <p:tag name="KSO_WM_UNIT_FILL_FORE_SCHEMECOLOR_INDEX" val="13"/>
  <p:tag name="KSO_WM_UNIT_FILL_TYPE" val="1"/>
  <p:tag name="KSO_WM_UNIT_USESOURCEFORMAT_APPLY" val="1"/>
</p:tagLst>
</file>

<file path=ppt/tags/tag19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i"/>
  <p:tag name="KSO_WM_UNIT_INDEX" val="1_32"/>
  <p:tag name="KSO_WM_UNIT_ID" val="custom160589_44*l_i*1_32"/>
  <p:tag name="KSO_WM_UNIT_LAYERLEVEL" val="1_1"/>
  <p:tag name="KSO_WM_DIAGRAM_GROUP_CODE" val="l1-5"/>
  <p:tag name="KSO_WM_UNIT_FILL_FORE_SCHEMECOLOR_INDEX" val="13"/>
  <p:tag name="KSO_WM_UNIT_FILL_TYPE" val="1"/>
  <p:tag name="KSO_WM_UNIT_USESOURCEFORMAT_APPLY" val="1"/>
</p:tagLst>
</file>

<file path=ppt/tags/tag19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i"/>
  <p:tag name="KSO_WM_UNIT_INDEX" val="1_33"/>
  <p:tag name="KSO_WM_UNIT_ID" val="custom160589_44*l_i*1_33"/>
  <p:tag name="KSO_WM_UNIT_LAYERLEVEL" val="1_1"/>
  <p:tag name="KSO_WM_DIAGRAM_GROUP_CODE" val="l1-5"/>
  <p:tag name="KSO_WM_UNIT_FILL_FORE_SCHEMECOLOR_INDEX" val="13"/>
  <p:tag name="KSO_WM_UNIT_FILL_TYPE" val="1"/>
  <p:tag name="KSO_WM_UNIT_USESOURCEFORMAT_APPLY" val="1"/>
</p:tagLst>
</file>

<file path=ppt/tags/tag19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i"/>
  <p:tag name="KSO_WM_UNIT_INDEX" val="1_25"/>
  <p:tag name="KSO_WM_UNIT_ID" val="custom160589_44*l_i*1_25"/>
  <p:tag name="KSO_WM_UNIT_LAYERLEVEL" val="1_1"/>
  <p:tag name="KSO_WM_DIAGRAM_GROUP_CODE" val="l1-5"/>
  <p:tag name="KSO_WM_UNIT_FILL_FORE_SCHEMECOLOR_INDEX" val="16"/>
  <p:tag name="KSO_WM_UNIT_FILL_TYPE" val="1"/>
  <p:tag name="KSO_WM_UNIT_TEXT_FILL_FORE_SCHEMECOLOR_INDEX" val="2"/>
  <p:tag name="KSO_WM_UNIT_TEXT_FILL_TYPE" val="1"/>
  <p:tag name="KSO_WM_UNIT_USESOURCEFORMAT_APPLY" val="1"/>
</p:tagLst>
</file>

<file path=ppt/tags/tag19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i"/>
  <p:tag name="KSO_WM_UNIT_INDEX" val="1_26"/>
  <p:tag name="KSO_WM_UNIT_ID" val="custom160589_44*l_i*1_26"/>
  <p:tag name="KSO_WM_UNIT_LAYERLEVEL" val="1_1"/>
  <p:tag name="KSO_WM_DIAGRAM_GROUP_CODE" val="l1-5"/>
  <p:tag name="KSO_WM_UNIT_FILL_FORE_SCHEMECOLOR_INDEX" val="13"/>
  <p:tag name="KSO_WM_UNIT_FILL_TYPE" val="1"/>
  <p:tag name="KSO_WM_UNIT_USESOURCEFORMAT_APPLY" val="1"/>
</p:tagLst>
</file>

<file path=ppt/tags/tag19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i"/>
  <p:tag name="KSO_WM_UNIT_INDEX" val="1_27"/>
  <p:tag name="KSO_WM_UNIT_ID" val="custom160589_44*l_i*1_27"/>
  <p:tag name="KSO_WM_UNIT_LAYERLEVEL" val="1_1"/>
  <p:tag name="KSO_WM_DIAGRAM_GROUP_CODE" val="l1-5"/>
  <p:tag name="KSO_WM_UNIT_FILL_FORE_SCHEMECOLOR_INDEX" val="13"/>
  <p:tag name="KSO_WM_UNIT_FILL_TYPE" val="1"/>
  <p:tag name="KSO_WM_UNIT_USESOURCEFORMAT_APPLY" val="1"/>
</p:tagLst>
</file>

<file path=ppt/tags/tag19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i"/>
  <p:tag name="KSO_WM_UNIT_INDEX" val="1_28"/>
  <p:tag name="KSO_WM_UNIT_ID" val="custom160589_44*l_i*1_28"/>
  <p:tag name="KSO_WM_UNIT_LAYERLEVEL" val="1_1"/>
  <p:tag name="KSO_WM_DIAGRAM_GROUP_CODE" val="l1-5"/>
  <p:tag name="KSO_WM_UNIT_FILL_FORE_SCHEMECOLOR_INDEX" val="13"/>
  <p:tag name="KSO_WM_UNIT_FILL_TYPE" val="1"/>
  <p:tag name="KSO_WM_UNIT_USESOURCEFORMAT_APPLY" val="1"/>
</p:tagLst>
</file>

<file path=ppt/tags/tag19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i"/>
  <p:tag name="KSO_WM_UNIT_INDEX" val="1_29"/>
  <p:tag name="KSO_WM_UNIT_ID" val="custom160589_44*l_i*1_29"/>
  <p:tag name="KSO_WM_UNIT_LAYERLEVEL" val="1_1"/>
  <p:tag name="KSO_WM_DIAGRAM_GROUP_CODE" val="l1-5"/>
  <p:tag name="KSO_WM_UNIT_FILL_FORE_SCHEMECOLOR_INDEX" val="13"/>
  <p:tag name="KSO_WM_UNIT_FILL_TYPE" val="1"/>
  <p:tag name="KSO_WM_UNIT_USESOURCEFORMAT_APPLY" val="1"/>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60923"/>
</p:tagLst>
</file>

<file path=ppt/tags/tag2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MH" val="20160819160041"/>
  <p:tag name="MH_LIBRARY" val="CONTENTS"/>
  <p:tag name="MH_TYPE" val="ENTRY"/>
  <p:tag name="ID" val="553524"/>
  <p:tag name="MH_ORDER" val="1"/>
  <p:tag name="KSO_WM_UNIT_TYPE" val="l_i"/>
  <p:tag name="KSO_WM_UNIT_INDEX" val="1_2"/>
  <p:tag name="KSO_WM_UNIT_ID" val="custom20160923_9*l_i*1_2"/>
  <p:tag name="KSO_WM_UNIT_LAYERLEVEL" val="1_1"/>
  <p:tag name="KSO_WM_DIAGRAM_GROUP_CODE" val="l1-1"/>
  <p:tag name="KSO_WM_UNIT_LINE_FORE_SCHEMECOLOR_INDEX" val="5"/>
  <p:tag name="KSO_WM_UNIT_LINE_FILL_TYPE" val="2"/>
  <p:tag name="KSO_WM_UNIT_TEXT_FILL_FORE_SCHEMECOLOR_INDEX" val="13"/>
  <p:tag name="KSO_WM_UNIT_TEXT_FILL_TYPE" val="1"/>
  <p:tag name="KSO_WM_UNIT_USESOURCEFORMAT_APPLY" val="1"/>
</p:tagLst>
</file>

<file path=ppt/tags/tag20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i"/>
  <p:tag name="KSO_WM_UNIT_INDEX" val="1_1"/>
  <p:tag name="KSO_WM_UNIT_ID" val="custom160589_44*l_i*1_1"/>
  <p:tag name="KSO_WM_UNIT_LAYERLEVEL" val="1_1"/>
  <p:tag name="KSO_WM_DIAGRAM_GROUP_CODE" val="l1-5"/>
  <p:tag name="KSO_WM_UNIT_TEXT_FILL_FORE_SCHEMECOLOR_INDEX" val="13"/>
  <p:tag name="KSO_WM_UNIT_TEXT_FILL_TYPE" val="1"/>
  <p:tag name="KSO_WM_UNIT_USESOURCEFORMAT_APPLY" val="1"/>
</p:tagLst>
</file>

<file path=ppt/tags/tag20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i"/>
  <p:tag name="KSO_WM_UNIT_INDEX" val="1_2"/>
  <p:tag name="KSO_WM_UNIT_ID" val="custom160589_44*l_i*1_2"/>
  <p:tag name="KSO_WM_UNIT_LAYERLEVEL" val="1_1"/>
  <p:tag name="KSO_WM_DIAGRAM_GROUP_CODE" val="l1-5"/>
  <p:tag name="KSO_WM_UNIT_TEXT_FILL_FORE_SCHEMECOLOR_INDEX" val="13"/>
  <p:tag name="KSO_WM_UNIT_TEXT_FILL_TYPE" val="1"/>
  <p:tag name="KSO_WM_UNIT_USESOURCEFORMAT_APPLY" val="1"/>
</p:tagLst>
</file>

<file path=ppt/tags/tag20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i"/>
  <p:tag name="KSO_WM_UNIT_INDEX" val="1_3"/>
  <p:tag name="KSO_WM_UNIT_ID" val="custom160589_44*l_i*1_3"/>
  <p:tag name="KSO_WM_UNIT_LAYERLEVEL" val="1_1"/>
  <p:tag name="KSO_WM_DIAGRAM_GROUP_CODE" val="l1-5"/>
  <p:tag name="KSO_WM_UNIT_TEXT_FILL_FORE_SCHEMECOLOR_INDEX" val="13"/>
  <p:tag name="KSO_WM_UNIT_TEXT_FILL_TYPE" val="1"/>
  <p:tag name="KSO_WM_UNIT_USESOURCEFORMAT_APPLY" val="1"/>
</p:tagLst>
</file>

<file path=ppt/tags/tag20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i"/>
  <p:tag name="KSO_WM_UNIT_INDEX" val="1_4"/>
  <p:tag name="KSO_WM_UNIT_ID" val="custom160589_44*l_i*1_4"/>
  <p:tag name="KSO_WM_UNIT_LAYERLEVEL" val="1_1"/>
  <p:tag name="KSO_WM_DIAGRAM_GROUP_CODE" val="l1-5"/>
  <p:tag name="KSO_WM_UNIT_TEXT_FILL_FORE_SCHEMECOLOR_INDEX" val="13"/>
  <p:tag name="KSO_WM_UNIT_TEXT_FILL_TYPE" val="1"/>
  <p:tag name="KSO_WM_UNIT_USESOURCEFORMAT_APPLY" val="1"/>
</p:tagLst>
</file>

<file path=ppt/tags/tag20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i"/>
  <p:tag name="KSO_WM_UNIT_INDEX" val="1_5"/>
  <p:tag name="KSO_WM_UNIT_ID" val="custom160589_44*l_i*1_5"/>
  <p:tag name="KSO_WM_UNIT_LAYERLEVEL" val="1_1"/>
  <p:tag name="KSO_WM_DIAGRAM_GROUP_CODE" val="l1-5"/>
  <p:tag name="KSO_WM_UNIT_TEXT_FILL_FORE_SCHEMECOLOR_INDEX" val="13"/>
  <p:tag name="KSO_WM_UNIT_TEXT_FILL_TYPE" val="1"/>
  <p:tag name="KSO_WM_UNIT_USESOURCEFORMAT_APPLY" val="1"/>
</p:tagLst>
</file>

<file path=ppt/tags/tag2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KSO_WM_UNIT_TYPE" val="l_i"/>
  <p:tag name="KSO_WM_UNIT_INDEX" val="1_7"/>
  <p:tag name="KSO_WM_UNIT_ID" val="custom20160923_9*l_i*1_7"/>
  <p:tag name="KSO_WM_UNIT_LAYERLEVEL" val="1_1"/>
  <p:tag name="KSO_WM_DIAGRAM_GROUP_CODE" val="l1-1"/>
  <p:tag name="KSO_WM_UNIT_TEXT_FILL_FORE_SCHEMECOLOR_INDEX" val="14"/>
  <p:tag name="KSO_WM_UNIT_TEXT_FILL_TYPE" val="1"/>
  <p:tag name="KSO_WM_UNIT_USESOURCEFORMAT_APPLY" val="1"/>
</p:tagLst>
</file>

<file path=ppt/tags/tag2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KSO_WM_UNIT_TYPE" val="l_h_f"/>
  <p:tag name="KSO_WM_UNIT_INDEX" val="1_1_1"/>
  <p:tag name="KSO_WM_UNIT_ID" val="custom20160923_9*l_h_f*1_1_1"/>
  <p:tag name="KSO_WM_UNIT_LAYERLEVEL" val="1_1_1"/>
  <p:tag name="KSO_WM_UNIT_VALUE" val="18"/>
  <p:tag name="KSO_WM_UNIT_HIGHLIGHT" val="0"/>
  <p:tag name="KSO_WM_UNIT_COMPATIBLE" val="0"/>
  <p:tag name="KSO_WM_UNIT_CLEAR" val="0"/>
  <p:tag name="KSO_WM_UNIT_PRESET_TEXT_INDEX" val="3"/>
  <p:tag name="KSO_WM_UNIT_PRESET_TEXT_LEN" val="17"/>
  <p:tag name="KSO_WM_DIAGRAM_GROUP_CODE" val="l1-1"/>
  <p:tag name="KSO_WM_UNIT_TEXT_FILL_FORE_SCHEMECOLOR_INDEX" val="13"/>
  <p:tag name="KSO_WM_UNIT_TEXT_FILL_TYPE" val="1"/>
  <p:tag name="KSO_WM_UNIT_USESOURCEFORMAT_APPLY" val="1"/>
</p:tagLst>
</file>

<file path=ppt/tags/tag2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KSO_WM_UNIT_TYPE" val="l_i"/>
  <p:tag name="KSO_WM_UNIT_INDEX" val="1_8"/>
  <p:tag name="KSO_WM_UNIT_ID" val="custom20160923_9*l_i*1_8"/>
  <p:tag name="KSO_WM_UNIT_LAYERLEVEL" val="1_1"/>
  <p:tag name="KSO_WM_DIAGRAM_GROUP_CODE" val="l1-1"/>
  <p:tag name="KSO_WM_UNIT_TEXT_FILL_FORE_SCHEMECOLOR_INDEX" val="14"/>
  <p:tag name="KSO_WM_UNIT_TEXT_FILL_TYPE" val="1"/>
  <p:tag name="KSO_WM_UNIT_USESOURCEFORMAT_APPLY" val="1"/>
</p:tagLst>
</file>

<file path=ppt/tags/tag2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MH" val="20160819160041"/>
  <p:tag name="MH_LIBRARY" val="CONTENTS"/>
  <p:tag name="MH_TYPE" val="ENTRY"/>
  <p:tag name="ID" val="553524"/>
  <p:tag name="MH_ORDER" val="1"/>
  <p:tag name="KSO_WM_UNIT_TYPE" val="l_i"/>
  <p:tag name="KSO_WM_UNIT_INDEX" val="1_12"/>
  <p:tag name="KSO_WM_UNIT_ID" val="custom20160923_9*l_i*1_12"/>
  <p:tag name="KSO_WM_UNIT_LAYERLEVEL" val="1_1"/>
  <p:tag name="KSO_WM_DIAGRAM_GROUP_CODE" val="l1-1"/>
  <p:tag name="KSO_WM_UNIT_LINE_FORE_SCHEMECOLOR_INDEX" val="5"/>
  <p:tag name="KSO_WM_UNIT_LINE_FILL_TYPE" val="2"/>
  <p:tag name="KSO_WM_UNIT_TEXT_FILL_FORE_SCHEMECOLOR_INDEX" val="13"/>
  <p:tag name="KSO_WM_UNIT_TEXT_FILL_TYPE" val="1"/>
  <p:tag name="KSO_WM_UNIT_USESOURCEFORMAT_APPLY" val="1"/>
</p:tagLst>
</file>

<file path=ppt/tags/tag2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KSO_WM_UNIT_TYPE" val="l_h_f"/>
  <p:tag name="KSO_WM_UNIT_INDEX" val="1_2_1"/>
  <p:tag name="KSO_WM_UNIT_ID" val="custom20160923_9*l_h_f*1_2_1"/>
  <p:tag name="KSO_WM_UNIT_LAYERLEVEL" val="1_1_1"/>
  <p:tag name="KSO_WM_UNIT_VALUE" val="18"/>
  <p:tag name="KSO_WM_UNIT_HIGHLIGHT" val="0"/>
  <p:tag name="KSO_WM_UNIT_COMPATIBLE" val="0"/>
  <p:tag name="KSO_WM_UNIT_CLEAR" val="0"/>
  <p:tag name="KSO_WM_UNIT_PRESET_TEXT_INDEX" val="3"/>
  <p:tag name="KSO_WM_UNIT_PRESET_TEXT_LEN" val="17"/>
  <p:tag name="KSO_WM_DIAGRAM_GROUP_CODE" val="l1-1"/>
  <p:tag name="KSO_WM_UNIT_TEXT_FILL_FORE_SCHEMECOLOR_INDEX" val="13"/>
  <p:tag name="KSO_WM_UNIT_TEXT_FILL_TYPE" val="1"/>
  <p:tag name="KSO_WM_UNIT_USESOURCEFORMAT_APPLY" val="1"/>
</p:tagLst>
</file>

<file path=ppt/tags/tag2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KSO_WM_UNIT_TYPE" val="l_i"/>
  <p:tag name="KSO_WM_UNIT_INDEX" val="1_9"/>
  <p:tag name="KSO_WM_UNIT_ID" val="custom20160923_9*l_i*1_9"/>
  <p:tag name="KSO_WM_UNIT_LAYERLEVEL" val="1_1"/>
  <p:tag name="KSO_WM_DIAGRAM_GROUP_CODE" val="l1-1"/>
  <p:tag name="KSO_WM_UNIT_TEXT_FILL_FORE_SCHEMECOLOR_INDEX" val="14"/>
  <p:tag name="KSO_WM_UNIT_TEXT_FILL_TYPE" val="1"/>
  <p:tag name="KSO_WM_UNIT_USESOURCEFORMAT_APPLY" val="1"/>
</p:tagLst>
</file>

<file path=ppt/tags/tag2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MH" val="20160819160041"/>
  <p:tag name="MH_LIBRARY" val="CONTENTS"/>
  <p:tag name="MH_TYPE" val="NUMBER"/>
  <p:tag name="ID" val="553524"/>
  <p:tag name="MH_ORDER" val="1"/>
  <p:tag name="KSO_WM_UNIT_TYPE" val="l_i"/>
  <p:tag name="KSO_WM_UNIT_INDEX" val="1_1"/>
  <p:tag name="KSO_WM_UNIT_ID" val="custom20160923_9*l_i*1_1"/>
  <p:tag name="KSO_WM_UNIT_LAYERLEVEL" val="1_1"/>
  <p:tag name="KSO_WM_DIAGRAM_GROUP_CODE" val="l1-1"/>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 name="KSO_WM_UNIT_USESOURCEFORMAT_APPLY" val="1"/>
</p:tagLst>
</file>

<file path=ppt/tags/tag2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KSO_WM_UNIT_TYPE" val="l_i"/>
  <p:tag name="KSO_WM_UNIT_INDEX" val="1_7"/>
  <p:tag name="KSO_WM_UNIT_ID" val="custom20160923_9*l_i*1_7"/>
  <p:tag name="KSO_WM_UNIT_LAYERLEVEL" val="1_1"/>
  <p:tag name="KSO_WM_DIAGRAM_GROUP_CODE" val="l1-1"/>
  <p:tag name="KSO_WM_UNIT_TEXT_FILL_FORE_SCHEMECOLOR_INDEX" val="14"/>
  <p:tag name="KSO_WM_UNIT_TEXT_FILL_TYPE" val="1"/>
  <p:tag name="KSO_WM_UNIT_USESOURCEFORMAT_APPLY" val="1"/>
</p:tagLst>
</file>

<file path=ppt/tags/tag2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MH" val="20160819160041"/>
  <p:tag name="MH_LIBRARY" val="CONTENTS"/>
  <p:tag name="MH_TYPE" val="NUMBER"/>
  <p:tag name="ID" val="553524"/>
  <p:tag name="MH_ORDER" val="2"/>
  <p:tag name="KSO_WM_UNIT_TYPE" val="l_i"/>
  <p:tag name="KSO_WM_UNIT_INDEX" val="1_3"/>
  <p:tag name="KSO_WM_UNIT_ID" val="custom20160923_9*l_i*1_3"/>
  <p:tag name="KSO_WM_UNIT_LAYERLEVEL" val="1_1"/>
  <p:tag name="KSO_WM_DIAGRAM_GROUP_CODE" val="l1-1"/>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 name="KSO_WM_UNIT_USESOURCEFORMAT_APPLY" val="1"/>
</p:tagLst>
</file>

<file path=ppt/tags/tag3.xml><?xml version="1.0" encoding="utf-8"?>
<p:tagLst xmlns:a="http://schemas.openxmlformats.org/drawingml/2006/main" xmlns:r="http://schemas.openxmlformats.org/officeDocument/2006/relationships" xmlns:p="http://schemas.openxmlformats.org/presentationml/2006/main">
  <p:tag name="MH" val="20160819160041"/>
  <p:tag name="MH_LIBRARY" val="CONTENTS"/>
  <p:tag name="MH_AUTOCOLOR" val="TRUE"/>
  <p:tag name="MH_TYPE" val="CONTENTS"/>
  <p:tag name="ID" val="553524"/>
  <p:tag name="KSO_WM_TEMPLATE_CATEGORY" val="custom"/>
  <p:tag name="KSO_WM_TEMPLATE_INDEX" val="20160923"/>
  <p:tag name="KSO_WM_TAG_VERSION" val="1.0"/>
  <p:tag name="KSO_WM_SLIDE_ID" val="custom20160923_9"/>
  <p:tag name="KSO_WM_SLIDE_INDEX" val="9"/>
  <p:tag name="KSO_WM_SLIDE_ITEM_CNT" val="5"/>
  <p:tag name="KSO_WM_SLIDE_LAYOUT" val="l_a"/>
  <p:tag name="KSO_WM_SLIDE_LAYOUT_CNT" val="1_1"/>
  <p:tag name="KSO_WM_SLIDE_TYPE" val="contents"/>
  <p:tag name="KSO_WM_BEAUTIFY_FLAG" val="#wm#"/>
  <p:tag name="KSO_WM_DIAGRAM_GROUP_CODE" val="l1-1"/>
</p:tagLst>
</file>

<file path=ppt/tags/tag3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KSO_WM_UNIT_TYPE" val="l_i"/>
  <p:tag name="KSO_WM_UNIT_INDEX" val="1_8"/>
  <p:tag name="KSO_WM_UNIT_ID" val="custom20160923_9*l_i*1_8"/>
  <p:tag name="KSO_WM_UNIT_LAYERLEVEL" val="1_1"/>
  <p:tag name="KSO_WM_DIAGRAM_GROUP_CODE" val="l1-1"/>
  <p:tag name="KSO_WM_UNIT_TEXT_FILL_FORE_SCHEMECOLOR_INDEX" val="14"/>
  <p:tag name="KSO_WM_UNIT_TEXT_FILL_TYPE" val="1"/>
  <p:tag name="KSO_WM_UNIT_USESOURCEFORMAT_APPLY" val="1"/>
</p:tagLst>
</file>

<file path=ppt/tags/tag3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MH" val="20160819160041"/>
  <p:tag name="MH_LIBRARY" val="CONTENTS"/>
  <p:tag name="MH_TYPE" val="ENTRY"/>
  <p:tag name="ID" val="553524"/>
  <p:tag name="MH_ORDER" val="1"/>
  <p:tag name="KSO_WM_UNIT_TYPE" val="l_i"/>
  <p:tag name="KSO_WM_UNIT_INDEX" val="1_12"/>
  <p:tag name="KSO_WM_UNIT_ID" val="custom20160923_9*l_i*1_12"/>
  <p:tag name="KSO_WM_UNIT_LAYERLEVEL" val="1_1"/>
  <p:tag name="KSO_WM_DIAGRAM_GROUP_CODE" val="l1-1"/>
  <p:tag name="KSO_WM_UNIT_LINE_FORE_SCHEMECOLOR_INDEX" val="5"/>
  <p:tag name="KSO_WM_UNIT_LINE_FILL_TYPE" val="2"/>
  <p:tag name="KSO_WM_UNIT_TEXT_FILL_FORE_SCHEMECOLOR_INDEX" val="13"/>
  <p:tag name="KSO_WM_UNIT_TEXT_FILL_TYPE" val="1"/>
  <p:tag name="KSO_WM_UNIT_USESOURCEFORMAT_APPLY" val="1"/>
</p:tagLst>
</file>

<file path=ppt/tags/tag3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KSO_WM_UNIT_TYPE" val="l_h_f"/>
  <p:tag name="KSO_WM_UNIT_INDEX" val="1_2_1"/>
  <p:tag name="KSO_WM_UNIT_ID" val="custom20160923_9*l_h_f*1_2_1"/>
  <p:tag name="KSO_WM_UNIT_LAYERLEVEL" val="1_1_1"/>
  <p:tag name="KSO_WM_UNIT_VALUE" val="18"/>
  <p:tag name="KSO_WM_UNIT_HIGHLIGHT" val="0"/>
  <p:tag name="KSO_WM_UNIT_COMPATIBLE" val="0"/>
  <p:tag name="KSO_WM_UNIT_CLEAR" val="0"/>
  <p:tag name="KSO_WM_UNIT_PRESET_TEXT_INDEX" val="3"/>
  <p:tag name="KSO_WM_UNIT_PRESET_TEXT_LEN" val="17"/>
  <p:tag name="KSO_WM_DIAGRAM_GROUP_CODE" val="l1-1"/>
  <p:tag name="KSO_WM_UNIT_TEXT_FILL_FORE_SCHEMECOLOR_INDEX" val="13"/>
  <p:tag name="KSO_WM_UNIT_TEXT_FILL_TYPE" val="1"/>
  <p:tag name="KSO_WM_UNIT_USESOURCEFORMAT_APPLY" val="1"/>
</p:tagLst>
</file>

<file path=ppt/tags/tag3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60923"/>
  <p:tag name="KSO_WM_TAG_VERSION" val="1.0"/>
  <p:tag name="KSO_WM_SLIDE_ID" val="custom20160923_14"/>
  <p:tag name="KSO_WM_SLIDE_INDEX" val="14"/>
  <p:tag name="KSO_WM_SLIDE_ITEM_CNT" val="3"/>
  <p:tag name="KSO_WM_SLIDE_LAYOUT" val="a_h_l"/>
  <p:tag name="KSO_WM_SLIDE_LAYOUT_CNT" val="1_1_1"/>
  <p:tag name="KSO_WM_SLIDE_TYPE" val="text"/>
  <p:tag name="KSO_WM_BEAUTIFY_FLAG" val="#wm#"/>
  <p:tag name="KSO_WM_SLIDE_POSITION" val="0*109"/>
  <p:tag name="KSO_WM_SLIDE_SIZE" val="876*376"/>
  <p:tag name="KSO_WM_DIAGRAM_GROUP_CODE" val="l1-2"/>
</p:tagLst>
</file>

<file path=ppt/tags/tag34.xml><?xml version="1.0" encoding="utf-8"?>
<p:tagLst xmlns:a="http://schemas.openxmlformats.org/drawingml/2006/main" xmlns:r="http://schemas.openxmlformats.org/officeDocument/2006/relationships" xmlns:p="http://schemas.openxmlformats.org/presentationml/2006/main">
  <p:tag name="MH" val="20160819160041"/>
  <p:tag name="MH_LIBRARY" val="CONTENTS"/>
  <p:tag name="MH_AUTOCOLOR" val="TRUE"/>
  <p:tag name="MH_TYPE" val="CONTENTS"/>
  <p:tag name="ID" val="553524"/>
  <p:tag name="KSO_WM_TEMPLATE_CATEGORY" val="custom"/>
  <p:tag name="KSO_WM_TEMPLATE_INDEX" val="20160923"/>
  <p:tag name="KSO_WM_TAG_VERSION" val="1.0"/>
  <p:tag name="KSO_WM_SLIDE_ID" val="custom20160923_9"/>
  <p:tag name="KSO_WM_SLIDE_INDEX" val="9"/>
  <p:tag name="KSO_WM_SLIDE_ITEM_CNT" val="5"/>
  <p:tag name="KSO_WM_SLIDE_LAYOUT" val="l_a"/>
  <p:tag name="KSO_WM_SLIDE_LAYOUT_CNT" val="1_1"/>
  <p:tag name="KSO_WM_SLIDE_TYPE" val="contents"/>
  <p:tag name="KSO_WM_BEAUTIFY_FLAG" val="#wm#"/>
  <p:tag name="KSO_WM_DIAGRAM_GROUP_CODE" val="l1-1"/>
</p:tagLst>
</file>

<file path=ppt/tags/tag3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KSO_WM_UNIT_TYPE" val="a"/>
  <p:tag name="KSO_WM_UNIT_INDEX" val="1"/>
  <p:tag name="KSO_WM_UNIT_ID" val="custom20160923_14*a*1"/>
  <p:tag name="KSO_WM_UNIT_LAYERLEVEL" val="1"/>
  <p:tag name="KSO_WM_UNIT_VALUE" val="15"/>
  <p:tag name="KSO_WM_UNIT_ISCONTENTSTITLE" val="0"/>
  <p:tag name="KSO_WM_UNIT_HIGHLIGHT" val="0"/>
  <p:tag name="KSO_WM_UNIT_COMPATIBLE" val="0"/>
  <p:tag name="KSO_WM_UNIT_CLEAR" val="0"/>
  <p:tag name="KSO_WM_UNIT_PRESET_TEXT_INDEX" val="3"/>
  <p:tag name="KSO_WM_UNIT_PRESET_TEXT_LEN" val="17"/>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ZF_l0.wuL0ae3Jz4wNM7k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gepwtMEudEK13F5oX4YUI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WP97j5aj1UOq3_zJXDNwHg"/>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h_r99gNh00CGpkODXAquEQ"/>
</p:tagLst>
</file>

<file path=ppt/tags/tag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MH" val="20160819160041"/>
  <p:tag name="MH_LIBRARY" val="CONTENTS"/>
  <p:tag name="MH_TYPE" val="NUMBER"/>
  <p:tag name="ID" val="553524"/>
  <p:tag name="MH_ORDER" val="1"/>
  <p:tag name="KSO_WM_UNIT_TYPE" val="l_i"/>
  <p:tag name="KSO_WM_UNIT_INDEX" val="1_1"/>
  <p:tag name="KSO_WM_UNIT_ID" val="custom20160923_9*l_i*1_1"/>
  <p:tag name="KSO_WM_UNIT_LAYERLEVEL" val="1_1"/>
  <p:tag name="KSO_WM_DIAGRAM_GROUP_CODE" val="l1-1"/>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 name="KSO_WM_UNIT_USESOURCEFORMAT_APPLY" val="1"/>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h1y7ehmQkiFUv4.Fw1v4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iD.A9ef3Zkis20pvyCQh0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gxBvP2nYpUCpFfAI_ZVvK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xvqZ1zOI2EK_K3IOhNesl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4m5hsvqu1EuQD_9rni4tX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yrI2sQ30p0m2dfpayp4lp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nn0JrBxdKkypwlEtQ0tl8Q"/>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4m5hsvqu1EuQD_9rni4tX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2Gm_28RFdk6r6iDxHdNUH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ZF_l0.wuL0ae3Jz4wNM7kg"/>
</p:tagLst>
</file>

<file path=ppt/tags/tag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MH" val="20160819160041"/>
  <p:tag name="MH_LIBRARY" val="CONTENTS"/>
  <p:tag name="MH_TYPE" val="ENTRY"/>
  <p:tag name="ID" val="553524"/>
  <p:tag name="MH_ORDER" val="1"/>
  <p:tag name="KSO_WM_UNIT_TYPE" val="l_i"/>
  <p:tag name="KSO_WM_UNIT_INDEX" val="1_2"/>
  <p:tag name="KSO_WM_UNIT_ID" val="custom20160923_9*l_i*1_2"/>
  <p:tag name="KSO_WM_UNIT_LAYERLEVEL" val="1_1"/>
  <p:tag name="KSO_WM_DIAGRAM_GROUP_CODE" val="l1-1"/>
  <p:tag name="KSO_WM_UNIT_LINE_FORE_SCHEMECOLOR_INDEX" val="5"/>
  <p:tag name="KSO_WM_UNIT_LINE_FILL_TYPE" val="2"/>
  <p:tag name="KSO_WM_UNIT_TEXT_FILL_FORE_SCHEMECOLOR_INDEX" val="13"/>
  <p:tag name="KSO_WM_UNIT_TEXT_FILL_TYPE" val="1"/>
  <p:tag name="KSO_WM_UNIT_USESOURCEFORMAT_APPLY" val="1"/>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nCT0s8C6ZEK4vd623ezsEQ"/>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fZyBvOd4cUi9TMbzVYA3r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C8FZx_8_RkGPvz3lSCZJtg"/>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k.nVU58H1kqzlHJvXZrOlQ"/>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iD.A9ef3Zkis20pvyCQh0w"/>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gepwtMEudEK13F5oX4YUI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U1DcXn.h0ki3P94k1u7YBw"/>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CmR9pWDmUEuR75yDTX_oow"/>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iD.A9ef3Zkis20pvyCQh0w"/>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CmR9pWDmUEuR75yDTX_oow"/>
</p:tagLst>
</file>

<file path=ppt/tags/tag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KSO_WM_UNIT_TYPE" val="l_i"/>
  <p:tag name="KSO_WM_UNIT_INDEX" val="1_7"/>
  <p:tag name="KSO_WM_UNIT_ID" val="custom20160923_9*l_i*1_7"/>
  <p:tag name="KSO_WM_UNIT_LAYERLEVEL" val="1_1"/>
  <p:tag name="KSO_WM_DIAGRAM_GROUP_CODE" val="l1-1"/>
  <p:tag name="KSO_WM_UNIT_TEXT_FILL_FORE_SCHEMECOLOR_INDEX" val="14"/>
  <p:tag name="KSO_WM_UNIT_TEXT_FILL_TYPE" val="1"/>
  <p:tag name="KSO_WM_UNIT_USESOURCEFORMAT_APPLY" val="1"/>
</p:tagLst>
</file>

<file path=ppt/tags/tag60.xml><?xml version="1.0" encoding="utf-8"?>
<p:tagLst xmlns:a="http://schemas.openxmlformats.org/drawingml/2006/main" xmlns:r="http://schemas.openxmlformats.org/officeDocument/2006/relationships" xmlns:p="http://schemas.openxmlformats.org/presentationml/2006/main">
  <p:tag name="MT_TILE" val="YES"/>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iD.A9ef3Zkis20pvyCQh0w"/>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CmR9pWDmUEuR75yDTX_oow"/>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nCT0s8C6ZEK4vd623ezsEQ"/>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iJGN4aXT4UOKISoHrvQTFQ"/>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oJmErnuW7Ei5h3hPR6kvK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CmR9pWDmUEuR75yDTX_oo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FVxsuFxa5EGK4FJUtGHK4w"/>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zvAGFPiJHkymiFF7cqo2hw"/>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LAZVwu3DhUijxpUcxPbtcA"/>
</p:tagLst>
</file>

<file path=ppt/tags/tag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KSO_WM_UNIT_TYPE" val="l_h_f"/>
  <p:tag name="KSO_WM_UNIT_INDEX" val="1_1_1"/>
  <p:tag name="KSO_WM_UNIT_ID" val="custom20160923_9*l_h_f*1_1_1"/>
  <p:tag name="KSO_WM_UNIT_LAYERLEVEL" val="1_1_1"/>
  <p:tag name="KSO_WM_UNIT_VALUE" val="18"/>
  <p:tag name="KSO_WM_UNIT_HIGHLIGHT" val="0"/>
  <p:tag name="KSO_WM_UNIT_COMPATIBLE" val="0"/>
  <p:tag name="KSO_WM_UNIT_CLEAR" val="0"/>
  <p:tag name="KSO_WM_UNIT_PRESET_TEXT_INDEX" val="3"/>
  <p:tag name="KSO_WM_UNIT_PRESET_TEXT_LEN" val="17"/>
  <p:tag name="KSO_WM_DIAGRAM_GROUP_CODE" val="l1-1"/>
  <p:tag name="KSO_WM_UNIT_TEXT_FILL_FORE_SCHEMECOLOR_INDEX" val="13"/>
  <p:tag name="KSO_WM_UNIT_TEXT_FILL_TYPE" val="1"/>
  <p:tag name="KSO_WM_UNIT_USESOURCEFORMAT_APPLY" val="1"/>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2Gm_28RFdk6r6iDxHdNUHA"/>
</p:tagLst>
</file>

<file path=ppt/tags/tag71.xml><?xml version="1.0" encoding="utf-8"?>
<p:tagLst xmlns:a="http://schemas.openxmlformats.org/drawingml/2006/main" xmlns:r="http://schemas.openxmlformats.org/officeDocument/2006/relationships" xmlns:p="http://schemas.openxmlformats.org/presentationml/2006/main">
  <p:tag name="MT_TILE" val="YES"/>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0yXD3WPZUkOwQJs0vTAuiw"/>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U1DcXn.h0ki3P94k1u7YBw"/>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pAT7CCzh20SIvJC9.lYgng"/>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u_3IRM.W_UasOwCsj7jJew"/>
</p:tagLst>
</file>

<file path=ppt/tags/tag7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i"/>
  <p:tag name="KSO_WM_UNIT_INDEX" val="1_4"/>
  <p:tag name="KSO_WM_UNIT_ID" val="custom160589_65*l_i*1_4"/>
  <p:tag name="KSO_WM_UNIT_LAYERLEVEL" val="1_1"/>
  <p:tag name="KSO_WM_DIAGRAM_GROUP_CODE" val="l1-8"/>
  <p:tag name="KSO_WM_UNIT_TEXT_FILL_FORE_SCHEMECOLOR_INDEX" val="13"/>
  <p:tag name="KSO_WM_UNIT_TEXT_FILL_TYPE" val="1"/>
  <p:tag name="KSO_WM_UNIT_USESOURCEFORMAT_APPLY" val="1"/>
</p:tagLst>
</file>

<file path=ppt/tags/tag7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i"/>
  <p:tag name="KSO_WM_UNIT_INDEX" val="1_10"/>
  <p:tag name="KSO_WM_UNIT_ID" val="custom160589_65*l_i*1_10"/>
  <p:tag name="KSO_WM_UNIT_LAYERLEVEL" val="1_1"/>
  <p:tag name="KSO_WM_DIAGRAM_GROUP_CODE" val="l1-8"/>
  <p:tag name="KSO_WM_UNIT_FILL_FORE_SCHEMECOLOR_INDEX" val="6"/>
  <p:tag name="KSO_WM_UNIT_FILL_TYPE" val="1"/>
  <p:tag name="KSO_WM_UNIT_TEXT_FILL_FORE_SCHEMECOLOR_INDEX" val="13"/>
  <p:tag name="KSO_WM_UNIT_TEXT_FILL_TYPE" val="1"/>
  <p:tag name="KSO_WM_UNIT_USESOURCEFORMAT_APPLY" val="1"/>
</p:tagLst>
</file>

<file path=ppt/tags/tag7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h_a"/>
  <p:tag name="KSO_WM_UNIT_INDEX" val="1_1_1"/>
  <p:tag name="KSO_WM_UNIT_ID" val="custom160589_65*l_h_a*1_1_1"/>
  <p:tag name="KSO_WM_UNIT_LAYERLEVEL" val="1_1_1"/>
  <p:tag name="KSO_WM_UNIT_VALUE" val="8"/>
  <p:tag name="KSO_WM_UNIT_HIGHLIGHT" val="0"/>
  <p:tag name="KSO_WM_UNIT_COMPATIBLE" val="0"/>
  <p:tag name="KSO_WM_UNIT_CLEAR" val="0"/>
  <p:tag name="KSO_WM_UNIT_PRESET_TEXT_INDEX" val="3"/>
  <p:tag name="KSO_WM_UNIT_PRESET_TEXT_LEN" val="5"/>
  <p:tag name="KSO_WM_DIAGRAM_GROUP_CODE" val="l1-8"/>
  <p:tag name="KSO_WM_UNIT_TEXT_FILL_FORE_SCHEMECOLOR_INDEX" val="13"/>
  <p:tag name="KSO_WM_UNIT_TEXT_FILL_TYPE" val="1"/>
  <p:tag name="KSO_WM_UNIT_USESOURCEFORMAT_APPLY" val="1"/>
</p:tagLst>
</file>

<file path=ppt/tags/tag7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h_f"/>
  <p:tag name="KSO_WM_UNIT_INDEX" val="1_1_1"/>
  <p:tag name="KSO_WM_UNIT_ID" val="custom160589_65*l_h_f*1_1_1"/>
  <p:tag name="KSO_WM_UNIT_LAYERLEVEL" val="1_1_1"/>
  <p:tag name="KSO_WM_UNIT_VALUE" val="22"/>
  <p:tag name="KSO_WM_UNIT_HIGHLIGHT" val="0"/>
  <p:tag name="KSO_WM_UNIT_COMPATIBLE" val="0"/>
  <p:tag name="KSO_WM_UNIT_CLEAR" val="0"/>
  <p:tag name="KSO_WM_UNIT_PRESET_TEXT_INDEX" val="4"/>
  <p:tag name="KSO_WM_UNIT_PRESET_TEXT_LEN" val="39"/>
  <p:tag name="KSO_WM_DIAGRAM_GROUP_CODE" val="l1-8"/>
  <p:tag name="KSO_WM_UNIT_TEXT_FILL_FORE_SCHEMECOLOR_INDEX" val="13"/>
  <p:tag name="KSO_WM_UNIT_TEXT_FILL_TYPE" val="1"/>
  <p:tag name="KSO_WM_UNIT_USESOURCEFORMAT_APPLY" val="1"/>
</p:tagLst>
</file>

<file path=ppt/tags/tag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KSO_WM_UNIT_TYPE" val="l_i"/>
  <p:tag name="KSO_WM_UNIT_INDEX" val="1_8"/>
  <p:tag name="KSO_WM_UNIT_ID" val="custom20160923_9*l_i*1_8"/>
  <p:tag name="KSO_WM_UNIT_LAYERLEVEL" val="1_1"/>
  <p:tag name="KSO_WM_DIAGRAM_GROUP_CODE" val="l1-1"/>
  <p:tag name="KSO_WM_UNIT_TEXT_FILL_FORE_SCHEMECOLOR_INDEX" val="14"/>
  <p:tag name="KSO_WM_UNIT_TEXT_FILL_TYPE" val="1"/>
  <p:tag name="KSO_WM_UNIT_USESOURCEFORMAT_APPLY" val="1"/>
</p:tagLst>
</file>

<file path=ppt/tags/tag8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h_a"/>
  <p:tag name="KSO_WM_UNIT_INDEX" val="1_4_1"/>
  <p:tag name="KSO_WM_UNIT_ID" val="custom160589_65*l_h_a*1_4_1"/>
  <p:tag name="KSO_WM_UNIT_LAYERLEVEL" val="1_1_1"/>
  <p:tag name="KSO_WM_UNIT_VALUE" val="8"/>
  <p:tag name="KSO_WM_UNIT_HIGHLIGHT" val="0"/>
  <p:tag name="KSO_WM_UNIT_COMPATIBLE" val="0"/>
  <p:tag name="KSO_WM_UNIT_CLEAR" val="0"/>
  <p:tag name="KSO_WM_UNIT_PRESET_TEXT_INDEX" val="3"/>
  <p:tag name="KSO_WM_UNIT_PRESET_TEXT_LEN" val="5"/>
  <p:tag name="KSO_WM_DIAGRAM_GROUP_CODE" val="l1-8"/>
  <p:tag name="KSO_WM_UNIT_TEXT_FILL_FORE_SCHEMECOLOR_INDEX" val="13"/>
  <p:tag name="KSO_WM_UNIT_TEXT_FILL_TYPE" val="1"/>
  <p:tag name="KSO_WM_UNIT_USESOURCEFORMAT_APPLY" val="1"/>
</p:tagLst>
</file>

<file path=ppt/tags/tag8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i"/>
  <p:tag name="KSO_WM_UNIT_INDEX" val="1_20"/>
  <p:tag name="KSO_WM_UNIT_ID" val="custom160589_65*l_i*1_20"/>
  <p:tag name="KSO_WM_UNIT_LAYERLEVEL" val="1_1"/>
  <p:tag name="KSO_WM_DIAGRAM_GROUP_CODE" val="l1-8"/>
  <p:tag name="KSO_WM_UNIT_FILL_FORE_SCHEMECOLOR_INDEX" val="10"/>
  <p:tag name="KSO_WM_UNIT_FILL_TYPE" val="1"/>
  <p:tag name="KSO_WM_UNIT_TEXT_FILL_FORE_SCHEMECOLOR_INDEX" val="13"/>
  <p:tag name="KSO_WM_UNIT_TEXT_FILL_TYPE" val="1"/>
  <p:tag name="KSO_WM_UNIT_USESOURCEFORMAT_APPLY" val="1"/>
</p:tagLst>
</file>

<file path=ppt/tags/tag8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h_a"/>
  <p:tag name="KSO_WM_UNIT_INDEX" val="1_5_1"/>
  <p:tag name="KSO_WM_UNIT_ID" val="custom160589_65*l_h_a*1_5_1"/>
  <p:tag name="KSO_WM_UNIT_LAYERLEVEL" val="1_1_1"/>
  <p:tag name="KSO_WM_UNIT_VALUE" val="8"/>
  <p:tag name="KSO_WM_UNIT_HIGHLIGHT" val="0"/>
  <p:tag name="KSO_WM_UNIT_COMPATIBLE" val="0"/>
  <p:tag name="KSO_WM_UNIT_CLEAR" val="0"/>
  <p:tag name="KSO_WM_UNIT_PRESET_TEXT_INDEX" val="3"/>
  <p:tag name="KSO_WM_UNIT_PRESET_TEXT_LEN" val="5"/>
  <p:tag name="KSO_WM_DIAGRAM_GROUP_CODE" val="l1-8"/>
  <p:tag name="KSO_WM_UNIT_TEXT_FILL_FORE_SCHEMECOLOR_INDEX" val="13"/>
  <p:tag name="KSO_WM_UNIT_TEXT_FILL_TYPE" val="1"/>
  <p:tag name="KSO_WM_UNIT_USESOURCEFORMAT_APPLY" val="1"/>
</p:tagLst>
</file>

<file path=ppt/tags/tag8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h_f"/>
  <p:tag name="KSO_WM_UNIT_INDEX" val="1_5_1"/>
  <p:tag name="KSO_WM_UNIT_ID" val="custom160589_65*l_h_f*1_5_1"/>
  <p:tag name="KSO_WM_UNIT_LAYERLEVEL" val="1_1_1"/>
  <p:tag name="KSO_WM_UNIT_VALUE" val="22"/>
  <p:tag name="KSO_WM_UNIT_HIGHLIGHT" val="0"/>
  <p:tag name="KSO_WM_UNIT_COMPATIBLE" val="0"/>
  <p:tag name="KSO_WM_UNIT_CLEAR" val="0"/>
  <p:tag name="KSO_WM_UNIT_PRESET_TEXT_INDEX" val="4"/>
  <p:tag name="KSO_WM_UNIT_PRESET_TEXT_LEN" val="39"/>
  <p:tag name="KSO_WM_DIAGRAM_GROUP_CODE" val="l1-8"/>
  <p:tag name="KSO_WM_UNIT_TEXT_FILL_FORE_SCHEMECOLOR_INDEX" val="13"/>
  <p:tag name="KSO_WM_UNIT_TEXT_FILL_TYPE" val="1"/>
  <p:tag name="KSO_WM_UNIT_USESOURCEFORMAT_APPLY" val="1"/>
</p:tagLst>
</file>

<file path=ppt/tags/tag8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h_a"/>
  <p:tag name="KSO_WM_UNIT_INDEX" val="1_5_1"/>
  <p:tag name="KSO_WM_UNIT_ID" val="custom160589_65*l_h_a*1_5_1"/>
  <p:tag name="KSO_WM_UNIT_LAYERLEVEL" val="1_1_1"/>
  <p:tag name="KSO_WM_UNIT_VALUE" val="8"/>
  <p:tag name="KSO_WM_UNIT_HIGHLIGHT" val="0"/>
  <p:tag name="KSO_WM_UNIT_COMPATIBLE" val="0"/>
  <p:tag name="KSO_WM_UNIT_CLEAR" val="0"/>
  <p:tag name="KSO_WM_UNIT_PRESET_TEXT_INDEX" val="3"/>
  <p:tag name="KSO_WM_UNIT_PRESET_TEXT_LEN" val="5"/>
  <p:tag name="KSO_WM_DIAGRAM_GROUP_CODE" val="l1-8"/>
  <p:tag name="KSO_WM_UNIT_TEXT_FILL_FORE_SCHEMECOLOR_INDEX" val="13"/>
  <p:tag name="KSO_WM_UNIT_TEXT_FILL_TYPE" val="1"/>
  <p:tag name="KSO_WM_UNIT_USESOURCEFORMAT_APPLY" val="1"/>
</p:tagLst>
</file>

<file path=ppt/tags/tag8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h_f"/>
  <p:tag name="KSO_WM_UNIT_INDEX" val="1_5_1"/>
  <p:tag name="KSO_WM_UNIT_ID" val="custom160589_65*l_h_f*1_5_1"/>
  <p:tag name="KSO_WM_UNIT_LAYERLEVEL" val="1_1_1"/>
  <p:tag name="KSO_WM_UNIT_VALUE" val="22"/>
  <p:tag name="KSO_WM_UNIT_HIGHLIGHT" val="0"/>
  <p:tag name="KSO_WM_UNIT_COMPATIBLE" val="0"/>
  <p:tag name="KSO_WM_UNIT_CLEAR" val="0"/>
  <p:tag name="KSO_WM_UNIT_PRESET_TEXT_INDEX" val="4"/>
  <p:tag name="KSO_WM_UNIT_PRESET_TEXT_LEN" val="39"/>
  <p:tag name="KSO_WM_DIAGRAM_GROUP_CODE" val="l1-8"/>
  <p:tag name="KSO_WM_UNIT_TEXT_FILL_FORE_SCHEMECOLOR_INDEX" val="13"/>
  <p:tag name="KSO_WM_UNIT_TEXT_FILL_TYPE" val="1"/>
  <p:tag name="KSO_WM_UNIT_USESOURCEFORMAT_APPLY" val="1"/>
</p:tagLst>
</file>

<file path=ppt/tags/tag8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i"/>
  <p:tag name="KSO_WM_UNIT_INDEX" val="1_9"/>
  <p:tag name="KSO_WM_UNIT_ID" val="custom160589_65*l_i*1_9"/>
  <p:tag name="KSO_WM_UNIT_LAYERLEVEL" val="1_1"/>
  <p:tag name="KSO_WM_DIAGRAM_GROUP_CODE" val="l1-8"/>
  <p:tag name="KSO_WM_UNIT_FILL_FORE_SCHEMECOLOR_INDEX" val="5"/>
  <p:tag name="KSO_WM_UNIT_FILL_TYPE" val="1"/>
  <p:tag name="KSO_WM_UNIT_TEXT_FILL_FORE_SCHEMECOLOR_INDEX" val="13"/>
  <p:tag name="KSO_WM_UNIT_TEXT_FILL_TYPE" val="1"/>
  <p:tag name="KSO_WM_UNIT_USESOURCEFORMAT_APPLY" val="1"/>
</p:tagLst>
</file>

<file path=ppt/tags/tag8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h_a"/>
  <p:tag name="KSO_WM_UNIT_INDEX" val="1_2_1"/>
  <p:tag name="KSO_WM_UNIT_ID" val="custom160589_65*l_h_a*1_2_1"/>
  <p:tag name="KSO_WM_UNIT_LAYERLEVEL" val="1_1_1"/>
  <p:tag name="KSO_WM_UNIT_VALUE" val="8"/>
  <p:tag name="KSO_WM_UNIT_HIGHLIGHT" val="0"/>
  <p:tag name="KSO_WM_UNIT_COMPATIBLE" val="0"/>
  <p:tag name="KSO_WM_UNIT_CLEAR" val="0"/>
  <p:tag name="KSO_WM_UNIT_PRESET_TEXT_INDEX" val="3"/>
  <p:tag name="KSO_WM_UNIT_PRESET_TEXT_LEN" val="5"/>
  <p:tag name="KSO_WM_DIAGRAM_GROUP_CODE" val="l1-8"/>
  <p:tag name="KSO_WM_UNIT_TEXT_FILL_FORE_SCHEMECOLOR_INDEX" val="13"/>
  <p:tag name="KSO_WM_UNIT_TEXT_FILL_TYPE" val="1"/>
  <p:tag name="KSO_WM_UNIT_USESOURCEFORMAT_APPLY" val="1"/>
</p:tagLst>
</file>

<file path=ppt/tags/tag8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i"/>
  <p:tag name="KSO_WM_UNIT_INDEX" val="1_9"/>
  <p:tag name="KSO_WM_UNIT_ID" val="custom160589_65*l_i*1_9"/>
  <p:tag name="KSO_WM_UNIT_LAYERLEVEL" val="1_1"/>
  <p:tag name="KSO_WM_DIAGRAM_GROUP_CODE" val="l1-8"/>
  <p:tag name="KSO_WM_UNIT_FILL_FORE_SCHEMECOLOR_INDEX" val="5"/>
  <p:tag name="KSO_WM_UNIT_FILL_TYPE" val="1"/>
  <p:tag name="KSO_WM_UNIT_TEXT_FILL_FORE_SCHEMECOLOR_INDEX" val="13"/>
  <p:tag name="KSO_WM_UNIT_TEXT_FILL_TYPE" val="1"/>
  <p:tag name="KSO_WM_UNIT_USESOURCEFORMAT_APPLY" val="1"/>
</p:tagLst>
</file>

<file path=ppt/tags/tag8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i"/>
  <p:tag name="KSO_WM_UNIT_INDEX" val="1_12"/>
  <p:tag name="KSO_WM_UNIT_ID" val="custom160589_65*l_i*1_12"/>
  <p:tag name="KSO_WM_UNIT_LAYERLEVEL" val="1_1"/>
  <p:tag name="KSO_WM_DIAGRAM_GROUP_CODE" val="l1-8"/>
  <p:tag name="KSO_WM_UNIT_FILL_FORE_SCHEMECOLOR_INDEX" val="7"/>
  <p:tag name="KSO_WM_UNIT_FILL_TYPE" val="1"/>
  <p:tag name="KSO_WM_UNIT_TEXT_FILL_FORE_SCHEMECOLOR_INDEX" val="13"/>
  <p:tag name="KSO_WM_UNIT_TEXT_FILL_TYPE" val="1"/>
  <p:tag name="KSO_WM_UNIT_USESOURCEFORMAT_APPLY" val="1"/>
</p:tagLst>
</file>

<file path=ppt/tags/tag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923"/>
  <p:tag name="MH" val="20160819160041"/>
  <p:tag name="MH_LIBRARY" val="CONTENTS"/>
  <p:tag name="MH_TYPE" val="ENTRY"/>
  <p:tag name="ID" val="553524"/>
  <p:tag name="MH_ORDER" val="1"/>
  <p:tag name="KSO_WM_UNIT_TYPE" val="l_i"/>
  <p:tag name="KSO_WM_UNIT_INDEX" val="1_12"/>
  <p:tag name="KSO_WM_UNIT_ID" val="custom20160923_9*l_i*1_12"/>
  <p:tag name="KSO_WM_UNIT_LAYERLEVEL" val="1_1"/>
  <p:tag name="KSO_WM_DIAGRAM_GROUP_CODE" val="l1-1"/>
  <p:tag name="KSO_WM_UNIT_LINE_FORE_SCHEMECOLOR_INDEX" val="5"/>
  <p:tag name="KSO_WM_UNIT_LINE_FILL_TYPE" val="2"/>
  <p:tag name="KSO_WM_UNIT_TEXT_FILL_FORE_SCHEMECOLOR_INDEX" val="13"/>
  <p:tag name="KSO_WM_UNIT_TEXT_FILL_TYPE" val="1"/>
  <p:tag name="KSO_WM_UNIT_USESOURCEFORMAT_APPLY" val="1"/>
</p:tagLst>
</file>

<file path=ppt/tags/tag9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i"/>
  <p:tag name="KSO_WM_UNIT_INDEX" val="1_12"/>
  <p:tag name="KSO_WM_UNIT_ID" val="custom160589_65*l_i*1_12"/>
  <p:tag name="KSO_WM_UNIT_LAYERLEVEL" val="1_1"/>
  <p:tag name="KSO_WM_DIAGRAM_GROUP_CODE" val="l1-8"/>
  <p:tag name="KSO_WM_UNIT_FILL_FORE_SCHEMECOLOR_INDEX" val="7"/>
  <p:tag name="KSO_WM_UNIT_FILL_TYPE" val="1"/>
  <p:tag name="KSO_WM_UNIT_TEXT_FILL_FORE_SCHEMECOLOR_INDEX" val="13"/>
  <p:tag name="KSO_WM_UNIT_TEXT_FILL_TYPE" val="1"/>
  <p:tag name="KSO_WM_UNIT_USESOURCEFORMAT_APPLY" val="1"/>
</p:tagLst>
</file>

<file path=ppt/tags/tag9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h_a"/>
  <p:tag name="KSO_WM_UNIT_INDEX" val="1_5_1"/>
  <p:tag name="KSO_WM_UNIT_ID" val="custom160589_65*l_h_a*1_5_1"/>
  <p:tag name="KSO_WM_UNIT_LAYERLEVEL" val="1_1_1"/>
  <p:tag name="KSO_WM_UNIT_VALUE" val="8"/>
  <p:tag name="KSO_WM_UNIT_HIGHLIGHT" val="0"/>
  <p:tag name="KSO_WM_UNIT_COMPATIBLE" val="0"/>
  <p:tag name="KSO_WM_UNIT_CLEAR" val="0"/>
  <p:tag name="KSO_WM_UNIT_PRESET_TEXT_INDEX" val="3"/>
  <p:tag name="KSO_WM_UNIT_PRESET_TEXT_LEN" val="5"/>
  <p:tag name="KSO_WM_DIAGRAM_GROUP_CODE" val="l1-8"/>
  <p:tag name="KSO_WM_UNIT_TEXT_FILL_FORE_SCHEMECOLOR_INDEX" val="13"/>
  <p:tag name="KSO_WM_UNIT_TEXT_FILL_TYPE" val="1"/>
  <p:tag name="KSO_WM_UNIT_USESOURCEFORMAT_APPLY" val="1"/>
</p:tagLst>
</file>

<file path=ppt/tags/tag9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h_f"/>
  <p:tag name="KSO_WM_UNIT_INDEX" val="1_5_1"/>
  <p:tag name="KSO_WM_UNIT_ID" val="custom160589_65*l_h_f*1_5_1"/>
  <p:tag name="KSO_WM_UNIT_LAYERLEVEL" val="1_1_1"/>
  <p:tag name="KSO_WM_UNIT_VALUE" val="22"/>
  <p:tag name="KSO_WM_UNIT_HIGHLIGHT" val="0"/>
  <p:tag name="KSO_WM_UNIT_COMPATIBLE" val="0"/>
  <p:tag name="KSO_WM_UNIT_CLEAR" val="0"/>
  <p:tag name="KSO_WM_UNIT_PRESET_TEXT_INDEX" val="4"/>
  <p:tag name="KSO_WM_UNIT_PRESET_TEXT_LEN" val="39"/>
  <p:tag name="KSO_WM_DIAGRAM_GROUP_CODE" val="l1-8"/>
  <p:tag name="KSO_WM_UNIT_TEXT_FILL_FORE_SCHEMECOLOR_INDEX" val="13"/>
  <p:tag name="KSO_WM_UNIT_TEXT_FILL_TYPE" val="1"/>
  <p:tag name="KSO_WM_UNIT_USESOURCEFORMAT_APPLY" val="1"/>
</p:tagLst>
</file>

<file path=ppt/tags/tag9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i"/>
  <p:tag name="KSO_WM_UNIT_INDEX" val="1_9"/>
  <p:tag name="KSO_WM_UNIT_ID" val="custom160589_65*l_i*1_9"/>
  <p:tag name="KSO_WM_UNIT_LAYERLEVEL" val="1_1"/>
  <p:tag name="KSO_WM_DIAGRAM_GROUP_CODE" val="l1-8"/>
  <p:tag name="KSO_WM_UNIT_FILL_FORE_SCHEMECOLOR_INDEX" val="5"/>
  <p:tag name="KSO_WM_UNIT_FILL_TYPE" val="1"/>
  <p:tag name="KSO_WM_UNIT_TEXT_FILL_FORE_SCHEMECOLOR_INDEX" val="13"/>
  <p:tag name="KSO_WM_UNIT_TEXT_FILL_TYPE" val="1"/>
  <p:tag name="KSO_WM_UNIT_USESOURCEFORMAT_APPLY" val="1"/>
</p:tagLst>
</file>

<file path=ppt/tags/tag9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h_a"/>
  <p:tag name="KSO_WM_UNIT_INDEX" val="1_2_1"/>
  <p:tag name="KSO_WM_UNIT_ID" val="custom160589_65*l_h_a*1_2_1"/>
  <p:tag name="KSO_WM_UNIT_LAYERLEVEL" val="1_1_1"/>
  <p:tag name="KSO_WM_UNIT_VALUE" val="8"/>
  <p:tag name="KSO_WM_UNIT_HIGHLIGHT" val="0"/>
  <p:tag name="KSO_WM_UNIT_COMPATIBLE" val="0"/>
  <p:tag name="KSO_WM_UNIT_CLEAR" val="0"/>
  <p:tag name="KSO_WM_UNIT_PRESET_TEXT_INDEX" val="3"/>
  <p:tag name="KSO_WM_UNIT_PRESET_TEXT_LEN" val="5"/>
  <p:tag name="KSO_WM_DIAGRAM_GROUP_CODE" val="l1-8"/>
  <p:tag name="KSO_WM_UNIT_TEXT_FILL_FORE_SCHEMECOLOR_INDEX" val="13"/>
  <p:tag name="KSO_WM_UNIT_TEXT_FILL_TYPE" val="1"/>
  <p:tag name="KSO_WM_UNIT_USESOURCEFORMAT_APPLY" val="1"/>
</p:tagLst>
</file>

<file path=ppt/tags/tag9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h_f"/>
  <p:tag name="KSO_WM_UNIT_INDEX" val="1_2_1"/>
  <p:tag name="KSO_WM_UNIT_ID" val="custom160589_65*l_h_f*1_2_1"/>
  <p:tag name="KSO_WM_UNIT_LAYERLEVEL" val="1_1_1"/>
  <p:tag name="KSO_WM_UNIT_VALUE" val="22"/>
  <p:tag name="KSO_WM_UNIT_HIGHLIGHT" val="0"/>
  <p:tag name="KSO_WM_UNIT_COMPATIBLE" val="0"/>
  <p:tag name="KSO_WM_UNIT_CLEAR" val="0"/>
  <p:tag name="KSO_WM_UNIT_PRESET_TEXT_INDEX" val="4"/>
  <p:tag name="KSO_WM_UNIT_PRESET_TEXT_LEN" val="39"/>
  <p:tag name="KSO_WM_DIAGRAM_GROUP_CODE" val="l1-8"/>
  <p:tag name="KSO_WM_UNIT_TEXT_FILL_FORE_SCHEMECOLOR_INDEX" val="13"/>
  <p:tag name="KSO_WM_UNIT_TEXT_FILL_TYPE" val="1"/>
  <p:tag name="KSO_WM_UNIT_USESOURCEFORMAT_APPLY" val="1"/>
</p:tagLst>
</file>

<file path=ppt/tags/tag9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h_f"/>
  <p:tag name="KSO_WM_UNIT_INDEX" val="1_2_1"/>
  <p:tag name="KSO_WM_UNIT_ID" val="custom160589_65*l_h_f*1_2_1"/>
  <p:tag name="KSO_WM_UNIT_LAYERLEVEL" val="1_1_1"/>
  <p:tag name="KSO_WM_UNIT_VALUE" val="22"/>
  <p:tag name="KSO_WM_UNIT_HIGHLIGHT" val="0"/>
  <p:tag name="KSO_WM_UNIT_COMPATIBLE" val="0"/>
  <p:tag name="KSO_WM_UNIT_CLEAR" val="0"/>
  <p:tag name="KSO_WM_UNIT_PRESET_TEXT_INDEX" val="4"/>
  <p:tag name="KSO_WM_UNIT_PRESET_TEXT_LEN" val="39"/>
  <p:tag name="KSO_WM_DIAGRAM_GROUP_CODE" val="l1-8"/>
  <p:tag name="KSO_WM_UNIT_TEXT_FILL_FORE_SCHEMECOLOR_INDEX" val="13"/>
  <p:tag name="KSO_WM_UNIT_TEXT_FILL_TYPE" val="1"/>
  <p:tag name="KSO_WM_UNIT_USESOURCEFORMAT_APPLY" val="1"/>
</p:tagLst>
</file>

<file path=ppt/tags/tag9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h_f"/>
  <p:tag name="KSO_WM_UNIT_INDEX" val="1_4_1"/>
  <p:tag name="KSO_WM_UNIT_ID" val="custom160589_65*l_h_f*1_4_1"/>
  <p:tag name="KSO_WM_UNIT_LAYERLEVEL" val="1_1_1"/>
  <p:tag name="KSO_WM_UNIT_VALUE" val="22"/>
  <p:tag name="KSO_WM_UNIT_HIGHLIGHT" val="0"/>
  <p:tag name="KSO_WM_UNIT_COMPATIBLE" val="0"/>
  <p:tag name="KSO_WM_UNIT_CLEAR" val="0"/>
  <p:tag name="KSO_WM_UNIT_PRESET_TEXT_INDEX" val="4"/>
  <p:tag name="KSO_WM_UNIT_PRESET_TEXT_LEN" val="39"/>
  <p:tag name="KSO_WM_DIAGRAM_GROUP_CODE" val="l1-8"/>
  <p:tag name="KSO_WM_UNIT_TEXT_FILL_FORE_SCHEMECOLOR_INDEX" val="13"/>
  <p:tag name="KSO_WM_UNIT_TEXT_FILL_TYPE" val="1"/>
  <p:tag name="KSO_WM_UNIT_USESOURCEFORMAT_APPLY" val="1"/>
</p:tagLst>
</file>

<file path=ppt/tags/tag9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i"/>
  <p:tag name="KSO_WM_UNIT_INDEX" val="1_9"/>
  <p:tag name="KSO_WM_UNIT_ID" val="custom160589_65*l_i*1_9"/>
  <p:tag name="KSO_WM_UNIT_LAYERLEVEL" val="1_1"/>
  <p:tag name="KSO_WM_DIAGRAM_GROUP_CODE" val="l1-8"/>
  <p:tag name="KSO_WM_UNIT_FILL_FORE_SCHEMECOLOR_INDEX" val="5"/>
  <p:tag name="KSO_WM_UNIT_FILL_TYPE" val="1"/>
  <p:tag name="KSO_WM_UNIT_TEXT_FILL_FORE_SCHEMECOLOR_INDEX" val="13"/>
  <p:tag name="KSO_WM_UNIT_TEXT_FILL_TYPE" val="1"/>
  <p:tag name="KSO_WM_UNIT_USESOURCEFORMAT_APPLY" val="1"/>
</p:tagLst>
</file>

<file path=ppt/tags/tag9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89"/>
  <p:tag name="KSO_WM_UNIT_TYPE" val="l_h_a"/>
  <p:tag name="KSO_WM_UNIT_INDEX" val="1_2_1"/>
  <p:tag name="KSO_WM_UNIT_ID" val="custom160589_65*l_h_a*1_2_1"/>
  <p:tag name="KSO_WM_UNIT_LAYERLEVEL" val="1_1_1"/>
  <p:tag name="KSO_WM_UNIT_VALUE" val="8"/>
  <p:tag name="KSO_WM_UNIT_HIGHLIGHT" val="0"/>
  <p:tag name="KSO_WM_UNIT_COMPATIBLE" val="0"/>
  <p:tag name="KSO_WM_UNIT_CLEAR" val="0"/>
  <p:tag name="KSO_WM_UNIT_PRESET_TEXT_INDEX" val="3"/>
  <p:tag name="KSO_WM_UNIT_PRESET_TEXT_LEN" val="5"/>
  <p:tag name="KSO_WM_DIAGRAM_GROUP_CODE" val="l1-8"/>
  <p:tag name="KSO_WM_UNIT_TEXT_FILL_FORE_SCHEMECOLOR_INDEX" val="13"/>
  <p:tag name="KSO_WM_UNIT_TEXT_FILL_TYPE" val="1"/>
  <p:tag name="KSO_WM_UNIT_USESOURCEFORMAT_APPLY" val="1"/>
</p:tagLst>
</file>

<file path=ppt/theme/theme1.xml><?xml version="1.0" encoding="utf-8"?>
<a:theme xmlns:a="http://schemas.openxmlformats.org/drawingml/2006/main" name="自定义设计方案">
  <a:themeElements>
    <a:clrScheme name="自定义 3">
      <a:dk1>
        <a:srgbClr val="000000"/>
      </a:dk1>
      <a:lt1>
        <a:srgbClr val="FFFFFF"/>
      </a:lt1>
      <a:dk2>
        <a:srgbClr val="000000"/>
      </a:dk2>
      <a:lt2>
        <a:srgbClr val="FFFFFF"/>
      </a:lt2>
      <a:accent1>
        <a:srgbClr val="0061AD"/>
      </a:accent1>
      <a:accent2>
        <a:srgbClr val="8FAADC"/>
      </a:accent2>
      <a:accent3>
        <a:srgbClr val="DBDBDB"/>
      </a:accent3>
      <a:accent4>
        <a:srgbClr val="868686"/>
      </a:accent4>
      <a:accent5>
        <a:srgbClr val="475F77"/>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自定义 3">
    <a:dk1>
      <a:srgbClr val="000000"/>
    </a:dk1>
    <a:lt1>
      <a:srgbClr val="FFFFFF"/>
    </a:lt1>
    <a:dk2>
      <a:srgbClr val="000000"/>
    </a:dk2>
    <a:lt2>
      <a:srgbClr val="FFFFFF"/>
    </a:lt2>
    <a:accent1>
      <a:srgbClr val="0061AD"/>
    </a:accent1>
    <a:accent2>
      <a:srgbClr val="8FAADC"/>
    </a:accent2>
    <a:accent3>
      <a:srgbClr val="DBDBDB"/>
    </a:accent3>
    <a:accent4>
      <a:srgbClr val="868686"/>
    </a:accent4>
    <a:accent5>
      <a:srgbClr val="475F77"/>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自定义 3">
    <a:dk1>
      <a:srgbClr val="000000"/>
    </a:dk1>
    <a:lt1>
      <a:srgbClr val="FFFFFF"/>
    </a:lt1>
    <a:dk2>
      <a:srgbClr val="000000"/>
    </a:dk2>
    <a:lt2>
      <a:srgbClr val="FFFFFF"/>
    </a:lt2>
    <a:accent1>
      <a:srgbClr val="0061AD"/>
    </a:accent1>
    <a:accent2>
      <a:srgbClr val="8FAADC"/>
    </a:accent2>
    <a:accent3>
      <a:srgbClr val="DBDBDB"/>
    </a:accent3>
    <a:accent4>
      <a:srgbClr val="868686"/>
    </a:accent4>
    <a:accent5>
      <a:srgbClr val="475F77"/>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自定义 3">
    <a:dk1>
      <a:srgbClr val="000000"/>
    </a:dk1>
    <a:lt1>
      <a:srgbClr val="FFFFFF"/>
    </a:lt1>
    <a:dk2>
      <a:srgbClr val="000000"/>
    </a:dk2>
    <a:lt2>
      <a:srgbClr val="FFFFFF"/>
    </a:lt2>
    <a:accent1>
      <a:srgbClr val="0061AD"/>
    </a:accent1>
    <a:accent2>
      <a:srgbClr val="8FAADC"/>
    </a:accent2>
    <a:accent3>
      <a:srgbClr val="DBDBDB"/>
    </a:accent3>
    <a:accent4>
      <a:srgbClr val="868686"/>
    </a:accent4>
    <a:accent5>
      <a:srgbClr val="475F77"/>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4674</TotalTime>
  <Words>2868</Words>
  <Application>Microsoft Office PowerPoint</Application>
  <PresentationFormat>宽屏</PresentationFormat>
  <Paragraphs>504</Paragraphs>
  <Slides>45</Slides>
  <Notes>11</Notes>
  <HiddenSlides>0</HiddenSlides>
  <MMClips>0</MMClips>
  <ScaleCrop>false</ScaleCrop>
  <HeadingPairs>
    <vt:vector size="8" baseType="variant">
      <vt:variant>
        <vt:lpstr>已用的字体</vt:lpstr>
      </vt:variant>
      <vt:variant>
        <vt:i4>13</vt:i4>
      </vt:variant>
      <vt:variant>
        <vt:lpstr>主题</vt:lpstr>
      </vt:variant>
      <vt:variant>
        <vt:i4>2</vt:i4>
      </vt:variant>
      <vt:variant>
        <vt:lpstr>嵌入 OLE 服务器</vt:lpstr>
      </vt:variant>
      <vt:variant>
        <vt:i4>1</vt:i4>
      </vt:variant>
      <vt:variant>
        <vt:lpstr>幻灯片标题</vt:lpstr>
      </vt:variant>
      <vt:variant>
        <vt:i4>45</vt:i4>
      </vt:variant>
    </vt:vector>
  </HeadingPairs>
  <TitlesOfParts>
    <vt:vector size="61" baseType="lpstr">
      <vt:lpstr>Helvetica Light</vt:lpstr>
      <vt:lpstr>Time New Romans</vt:lpstr>
      <vt:lpstr>华文细黑</vt:lpstr>
      <vt:lpstr>微软雅黑</vt:lpstr>
      <vt:lpstr>幼圆</vt:lpstr>
      <vt:lpstr>Arial</vt:lpstr>
      <vt:lpstr>Arial Narrow</vt:lpstr>
      <vt:lpstr>Calibri</vt:lpstr>
      <vt:lpstr>Calibri Light</vt:lpstr>
      <vt:lpstr>Cambria Math</vt:lpstr>
      <vt:lpstr>Helvetica</vt:lpstr>
      <vt:lpstr>Times New Roman</vt:lpstr>
      <vt:lpstr>Wingdings</vt:lpstr>
      <vt:lpstr>自定义设计方案</vt:lpstr>
      <vt:lpstr>2_自定义设计方案</vt:lpstr>
      <vt:lpstr>Visio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谢  谢</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Siqi</dc:creator>
  <cp:lastModifiedBy>86153</cp:lastModifiedBy>
  <cp:revision>513</cp:revision>
  <dcterms:created xsi:type="dcterms:W3CDTF">2017-06-28T13:23:00Z</dcterms:created>
  <dcterms:modified xsi:type="dcterms:W3CDTF">2019-05-27T17:29:00Z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2052-10.1.0.6749</vt:lpwstr>
  </property>
</Properties>
</file>