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50"/>
  </p:notesMasterIdLst>
  <p:sldIdLst>
    <p:sldId id="256" r:id="rId5"/>
    <p:sldId id="303" r:id="rId6"/>
    <p:sldId id="464" r:id="rId7"/>
    <p:sldId id="409" r:id="rId8"/>
    <p:sldId id="304" r:id="rId9"/>
    <p:sldId id="411" r:id="rId10"/>
    <p:sldId id="434" r:id="rId11"/>
    <p:sldId id="438" r:id="rId12"/>
    <p:sldId id="436" r:id="rId13"/>
    <p:sldId id="435" r:id="rId14"/>
    <p:sldId id="410" r:id="rId15"/>
    <p:sldId id="310" r:id="rId16"/>
    <p:sldId id="259" r:id="rId17"/>
    <p:sldId id="343" r:id="rId18"/>
    <p:sldId id="344" r:id="rId19"/>
    <p:sldId id="345" r:id="rId20"/>
    <p:sldId id="347" r:id="rId21"/>
    <p:sldId id="427" r:id="rId22"/>
    <p:sldId id="428" r:id="rId23"/>
    <p:sldId id="430" r:id="rId24"/>
    <p:sldId id="416" r:id="rId25"/>
    <p:sldId id="426" r:id="rId26"/>
    <p:sldId id="415" r:id="rId27"/>
    <p:sldId id="419" r:id="rId28"/>
    <p:sldId id="420" r:id="rId29"/>
    <p:sldId id="421" r:id="rId30"/>
    <p:sldId id="422" r:id="rId31"/>
    <p:sldId id="432" r:id="rId32"/>
    <p:sldId id="431" r:id="rId33"/>
    <p:sldId id="433" r:id="rId34"/>
    <p:sldId id="440" r:id="rId35"/>
    <p:sldId id="470" r:id="rId36"/>
    <p:sldId id="472" r:id="rId37"/>
    <p:sldId id="441" r:id="rId38"/>
    <p:sldId id="442" r:id="rId39"/>
    <p:sldId id="443" r:id="rId40"/>
    <p:sldId id="444" r:id="rId41"/>
    <p:sldId id="445" r:id="rId42"/>
    <p:sldId id="446" r:id="rId43"/>
    <p:sldId id="447" r:id="rId44"/>
    <p:sldId id="448" r:id="rId45"/>
    <p:sldId id="449" r:id="rId46"/>
    <p:sldId id="454" r:id="rId47"/>
    <p:sldId id="271" r:id="rId48"/>
    <p:sldId id="292" r:id="rId49"/>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p15:clr>
            <a:srgbClr val="A4A3A4"/>
          </p15:clr>
        </p15:guide>
        <p15:guide id="2" orient="horz" pos="938">
          <p15:clr>
            <a:srgbClr val="A4A3A4"/>
          </p15:clr>
        </p15:guide>
        <p15:guide id="3" pos="340">
          <p15:clr>
            <a:srgbClr val="A4A3A4"/>
          </p15:clr>
        </p15:guide>
        <p15:guide id="4" pos="5329">
          <p15:clr>
            <a:srgbClr val="A4A3A4"/>
          </p15:clr>
        </p15:guide>
        <p15:guide id="5" pos="431">
          <p15:clr>
            <a:srgbClr val="A4A3A4"/>
          </p15:clr>
        </p15:guide>
        <p15:guide id="6" pos="2018">
          <p15:clr>
            <a:srgbClr val="A4A3A4"/>
          </p15:clr>
        </p15:guide>
        <p15:guide id="7" pos="36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3951" autoAdjust="0"/>
  </p:normalViewPr>
  <p:slideViewPr>
    <p:cSldViewPr showGuides="1">
      <p:cViewPr varScale="1">
        <p:scale>
          <a:sx n="72" d="100"/>
          <a:sy n="72" d="100"/>
        </p:scale>
        <p:origin x="-1326" y="-90"/>
      </p:cViewPr>
      <p:guideLst>
        <p:guide orient="horz" pos="2208"/>
        <p:guide orient="horz" pos="938"/>
        <p:guide pos="340"/>
        <p:guide pos="5329"/>
        <p:guide pos="431"/>
        <p:guide pos="2018"/>
        <p:guide pos="3606"/>
      </p:guideLst>
    </p:cSldViewPr>
  </p:slideViewPr>
  <p:notesTextViewPr>
    <p:cViewPr>
      <p:scale>
        <a:sx n="1" d="1"/>
        <a:sy n="1" d="1"/>
      </p:scale>
      <p:origin x="0" y="0"/>
    </p:cViewPr>
  </p:notesTextViewPr>
  <p:sorterViewPr>
    <p:cViewPr>
      <p:scale>
        <a:sx n="100" d="100"/>
        <a:sy n="100" d="100"/>
      </p:scale>
      <p:origin x="0" y="4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0DD76-3332-4A4D-AB32-581651313724}" type="datetimeFigureOut">
              <a:rPr lang="zh-CN" altLang="en-US" smtClean="0"/>
              <a:pPr/>
              <a:t>2019-12-10</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22DA5-E343-416B-899F-5ED9F2E8668C}" type="slidenum">
              <a:rPr lang="zh-CN" altLang="en-US" smtClean="0"/>
              <a:pPr/>
              <a:t>‹#›</a:t>
            </a:fld>
            <a:endParaRPr lang="zh-CN" altLang="en-US"/>
          </a:p>
        </p:txBody>
      </p:sp>
    </p:spTree>
    <p:extLst>
      <p:ext uri="{BB962C8B-B14F-4D97-AF65-F5344CB8AC3E}">
        <p14:creationId xmlns:p14="http://schemas.microsoft.com/office/powerpoint/2010/main" val="309496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包括三大财务报表（资产负债表、利润表、现金流量表），财务附注、财务分析数据、经济增加值四大块。通过三大财务报表，能很直观的看出企业的资产、负债情况；了解企业经营盈亏，了解企业现金流入流出情况。通过对企业财务分析数据，判断企业成长能力、及收益等</a:t>
            </a:r>
            <a:endParaRPr lang="en-US" altLang="zh-CN" dirty="0" smtClean="0"/>
          </a:p>
          <a:p>
            <a:r>
              <a:rPr lang="zh-CN" altLang="en-US" dirty="0" smtClean="0"/>
              <a:t>宏观数据，由近及远，通过对历史追溯，来做未来经济趋势判断，以现有数据为理论基础，为各行业、各领域提供数据依据，为制定经济发展目标、政策等提供重要的理论基础</a:t>
            </a:r>
            <a:endParaRPr lang="zh-CN" altLang="en-US" dirty="0"/>
          </a:p>
        </p:txBody>
      </p:sp>
      <p:sp>
        <p:nvSpPr>
          <p:cNvPr id="4" name="灯片编号占位符 3"/>
          <p:cNvSpPr>
            <a:spLocks noGrp="1"/>
          </p:cNvSpPr>
          <p:nvPr>
            <p:ph type="sldNum" sz="quarter" idx="10"/>
          </p:nvPr>
        </p:nvSpPr>
        <p:spPr/>
        <p:txBody>
          <a:bodyPr/>
          <a:lstStyle/>
          <a:p>
            <a:fld id="{7B922DA5-E343-416B-899F-5ED9F2E8668C}" type="slidenum">
              <a:rPr lang="zh-CN" altLang="en-US" smtClean="0"/>
              <a:pPr/>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提供近百家央企的高管信息，对基本情况、教育、任职经历、政治背景等都做了详细记录，通过该数据可了解央企人事变动，了解央企经营方向的调整，并能从侧面了解到上层政治的变动。</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专题研究中，治理结构中覆盖有公司管理层信息、股权、治理会议等，对规范公司管理、判断企业制度的建立有着重要的作用；民营</a:t>
            </a:r>
            <a:r>
              <a:rPr lang="en-US" altLang="zh-CN" dirty="0" smtClean="0"/>
              <a:t>/</a:t>
            </a:r>
            <a:r>
              <a:rPr lang="zh-CN" altLang="en-US" dirty="0" smtClean="0"/>
              <a:t>国营上市公司数据，对公司内部所有权、企业价值、政策改革都是很好的研究论证基础。</a:t>
            </a:r>
          </a:p>
        </p:txBody>
      </p:sp>
      <p:sp>
        <p:nvSpPr>
          <p:cNvPr id="4" name="灯片编号占位符 3"/>
          <p:cNvSpPr>
            <a:spLocks noGrp="1"/>
          </p:cNvSpPr>
          <p:nvPr>
            <p:ph type="sldNum" sz="quarter" idx="10"/>
          </p:nvPr>
        </p:nvSpPr>
        <p:spPr/>
        <p:txBody>
          <a:bodyPr/>
          <a:lstStyle/>
          <a:p>
            <a:fld id="{7B922DA5-E343-416B-899F-5ED9F2E8668C}" type="slidenum">
              <a:rPr lang="zh-CN" altLang="en-US" smtClean="0"/>
              <a:pPr/>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r>
              <a:rPr lang="zh-CN" altLang="zh-CN" sz="1200" kern="1200" dirty="0" smtClean="0">
                <a:solidFill>
                  <a:schemeClr val="tx1"/>
                </a:solidFill>
                <a:latin typeface="+mn-lt"/>
                <a:ea typeface="+mn-ea"/>
                <a:cs typeface="+mn-cs"/>
              </a:rPr>
              <a:t>特供数据库，主要有经济与非经济两大类别，经济类主要有中国工业企业数据，海关进出口数据和县级财政数据，非经济类有专利、环境、旅游三类数据。</a:t>
            </a:r>
          </a:p>
          <a:p>
            <a:r>
              <a:rPr lang="zh-CN" altLang="zh-CN" sz="1200" kern="1200" dirty="0" smtClean="0">
                <a:solidFill>
                  <a:schemeClr val="tx1"/>
                </a:solidFill>
                <a:latin typeface="+mn-lt"/>
                <a:ea typeface="+mn-ea"/>
                <a:cs typeface="+mn-cs"/>
              </a:rPr>
              <a:t>工业企业数据库收录了由统计局统计，全部国有工业企业以及规模以上（销售额</a:t>
            </a:r>
            <a:r>
              <a:rPr lang="en-US" altLang="zh-CN" sz="1200" kern="1200" dirty="0" smtClean="0">
                <a:solidFill>
                  <a:schemeClr val="tx1"/>
                </a:solidFill>
                <a:latin typeface="+mn-lt"/>
                <a:ea typeface="+mn-ea"/>
                <a:cs typeface="+mn-cs"/>
              </a:rPr>
              <a:t> 500 </a:t>
            </a:r>
            <a:r>
              <a:rPr lang="zh-CN" altLang="zh-CN" sz="1200" kern="1200" dirty="0" smtClean="0">
                <a:solidFill>
                  <a:schemeClr val="tx1"/>
                </a:solidFill>
                <a:latin typeface="+mn-lt"/>
                <a:ea typeface="+mn-ea"/>
                <a:cs typeface="+mn-cs"/>
              </a:rPr>
              <a:t>万元以上，</a:t>
            </a:r>
            <a:r>
              <a:rPr lang="en-US" altLang="zh-CN" sz="1200" kern="1200" dirty="0" smtClean="0">
                <a:solidFill>
                  <a:schemeClr val="tx1"/>
                </a:solidFill>
                <a:latin typeface="+mn-lt"/>
                <a:ea typeface="+mn-ea"/>
                <a:cs typeface="+mn-cs"/>
              </a:rPr>
              <a:t>2011 </a:t>
            </a:r>
            <a:r>
              <a:rPr lang="zh-CN" altLang="zh-CN" sz="1200" kern="1200" dirty="0" smtClean="0">
                <a:solidFill>
                  <a:schemeClr val="tx1"/>
                </a:solidFill>
                <a:latin typeface="+mn-lt"/>
                <a:ea typeface="+mn-ea"/>
                <a:cs typeface="+mn-cs"/>
              </a:rPr>
              <a:t>年起为</a:t>
            </a:r>
            <a:r>
              <a:rPr lang="en-US" altLang="zh-CN" sz="1200" kern="1200" dirty="0" smtClean="0">
                <a:solidFill>
                  <a:schemeClr val="tx1"/>
                </a:solidFill>
                <a:latin typeface="+mn-lt"/>
                <a:ea typeface="+mn-ea"/>
                <a:cs typeface="+mn-cs"/>
              </a:rPr>
              <a:t> 2000 </a:t>
            </a:r>
            <a:r>
              <a:rPr lang="zh-CN" altLang="zh-CN" sz="1200" kern="1200" dirty="0" smtClean="0">
                <a:solidFill>
                  <a:schemeClr val="tx1"/>
                </a:solidFill>
                <a:latin typeface="+mn-lt"/>
                <a:ea typeface="+mn-ea"/>
                <a:cs typeface="+mn-cs"/>
              </a:rPr>
              <a:t>万元以上）非国有工业企业填报的基本信息、财务报表、产值及人员信息，目前共收录了</a:t>
            </a:r>
            <a:r>
              <a:rPr lang="en-US" altLang="zh-CN" sz="1200" kern="1200" dirty="0" smtClean="0">
                <a:solidFill>
                  <a:schemeClr val="tx1"/>
                </a:solidFill>
                <a:latin typeface="+mn-lt"/>
                <a:ea typeface="+mn-ea"/>
                <a:cs typeface="+mn-cs"/>
              </a:rPr>
              <a:t>40 </a:t>
            </a:r>
            <a:r>
              <a:rPr lang="zh-CN" altLang="zh-CN" sz="1200" kern="1200" dirty="0" smtClean="0">
                <a:solidFill>
                  <a:schemeClr val="tx1"/>
                </a:solidFill>
                <a:latin typeface="+mn-lt"/>
                <a:ea typeface="+mn-ea"/>
                <a:cs typeface="+mn-cs"/>
              </a:rPr>
              <a:t>万多家企业，占中国工业总产值的</a:t>
            </a:r>
            <a:r>
              <a:rPr lang="en-US" altLang="zh-CN" sz="1200" kern="1200" dirty="0" smtClean="0">
                <a:solidFill>
                  <a:schemeClr val="tx1"/>
                </a:solidFill>
                <a:latin typeface="+mn-lt"/>
                <a:ea typeface="+mn-ea"/>
                <a:cs typeface="+mn-cs"/>
              </a:rPr>
              <a:t> 90%</a:t>
            </a:r>
            <a:r>
              <a:rPr lang="zh-CN" altLang="zh-CN" sz="1200" kern="1200" dirty="0" smtClean="0">
                <a:solidFill>
                  <a:schemeClr val="tx1"/>
                </a:solidFill>
                <a:latin typeface="+mn-lt"/>
                <a:ea typeface="+mn-ea"/>
                <a:cs typeface="+mn-cs"/>
              </a:rPr>
              <a:t>左右，统计口径包括“采掘业”、制造业”、“电力燃气及水的生产与供应业”三个门类，含盖中国工业制造业</a:t>
            </a:r>
            <a:r>
              <a:rPr lang="en-US" altLang="zh-CN" sz="1200" kern="1200" dirty="0" smtClean="0">
                <a:solidFill>
                  <a:schemeClr val="tx1"/>
                </a:solidFill>
                <a:latin typeface="+mn-lt"/>
                <a:ea typeface="+mn-ea"/>
                <a:cs typeface="+mn-cs"/>
              </a:rPr>
              <a:t> 40 </a:t>
            </a:r>
            <a:r>
              <a:rPr lang="zh-CN" altLang="zh-CN" sz="1200" kern="1200" dirty="0" smtClean="0">
                <a:solidFill>
                  <a:schemeClr val="tx1"/>
                </a:solidFill>
                <a:latin typeface="+mn-lt"/>
                <a:ea typeface="+mn-ea"/>
                <a:cs typeface="+mn-cs"/>
              </a:rPr>
              <a:t>多个大产业</a:t>
            </a:r>
            <a:r>
              <a:rPr lang="en-US" altLang="zh-CN" sz="1200" kern="1200" dirty="0" smtClean="0">
                <a:solidFill>
                  <a:schemeClr val="tx1"/>
                </a:solidFill>
                <a:latin typeface="+mn-lt"/>
                <a:ea typeface="+mn-ea"/>
                <a:cs typeface="+mn-cs"/>
              </a:rPr>
              <a:t>,190 </a:t>
            </a:r>
            <a:r>
              <a:rPr lang="zh-CN" altLang="zh-CN" sz="1200" kern="1200" dirty="0" smtClean="0">
                <a:solidFill>
                  <a:schemeClr val="tx1"/>
                </a:solidFill>
                <a:latin typeface="+mn-lt"/>
                <a:ea typeface="+mn-ea"/>
                <a:cs typeface="+mn-cs"/>
              </a:rPr>
              <a:t>多个中类、</a:t>
            </a:r>
            <a:r>
              <a:rPr lang="en-US" altLang="zh-CN" sz="1200" kern="1200" dirty="0" smtClean="0">
                <a:solidFill>
                  <a:schemeClr val="tx1"/>
                </a:solidFill>
                <a:latin typeface="+mn-lt"/>
                <a:ea typeface="+mn-ea"/>
                <a:cs typeface="+mn-cs"/>
              </a:rPr>
              <a:t>600 </a:t>
            </a:r>
            <a:r>
              <a:rPr lang="zh-CN" altLang="zh-CN" sz="1200" kern="1200" dirty="0" smtClean="0">
                <a:solidFill>
                  <a:schemeClr val="tx1"/>
                </a:solidFill>
                <a:latin typeface="+mn-lt"/>
                <a:ea typeface="+mn-ea"/>
                <a:cs typeface="+mn-cs"/>
              </a:rPr>
              <a:t>多个子行业</a:t>
            </a:r>
            <a:r>
              <a:rPr lang="en-US" altLang="zh-CN" sz="1200" kern="1200" dirty="0" smtClean="0">
                <a:solidFill>
                  <a:schemeClr val="tx1"/>
                </a:solidFill>
                <a:latin typeface="+mn-lt"/>
                <a:ea typeface="+mn-ea"/>
                <a:cs typeface="+mn-cs"/>
              </a:rPr>
              <a:t>, </a:t>
            </a:r>
            <a:r>
              <a:rPr lang="zh-CN" altLang="zh-CN" sz="1200" kern="1200" dirty="0" smtClean="0">
                <a:solidFill>
                  <a:schemeClr val="tx1"/>
                </a:solidFill>
                <a:latin typeface="+mn-lt"/>
                <a:ea typeface="+mn-ea"/>
                <a:cs typeface="+mn-cs"/>
              </a:rPr>
              <a:t>是产业研究中必备的基础资料。</a:t>
            </a:r>
          </a:p>
          <a:p>
            <a:r>
              <a:rPr lang="zh-CN" altLang="zh-CN" sz="1200" kern="1200" dirty="0" smtClean="0">
                <a:solidFill>
                  <a:schemeClr val="tx1"/>
                </a:solidFill>
                <a:latin typeface="+mn-lt"/>
                <a:ea typeface="+mn-ea"/>
                <a:cs typeface="+mn-cs"/>
              </a:rPr>
              <a:t>海关进出口数据，是由海关总署统计，记录了中国进出口</a:t>
            </a:r>
            <a:r>
              <a:rPr lang="en-US" altLang="zh-CN" sz="1200" kern="1200" dirty="0" smtClean="0">
                <a:solidFill>
                  <a:schemeClr val="tx1"/>
                </a:solidFill>
                <a:latin typeface="+mn-lt"/>
                <a:ea typeface="+mn-ea"/>
                <a:cs typeface="+mn-cs"/>
              </a:rPr>
              <a:t> 200 </a:t>
            </a:r>
            <a:r>
              <a:rPr lang="zh-CN" altLang="zh-CN" sz="1200" kern="1200" dirty="0" smtClean="0">
                <a:solidFill>
                  <a:schemeClr val="tx1"/>
                </a:solidFill>
                <a:latin typeface="+mn-lt"/>
                <a:ea typeface="+mn-ea"/>
                <a:cs typeface="+mn-cs"/>
              </a:rPr>
              <a:t>多个国家和地区贸易往来信息，数据具体到各企业、各海关口岸的商品具体进出口情况。通过该数据可以从多个维度全面了解企业进出口贸易信息，有助于有效进行市场分析与风险控制等相关课题研究。</a:t>
            </a:r>
          </a:p>
          <a:p>
            <a:r>
              <a:rPr lang="zh-CN" altLang="zh-CN" sz="1200" kern="1200" dirty="0" smtClean="0">
                <a:solidFill>
                  <a:schemeClr val="tx1"/>
                </a:solidFill>
                <a:latin typeface="+mn-lt"/>
                <a:ea typeface="+mn-ea"/>
                <a:cs typeface="+mn-cs"/>
              </a:rPr>
              <a:t>县级财政数据，主要以县为统计单位来统计的我国各县级详细的财政收支情况，该数据由收支部分、平衡部分、预算收入、财政供养人口四部分组成。</a:t>
            </a:r>
          </a:p>
          <a:p>
            <a:r>
              <a:rPr lang="zh-CN" altLang="zh-CN" sz="1200" kern="1200" dirty="0" smtClean="0">
                <a:solidFill>
                  <a:schemeClr val="tx1"/>
                </a:solidFill>
                <a:latin typeface="+mn-lt"/>
                <a:ea typeface="+mn-ea"/>
                <a:cs typeface="+mn-cs"/>
              </a:rPr>
              <a:t>专利数据，根据国家知识产权局正式发布的标准而建立，</a:t>
            </a:r>
            <a:r>
              <a:rPr lang="en-US" altLang="zh-CN" sz="1200" kern="1200" dirty="0" smtClean="0">
                <a:solidFill>
                  <a:schemeClr val="tx1"/>
                </a:solidFill>
                <a:latin typeface="+mn-lt"/>
                <a:ea typeface="+mn-ea"/>
                <a:cs typeface="+mn-cs"/>
              </a:rPr>
              <a:t>20</a:t>
            </a:r>
            <a:r>
              <a:rPr lang="zh-CN" altLang="zh-CN" sz="1200" kern="1200" dirty="0" smtClean="0">
                <a:solidFill>
                  <a:schemeClr val="tx1"/>
                </a:solidFill>
                <a:latin typeface="+mn-lt"/>
                <a:ea typeface="+mn-ea"/>
                <a:cs typeface="+mn-cs"/>
              </a:rPr>
              <a:t>余个专项指标，</a:t>
            </a:r>
            <a:r>
              <a:rPr lang="en-US" altLang="zh-CN" sz="1200" kern="1200" dirty="0" smtClean="0">
                <a:solidFill>
                  <a:schemeClr val="tx1"/>
                </a:solidFill>
                <a:latin typeface="+mn-lt"/>
                <a:ea typeface="+mn-ea"/>
                <a:cs typeface="+mn-cs"/>
              </a:rPr>
              <a:t>1990</a:t>
            </a:r>
            <a:r>
              <a:rPr lang="zh-CN" altLang="zh-CN" sz="1200" kern="1200" dirty="0" smtClean="0">
                <a:solidFill>
                  <a:schemeClr val="tx1"/>
                </a:solidFill>
                <a:latin typeface="+mn-lt"/>
                <a:ea typeface="+mn-ea"/>
                <a:cs typeface="+mn-cs"/>
              </a:rPr>
              <a:t>年开始追溯的数据源头，采用国际标准的专利分类方法，从而准确地反映我国国内外专利发明、申请情况，通过对专利数据的分析能了解一个企业的研发质量，专利的市场价值，对企业提升创新能力、制定专利研究战略都是一个强有力的数据支撑。</a:t>
            </a:r>
          </a:p>
          <a:p>
            <a:r>
              <a:rPr lang="zh-CN" altLang="zh-CN" sz="1200" kern="1200" dirty="0" smtClean="0">
                <a:solidFill>
                  <a:schemeClr val="tx1"/>
                </a:solidFill>
                <a:latin typeface="+mn-lt"/>
                <a:ea typeface="+mn-ea"/>
                <a:cs typeface="+mn-cs"/>
              </a:rPr>
              <a:t>环境数据，涵盖全国及省市的环境综合统计数据，从自然状况、水环境、海洋环境、大气环境、固体废物环境、污染治理、农村环境等多方面对数据进行了详细收录。</a:t>
            </a:r>
          </a:p>
          <a:p>
            <a:r>
              <a:rPr lang="zh-CN" altLang="zh-CN" sz="1200" kern="1200" dirty="0" smtClean="0">
                <a:solidFill>
                  <a:schemeClr val="tx1"/>
                </a:solidFill>
                <a:latin typeface="+mn-lt"/>
                <a:ea typeface="+mn-ea"/>
                <a:cs typeface="+mn-cs"/>
              </a:rPr>
              <a:t>旅游数据，涵盖全国及省市的旅游情况综合统计数据，数据涉及游客入境情况、人均消费、旅游次数、星级饭店等数据，该数据以省、城市为基础，分别按年、季、月进行数据统计。</a:t>
            </a:r>
            <a:endParaRPr lang="zh-CN" altLang="en-US" dirty="0"/>
          </a:p>
        </p:txBody>
      </p:sp>
      <p:sp>
        <p:nvSpPr>
          <p:cNvPr id="4" name="灯片编号占位符 3"/>
          <p:cNvSpPr>
            <a:spLocks noGrp="1"/>
          </p:cNvSpPr>
          <p:nvPr>
            <p:ph type="sldNum" sz="quarter" idx="10"/>
          </p:nvPr>
        </p:nvSpPr>
        <p:spPr/>
        <p:txBody>
          <a:bodyPr/>
          <a:lstStyle/>
          <a:p>
            <a:fld id="{7B922DA5-E343-416B-899F-5ED9F2E8668C}" type="slidenum">
              <a:rPr lang="zh-CN" altLang="en-US" smtClean="0"/>
              <a:pPr/>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一带一路专题数据库，依据“一带一路”的战略构想，结合一带一路建设进程，以研究为目的，专项研发设计。设置独立的专项网页，页面按功能分别设置有“国家概况”、“数据服务”、“新闻资讯”和 “政策环境”四大版块。国家概况”中通过地图定位，点击国家名称进入该国家的专属介绍页面，了解该国家地理环境，国家特征，文化，经济，外交等基本情况。“新闻资讯”主要包括最新要闻，国内外新闻，高层以及地方动态，该版块就国内外重要资讯进行了筛选，方便用户第一时间了解重要时事要闻。“政策环境”主要有国内外一些重要政策法规，计划规划组成，该版块能让用户随时方便查看各地政策及以后的计划。“数据服务”将一带一路沿线各国的宏观经济、支柱产业、贸易情况、对内外投资、合作项目、文化交流等关系一国经济发展的各类数据进行了整合，收录了从</a:t>
            </a:r>
            <a:r>
              <a:rPr lang="en-US" altLang="zh-CN" sz="1200" kern="1200" dirty="0" smtClean="0">
                <a:solidFill>
                  <a:schemeClr val="tx1"/>
                </a:solidFill>
                <a:latin typeface="+mn-lt"/>
                <a:ea typeface="+mn-ea"/>
                <a:cs typeface="+mn-cs"/>
              </a:rPr>
              <a:t> 2000 </a:t>
            </a:r>
            <a:r>
              <a:rPr lang="zh-CN" altLang="zh-CN" sz="1200" kern="1200" dirty="0" smtClean="0">
                <a:solidFill>
                  <a:schemeClr val="tx1"/>
                </a:solidFill>
                <a:latin typeface="+mn-lt"/>
                <a:ea typeface="+mn-ea"/>
                <a:cs typeface="+mn-cs"/>
              </a:rPr>
              <a:t>年至今的</a:t>
            </a:r>
            <a:r>
              <a:rPr lang="en-US" altLang="zh-CN" sz="1200" kern="1200" dirty="0" smtClean="0">
                <a:solidFill>
                  <a:schemeClr val="tx1"/>
                </a:solidFill>
                <a:latin typeface="+mn-lt"/>
                <a:ea typeface="+mn-ea"/>
                <a:cs typeface="+mn-cs"/>
              </a:rPr>
              <a:t> 2400 </a:t>
            </a:r>
            <a:r>
              <a:rPr lang="zh-CN" altLang="zh-CN" sz="1200" kern="1200" dirty="0" smtClean="0">
                <a:solidFill>
                  <a:schemeClr val="tx1"/>
                </a:solidFill>
                <a:latin typeface="+mn-lt"/>
                <a:ea typeface="+mn-ea"/>
                <a:cs typeface="+mn-cs"/>
              </a:rPr>
              <a:t>余个具体相关指标，为进行一带一路相关研究提供了大量数据支持。</a:t>
            </a:r>
          </a:p>
        </p:txBody>
      </p:sp>
      <p:sp>
        <p:nvSpPr>
          <p:cNvPr id="4" name="灯片编号占位符 3"/>
          <p:cNvSpPr>
            <a:spLocks noGrp="1"/>
          </p:cNvSpPr>
          <p:nvPr>
            <p:ph type="sldNum" sz="quarter" idx="10"/>
          </p:nvPr>
        </p:nvSpPr>
        <p:spPr/>
        <p:txBody>
          <a:bodyPr/>
          <a:lstStyle/>
          <a:p>
            <a:fld id="{7B922DA5-E343-416B-899F-5ED9F2E8668C}" type="slidenum">
              <a:rPr lang="zh-CN" altLang="en-US" smtClean="0"/>
              <a:pPr/>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a:t>
            </a:r>
            <a:r>
              <a:rPr lang="zh-CN" altLang="en-US" dirty="0" smtClean="0"/>
              <a:t>主营业务利润率</a:t>
            </a:r>
            <a:r>
              <a:rPr lang="en-US" altLang="zh-CN" dirty="0" smtClean="0"/>
              <a:t>=</a:t>
            </a:r>
            <a:r>
              <a:rPr lang="zh-CN" altLang="en-US" dirty="0" smtClean="0"/>
              <a:t>（主营业务收入</a:t>
            </a:r>
            <a:r>
              <a:rPr lang="en-US" altLang="zh-CN" dirty="0" smtClean="0"/>
              <a:t>-</a:t>
            </a:r>
            <a:r>
              <a:rPr lang="zh-CN" altLang="en-US" dirty="0" smtClean="0"/>
              <a:t>主营业务成本</a:t>
            </a:r>
            <a:r>
              <a:rPr lang="en-US" altLang="zh-CN" dirty="0" smtClean="0"/>
              <a:t>-</a:t>
            </a:r>
            <a:r>
              <a:rPr lang="zh-CN" altLang="en-US" dirty="0" smtClean="0"/>
              <a:t>主营业务税金及附加）</a:t>
            </a:r>
            <a:r>
              <a:rPr lang="en-US" altLang="zh-CN" dirty="0" smtClean="0"/>
              <a:t>/</a:t>
            </a:r>
            <a:r>
              <a:rPr lang="zh-CN" altLang="en-US" dirty="0" smtClean="0"/>
              <a:t>主营业务收入*</a:t>
            </a:r>
            <a:r>
              <a:rPr lang="en-US" altLang="zh-CN" dirty="0" smtClean="0"/>
              <a:t>100%，</a:t>
            </a:r>
            <a:r>
              <a:rPr lang="zh-CN" altLang="en-US" dirty="0" smtClean="0"/>
              <a:t>由该公式可知数据来自企业财务报表中的利润表，假设我们分析</a:t>
            </a:r>
            <a:r>
              <a:rPr lang="en-US" altLang="zh-CN" dirty="0" smtClean="0"/>
              <a:t>A</a:t>
            </a:r>
            <a:r>
              <a:rPr lang="zh-CN" altLang="en-US" dirty="0" smtClean="0"/>
              <a:t>股一般企业，单击</a:t>
            </a:r>
            <a:r>
              <a:rPr lang="en-US" altLang="zh-CN" dirty="0" smtClean="0"/>
              <a:t>A</a:t>
            </a:r>
            <a:r>
              <a:rPr lang="zh-CN" altLang="en-US" dirty="0" smtClean="0"/>
              <a:t>股市场后，右侧可看到财务数据</a:t>
            </a:r>
            <a:r>
              <a:rPr lang="en-US" altLang="zh-CN" dirty="0" smtClean="0"/>
              <a:t>-</a:t>
            </a:r>
            <a:r>
              <a:rPr lang="zh-CN" altLang="en-US" dirty="0" smtClean="0"/>
              <a:t>财务报表；</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a:t>
            </a:r>
            <a:r>
              <a:rPr lang="zh-CN" altLang="en-US" dirty="0" smtClean="0"/>
              <a:t>单击财务报表，看到该界面，单击</a:t>
            </a:r>
            <a:r>
              <a:rPr lang="en-US" altLang="zh-CN" dirty="0" smtClean="0"/>
              <a:t>‘</a:t>
            </a:r>
            <a:r>
              <a:rPr lang="zh-CN" altLang="en-US" dirty="0" smtClean="0"/>
              <a:t>利润表</a:t>
            </a:r>
            <a:r>
              <a:rPr lang="en-US" altLang="zh-CN" dirty="0" smtClean="0"/>
              <a:t>’，</a:t>
            </a:r>
            <a:r>
              <a:rPr lang="zh-CN" altLang="en-US" dirty="0" smtClean="0"/>
              <a:t>右侧相应出现一般企业利润表指标以及数据对应的筛选条件，比如数据日期，所需数据代码。通过截止日期来选择数据需要的年份，证券代码下则可根据实际情况来进行企业股票代码的选择，这里我们以代码筛选为例，单击后，出现进入选择界面按钮，单击按钮后，出现筛选界面，假设我们需要上市日期为</a:t>
            </a:r>
            <a:r>
              <a:rPr lang="en-US" altLang="zh-CN" dirty="0" smtClean="0"/>
              <a:t>2018</a:t>
            </a:r>
            <a:r>
              <a:rPr lang="zh-CN" altLang="en-US" dirty="0" smtClean="0"/>
              <a:t>年起至今的所有沪市上市交易的公司，我们在查询条件下对上市日期选项中设置时间，代码分类下单击股票市场分类，单击上证</a:t>
            </a:r>
            <a:r>
              <a:rPr lang="en-US" altLang="zh-CN" dirty="0" smtClean="0"/>
              <a:t>A</a:t>
            </a:r>
            <a:r>
              <a:rPr lang="zh-CN" altLang="en-US" dirty="0" smtClean="0"/>
              <a:t>股，然后单击双向向右箭头，则将所需代码选择完成，单击确认。代码选择完成后，接下来选择数据指标，单击全选按钮，则选择了全部数据指标，也可以按指标名称单个选择指标。时间、代码、指标都选择好了后，单击数据下载，弹出下载格式界面，我们就数据文件的存储格式进行选择后，单击</a:t>
            </a:r>
            <a:r>
              <a:rPr lang="en-US" altLang="zh-CN" dirty="0" smtClean="0"/>
              <a:t>OK，</a:t>
            </a:r>
            <a:r>
              <a:rPr lang="zh-CN" altLang="en-US" dirty="0" smtClean="0"/>
              <a:t>看到数据下载详情界面，单击点击下载，将数据存储到电脑指定位置，到此，完成了从</a:t>
            </a:r>
            <a:r>
              <a:rPr lang="en-US" altLang="zh-CN" dirty="0" smtClean="0"/>
              <a:t>CCER</a:t>
            </a:r>
            <a:r>
              <a:rPr lang="zh-CN" altLang="en-US" dirty="0" smtClean="0"/>
              <a:t>提取所需数据的操作。</a:t>
            </a:r>
          </a:p>
        </p:txBody>
      </p:sp>
      <p:sp>
        <p:nvSpPr>
          <p:cNvPr id="4" name="灯片编号占位符 3"/>
          <p:cNvSpPr>
            <a:spLocks noGrp="1"/>
          </p:cNvSpPr>
          <p:nvPr>
            <p:ph type="sldNum" sz="quarter" idx="10"/>
          </p:nvPr>
        </p:nvSpPr>
        <p:spPr/>
        <p:txBody>
          <a:bodyPr/>
          <a:lstStyle/>
          <a:p>
            <a:fld id="{7B922DA5-E343-416B-899F-5ED9F2E8668C}" type="slidenum">
              <a:rPr lang="zh-CN" altLang="en-US" smtClean="0"/>
              <a:pPr/>
              <a:t>33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19320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231341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71979"/>
            <a:ext cx="2057400" cy="365654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71979"/>
            <a:ext cx="6019800" cy="365654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284778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2711994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55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55426DE-651A-49AE-BF4F-DC675AA9880E}"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F92672-B652-493A-AA9B-96811AF3617F}" type="slidenum">
              <a:rPr lang="zh-CN" altLang="en-US" smtClean="0"/>
              <a:pPr/>
              <a:t>‹#›</a:t>
            </a:fld>
            <a:endParaRPr lang="zh-CN" altLang="en-US"/>
          </a:p>
        </p:txBody>
      </p:sp>
    </p:spTree>
    <p:extLst>
      <p:ext uri="{BB962C8B-B14F-4D97-AF65-F5344CB8AC3E}">
        <p14:creationId xmlns:p14="http://schemas.microsoft.com/office/powerpoint/2010/main" val="257741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55426DE-651A-49AE-BF4F-DC675AA9880E}"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F92672-B652-493A-AA9B-96811AF3617F}" type="slidenum">
              <a:rPr lang="zh-CN" altLang="en-US" smtClean="0"/>
              <a:pPr/>
              <a:t>‹#›</a:t>
            </a:fld>
            <a:endParaRPr lang="zh-CN" altLang="en-US"/>
          </a:p>
        </p:txBody>
      </p:sp>
    </p:spTree>
    <p:extLst>
      <p:ext uri="{BB962C8B-B14F-4D97-AF65-F5344CB8AC3E}">
        <p14:creationId xmlns:p14="http://schemas.microsoft.com/office/powerpoint/2010/main" val="2905996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55426DE-651A-49AE-BF4F-DC675AA9880E}"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F92672-B652-493A-AA9B-96811AF3617F}" type="slidenum">
              <a:rPr lang="zh-CN" altLang="en-US" smtClean="0"/>
              <a:pPr/>
              <a:t>‹#›</a:t>
            </a:fld>
            <a:endParaRPr lang="zh-CN" altLang="en-US"/>
          </a:p>
        </p:txBody>
      </p:sp>
    </p:spTree>
    <p:extLst>
      <p:ext uri="{BB962C8B-B14F-4D97-AF65-F5344CB8AC3E}">
        <p14:creationId xmlns:p14="http://schemas.microsoft.com/office/powerpoint/2010/main" val="3067288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55426DE-651A-49AE-BF4F-DC675AA9880E}"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F92672-B652-493A-AA9B-96811AF3617F}" type="slidenum">
              <a:rPr lang="zh-CN" altLang="en-US" smtClean="0"/>
              <a:pPr/>
              <a:t>‹#›</a:t>
            </a:fld>
            <a:endParaRPr lang="zh-CN" altLang="en-US"/>
          </a:p>
        </p:txBody>
      </p:sp>
    </p:spTree>
    <p:extLst>
      <p:ext uri="{BB962C8B-B14F-4D97-AF65-F5344CB8AC3E}">
        <p14:creationId xmlns:p14="http://schemas.microsoft.com/office/powerpoint/2010/main" val="3855637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55426DE-651A-49AE-BF4F-DC675AA9880E}" type="datetimeFigureOut">
              <a:rPr lang="zh-CN" altLang="en-US" smtClean="0"/>
              <a:pPr/>
              <a:t>2019-12-10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8F92672-B652-493A-AA9B-96811AF3617F}" type="slidenum">
              <a:rPr lang="zh-CN" altLang="en-US" smtClean="0"/>
              <a:pPr/>
              <a:t>‹#›</a:t>
            </a:fld>
            <a:endParaRPr lang="zh-CN" altLang="en-US"/>
          </a:p>
        </p:txBody>
      </p:sp>
    </p:spTree>
    <p:extLst>
      <p:ext uri="{BB962C8B-B14F-4D97-AF65-F5344CB8AC3E}">
        <p14:creationId xmlns:p14="http://schemas.microsoft.com/office/powerpoint/2010/main" val="1215338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55426DE-651A-49AE-BF4F-DC675AA9880E}" type="datetimeFigureOut">
              <a:rPr lang="zh-CN" altLang="en-US" smtClean="0"/>
              <a:pPr/>
              <a:t>2019-12-10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8F92672-B652-493A-AA9B-96811AF3617F}" type="slidenum">
              <a:rPr lang="zh-CN" altLang="en-US" smtClean="0"/>
              <a:pPr/>
              <a:t>‹#›</a:t>
            </a:fld>
            <a:endParaRPr lang="zh-CN" altLang="en-US"/>
          </a:p>
        </p:txBody>
      </p:sp>
    </p:spTree>
    <p:extLst>
      <p:ext uri="{BB962C8B-B14F-4D97-AF65-F5344CB8AC3E}">
        <p14:creationId xmlns:p14="http://schemas.microsoft.com/office/powerpoint/2010/main" val="248082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5426DE-651A-49AE-BF4F-DC675AA9880E}" type="datetimeFigureOut">
              <a:rPr lang="zh-CN" altLang="en-US" smtClean="0"/>
              <a:pPr/>
              <a:t>2019-12-10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8F92672-B652-493A-AA9B-96811AF3617F}" type="slidenum">
              <a:rPr lang="zh-CN" altLang="en-US" smtClean="0"/>
              <a:pPr/>
              <a:t>‹#›</a:t>
            </a:fld>
            <a:endParaRPr lang="zh-CN" altLang="en-US"/>
          </a:p>
        </p:txBody>
      </p:sp>
    </p:spTree>
    <p:extLst>
      <p:ext uri="{BB962C8B-B14F-4D97-AF65-F5344CB8AC3E}">
        <p14:creationId xmlns:p14="http://schemas.microsoft.com/office/powerpoint/2010/main" val="103221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1555094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55426DE-651A-49AE-BF4F-DC675AA9880E}"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F92672-B652-493A-AA9B-96811AF3617F}" type="slidenum">
              <a:rPr lang="zh-CN" altLang="en-US" smtClean="0"/>
              <a:pPr/>
              <a:t>‹#›</a:t>
            </a:fld>
            <a:endParaRPr lang="zh-CN" altLang="en-US"/>
          </a:p>
        </p:txBody>
      </p:sp>
    </p:spTree>
    <p:extLst>
      <p:ext uri="{BB962C8B-B14F-4D97-AF65-F5344CB8AC3E}">
        <p14:creationId xmlns:p14="http://schemas.microsoft.com/office/powerpoint/2010/main" val="1428510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55426DE-651A-49AE-BF4F-DC675AA9880E}"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F92672-B652-493A-AA9B-96811AF3617F}" type="slidenum">
              <a:rPr lang="zh-CN" altLang="en-US" smtClean="0"/>
              <a:pPr/>
              <a:t>‹#›</a:t>
            </a:fld>
            <a:endParaRPr lang="zh-CN" altLang="en-US"/>
          </a:p>
        </p:txBody>
      </p:sp>
    </p:spTree>
    <p:extLst>
      <p:ext uri="{BB962C8B-B14F-4D97-AF65-F5344CB8AC3E}">
        <p14:creationId xmlns:p14="http://schemas.microsoft.com/office/powerpoint/2010/main" val="105991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55426DE-651A-49AE-BF4F-DC675AA9880E}"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F92672-B652-493A-AA9B-96811AF3617F}" type="slidenum">
              <a:rPr lang="zh-CN" altLang="en-US" smtClean="0"/>
              <a:pPr/>
              <a:t>‹#›</a:t>
            </a:fld>
            <a:endParaRPr lang="zh-CN" altLang="en-US"/>
          </a:p>
        </p:txBody>
      </p:sp>
    </p:spTree>
    <p:extLst>
      <p:ext uri="{BB962C8B-B14F-4D97-AF65-F5344CB8AC3E}">
        <p14:creationId xmlns:p14="http://schemas.microsoft.com/office/powerpoint/2010/main" val="3516502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6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55426DE-651A-49AE-BF4F-DC675AA9880E}"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F92672-B652-493A-AA9B-96811AF3617F}" type="slidenum">
              <a:rPr lang="zh-CN" altLang="en-US" smtClean="0"/>
              <a:pPr/>
              <a:t>‹#›</a:t>
            </a:fld>
            <a:endParaRPr lang="zh-CN" altLang="en-US"/>
          </a:p>
        </p:txBody>
      </p:sp>
    </p:spTree>
    <p:extLst>
      <p:ext uri="{BB962C8B-B14F-4D97-AF65-F5344CB8AC3E}">
        <p14:creationId xmlns:p14="http://schemas.microsoft.com/office/powerpoint/2010/main" val="3582531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55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084DB1F-E5AF-43D0-B6BB-F996D7147EF7}"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91E8D-F97A-4602-82C7-C6BB0A306258}" type="slidenum">
              <a:rPr lang="zh-CN" altLang="en-US" smtClean="0"/>
              <a:pPr/>
              <a:t>‹#›</a:t>
            </a:fld>
            <a:endParaRPr lang="zh-CN" altLang="en-US"/>
          </a:p>
        </p:txBody>
      </p:sp>
    </p:spTree>
    <p:extLst>
      <p:ext uri="{BB962C8B-B14F-4D97-AF65-F5344CB8AC3E}">
        <p14:creationId xmlns:p14="http://schemas.microsoft.com/office/powerpoint/2010/main" val="3773375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84DB1F-E5AF-43D0-B6BB-F996D7147EF7}"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91E8D-F97A-4602-82C7-C6BB0A306258}" type="slidenum">
              <a:rPr lang="zh-CN" altLang="en-US" smtClean="0"/>
              <a:pPr/>
              <a:t>‹#›</a:t>
            </a:fld>
            <a:endParaRPr lang="zh-CN" altLang="en-US"/>
          </a:p>
        </p:txBody>
      </p:sp>
    </p:spTree>
    <p:extLst>
      <p:ext uri="{BB962C8B-B14F-4D97-AF65-F5344CB8AC3E}">
        <p14:creationId xmlns:p14="http://schemas.microsoft.com/office/powerpoint/2010/main" val="2242209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084DB1F-E5AF-43D0-B6BB-F996D7147EF7}"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91E8D-F97A-4602-82C7-C6BB0A306258}" type="slidenum">
              <a:rPr lang="zh-CN" altLang="en-US" smtClean="0"/>
              <a:pPr/>
              <a:t>‹#›</a:t>
            </a:fld>
            <a:endParaRPr lang="zh-CN" altLang="en-US"/>
          </a:p>
        </p:txBody>
      </p:sp>
    </p:spTree>
    <p:extLst>
      <p:ext uri="{BB962C8B-B14F-4D97-AF65-F5344CB8AC3E}">
        <p14:creationId xmlns:p14="http://schemas.microsoft.com/office/powerpoint/2010/main" val="1950035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084DB1F-E5AF-43D0-B6BB-F996D7147EF7}"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C91E8D-F97A-4602-82C7-C6BB0A306258}" type="slidenum">
              <a:rPr lang="zh-CN" altLang="en-US" smtClean="0"/>
              <a:pPr/>
              <a:t>‹#›</a:t>
            </a:fld>
            <a:endParaRPr lang="zh-CN" altLang="en-US"/>
          </a:p>
        </p:txBody>
      </p:sp>
    </p:spTree>
    <p:extLst>
      <p:ext uri="{BB962C8B-B14F-4D97-AF65-F5344CB8AC3E}">
        <p14:creationId xmlns:p14="http://schemas.microsoft.com/office/powerpoint/2010/main" val="176653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084DB1F-E5AF-43D0-B6BB-F996D7147EF7}" type="datetimeFigureOut">
              <a:rPr lang="zh-CN" altLang="en-US" smtClean="0"/>
              <a:pPr/>
              <a:t>2019-12-10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C91E8D-F97A-4602-82C7-C6BB0A306258}" type="slidenum">
              <a:rPr lang="zh-CN" altLang="en-US" smtClean="0"/>
              <a:pPr/>
              <a:t>‹#›</a:t>
            </a:fld>
            <a:endParaRPr lang="zh-CN" altLang="en-US"/>
          </a:p>
        </p:txBody>
      </p:sp>
    </p:spTree>
    <p:extLst>
      <p:ext uri="{BB962C8B-B14F-4D97-AF65-F5344CB8AC3E}">
        <p14:creationId xmlns:p14="http://schemas.microsoft.com/office/powerpoint/2010/main" val="3815192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084DB1F-E5AF-43D0-B6BB-F996D7147EF7}" type="datetimeFigureOut">
              <a:rPr lang="zh-CN" altLang="en-US" smtClean="0"/>
              <a:pPr/>
              <a:t>2019-12-10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C91E8D-F97A-4602-82C7-C6BB0A306258}" type="slidenum">
              <a:rPr lang="zh-CN" altLang="en-US" smtClean="0"/>
              <a:pPr/>
              <a:t>‹#›</a:t>
            </a:fld>
            <a:endParaRPr lang="zh-CN" altLang="en-US"/>
          </a:p>
        </p:txBody>
      </p:sp>
    </p:spTree>
    <p:extLst>
      <p:ext uri="{BB962C8B-B14F-4D97-AF65-F5344CB8AC3E}">
        <p14:creationId xmlns:p14="http://schemas.microsoft.com/office/powerpoint/2010/main" val="81956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1949805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84DB1F-E5AF-43D0-B6BB-F996D7147EF7}" type="datetimeFigureOut">
              <a:rPr lang="zh-CN" altLang="en-US" smtClean="0"/>
              <a:pPr/>
              <a:t>2019-12-10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C91E8D-F97A-4602-82C7-C6BB0A306258}" type="slidenum">
              <a:rPr lang="zh-CN" altLang="en-US" smtClean="0"/>
              <a:pPr/>
              <a:t>‹#›</a:t>
            </a:fld>
            <a:endParaRPr lang="zh-CN" altLang="en-US"/>
          </a:p>
        </p:txBody>
      </p:sp>
    </p:spTree>
    <p:extLst>
      <p:ext uri="{BB962C8B-B14F-4D97-AF65-F5344CB8AC3E}">
        <p14:creationId xmlns:p14="http://schemas.microsoft.com/office/powerpoint/2010/main" val="2396964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084DB1F-E5AF-43D0-B6BB-F996D7147EF7}"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C91E8D-F97A-4602-82C7-C6BB0A306258}" type="slidenum">
              <a:rPr lang="zh-CN" altLang="en-US" smtClean="0"/>
              <a:pPr/>
              <a:t>‹#›</a:t>
            </a:fld>
            <a:endParaRPr lang="zh-CN" altLang="en-US"/>
          </a:p>
        </p:txBody>
      </p:sp>
    </p:spTree>
    <p:extLst>
      <p:ext uri="{BB962C8B-B14F-4D97-AF65-F5344CB8AC3E}">
        <p14:creationId xmlns:p14="http://schemas.microsoft.com/office/powerpoint/2010/main" val="443504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084DB1F-E5AF-43D0-B6BB-F996D7147EF7}"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C91E8D-F97A-4602-82C7-C6BB0A306258}" type="slidenum">
              <a:rPr lang="zh-CN" altLang="en-US" smtClean="0"/>
              <a:pPr/>
              <a:t>‹#›</a:t>
            </a:fld>
            <a:endParaRPr lang="zh-CN" altLang="en-US"/>
          </a:p>
        </p:txBody>
      </p:sp>
    </p:spTree>
    <p:extLst>
      <p:ext uri="{BB962C8B-B14F-4D97-AF65-F5344CB8AC3E}">
        <p14:creationId xmlns:p14="http://schemas.microsoft.com/office/powerpoint/2010/main" val="1585237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84DB1F-E5AF-43D0-B6BB-F996D7147EF7}"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91E8D-F97A-4602-82C7-C6BB0A306258}" type="slidenum">
              <a:rPr lang="zh-CN" altLang="en-US" smtClean="0"/>
              <a:pPr/>
              <a:t>‹#›</a:t>
            </a:fld>
            <a:endParaRPr lang="zh-CN" altLang="en-US"/>
          </a:p>
        </p:txBody>
      </p:sp>
    </p:spTree>
    <p:extLst>
      <p:ext uri="{BB962C8B-B14F-4D97-AF65-F5344CB8AC3E}">
        <p14:creationId xmlns:p14="http://schemas.microsoft.com/office/powerpoint/2010/main" val="1795636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6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84DB1F-E5AF-43D0-B6BB-F996D7147EF7}"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91E8D-F97A-4602-82C7-C6BB0A306258}" type="slidenum">
              <a:rPr lang="zh-CN" altLang="en-US" smtClean="0"/>
              <a:pPr/>
              <a:t>‹#›</a:t>
            </a:fld>
            <a:endParaRPr lang="zh-CN" altLang="en-US"/>
          </a:p>
        </p:txBody>
      </p:sp>
    </p:spTree>
    <p:extLst>
      <p:ext uri="{BB962C8B-B14F-4D97-AF65-F5344CB8AC3E}">
        <p14:creationId xmlns:p14="http://schemas.microsoft.com/office/powerpoint/2010/main" val="494565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55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FF855F5-48DF-49F5-9DD4-D9E814A909FD}"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615629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FF855F5-48DF-49F5-9DD4-D9E814A909FD}"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2887985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FF855F5-48DF-49F5-9DD4-D9E814A909FD}"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403170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FF855F5-48DF-49F5-9DD4-D9E814A909FD}"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2671038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FF855F5-48DF-49F5-9DD4-D9E814A909FD}" type="datetimeFigureOut">
              <a:rPr lang="zh-CN" altLang="en-US" smtClean="0"/>
              <a:pPr/>
              <a:t>2019-12-10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5366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2004886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FF855F5-48DF-49F5-9DD4-D9E814A909FD}" type="datetimeFigureOut">
              <a:rPr lang="zh-CN" altLang="en-US" smtClean="0"/>
              <a:pPr/>
              <a:t>2019-12-10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1571304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F855F5-48DF-49F5-9DD4-D9E814A909FD}" type="datetimeFigureOut">
              <a:rPr lang="zh-CN" altLang="en-US" smtClean="0"/>
              <a:pPr/>
              <a:t>2019-12-10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1624193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FF855F5-48DF-49F5-9DD4-D9E814A909FD}"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1470844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FF855F5-48DF-49F5-9DD4-D9E814A909FD}"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2352824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FF855F5-48DF-49F5-9DD4-D9E814A909FD}"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2592003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6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FF855F5-48DF-49F5-9DD4-D9E814A909FD}" type="datetimeFigureOut">
              <a:rPr lang="zh-CN" altLang="en-US" smtClean="0"/>
              <a:pPr/>
              <a:t>2019-12-10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79144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6"/>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334228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66359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230722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27541"/>
            <a:ext cx="3008313" cy="968376"/>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283730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EEDD5E4-DCD2-4B28-84A2-953986BEAC08}" type="datetimeFigureOut">
              <a:rPr lang="zh-CN" altLang="en-US" smtClean="0"/>
              <a:pPr/>
              <a:t>2019-12-10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118378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9144000" cy="5715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EEDD5E4-DCD2-4B28-84A2-953986BEAC08}" type="datetimeFigureOut">
              <a:rPr lang="zh-CN" altLang="en-US" smtClean="0"/>
              <a:pPr/>
              <a:t>2019-12-10</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95E84E5B-6F34-4757-946A-80CE55FA5BE4}" type="slidenum">
              <a:rPr lang="zh-CN" altLang="en-US" smtClean="0"/>
              <a:pPr/>
              <a:t>‹#›</a:t>
            </a:fld>
            <a:endParaRPr lang="zh-CN" altLang="en-US"/>
          </a:p>
        </p:txBody>
      </p:sp>
    </p:spTree>
    <p:extLst>
      <p:ext uri="{BB962C8B-B14F-4D97-AF65-F5344CB8AC3E}">
        <p14:creationId xmlns:p14="http://schemas.microsoft.com/office/powerpoint/2010/main" val="1270389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0" y="0"/>
            <a:ext cx="9144000" cy="5715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055426DE-651A-49AE-BF4F-DC675AA9880E}" type="datetimeFigureOut">
              <a:rPr lang="zh-CN" altLang="en-US" smtClean="0"/>
              <a:pPr/>
              <a:t>2019-12-10</a:t>
            </a:fld>
            <a:endParaRPr lang="zh-CN" altLang="en-US"/>
          </a:p>
        </p:txBody>
      </p:sp>
      <p:sp>
        <p:nvSpPr>
          <p:cNvPr id="5" name="页脚占位符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18F92672-B652-493A-AA9B-96811AF3617F}" type="slidenum">
              <a:rPr lang="zh-CN" altLang="en-US" smtClean="0"/>
              <a:pPr/>
              <a:t>‹#›</a:t>
            </a:fld>
            <a:endParaRPr lang="zh-CN" altLang="en-US"/>
          </a:p>
        </p:txBody>
      </p:sp>
      <p:sp>
        <p:nvSpPr>
          <p:cNvPr id="7" name="矩形 6"/>
          <p:cNvSpPr/>
          <p:nvPr userDrawn="1"/>
        </p:nvSpPr>
        <p:spPr>
          <a:xfrm>
            <a:off x="611560" y="1561356"/>
            <a:ext cx="6408514" cy="33123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2696" y="625252"/>
            <a:ext cx="622446" cy="864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539750" y="1489348"/>
            <a:ext cx="6408514"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974120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9084DB1F-E5AF-43D0-B6BB-F996D7147EF7}" type="datetimeFigureOut">
              <a:rPr lang="zh-CN" altLang="en-US" smtClean="0"/>
              <a:pPr/>
              <a:t>2019-12-10</a:t>
            </a:fld>
            <a:endParaRPr lang="zh-CN" altLang="en-US"/>
          </a:p>
        </p:txBody>
      </p:sp>
      <p:sp>
        <p:nvSpPr>
          <p:cNvPr id="5" name="页脚占位符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05C91E8D-F97A-4602-82C7-C6BB0A306258}" type="slidenum">
              <a:rPr lang="zh-CN" altLang="en-US" smtClean="0"/>
              <a:pPr/>
              <a:t>‹#›</a:t>
            </a:fld>
            <a:endParaRPr lang="zh-CN" altLang="en-US"/>
          </a:p>
        </p:txBody>
      </p:sp>
      <p:sp>
        <p:nvSpPr>
          <p:cNvPr id="7" name="矩形 6"/>
          <p:cNvSpPr/>
          <p:nvPr userDrawn="1"/>
        </p:nvSpPr>
        <p:spPr>
          <a:xfrm>
            <a:off x="0" y="0"/>
            <a:ext cx="9144000" cy="5715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2696" y="625252"/>
            <a:ext cx="622446" cy="864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554097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8FF855F5-48DF-49F5-9DD4-D9E814A909FD}" type="datetimeFigureOut">
              <a:rPr lang="zh-CN" altLang="en-US" smtClean="0"/>
              <a:pPr/>
              <a:t>2019-12-10</a:t>
            </a:fld>
            <a:endParaRPr lang="zh-CN" altLang="en-US"/>
          </a:p>
        </p:txBody>
      </p:sp>
      <p:sp>
        <p:nvSpPr>
          <p:cNvPr id="5" name="页脚占位符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EE0E4563-1BCF-46DC-8288-0D53BFC67DAA}" type="slidenum">
              <a:rPr lang="zh-CN" altLang="en-US" smtClean="0"/>
              <a:pPr/>
              <a:t>‹#›</a:t>
            </a:fld>
            <a:endParaRPr lang="zh-CN" altLang="en-US"/>
          </a:p>
        </p:txBody>
      </p:sp>
    </p:spTree>
    <p:extLst>
      <p:ext uri="{BB962C8B-B14F-4D97-AF65-F5344CB8AC3E}">
        <p14:creationId xmlns:p14="http://schemas.microsoft.com/office/powerpoint/2010/main" val="4729132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www.ccerdata.cn/"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99421"/>
            <a:ext cx="9144000" cy="621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6512" y="3384376"/>
            <a:ext cx="9217024" cy="23534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565243" y="2345893"/>
            <a:ext cx="7615269" cy="1015663"/>
          </a:xfrm>
          <a:prstGeom prst="rect">
            <a:avLst/>
          </a:prstGeom>
          <a:noFill/>
        </p:spPr>
        <p:txBody>
          <a:bodyPr wrap="square" rtlCol="0">
            <a:spAutoFit/>
          </a:bodyPr>
          <a:lstStyle/>
          <a:p>
            <a:pPr algn="r"/>
            <a:r>
              <a:rPr lang="en-US" altLang="zh-CN" sz="6000" b="1" dirty="0" smtClean="0">
                <a:solidFill>
                  <a:schemeClr val="tx2"/>
                </a:solidFill>
                <a:effectLst>
                  <a:outerShdw blurRad="38100" dist="38100" dir="2700000" algn="tl">
                    <a:srgbClr val="000000">
                      <a:alpha val="43137"/>
                    </a:srgbClr>
                  </a:outerShdw>
                </a:effectLst>
                <a:latin typeface="+mn-ea"/>
              </a:rPr>
              <a:t>CCER</a:t>
            </a:r>
            <a:r>
              <a:rPr lang="zh-CN" altLang="en-US" sz="6000" b="1" dirty="0" smtClean="0">
                <a:solidFill>
                  <a:schemeClr val="tx2"/>
                </a:solidFill>
                <a:effectLst>
                  <a:outerShdw blurRad="38100" dist="38100" dir="2700000" algn="tl">
                    <a:srgbClr val="000000">
                      <a:alpha val="43137"/>
                    </a:srgbClr>
                  </a:outerShdw>
                </a:effectLst>
                <a:latin typeface="+mn-ea"/>
              </a:rPr>
              <a:t>经济金融数据库</a:t>
            </a:r>
            <a:r>
              <a:rPr lang="en-US" altLang="zh-CN" sz="6000" b="1" dirty="0" smtClean="0">
                <a:solidFill>
                  <a:schemeClr val="tx2"/>
                </a:solidFill>
                <a:effectLst>
                  <a:outerShdw blurRad="38100" dist="38100" dir="2700000" algn="tl">
                    <a:srgbClr val="000000">
                      <a:alpha val="43137"/>
                    </a:srgbClr>
                  </a:outerShdw>
                </a:effectLst>
                <a:latin typeface="+mn-ea"/>
              </a:rPr>
              <a:t> </a:t>
            </a:r>
            <a:endParaRPr lang="zh-CN" altLang="en-US" sz="6000" b="1" dirty="0">
              <a:solidFill>
                <a:schemeClr val="tx2"/>
              </a:solidFill>
              <a:effectLst>
                <a:outerShdw blurRad="38100" dist="38100" dir="2700000" algn="tl">
                  <a:srgbClr val="000000">
                    <a:alpha val="43137"/>
                  </a:srgbClr>
                </a:outerShdw>
              </a:effectLst>
              <a:latin typeface="+mn-ea"/>
            </a:endParaRPr>
          </a:p>
        </p:txBody>
      </p:sp>
      <p:sp>
        <p:nvSpPr>
          <p:cNvPr id="25" name="TextBox 24"/>
          <p:cNvSpPr txBox="1"/>
          <p:nvPr/>
        </p:nvSpPr>
        <p:spPr>
          <a:xfrm>
            <a:off x="3347864" y="3330488"/>
            <a:ext cx="5832648" cy="1200329"/>
          </a:xfrm>
          <a:prstGeom prst="rect">
            <a:avLst/>
          </a:prstGeom>
          <a:noFill/>
        </p:spPr>
        <p:txBody>
          <a:bodyPr wrap="square" rtlCol="0">
            <a:spAutoFit/>
          </a:bodyPr>
          <a:lstStyle/>
          <a:p>
            <a:r>
              <a:rPr lang="zh-CN" altLang="en-US" sz="2400" b="1" dirty="0" smtClean="0">
                <a:solidFill>
                  <a:schemeClr val="bg1"/>
                </a:solidFill>
              </a:rPr>
              <a:t>              </a:t>
            </a:r>
            <a:r>
              <a:rPr lang="zh-CN" altLang="en-US" sz="2400" b="1" dirty="0">
                <a:solidFill>
                  <a:schemeClr val="bg1"/>
                </a:solidFill>
              </a:rPr>
              <a:t> </a:t>
            </a:r>
            <a:r>
              <a:rPr lang="zh-CN" altLang="en-US" sz="2400" b="1" dirty="0" smtClean="0">
                <a:solidFill>
                  <a:schemeClr val="bg1"/>
                </a:solidFill>
              </a:rPr>
              <a:t>    使用与应用介绍</a:t>
            </a:r>
            <a:endParaRPr lang="en-US" altLang="zh-CN" sz="2400" b="1" dirty="0" smtClean="0">
              <a:solidFill>
                <a:schemeClr val="bg1"/>
              </a:solidFill>
            </a:endParaRPr>
          </a:p>
          <a:p>
            <a:pPr algn="r"/>
            <a:endParaRPr lang="en-US" altLang="zh-CN" sz="2400" b="1" dirty="0">
              <a:solidFill>
                <a:schemeClr val="bg1"/>
              </a:solidFill>
            </a:endParaRPr>
          </a:p>
          <a:p>
            <a:pPr algn="r"/>
            <a:endParaRPr lang="zh-CN" altLang="en-US" sz="2400" b="1" dirty="0" smtClean="0">
              <a:solidFill>
                <a:schemeClr val="bg1"/>
              </a:solidFill>
            </a:endParaRPr>
          </a:p>
        </p:txBody>
      </p:sp>
      <p:sp>
        <p:nvSpPr>
          <p:cNvPr id="29" name="TextBox 28"/>
          <p:cNvSpPr txBox="1"/>
          <p:nvPr/>
        </p:nvSpPr>
        <p:spPr>
          <a:xfrm>
            <a:off x="4067944" y="4441675"/>
            <a:ext cx="4176464" cy="646331"/>
          </a:xfrm>
          <a:prstGeom prst="rect">
            <a:avLst/>
          </a:prstGeom>
          <a:noFill/>
        </p:spPr>
        <p:txBody>
          <a:bodyPr wrap="square" rtlCol="0">
            <a:spAutoFit/>
          </a:bodyPr>
          <a:lstStyle/>
          <a:p>
            <a:pPr algn="ctr">
              <a:lnSpc>
                <a:spcPct val="120000"/>
              </a:lnSpc>
            </a:pPr>
            <a:r>
              <a:rPr lang="zh-CN" altLang="en-US" sz="1400" dirty="0" smtClean="0">
                <a:solidFill>
                  <a:schemeClr val="bg1"/>
                </a:solidFill>
              </a:rPr>
              <a:t>             </a:t>
            </a:r>
            <a:r>
              <a:rPr lang="zh-CN" altLang="en-US" sz="1600" dirty="0" smtClean="0">
                <a:solidFill>
                  <a:schemeClr val="bg1"/>
                </a:solidFill>
              </a:rPr>
              <a:t>成都色诺芬信息技术有限责任公司</a:t>
            </a:r>
            <a:endParaRPr lang="en-US" altLang="zh-CN" sz="1600" dirty="0" smtClean="0">
              <a:solidFill>
                <a:schemeClr val="bg1"/>
              </a:solidFill>
            </a:endParaRPr>
          </a:p>
          <a:p>
            <a:pPr algn="ctr">
              <a:lnSpc>
                <a:spcPct val="120000"/>
              </a:lnSpc>
            </a:pPr>
            <a:r>
              <a:rPr lang="zh-CN" altLang="en-US" sz="1400" dirty="0" smtClean="0">
                <a:solidFill>
                  <a:schemeClr val="bg1"/>
                </a:solidFill>
              </a:rPr>
              <a:t>  </a:t>
            </a:r>
            <a:endParaRPr lang="en-US" altLang="zh-CN" sz="1400" dirty="0" smtClean="0">
              <a:solidFill>
                <a:schemeClr val="bg1"/>
              </a:solidFill>
            </a:endParaRPr>
          </a:p>
        </p:txBody>
      </p:sp>
    </p:spTree>
    <p:extLst>
      <p:ext uri="{BB962C8B-B14F-4D97-AF65-F5344CB8AC3E}">
        <p14:creationId xmlns:p14="http://schemas.microsoft.com/office/powerpoint/2010/main" val="2369307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一带一路数据</a:t>
            </a:r>
            <a:endParaRPr lang="zh-CN" altLang="en-US" b="1" dirty="0">
              <a:solidFill>
                <a:schemeClr val="tx1"/>
              </a:solidFill>
            </a:endParaRPr>
          </a:p>
        </p:txBody>
      </p:sp>
      <p:pic>
        <p:nvPicPr>
          <p:cNvPr id="29697" name="Picture 1" descr="C:\Users\Administrator\AppData\Roaming\Tencent\Users\41572508\QQ\WinTemp\RichOle\`~@CEV`CYELVL{ZDDD}}TE2.png"/>
          <p:cNvPicPr>
            <a:picLocks noChangeAspect="1" noChangeArrowheads="1"/>
          </p:cNvPicPr>
          <p:nvPr/>
        </p:nvPicPr>
        <p:blipFill>
          <a:blip r:embed="rId3" cstate="print"/>
          <a:srcRect/>
          <a:stretch>
            <a:fillRect/>
          </a:stretch>
        </p:blipFill>
        <p:spPr bwMode="auto">
          <a:xfrm>
            <a:off x="2627784" y="533400"/>
            <a:ext cx="3543300" cy="5181600"/>
          </a:xfrm>
          <a:prstGeom prst="rect">
            <a:avLst/>
          </a:prstGeom>
          <a:noFill/>
        </p:spPr>
      </p:pic>
      <p:sp>
        <p:nvSpPr>
          <p:cNvPr id="4" name="流程图: 可选过程 3"/>
          <p:cNvSpPr/>
          <p:nvPr/>
        </p:nvSpPr>
        <p:spPr>
          <a:xfrm>
            <a:off x="5076056" y="4297660"/>
            <a:ext cx="936104" cy="360040"/>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标注 4"/>
          <p:cNvSpPr/>
          <p:nvPr/>
        </p:nvSpPr>
        <p:spPr>
          <a:xfrm>
            <a:off x="6300192" y="3145532"/>
            <a:ext cx="2520280" cy="720080"/>
          </a:xfrm>
          <a:prstGeom prst="wedgeRectCallout">
            <a:avLst>
              <a:gd name="adj1" fmla="val -69116"/>
              <a:gd name="adj2" fmla="val 133973"/>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smtClean="0">
                <a:solidFill>
                  <a:schemeClr val="tx1"/>
                </a:solidFill>
              </a:rPr>
              <a:t>中国参加投资建设的国内外项目</a:t>
            </a:r>
            <a:endParaRPr lang="zh-CN" altLang="en-US" sz="1600" dirty="0">
              <a:solidFill>
                <a:schemeClr val="tx1"/>
              </a:solidFill>
            </a:endParaRPr>
          </a:p>
        </p:txBody>
      </p:sp>
      <p:sp>
        <p:nvSpPr>
          <p:cNvPr id="6" name="矩形标注 5"/>
          <p:cNvSpPr/>
          <p:nvPr/>
        </p:nvSpPr>
        <p:spPr>
          <a:xfrm>
            <a:off x="6732240" y="1561356"/>
            <a:ext cx="2160240" cy="720080"/>
          </a:xfrm>
          <a:prstGeom prst="wedgeRectCallout">
            <a:avLst>
              <a:gd name="adj1" fmla="val -95019"/>
              <a:gd name="adj2" fmla="val -59348"/>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smtClean="0">
                <a:solidFill>
                  <a:schemeClr val="tx1"/>
                </a:solidFill>
              </a:rPr>
              <a:t>一带一路沿线国双边贸易往来情况</a:t>
            </a:r>
            <a:endParaRPr lang="zh-CN" altLang="en-US" sz="1600" dirty="0">
              <a:solidFill>
                <a:schemeClr val="tx1"/>
              </a:solidFill>
            </a:endParaRPr>
          </a:p>
        </p:txBody>
      </p:sp>
      <p:sp>
        <p:nvSpPr>
          <p:cNvPr id="7" name="流程图: 可选过程 6"/>
          <p:cNvSpPr/>
          <p:nvPr/>
        </p:nvSpPr>
        <p:spPr>
          <a:xfrm>
            <a:off x="5076056" y="1273324"/>
            <a:ext cx="936104" cy="360040"/>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1720" y="1201316"/>
            <a:ext cx="5328592" cy="2456057"/>
          </a:xfrm>
          <a:prstGeom prst="rect">
            <a:avLst/>
          </a:prstGeom>
          <a:noFill/>
        </p:spPr>
        <p:txBody>
          <a:bodyPr wrap="square" rtlCol="0">
            <a:spAutoFit/>
          </a:bodyPr>
          <a:lstStyle/>
          <a:p>
            <a:pPr>
              <a:lnSpc>
                <a:spcPct val="120000"/>
              </a:lnSpc>
            </a:pPr>
            <a:r>
              <a:rPr lang="zh-CN" altLang="en-US" sz="1600" dirty="0" smtClean="0">
                <a:latin typeface="微软雅黑" panose="020B0503020204020204" pitchFamily="34" charset="-122"/>
                <a:ea typeface="微软雅黑" panose="020B0503020204020204" pitchFamily="34" charset="-122"/>
              </a:rPr>
              <a:t>        </a:t>
            </a:r>
            <a:endParaRPr lang="en-US" altLang="zh-CN" sz="1600" dirty="0" smtClean="0">
              <a:latin typeface="微软雅黑" panose="020B0503020204020204" pitchFamily="34" charset="-122"/>
              <a:ea typeface="微软雅黑" panose="020B0503020204020204" pitchFamily="34" charset="-122"/>
            </a:endParaRPr>
          </a:p>
          <a:p>
            <a:pPr>
              <a:lnSpc>
                <a:spcPct val="120000"/>
              </a:lnSpc>
            </a:pPr>
            <a:endParaRPr lang="en-US" altLang="zh-CN" sz="1600" dirty="0">
              <a:latin typeface="微软雅黑" panose="020B0503020204020204" pitchFamily="34" charset="-122"/>
              <a:ea typeface="微软雅黑" panose="020B0503020204020204" pitchFamily="34" charset="-122"/>
            </a:endParaRPr>
          </a:p>
          <a:p>
            <a:pPr>
              <a:lnSpc>
                <a:spcPct val="120000"/>
              </a:lnSpc>
            </a:pPr>
            <a:r>
              <a:rPr lang="en-US" altLang="zh-CN" sz="1600" dirty="0" smtClean="0">
                <a:latin typeface="微软雅黑" panose="020B0503020204020204" pitchFamily="34" charset="-122"/>
                <a:ea typeface="微软雅黑" panose="020B0503020204020204" pitchFamily="34" charset="-122"/>
              </a:rPr>
              <a:t>               </a:t>
            </a:r>
            <a:endParaRPr lang="en-US" altLang="zh-CN" sz="4000" b="1" dirty="0" smtClean="0">
              <a:solidFill>
                <a:schemeClr val="accent1">
                  <a:lumMod val="75000"/>
                </a:schemeClr>
              </a:solidFill>
              <a:latin typeface="微软雅黑" panose="020B0503020204020204" pitchFamily="34" charset="-122"/>
              <a:ea typeface="微软雅黑" panose="020B0503020204020204" pitchFamily="34" charset="-122"/>
            </a:endParaRPr>
          </a:p>
          <a:p>
            <a:pPr>
              <a:lnSpc>
                <a:spcPct val="120000"/>
              </a:lnSpc>
            </a:pPr>
            <a:r>
              <a:rPr lang="zh-CN" altLang="zh-CN" sz="4000" dirty="0" smtClean="0"/>
              <a:t>数据库</a:t>
            </a:r>
            <a:r>
              <a:rPr lang="zh-CN" altLang="en-US" sz="4000" dirty="0" smtClean="0"/>
              <a:t>平台操作</a:t>
            </a:r>
          </a:p>
          <a:p>
            <a:pPr>
              <a:lnSpc>
                <a:spcPct val="120000"/>
              </a:lnSpc>
            </a:pPr>
            <a:endParaRPr lang="zh-CN" altLang="en-US" sz="40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21780" y="3145532"/>
            <a:ext cx="9165779" cy="614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90292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83568" y="2137420"/>
            <a:ext cx="5976664" cy="23042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8"/>
          <p:cNvSpPr txBox="1"/>
          <p:nvPr/>
        </p:nvSpPr>
        <p:spPr>
          <a:xfrm>
            <a:off x="827584" y="2227719"/>
            <a:ext cx="5832648" cy="2262158"/>
          </a:xfrm>
          <a:prstGeom prst="rect">
            <a:avLst/>
          </a:prstGeom>
          <a:noFill/>
        </p:spPr>
        <p:txBody>
          <a:bodyPr wrap="square" rtlCol="0">
            <a:spAutoFit/>
          </a:bodyPr>
          <a:lstStyle/>
          <a:p>
            <a:r>
              <a:rPr lang="zh-CN" altLang="en-US" sz="2400" b="1" dirty="0" smtClean="0"/>
              <a:t>登陆</a:t>
            </a:r>
            <a:endParaRPr lang="en-US" altLang="zh-CN" sz="2400" b="1" dirty="0" smtClean="0"/>
          </a:p>
          <a:p>
            <a:endParaRPr lang="en-US" altLang="zh-CN" dirty="0" smtClean="0"/>
          </a:p>
          <a:p>
            <a:r>
              <a:rPr lang="zh-CN" altLang="en-US" dirty="0" smtClean="0"/>
              <a:t>地址栏直接输入网址  </a:t>
            </a:r>
            <a:r>
              <a:rPr lang="en-US" altLang="zh-CN" u="sng" dirty="0" smtClean="0">
                <a:solidFill>
                  <a:srgbClr val="00B0F0"/>
                </a:solidFill>
                <a:hlinkClick r:id="rId2"/>
              </a:rPr>
              <a:t>www.ccerdata.cn</a:t>
            </a:r>
            <a:endParaRPr lang="en-US" altLang="zh-CN" u="sng" dirty="0" smtClean="0">
              <a:solidFill>
                <a:srgbClr val="00B0F0"/>
              </a:solidFill>
            </a:endParaRPr>
          </a:p>
          <a:p>
            <a:pPr>
              <a:lnSpc>
                <a:spcPct val="150000"/>
              </a:lnSpc>
            </a:pPr>
            <a:endParaRPr lang="en-US" altLang="zh-CN" u="sng" dirty="0">
              <a:solidFill>
                <a:srgbClr val="00B0F0"/>
              </a:solidFill>
            </a:endParaRPr>
          </a:p>
          <a:p>
            <a:pPr>
              <a:lnSpc>
                <a:spcPct val="150000"/>
              </a:lnSpc>
            </a:pPr>
            <a:r>
              <a:rPr lang="zh-CN" altLang="en-US" dirty="0"/>
              <a:t>江南</a:t>
            </a:r>
            <a:r>
              <a:rPr lang="zh-CN" altLang="en-US" dirty="0" smtClean="0"/>
              <a:t>大学登录专属链接</a:t>
            </a:r>
            <a:r>
              <a:rPr lang="en-US" altLang="zh-CN" u="sng" dirty="0">
                <a:solidFill>
                  <a:srgbClr val="00B0F0"/>
                </a:solidFill>
              </a:rPr>
              <a:t>http://new.ccerdata.cn/Login?user=sytu&amp;pwd=sytu</a:t>
            </a:r>
            <a:endParaRPr lang="zh-CN" altLang="en-US" u="sng" dirty="0" smtClean="0">
              <a:solidFill>
                <a:srgbClr val="00B0F0"/>
              </a:solidFill>
            </a:endParaRPr>
          </a:p>
        </p:txBody>
      </p:sp>
    </p:spTree>
    <p:extLst>
      <p:ext uri="{BB962C8B-B14F-4D97-AF65-F5344CB8AC3E}">
        <p14:creationId xmlns:p14="http://schemas.microsoft.com/office/powerpoint/2010/main" val="3498917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页面结构</a:t>
            </a:r>
            <a:endParaRPr lang="zh-CN" altLang="en-US" b="1" dirty="0">
              <a:solidFill>
                <a:schemeClr val="tx1"/>
              </a:solidFill>
            </a:endParaRPr>
          </a:p>
        </p:txBody>
      </p:sp>
      <p:pic>
        <p:nvPicPr>
          <p:cNvPr id="25601" name="Picture 1" descr="C:\Users\Administrator\AppData\Roaming\Tencent\Users\41572508\QQ\WinTemp\RichOle\TY9N8]V5([K69XFI@}3~X9Q.png"/>
          <p:cNvPicPr>
            <a:picLocks noChangeAspect="1" noChangeArrowheads="1"/>
          </p:cNvPicPr>
          <p:nvPr/>
        </p:nvPicPr>
        <p:blipFill>
          <a:blip r:embed="rId2" cstate="print"/>
          <a:srcRect/>
          <a:stretch>
            <a:fillRect/>
          </a:stretch>
        </p:blipFill>
        <p:spPr bwMode="auto">
          <a:xfrm>
            <a:off x="539552" y="1304816"/>
            <a:ext cx="7272808" cy="4410184"/>
          </a:xfrm>
          <a:prstGeom prst="rect">
            <a:avLst/>
          </a:prstGeom>
          <a:noFill/>
        </p:spPr>
      </p:pic>
      <p:sp>
        <p:nvSpPr>
          <p:cNvPr id="5" name="流程图: 可选过程 4"/>
          <p:cNvSpPr/>
          <p:nvPr/>
        </p:nvSpPr>
        <p:spPr>
          <a:xfrm>
            <a:off x="6948264" y="1417340"/>
            <a:ext cx="1008112" cy="360040"/>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线形标注 2 6"/>
          <p:cNvSpPr/>
          <p:nvPr/>
        </p:nvSpPr>
        <p:spPr>
          <a:xfrm>
            <a:off x="7524328" y="985292"/>
            <a:ext cx="720080" cy="288032"/>
          </a:xfrm>
          <a:prstGeom prst="borderCallout2">
            <a:avLst>
              <a:gd name="adj1" fmla="val 18750"/>
              <a:gd name="adj2" fmla="val -8333"/>
              <a:gd name="adj3" fmla="val 18750"/>
              <a:gd name="adj4" fmla="val -16667"/>
              <a:gd name="adj5" fmla="val 126518"/>
              <a:gd name="adj6" fmla="val -18632"/>
            </a:avLst>
          </a:prstGeom>
          <a:solidFill>
            <a:schemeClr val="accent3">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rPr>
              <a:t>登陆</a:t>
            </a:r>
            <a:endParaRPr lang="zh-CN" altLang="en-US" sz="1200" dirty="0">
              <a:solidFill>
                <a:srgbClr val="FF0000"/>
              </a:solidFill>
            </a:endParaRPr>
          </a:p>
        </p:txBody>
      </p:sp>
      <p:sp>
        <p:nvSpPr>
          <p:cNvPr id="8" name="流程图: 可选过程 7"/>
          <p:cNvSpPr/>
          <p:nvPr/>
        </p:nvSpPr>
        <p:spPr>
          <a:xfrm>
            <a:off x="3059832" y="2497460"/>
            <a:ext cx="1872208" cy="720080"/>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4644008" y="2065412"/>
            <a:ext cx="1224136" cy="360040"/>
          </a:xfrm>
          <a:prstGeom prst="borderCallout2">
            <a:avLst>
              <a:gd name="adj1" fmla="val 18750"/>
              <a:gd name="adj2" fmla="val -8333"/>
              <a:gd name="adj3" fmla="val 18750"/>
              <a:gd name="adj4" fmla="val -16667"/>
              <a:gd name="adj5" fmla="val 126518"/>
              <a:gd name="adj6" fmla="val -18632"/>
            </a:avLst>
          </a:prstGeom>
          <a:solidFill>
            <a:schemeClr val="accent3">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rPr>
              <a:t>用户名密码输入框</a:t>
            </a:r>
            <a:endParaRPr lang="zh-CN" altLang="en-US" sz="1200" dirty="0">
              <a:solidFill>
                <a:srgbClr val="FF0000"/>
              </a:solidFill>
            </a:endParaRPr>
          </a:p>
        </p:txBody>
      </p:sp>
      <p:sp>
        <p:nvSpPr>
          <p:cNvPr id="11" name="流程图: 可选过程 10"/>
          <p:cNvSpPr/>
          <p:nvPr/>
        </p:nvSpPr>
        <p:spPr>
          <a:xfrm>
            <a:off x="3491880" y="3937620"/>
            <a:ext cx="1008112" cy="360040"/>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线形标注 2 12"/>
          <p:cNvSpPr/>
          <p:nvPr/>
        </p:nvSpPr>
        <p:spPr>
          <a:xfrm>
            <a:off x="4427984" y="3649588"/>
            <a:ext cx="1224136" cy="432048"/>
          </a:xfrm>
          <a:prstGeom prst="borderCallout2">
            <a:avLst>
              <a:gd name="adj1" fmla="val 18750"/>
              <a:gd name="adj2" fmla="val -8333"/>
              <a:gd name="adj3" fmla="val 18750"/>
              <a:gd name="adj4" fmla="val -16667"/>
              <a:gd name="adj5" fmla="val 126518"/>
              <a:gd name="adj6" fmla="val -18632"/>
            </a:avLst>
          </a:prstGeom>
          <a:solidFill>
            <a:schemeClr val="accent3">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rPr>
              <a:t>无账号情况下，可匿名登陆</a:t>
            </a:r>
            <a:endParaRPr lang="zh-CN" altLang="en-US" sz="1200" dirty="0">
              <a:solidFill>
                <a:srgbClr val="FF0000"/>
              </a:solidFill>
            </a:endParaRPr>
          </a:p>
        </p:txBody>
      </p:sp>
    </p:spTree>
    <p:extLst>
      <p:ext uri="{BB962C8B-B14F-4D97-AF65-F5344CB8AC3E}">
        <p14:creationId xmlns:p14="http://schemas.microsoft.com/office/powerpoint/2010/main" val="34072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fade">
                                      <p:cBhvr>
                                        <p:cTn id="13" dur="2000"/>
                                        <p:tgtEl>
                                          <p:spTgt spid="7">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2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bg/>
                                          </p:spTgt>
                                        </p:tgtEl>
                                        <p:attrNameLst>
                                          <p:attrName>style.visibility</p:attrName>
                                        </p:attrNameLst>
                                      </p:cBhvr>
                                      <p:to>
                                        <p:strVal val="visible"/>
                                      </p:to>
                                    </p:set>
                                    <p:animEffect transition="in" filter="fade">
                                      <p:cBhvr>
                                        <p:cTn id="29" dur="2000"/>
                                        <p:tgtEl>
                                          <p:spTgt spid="10">
                                            <p:bg/>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20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bg/>
                                          </p:spTgt>
                                        </p:tgtEl>
                                        <p:attrNameLst>
                                          <p:attrName>style.visibility</p:attrName>
                                        </p:attrNameLst>
                                      </p:cBhvr>
                                      <p:to>
                                        <p:strVal val="visible"/>
                                      </p:to>
                                    </p:set>
                                    <p:animEffect transition="in" filter="fade">
                                      <p:cBhvr>
                                        <p:cTn id="45" dur="2000"/>
                                        <p:tgtEl>
                                          <p:spTgt spid="13">
                                            <p:bg/>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fade">
                                      <p:cBhvr>
                                        <p:cTn id="50"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build="p" animBg="1"/>
      <p:bldP spid="8" grpId="0" animBg="1"/>
      <p:bldP spid="10" grpId="0" build="p" animBg="1"/>
      <p:bldP spid="11" grpId="0" animBg="1"/>
      <p:bldP spid="1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C:\Users\Administrator\AppData\Roaming\Tencent\Users\41572508\QQ\WinTemp\RichOle\OLPO_D%V58(`WL14H]PQHCL.png"/>
          <p:cNvPicPr>
            <a:picLocks noChangeAspect="1" noChangeArrowheads="1"/>
          </p:cNvPicPr>
          <p:nvPr/>
        </p:nvPicPr>
        <p:blipFill>
          <a:blip r:embed="rId2" cstate="print"/>
          <a:srcRect/>
          <a:stretch>
            <a:fillRect/>
          </a:stretch>
        </p:blipFill>
        <p:spPr bwMode="auto">
          <a:xfrm>
            <a:off x="395536" y="985292"/>
            <a:ext cx="8446962" cy="4729708"/>
          </a:xfrm>
          <a:prstGeom prst="rect">
            <a:avLst/>
          </a:prstGeom>
          <a:noFill/>
        </p:spPr>
      </p:pic>
      <p:sp>
        <p:nvSpPr>
          <p:cNvPr id="6" name="线形标注 2 5"/>
          <p:cNvSpPr/>
          <p:nvPr/>
        </p:nvSpPr>
        <p:spPr>
          <a:xfrm>
            <a:off x="4355976" y="697260"/>
            <a:ext cx="1368152" cy="360040"/>
          </a:xfrm>
          <a:prstGeom prst="borderCallout2">
            <a:avLst/>
          </a:prstGeom>
          <a:solidFill>
            <a:schemeClr val="accent3">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rPr>
              <a:t>数据库类型</a:t>
            </a:r>
            <a:endParaRPr lang="zh-CN" altLang="en-US" sz="1200" dirty="0">
              <a:solidFill>
                <a:srgbClr val="FF0000"/>
              </a:solidFill>
            </a:endParaRPr>
          </a:p>
        </p:txBody>
      </p:sp>
      <p:sp>
        <p:nvSpPr>
          <p:cNvPr id="7" name="圆角矩形 6"/>
          <p:cNvSpPr/>
          <p:nvPr/>
        </p:nvSpPr>
        <p:spPr>
          <a:xfrm>
            <a:off x="2699792" y="1129308"/>
            <a:ext cx="1872208" cy="28803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24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Users\Administrator\AppData\Roaming\Tencent\Users\41572508\QQ\WinTemp\RichOle\G149RZEHH}TCV}1V()$R@}T.png"/>
          <p:cNvPicPr>
            <a:picLocks noChangeAspect="1" noChangeArrowheads="1"/>
          </p:cNvPicPr>
          <p:nvPr/>
        </p:nvPicPr>
        <p:blipFill>
          <a:blip r:embed="rId2" cstate="print"/>
          <a:srcRect/>
          <a:stretch>
            <a:fillRect/>
          </a:stretch>
        </p:blipFill>
        <p:spPr bwMode="auto">
          <a:xfrm>
            <a:off x="432042" y="1227685"/>
            <a:ext cx="8711958" cy="4487315"/>
          </a:xfrm>
          <a:prstGeom prst="rect">
            <a:avLst/>
          </a:prstGeom>
          <a:noFill/>
        </p:spPr>
      </p:pic>
      <p:sp>
        <p:nvSpPr>
          <p:cNvPr id="9" name="圆角矩形 8"/>
          <p:cNvSpPr/>
          <p:nvPr/>
        </p:nvSpPr>
        <p:spPr>
          <a:xfrm>
            <a:off x="2915816" y="2137420"/>
            <a:ext cx="936104" cy="28803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292080" y="1849388"/>
            <a:ext cx="2304256" cy="28803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7236296" y="1201316"/>
            <a:ext cx="1800200" cy="216024"/>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475656" y="2137420"/>
            <a:ext cx="1440160" cy="357758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线形标注 2 14"/>
          <p:cNvSpPr/>
          <p:nvPr/>
        </p:nvSpPr>
        <p:spPr>
          <a:xfrm>
            <a:off x="7775848" y="841276"/>
            <a:ext cx="1044624" cy="288032"/>
          </a:xfrm>
          <a:prstGeom prst="borderCallout2">
            <a:avLst>
              <a:gd name="adj1" fmla="val 18750"/>
              <a:gd name="adj2" fmla="val -8333"/>
              <a:gd name="adj3" fmla="val 18750"/>
              <a:gd name="adj4" fmla="val -16667"/>
              <a:gd name="adj5" fmla="val 125728"/>
              <a:gd name="adj6" fmla="val -16731"/>
            </a:avLst>
          </a:prstGeom>
          <a:solidFill>
            <a:schemeClr val="accent3">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rPr>
              <a:t>用户中心</a:t>
            </a:r>
            <a:endParaRPr lang="zh-CN" altLang="en-US" sz="1200" dirty="0">
              <a:solidFill>
                <a:srgbClr val="FF0000"/>
              </a:solidFill>
            </a:endParaRPr>
          </a:p>
        </p:txBody>
      </p:sp>
      <p:sp>
        <p:nvSpPr>
          <p:cNvPr id="16" name="线形标注 2 15"/>
          <p:cNvSpPr/>
          <p:nvPr/>
        </p:nvSpPr>
        <p:spPr>
          <a:xfrm>
            <a:off x="3563888" y="1705372"/>
            <a:ext cx="936104" cy="288032"/>
          </a:xfrm>
          <a:prstGeom prst="borderCallout2">
            <a:avLst>
              <a:gd name="adj1" fmla="val 18750"/>
              <a:gd name="adj2" fmla="val -8333"/>
              <a:gd name="adj3" fmla="val 18750"/>
              <a:gd name="adj4" fmla="val -16667"/>
              <a:gd name="adj5" fmla="val 125728"/>
              <a:gd name="adj6" fmla="val -16731"/>
            </a:avLst>
          </a:prstGeom>
          <a:solidFill>
            <a:schemeClr val="accent3">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rPr>
              <a:t>表单类型</a:t>
            </a:r>
            <a:endParaRPr lang="zh-CN" altLang="en-US" sz="1200" dirty="0">
              <a:solidFill>
                <a:srgbClr val="FF0000"/>
              </a:solidFill>
            </a:endParaRPr>
          </a:p>
        </p:txBody>
      </p:sp>
      <p:sp>
        <p:nvSpPr>
          <p:cNvPr id="17" name="线形标注 2 16"/>
          <p:cNvSpPr/>
          <p:nvPr/>
        </p:nvSpPr>
        <p:spPr>
          <a:xfrm>
            <a:off x="2267744" y="1777380"/>
            <a:ext cx="1044624" cy="288032"/>
          </a:xfrm>
          <a:prstGeom prst="borderCallout2">
            <a:avLst>
              <a:gd name="adj1" fmla="val 18750"/>
              <a:gd name="adj2" fmla="val -8333"/>
              <a:gd name="adj3" fmla="val 18750"/>
              <a:gd name="adj4" fmla="val -16667"/>
              <a:gd name="adj5" fmla="val 125728"/>
              <a:gd name="adj6" fmla="val -16731"/>
            </a:avLst>
          </a:prstGeom>
          <a:solidFill>
            <a:schemeClr val="accent3">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rPr>
              <a:t>目录结构</a:t>
            </a:r>
            <a:endParaRPr lang="zh-CN" altLang="en-US" sz="1200" dirty="0">
              <a:solidFill>
                <a:srgbClr val="FF0000"/>
              </a:solidFill>
            </a:endParaRPr>
          </a:p>
        </p:txBody>
      </p:sp>
      <p:sp>
        <p:nvSpPr>
          <p:cNvPr id="18" name="线形标注 2 17"/>
          <p:cNvSpPr/>
          <p:nvPr/>
        </p:nvSpPr>
        <p:spPr>
          <a:xfrm>
            <a:off x="5796136" y="2281436"/>
            <a:ext cx="1152128" cy="288032"/>
          </a:xfrm>
          <a:prstGeom prst="borderCallout2">
            <a:avLst>
              <a:gd name="adj1" fmla="val 18750"/>
              <a:gd name="adj2" fmla="val -8333"/>
              <a:gd name="adj3" fmla="val 18750"/>
              <a:gd name="adj4" fmla="val -16667"/>
              <a:gd name="adj5" fmla="val 105887"/>
              <a:gd name="adj6" fmla="val -60484"/>
            </a:avLst>
          </a:prstGeom>
          <a:solidFill>
            <a:schemeClr val="accent3">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rPr>
              <a:t>子库列表</a:t>
            </a:r>
            <a:endParaRPr lang="zh-CN" altLang="en-US" sz="1200" dirty="0">
              <a:solidFill>
                <a:srgbClr val="FF0000"/>
              </a:solidFill>
            </a:endParaRPr>
          </a:p>
        </p:txBody>
      </p:sp>
      <p:sp>
        <p:nvSpPr>
          <p:cNvPr id="19" name="线形标注 2 18"/>
          <p:cNvSpPr/>
          <p:nvPr/>
        </p:nvSpPr>
        <p:spPr>
          <a:xfrm>
            <a:off x="6876256" y="1489348"/>
            <a:ext cx="1044624" cy="288032"/>
          </a:xfrm>
          <a:prstGeom prst="borderCallout2">
            <a:avLst>
              <a:gd name="adj1" fmla="val 18750"/>
              <a:gd name="adj2" fmla="val -8333"/>
              <a:gd name="adj3" fmla="val 18750"/>
              <a:gd name="adj4" fmla="val -16667"/>
              <a:gd name="adj5" fmla="val 125728"/>
              <a:gd name="adj6" fmla="val -16731"/>
            </a:avLst>
          </a:prstGeom>
          <a:solidFill>
            <a:schemeClr val="accent3">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rPr>
              <a:t>搜索框</a:t>
            </a:r>
            <a:endParaRPr lang="zh-CN" altLang="en-US" sz="1200" dirty="0">
              <a:solidFill>
                <a:srgbClr val="FF0000"/>
              </a:solidFill>
            </a:endParaRPr>
          </a:p>
        </p:txBody>
      </p:sp>
    </p:spTree>
    <p:extLst>
      <p:ext uri="{BB962C8B-B14F-4D97-AF65-F5344CB8AC3E}">
        <p14:creationId xmlns:p14="http://schemas.microsoft.com/office/powerpoint/2010/main" val="368030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dministrator\AppData\Roaming\Tencent\Users\41572508\QQ\WinTemp\RichOle\64$9WW}A~}RS(XLW80__M@E.png"/>
          <p:cNvPicPr>
            <a:picLocks noChangeAspect="1" noChangeArrowheads="1"/>
          </p:cNvPicPr>
          <p:nvPr/>
        </p:nvPicPr>
        <p:blipFill>
          <a:blip r:embed="rId2" cstate="print"/>
          <a:srcRect/>
          <a:stretch>
            <a:fillRect/>
          </a:stretch>
        </p:blipFill>
        <p:spPr bwMode="auto">
          <a:xfrm>
            <a:off x="539552" y="1084666"/>
            <a:ext cx="8208912" cy="4630334"/>
          </a:xfrm>
          <a:prstGeom prst="rect">
            <a:avLst/>
          </a:prstGeom>
          <a:noFill/>
        </p:spPr>
      </p:pic>
      <p:sp>
        <p:nvSpPr>
          <p:cNvPr id="7" name="Rectangle 5"/>
          <p:cNvSpPr>
            <a:spLocks noChangeArrowheads="1"/>
          </p:cNvSpPr>
          <p:nvPr/>
        </p:nvSpPr>
        <p:spPr bwMode="auto">
          <a:xfrm>
            <a:off x="899592" y="35775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TextBox 10"/>
          <p:cNvSpPr txBox="1"/>
          <p:nvPr/>
        </p:nvSpPr>
        <p:spPr>
          <a:xfrm>
            <a:off x="4860032" y="2281436"/>
            <a:ext cx="1368152" cy="307777"/>
          </a:xfrm>
          <a:prstGeom prst="rect">
            <a:avLst/>
          </a:prstGeom>
          <a:noFill/>
        </p:spPr>
        <p:txBody>
          <a:bodyPr wrap="square" rtlCol="0">
            <a:spAutoFit/>
          </a:bodyPr>
          <a:lstStyle/>
          <a:p>
            <a:r>
              <a:rPr lang="zh-CN" altLang="en-US" sz="1400" dirty="0" smtClean="0">
                <a:solidFill>
                  <a:srgbClr val="FF0000"/>
                </a:solidFill>
              </a:rPr>
              <a:t>条件选择区域</a:t>
            </a:r>
            <a:endParaRPr lang="zh-CN" altLang="en-US" sz="1400" dirty="0">
              <a:solidFill>
                <a:srgbClr val="FF0000"/>
              </a:solidFill>
            </a:endParaRPr>
          </a:p>
        </p:txBody>
      </p:sp>
      <p:sp>
        <p:nvSpPr>
          <p:cNvPr id="12" name="圆角矩形 11"/>
          <p:cNvSpPr/>
          <p:nvPr/>
        </p:nvSpPr>
        <p:spPr>
          <a:xfrm>
            <a:off x="2699792" y="2137420"/>
            <a:ext cx="2232248" cy="936104"/>
          </a:xfrm>
          <a:prstGeom prst="round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732240" y="3577580"/>
            <a:ext cx="1368152" cy="307777"/>
          </a:xfrm>
          <a:prstGeom prst="rect">
            <a:avLst/>
          </a:prstGeom>
          <a:noFill/>
        </p:spPr>
        <p:txBody>
          <a:bodyPr wrap="square" rtlCol="0">
            <a:spAutoFit/>
          </a:bodyPr>
          <a:lstStyle/>
          <a:p>
            <a:r>
              <a:rPr lang="zh-CN" altLang="en-US" sz="1400" dirty="0" smtClean="0">
                <a:solidFill>
                  <a:srgbClr val="FF0000"/>
                </a:solidFill>
              </a:rPr>
              <a:t>指标展示区域</a:t>
            </a:r>
            <a:endParaRPr lang="zh-CN" altLang="en-US" sz="1400" dirty="0">
              <a:solidFill>
                <a:srgbClr val="FF0000"/>
              </a:solidFill>
            </a:endParaRPr>
          </a:p>
        </p:txBody>
      </p:sp>
      <p:sp>
        <p:nvSpPr>
          <p:cNvPr id="15" name="圆角矩形 14"/>
          <p:cNvSpPr/>
          <p:nvPr/>
        </p:nvSpPr>
        <p:spPr>
          <a:xfrm>
            <a:off x="2699792" y="5449788"/>
            <a:ext cx="1224136" cy="26521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线形标注 2 16"/>
          <p:cNvSpPr/>
          <p:nvPr/>
        </p:nvSpPr>
        <p:spPr>
          <a:xfrm>
            <a:off x="3563888" y="5089748"/>
            <a:ext cx="936104" cy="288032"/>
          </a:xfrm>
          <a:prstGeom prst="borderCallout2">
            <a:avLst>
              <a:gd name="adj1" fmla="val 18750"/>
              <a:gd name="adj2" fmla="val -8333"/>
              <a:gd name="adj3" fmla="val 18750"/>
              <a:gd name="adj4" fmla="val -16667"/>
              <a:gd name="adj5" fmla="val 125728"/>
              <a:gd name="adj6" fmla="val -16731"/>
            </a:avLst>
          </a:prstGeom>
          <a:solidFill>
            <a:schemeClr val="accent3">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rPr>
              <a:t>查询功能</a:t>
            </a:r>
            <a:endParaRPr lang="zh-CN" altLang="en-US" sz="1200" dirty="0">
              <a:solidFill>
                <a:srgbClr val="FF0000"/>
              </a:solidFill>
            </a:endParaRPr>
          </a:p>
        </p:txBody>
      </p:sp>
    </p:spTree>
    <p:extLst>
      <p:ext uri="{BB962C8B-B14F-4D97-AF65-F5344CB8AC3E}">
        <p14:creationId xmlns:p14="http://schemas.microsoft.com/office/powerpoint/2010/main" val="1127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dministrator\AppData\Roaming\Tencent\Users\41572508\QQ\WinTemp\RichOle\MYJ3(M6_)V$XU8)%XU3UKX4.png"/>
          <p:cNvPicPr>
            <a:picLocks noChangeAspect="1" noChangeArrowheads="1"/>
          </p:cNvPicPr>
          <p:nvPr/>
        </p:nvPicPr>
        <p:blipFill>
          <a:blip r:embed="rId2" cstate="print"/>
          <a:srcRect/>
          <a:stretch>
            <a:fillRect/>
          </a:stretch>
        </p:blipFill>
        <p:spPr bwMode="auto">
          <a:xfrm>
            <a:off x="611560" y="1298618"/>
            <a:ext cx="7920880" cy="4416382"/>
          </a:xfrm>
          <a:prstGeom prst="rect">
            <a:avLst/>
          </a:prstGeom>
          <a:noFill/>
        </p:spPr>
      </p:pic>
      <p:sp>
        <p:nvSpPr>
          <p:cNvPr id="10" name="圆角矩形 9"/>
          <p:cNvSpPr/>
          <p:nvPr/>
        </p:nvSpPr>
        <p:spPr>
          <a:xfrm>
            <a:off x="5580112" y="1561356"/>
            <a:ext cx="1224136" cy="26521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5940152" y="841276"/>
            <a:ext cx="1044116" cy="504056"/>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选择关联匹配的指标</a:t>
            </a:r>
            <a:endParaRPr lang="zh-CN" altLang="en-US" sz="1200" dirty="0">
              <a:solidFill>
                <a:schemeClr val="tx1"/>
              </a:solidFill>
            </a:endParaRPr>
          </a:p>
        </p:txBody>
      </p:sp>
      <p:pic>
        <p:nvPicPr>
          <p:cNvPr id="8" name="Picture 2" descr="C:\Users\Administrator\AppData\Roaming\Tencent\Users\41572508\QQ\WinTemp\RichOle\P~F4]$_CTYG4X`AU3ZK$DYG.png"/>
          <p:cNvPicPr>
            <a:picLocks noChangeAspect="1" noChangeArrowheads="1"/>
          </p:cNvPicPr>
          <p:nvPr/>
        </p:nvPicPr>
        <p:blipFill>
          <a:blip r:embed="rId3" cstate="print"/>
          <a:srcRect/>
          <a:stretch>
            <a:fillRect/>
          </a:stretch>
        </p:blipFill>
        <p:spPr bwMode="auto">
          <a:xfrm>
            <a:off x="467544" y="1273324"/>
            <a:ext cx="8415089" cy="4266678"/>
          </a:xfrm>
          <a:prstGeom prst="rect">
            <a:avLst/>
          </a:prstGeom>
          <a:noFill/>
        </p:spPr>
      </p:pic>
      <p:sp>
        <p:nvSpPr>
          <p:cNvPr id="9" name="圆角矩形 8"/>
          <p:cNvSpPr/>
          <p:nvPr/>
        </p:nvSpPr>
        <p:spPr>
          <a:xfrm>
            <a:off x="1547664" y="1777380"/>
            <a:ext cx="1584176" cy="1224136"/>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标注 10"/>
          <p:cNvSpPr/>
          <p:nvPr/>
        </p:nvSpPr>
        <p:spPr>
          <a:xfrm>
            <a:off x="2627784" y="1129308"/>
            <a:ext cx="1044116" cy="504056"/>
          </a:xfrm>
          <a:prstGeom prst="wedgeRectCallout">
            <a:avLst>
              <a:gd name="adj1" fmla="val -60641"/>
              <a:gd name="adj2" fmla="val 107263"/>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检索结果对应库名</a:t>
            </a:r>
            <a:endParaRPr lang="zh-CN" altLang="en-US" sz="1200" dirty="0">
              <a:solidFill>
                <a:schemeClr val="tx1"/>
              </a:solidFill>
            </a:endParaRPr>
          </a:p>
        </p:txBody>
      </p:sp>
      <p:sp>
        <p:nvSpPr>
          <p:cNvPr id="12" name="圆角矩形 11"/>
          <p:cNvSpPr/>
          <p:nvPr/>
        </p:nvSpPr>
        <p:spPr>
          <a:xfrm>
            <a:off x="6372200" y="1777380"/>
            <a:ext cx="1008112" cy="1296144"/>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标注 12"/>
          <p:cNvSpPr/>
          <p:nvPr/>
        </p:nvSpPr>
        <p:spPr>
          <a:xfrm>
            <a:off x="7020272" y="1057300"/>
            <a:ext cx="1044116" cy="504056"/>
          </a:xfrm>
          <a:prstGeom prst="wedgeRectCallout">
            <a:avLst>
              <a:gd name="adj1" fmla="val -60641"/>
              <a:gd name="adj2" fmla="val 107263"/>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检索结果指标</a:t>
            </a:r>
            <a:endParaRPr lang="zh-CN" altLang="en-US" sz="1200" dirty="0">
              <a:solidFill>
                <a:schemeClr val="tx1"/>
              </a:solidFill>
            </a:endParaRPr>
          </a:p>
        </p:txBody>
      </p:sp>
      <p:sp>
        <p:nvSpPr>
          <p:cNvPr id="14" name="圆角矩形 13"/>
          <p:cNvSpPr/>
          <p:nvPr/>
        </p:nvSpPr>
        <p:spPr>
          <a:xfrm>
            <a:off x="6524600" y="1929780"/>
            <a:ext cx="855712" cy="351656"/>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1" descr="C:\Users\Administrator\AppData\Roaming\Tencent\Users\41572508\QQ\WinTemp\RichOle\SI$KSVNR6ZX`E98{65JTB96.png"/>
          <p:cNvPicPr>
            <a:picLocks noChangeAspect="1" noChangeArrowheads="1"/>
          </p:cNvPicPr>
          <p:nvPr/>
        </p:nvPicPr>
        <p:blipFill>
          <a:blip r:embed="rId4" cstate="print"/>
          <a:srcRect/>
          <a:stretch>
            <a:fillRect/>
          </a:stretch>
        </p:blipFill>
        <p:spPr bwMode="auto">
          <a:xfrm>
            <a:off x="611560" y="769268"/>
            <a:ext cx="7850522" cy="4945732"/>
          </a:xfrm>
          <a:prstGeom prst="rect">
            <a:avLst/>
          </a:prstGeom>
          <a:noFill/>
        </p:spPr>
      </p:pic>
      <p:sp>
        <p:nvSpPr>
          <p:cNvPr id="17" name="圆角矩形 16"/>
          <p:cNvSpPr/>
          <p:nvPr/>
        </p:nvSpPr>
        <p:spPr>
          <a:xfrm>
            <a:off x="4139952" y="4945732"/>
            <a:ext cx="1224136" cy="28803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标注 17"/>
          <p:cNvSpPr/>
          <p:nvPr/>
        </p:nvSpPr>
        <p:spPr>
          <a:xfrm>
            <a:off x="5004048" y="3865612"/>
            <a:ext cx="1044116" cy="504056"/>
          </a:xfrm>
          <a:prstGeom prst="wedgeRectCallout">
            <a:avLst>
              <a:gd name="adj1" fmla="val -61778"/>
              <a:gd name="adj2" fmla="val 152026"/>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smtClean="0">
                <a:solidFill>
                  <a:schemeClr val="tx1"/>
                </a:solidFill>
              </a:rPr>
              <a:t>检查最终结果</a:t>
            </a:r>
            <a:endParaRPr lang="zh-CN" altLang="en-US" sz="1200" dirty="0">
              <a:solidFill>
                <a:schemeClr val="tx1"/>
              </a:solidFill>
            </a:endParaRPr>
          </a:p>
        </p:txBody>
      </p:sp>
      <p:sp>
        <p:nvSpPr>
          <p:cNvPr id="7" name="圆角矩形 6"/>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数据检索功能</a:t>
            </a:r>
            <a:endParaRPr lang="zh-CN" altLang="en-US" b="1" dirty="0">
              <a:solidFill>
                <a:schemeClr val="tx1"/>
              </a:solidFill>
            </a:endParaRPr>
          </a:p>
        </p:txBody>
      </p:sp>
    </p:spTree>
    <p:extLst>
      <p:ext uri="{BB962C8B-B14F-4D97-AF65-F5344CB8AC3E}">
        <p14:creationId xmlns:p14="http://schemas.microsoft.com/office/powerpoint/2010/main" val="321285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1" presetClass="entr" presetSubtype="0"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1" presetClass="entr" presetSubtype="0" fill="hold" grpId="0" nodeType="withEffect">
                                  <p:stCondLst>
                                    <p:cond delay="10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1" presetClass="entr" presetSubtype="0" fill="hold" grpId="0" nodeType="withEffect">
                                  <p:stCondLst>
                                    <p:cond delay="10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in)">
                                      <p:cBhvr>
                                        <p:cTn id="43" dur="500"/>
                                        <p:tgtEl>
                                          <p:spTgt spid="16"/>
                                        </p:tgtEl>
                                      </p:cBhvr>
                                    </p:animEffect>
                                  </p:childTnLst>
                                </p:cTn>
                              </p:par>
                              <p:par>
                                <p:cTn id="44" presetID="1" presetClass="entr" presetSubtype="0" fill="hold" grpId="0" nodeType="withEffect">
                                  <p:stCondLst>
                                    <p:cond delay="10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animBg="1"/>
      <p:bldP spid="11" grpId="0" animBg="1"/>
      <p:bldP spid="12" grpId="0" animBg="1"/>
      <p:bldP spid="13" grpId="0" animBg="1"/>
      <p:bldP spid="14"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表单类型</a:t>
            </a:r>
            <a:endParaRPr lang="zh-CN" altLang="en-US" dirty="0" smtClean="0"/>
          </a:p>
        </p:txBody>
      </p:sp>
      <p:pic>
        <p:nvPicPr>
          <p:cNvPr id="88065" name="Picture 1" descr="C:\Users\Administrator\AppData\Roaming\Tencent\Users\41572508\QQ\WinTemp\RichOle\33[1%EU{2AKMPIRQK98DLP6.png"/>
          <p:cNvPicPr>
            <a:picLocks noChangeAspect="1" noChangeArrowheads="1"/>
          </p:cNvPicPr>
          <p:nvPr/>
        </p:nvPicPr>
        <p:blipFill>
          <a:blip r:embed="rId2" cstate="print"/>
          <a:srcRect/>
          <a:stretch>
            <a:fillRect/>
          </a:stretch>
        </p:blipFill>
        <p:spPr bwMode="auto">
          <a:xfrm>
            <a:off x="539552" y="1345332"/>
            <a:ext cx="8391525" cy="4124325"/>
          </a:xfrm>
          <a:prstGeom prst="rect">
            <a:avLst/>
          </a:prstGeom>
          <a:noFill/>
        </p:spPr>
      </p:pic>
      <p:sp>
        <p:nvSpPr>
          <p:cNvPr id="4" name="圆角矩形 3"/>
          <p:cNvSpPr/>
          <p:nvPr/>
        </p:nvSpPr>
        <p:spPr>
          <a:xfrm>
            <a:off x="2771800" y="1993404"/>
            <a:ext cx="1224136" cy="432048"/>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标注 4"/>
          <p:cNvSpPr/>
          <p:nvPr/>
        </p:nvSpPr>
        <p:spPr>
          <a:xfrm>
            <a:off x="3275856" y="1345332"/>
            <a:ext cx="864096" cy="540640"/>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区别？</a:t>
            </a:r>
            <a:endParaRPr lang="zh-CN" alt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Administrator\AppData\Roaming\Tencent\Users\41572508\QQ\WinTemp\RichOle\``_JIG0FB[B9HA]6EACE3_7.png"/>
          <p:cNvPicPr>
            <a:picLocks noChangeAspect="1" noChangeArrowheads="1"/>
          </p:cNvPicPr>
          <p:nvPr/>
        </p:nvPicPr>
        <p:blipFill>
          <a:blip r:embed="rId2" cstate="print"/>
          <a:srcRect/>
          <a:stretch>
            <a:fillRect/>
          </a:stretch>
        </p:blipFill>
        <p:spPr bwMode="auto">
          <a:xfrm>
            <a:off x="539552" y="955204"/>
            <a:ext cx="7881124" cy="4759796"/>
          </a:xfrm>
          <a:prstGeom prst="rect">
            <a:avLst/>
          </a:prstGeom>
          <a:noFill/>
        </p:spPr>
      </p:pic>
      <p:sp>
        <p:nvSpPr>
          <p:cNvPr id="5" name="圆角矩形 4"/>
          <p:cNvSpPr/>
          <p:nvPr/>
        </p:nvSpPr>
        <p:spPr>
          <a:xfrm>
            <a:off x="467544" y="1561356"/>
            <a:ext cx="2088232" cy="2952328"/>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843808" y="841276"/>
            <a:ext cx="1224136" cy="432048"/>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627784" y="4009628"/>
            <a:ext cx="1512168" cy="64807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标注 7"/>
          <p:cNvSpPr/>
          <p:nvPr/>
        </p:nvSpPr>
        <p:spPr>
          <a:xfrm>
            <a:off x="3203848" y="193204"/>
            <a:ext cx="864096" cy="540640"/>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基础表</a:t>
            </a:r>
            <a:endParaRPr lang="zh-CN" altLang="en-US" sz="1200" dirty="0">
              <a:solidFill>
                <a:schemeClr val="tx1"/>
              </a:solidFill>
            </a:endParaRPr>
          </a:p>
        </p:txBody>
      </p:sp>
      <p:sp>
        <p:nvSpPr>
          <p:cNvPr id="9" name="矩形标注 8"/>
          <p:cNvSpPr/>
          <p:nvPr/>
        </p:nvSpPr>
        <p:spPr>
          <a:xfrm>
            <a:off x="1547664" y="4657700"/>
            <a:ext cx="1008112" cy="504056"/>
          </a:xfrm>
          <a:prstGeom prst="wedgeRectCallout">
            <a:avLst>
              <a:gd name="adj1" fmla="val -53031"/>
              <a:gd name="adj2" fmla="val -302939"/>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400" dirty="0" smtClean="0">
                <a:solidFill>
                  <a:schemeClr val="tx1"/>
                </a:solidFill>
              </a:rPr>
              <a:t>树状单表结构</a:t>
            </a:r>
            <a:endParaRPr lang="zh-CN" altLang="en-US" sz="1400" dirty="0">
              <a:solidFill>
                <a:schemeClr val="tx1"/>
              </a:solidFill>
            </a:endParaRPr>
          </a:p>
        </p:txBody>
      </p:sp>
      <p:sp>
        <p:nvSpPr>
          <p:cNvPr id="10" name="矩形标注 9"/>
          <p:cNvSpPr/>
          <p:nvPr/>
        </p:nvSpPr>
        <p:spPr>
          <a:xfrm>
            <a:off x="4427984" y="3577580"/>
            <a:ext cx="1008112" cy="504056"/>
          </a:xfrm>
          <a:prstGeom prst="wedgeRectCallout">
            <a:avLst>
              <a:gd name="adj1" fmla="val -77769"/>
              <a:gd name="adj2" fmla="val 9521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400" dirty="0" smtClean="0">
                <a:solidFill>
                  <a:schemeClr val="tx1"/>
                </a:solidFill>
              </a:rPr>
              <a:t>单表展示</a:t>
            </a:r>
            <a:endParaRPr lang="zh-CN" altLang="en-US" sz="1400" dirty="0">
              <a:solidFill>
                <a:schemeClr val="tx1"/>
              </a:solidFill>
            </a:endParaRPr>
          </a:p>
        </p:txBody>
      </p:sp>
      <p:pic>
        <p:nvPicPr>
          <p:cNvPr id="87045" name="Picture 5" descr="C:\Users\Administrator\AppData\Roaming\Tencent\Users\41572508\QQ\WinTemp\RichOle\SNYKFV[8Q(2L5(T[TBC[E@H.png"/>
          <p:cNvPicPr>
            <a:picLocks noChangeAspect="1" noChangeArrowheads="1"/>
          </p:cNvPicPr>
          <p:nvPr/>
        </p:nvPicPr>
        <p:blipFill>
          <a:blip r:embed="rId3" cstate="print"/>
          <a:srcRect/>
          <a:stretch>
            <a:fillRect/>
          </a:stretch>
        </p:blipFill>
        <p:spPr bwMode="auto">
          <a:xfrm>
            <a:off x="467544" y="841276"/>
            <a:ext cx="3024336" cy="4459052"/>
          </a:xfrm>
          <a:prstGeom prst="rect">
            <a:avLst/>
          </a:prstGeom>
          <a:noFill/>
        </p:spPr>
      </p:pic>
      <p:pic>
        <p:nvPicPr>
          <p:cNvPr id="87046" name="Picture 6" descr="C:\Users\Administrator\AppData\Roaming\Tencent\Users\41572508\QQ\WinTemp\RichOle\NNSUKK(3QFAS4EN[UFPTPSL.png"/>
          <p:cNvPicPr>
            <a:picLocks noChangeAspect="1" noChangeArrowheads="1"/>
          </p:cNvPicPr>
          <p:nvPr/>
        </p:nvPicPr>
        <p:blipFill>
          <a:blip r:embed="rId4" cstate="print"/>
          <a:srcRect/>
          <a:stretch>
            <a:fillRect/>
          </a:stretch>
        </p:blipFill>
        <p:spPr bwMode="auto">
          <a:xfrm>
            <a:off x="3275856" y="841276"/>
            <a:ext cx="3024336" cy="4485120"/>
          </a:xfrm>
          <a:prstGeom prst="rect">
            <a:avLst/>
          </a:prstGeom>
          <a:noFill/>
        </p:spPr>
      </p:pic>
      <p:pic>
        <p:nvPicPr>
          <p:cNvPr id="87047" name="Picture 7" descr="C:\Users\Administrator\AppData\Roaming\Tencent\Users\41572508\QQ\WinTemp\RichOle\M@4}FWFEH7E4F7D}Y_MJJKB.png"/>
          <p:cNvPicPr>
            <a:picLocks noChangeAspect="1" noChangeArrowheads="1"/>
          </p:cNvPicPr>
          <p:nvPr/>
        </p:nvPicPr>
        <p:blipFill>
          <a:blip r:embed="rId5" cstate="print"/>
          <a:srcRect/>
          <a:stretch>
            <a:fillRect/>
          </a:stretch>
        </p:blipFill>
        <p:spPr bwMode="auto">
          <a:xfrm>
            <a:off x="5940152" y="841275"/>
            <a:ext cx="3203848" cy="45206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7045"/>
                                        </p:tgtEl>
                                        <p:attrNameLst>
                                          <p:attrName>style.visibility</p:attrName>
                                        </p:attrNameLst>
                                      </p:cBhvr>
                                      <p:to>
                                        <p:strVal val="visible"/>
                                      </p:to>
                                    </p:set>
                                    <p:animEffect transition="in" filter="blinds(horizontal)">
                                      <p:cBhvr>
                                        <p:cTn id="34" dur="500"/>
                                        <p:tgtEl>
                                          <p:spTgt spid="8704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7046"/>
                                        </p:tgtEl>
                                        <p:attrNameLst>
                                          <p:attrName>style.visibility</p:attrName>
                                        </p:attrNameLst>
                                      </p:cBhvr>
                                      <p:to>
                                        <p:strVal val="visible"/>
                                      </p:to>
                                    </p:set>
                                    <p:animEffect transition="in" filter="blinds(horizontal)">
                                      <p:cBhvr>
                                        <p:cTn id="39" dur="500"/>
                                        <p:tgtEl>
                                          <p:spTgt spid="8704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87047"/>
                                        </p:tgtEl>
                                        <p:attrNameLst>
                                          <p:attrName>style.visibility</p:attrName>
                                        </p:attrNameLst>
                                      </p:cBhvr>
                                      <p:to>
                                        <p:strVal val="visible"/>
                                      </p:to>
                                    </p:set>
                                    <p:animEffect transition="in" filter="blinds(horizontal)">
                                      <p:cBhvr>
                                        <p:cTn id="44" dur="5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83568" y="1273324"/>
            <a:ext cx="6840760" cy="33123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8520" y="586399"/>
            <a:ext cx="648270" cy="9029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83568" y="1921396"/>
            <a:ext cx="6840760" cy="1754326"/>
          </a:xfrm>
          <a:prstGeom prst="rect">
            <a:avLst/>
          </a:prstGeom>
          <a:noFill/>
        </p:spPr>
        <p:txBody>
          <a:bodyPr wrap="square" rtlCol="0">
            <a:spAutoFit/>
          </a:bodyPr>
          <a:lstStyle/>
          <a:p>
            <a:pPr>
              <a:lnSpc>
                <a:spcPct val="150000"/>
              </a:lnSpc>
            </a:pPr>
            <a:r>
              <a:rPr lang="en-US" altLang="zh-CN" b="1" dirty="0" smtClean="0">
                <a:solidFill>
                  <a:schemeClr val="tx2"/>
                </a:solidFill>
                <a:latin typeface="微软雅黑" panose="020B0503020204020204" pitchFamily="34" charset="-122"/>
                <a:ea typeface="微软雅黑" panose="020B0503020204020204" pitchFamily="34" charset="-122"/>
              </a:rPr>
              <a:t>CCER</a:t>
            </a:r>
            <a:r>
              <a:rPr lang="zh-CN" altLang="en-US" b="1" dirty="0" smtClean="0">
                <a:solidFill>
                  <a:schemeClr val="tx2"/>
                </a:solidFill>
                <a:latin typeface="微软雅黑" panose="020B0503020204020204" pitchFamily="34" charset="-122"/>
                <a:ea typeface="微软雅黑" panose="020B0503020204020204" pitchFamily="34" charset="-122"/>
              </a:rPr>
              <a:t>经济金融数据库是一款将</a:t>
            </a:r>
            <a:r>
              <a:rPr lang="zh-CN" altLang="en-US" b="1" dirty="0">
                <a:solidFill>
                  <a:schemeClr val="tx2"/>
                </a:solidFill>
                <a:latin typeface="微软雅黑" panose="020B0503020204020204" pitchFamily="34" charset="-122"/>
                <a:ea typeface="微软雅黑" panose="020B0503020204020204" pitchFamily="34" charset="-122"/>
              </a:rPr>
              <a:t>经济类数据（宏观经济、微观经济、行业经济等）和金融业务类数据（银行业务、证券业务、保险业务等）进行收集、存储、加工、传输等处理，最终以数据集中模式展现给用户</a:t>
            </a:r>
            <a:r>
              <a:rPr lang="zh-CN" altLang="en-US" b="1" dirty="0" smtClean="0">
                <a:solidFill>
                  <a:schemeClr val="tx2"/>
                </a:solidFill>
                <a:latin typeface="微软雅黑" panose="020B0503020204020204" pitchFamily="34" charset="-122"/>
                <a:ea typeface="微软雅黑" panose="020B0503020204020204" pitchFamily="34" charset="-122"/>
              </a:rPr>
              <a:t>的研究型数据库。</a:t>
            </a:r>
            <a:endParaRPr lang="en-US" altLang="zh-CN" dirty="0" smtClean="0">
              <a:latin typeface="微软雅黑" panose="020B0503020204020204" pitchFamily="34" charset="-122"/>
              <a:ea typeface="微软雅黑" panose="020B0503020204020204" pitchFamily="34" charset="-122"/>
            </a:endParaRPr>
          </a:p>
        </p:txBody>
      </p:sp>
      <p:sp>
        <p:nvSpPr>
          <p:cNvPr id="8" name="矩形 7"/>
          <p:cNvSpPr/>
          <p:nvPr/>
        </p:nvSpPr>
        <p:spPr>
          <a:xfrm>
            <a:off x="576028" y="592926"/>
            <a:ext cx="1980029" cy="565604"/>
          </a:xfrm>
          <a:prstGeom prst="rect">
            <a:avLst/>
          </a:prstGeom>
        </p:spPr>
        <p:txBody>
          <a:bodyPr wrap="none">
            <a:spAutoFit/>
          </a:bodyPr>
          <a:lstStyle/>
          <a:p>
            <a:pPr>
              <a:lnSpc>
                <a:spcPct val="120000"/>
              </a:lnSpc>
            </a:pPr>
            <a:r>
              <a:rPr lang="zh-CN" altLang="en-US" sz="2800" b="1" dirty="0" smtClean="0">
                <a:solidFill>
                  <a:schemeClr val="tx2"/>
                </a:solidFill>
                <a:latin typeface="微软雅黑" panose="020B0503020204020204" pitchFamily="34" charset="-122"/>
                <a:ea typeface="微软雅黑" panose="020B0503020204020204" pitchFamily="34" charset="-122"/>
              </a:rPr>
              <a:t>数据库简介</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9133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AppData\Roaming\Tencent\Users\41572508\QQ\WinTemp\RichOle\1WVJAR3PO`[]TH~O5}O9DXT.png"/>
          <p:cNvPicPr>
            <a:picLocks noChangeAspect="1" noChangeArrowheads="1"/>
          </p:cNvPicPr>
          <p:nvPr/>
        </p:nvPicPr>
        <p:blipFill>
          <a:blip r:embed="rId2" cstate="print"/>
          <a:srcRect/>
          <a:stretch>
            <a:fillRect/>
          </a:stretch>
        </p:blipFill>
        <p:spPr bwMode="auto">
          <a:xfrm>
            <a:off x="539552" y="860930"/>
            <a:ext cx="7632848" cy="4854070"/>
          </a:xfrm>
          <a:prstGeom prst="rect">
            <a:avLst/>
          </a:prstGeom>
          <a:noFill/>
        </p:spPr>
      </p:pic>
      <p:sp>
        <p:nvSpPr>
          <p:cNvPr id="3" name="矩形标注 2"/>
          <p:cNvSpPr/>
          <p:nvPr/>
        </p:nvSpPr>
        <p:spPr>
          <a:xfrm>
            <a:off x="3203848" y="193204"/>
            <a:ext cx="864096" cy="540640"/>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聚合表</a:t>
            </a:r>
            <a:endParaRPr lang="zh-CN" altLang="en-US" sz="1200" dirty="0">
              <a:solidFill>
                <a:schemeClr val="tx1"/>
              </a:solidFill>
            </a:endParaRPr>
          </a:p>
        </p:txBody>
      </p:sp>
      <p:sp>
        <p:nvSpPr>
          <p:cNvPr id="5" name="圆角矩形 4"/>
          <p:cNvSpPr/>
          <p:nvPr/>
        </p:nvSpPr>
        <p:spPr>
          <a:xfrm>
            <a:off x="2771800" y="841276"/>
            <a:ext cx="1224136" cy="432048"/>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1259632" y="3793604"/>
            <a:ext cx="864096" cy="540640"/>
          </a:xfrm>
          <a:prstGeom prst="wedgeRectCallout">
            <a:avLst>
              <a:gd name="adj1" fmla="val -30453"/>
              <a:gd name="adj2" fmla="val -216459"/>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未区分子库</a:t>
            </a:r>
            <a:endParaRPr lang="zh-CN" altLang="en-US" sz="1200" dirty="0">
              <a:solidFill>
                <a:schemeClr val="tx1"/>
              </a:solidFill>
            </a:endParaRPr>
          </a:p>
        </p:txBody>
      </p:sp>
      <p:sp>
        <p:nvSpPr>
          <p:cNvPr id="7" name="圆角矩形 6"/>
          <p:cNvSpPr/>
          <p:nvPr/>
        </p:nvSpPr>
        <p:spPr>
          <a:xfrm>
            <a:off x="2627784" y="4009628"/>
            <a:ext cx="2664296" cy="432048"/>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标注 7"/>
          <p:cNvSpPr/>
          <p:nvPr/>
        </p:nvSpPr>
        <p:spPr>
          <a:xfrm>
            <a:off x="5436096" y="3217540"/>
            <a:ext cx="864096" cy="540640"/>
          </a:xfrm>
          <a:prstGeom prst="wedgeRectCallout">
            <a:avLst>
              <a:gd name="adj1" fmla="val -89548"/>
              <a:gd name="adj2" fmla="val 10643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合并数据库</a:t>
            </a:r>
            <a:endParaRPr lang="zh-CN" altLang="en-US" sz="1200" dirty="0">
              <a:solidFill>
                <a:schemeClr val="tx1"/>
              </a:solidFill>
            </a:endParaRPr>
          </a:p>
        </p:txBody>
      </p:sp>
      <p:sp>
        <p:nvSpPr>
          <p:cNvPr id="9" name="圆角矩形 8"/>
          <p:cNvSpPr/>
          <p:nvPr/>
        </p:nvSpPr>
        <p:spPr>
          <a:xfrm>
            <a:off x="467544" y="1561356"/>
            <a:ext cx="2088232" cy="2952328"/>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4" descr="C:\Users\Administrator\AppData\Roaming\Tencent\Users\41572508\QQ\WinTemp\RichOle\D50P)7_LV8`QU19BX3~3KH0.png"/>
          <p:cNvPicPr>
            <a:picLocks noChangeAspect="1" noChangeArrowheads="1"/>
          </p:cNvPicPr>
          <p:nvPr/>
        </p:nvPicPr>
        <p:blipFill>
          <a:blip r:embed="rId3" cstate="print"/>
          <a:srcRect/>
          <a:stretch>
            <a:fillRect/>
          </a:stretch>
        </p:blipFill>
        <p:spPr bwMode="auto">
          <a:xfrm>
            <a:off x="395536" y="1273324"/>
            <a:ext cx="8279110" cy="3918410"/>
          </a:xfrm>
          <a:prstGeom prst="rect">
            <a:avLst/>
          </a:prstGeom>
          <a:noFill/>
        </p:spPr>
      </p:pic>
      <p:sp>
        <p:nvSpPr>
          <p:cNvPr id="12" name="矩形 11"/>
          <p:cNvSpPr/>
          <p:nvPr/>
        </p:nvSpPr>
        <p:spPr>
          <a:xfrm>
            <a:off x="5076056" y="2713484"/>
            <a:ext cx="936104" cy="244827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012160" y="2713484"/>
            <a:ext cx="1008112" cy="244827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020272" y="2713484"/>
            <a:ext cx="1512168" cy="244827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39552" y="2713484"/>
            <a:ext cx="936104" cy="24482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标注 15"/>
          <p:cNvSpPr/>
          <p:nvPr/>
        </p:nvSpPr>
        <p:spPr>
          <a:xfrm>
            <a:off x="755576" y="1633364"/>
            <a:ext cx="864096" cy="540640"/>
          </a:xfrm>
          <a:prstGeom prst="wedgeRectCallout">
            <a:avLst>
              <a:gd name="adj1" fmla="val -20833"/>
              <a:gd name="adj2" fmla="val 141575"/>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关键词</a:t>
            </a:r>
            <a:endParaRPr lang="zh-CN" alt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1"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heckerboard(across)">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heckerboard(across)">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checkerboard(across)">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2" grpId="0" animBg="1"/>
      <p:bldP spid="13" grpId="0" animBg="1"/>
      <p:bldP spid="14" grpId="0" animBg="1"/>
      <p:bldP spid="15" grpId="0" animBg="1"/>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stretch>
            <a:fillRect/>
          </a:stretch>
        </p:blipFill>
        <p:spPr>
          <a:xfrm>
            <a:off x="539552" y="1489349"/>
            <a:ext cx="5976664" cy="3960440"/>
          </a:xfrm>
          <a:prstGeom prst="rect">
            <a:avLst/>
          </a:prstGeom>
        </p:spPr>
      </p:pic>
      <p:sp>
        <p:nvSpPr>
          <p:cNvPr id="2" name="圆角矩形 1"/>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关联查询功能</a:t>
            </a:r>
            <a:endParaRPr lang="zh-CN" altLang="en-US" b="1" dirty="0">
              <a:solidFill>
                <a:schemeClr val="tx1"/>
              </a:solidFill>
            </a:endParaRPr>
          </a:p>
        </p:txBody>
      </p:sp>
      <p:sp>
        <p:nvSpPr>
          <p:cNvPr id="4" name="矩形标注 3"/>
          <p:cNvSpPr/>
          <p:nvPr/>
        </p:nvSpPr>
        <p:spPr>
          <a:xfrm>
            <a:off x="1907704" y="4369668"/>
            <a:ext cx="864096" cy="684656"/>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点击打开关联查询界面</a:t>
            </a:r>
            <a:endParaRPr lang="zh-CN" altLang="en-US" sz="1200" dirty="0">
              <a:solidFill>
                <a:schemeClr val="tx1"/>
              </a:solidFill>
            </a:endParaRPr>
          </a:p>
        </p:txBody>
      </p:sp>
      <p:pic>
        <p:nvPicPr>
          <p:cNvPr id="6" name="图片 5"/>
          <p:cNvPicPr>
            <a:picLocks noChangeAspect="1"/>
          </p:cNvPicPr>
          <p:nvPr/>
        </p:nvPicPr>
        <p:blipFill>
          <a:blip r:embed="rId3" cstate="print"/>
          <a:stretch>
            <a:fillRect/>
          </a:stretch>
        </p:blipFill>
        <p:spPr>
          <a:xfrm>
            <a:off x="2195736" y="1850187"/>
            <a:ext cx="2775769" cy="2124016"/>
          </a:xfrm>
          <a:prstGeom prst="rect">
            <a:avLst/>
          </a:prstGeom>
        </p:spPr>
      </p:pic>
      <p:pic>
        <p:nvPicPr>
          <p:cNvPr id="7" name="图片 6"/>
          <p:cNvPicPr>
            <a:picLocks noChangeAspect="1"/>
          </p:cNvPicPr>
          <p:nvPr/>
        </p:nvPicPr>
        <p:blipFill>
          <a:blip r:embed="rId4" cstate="print"/>
          <a:stretch>
            <a:fillRect/>
          </a:stretch>
        </p:blipFill>
        <p:spPr>
          <a:xfrm>
            <a:off x="2201456" y="1850187"/>
            <a:ext cx="2808312" cy="2120922"/>
          </a:xfrm>
          <a:prstGeom prst="rect">
            <a:avLst/>
          </a:prstGeom>
        </p:spPr>
      </p:pic>
      <p:sp>
        <p:nvSpPr>
          <p:cNvPr id="10" name="矩形标注 9"/>
          <p:cNvSpPr/>
          <p:nvPr/>
        </p:nvSpPr>
        <p:spPr>
          <a:xfrm>
            <a:off x="3061562" y="1887346"/>
            <a:ext cx="1044116" cy="504056"/>
          </a:xfrm>
          <a:prstGeom prst="wedgeRect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选择要关联的表单</a:t>
            </a:r>
            <a:endParaRPr lang="zh-CN" altLang="en-US" sz="1200" dirty="0">
              <a:solidFill>
                <a:schemeClr val="tx1"/>
              </a:solidFill>
            </a:endParaRPr>
          </a:p>
        </p:txBody>
      </p:sp>
      <p:pic>
        <p:nvPicPr>
          <p:cNvPr id="8" name="图片 7"/>
          <p:cNvPicPr>
            <a:picLocks noChangeAspect="1"/>
          </p:cNvPicPr>
          <p:nvPr/>
        </p:nvPicPr>
        <p:blipFill>
          <a:blip r:embed="rId5" cstate="print"/>
          <a:stretch>
            <a:fillRect/>
          </a:stretch>
        </p:blipFill>
        <p:spPr>
          <a:xfrm>
            <a:off x="2195736" y="1850188"/>
            <a:ext cx="2814032" cy="212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矩形标注 8"/>
          <p:cNvSpPr/>
          <p:nvPr/>
        </p:nvSpPr>
        <p:spPr>
          <a:xfrm>
            <a:off x="3635896" y="1921396"/>
            <a:ext cx="1044116" cy="504056"/>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选择关联匹配的指标</a:t>
            </a:r>
            <a:endParaRPr lang="zh-CN" altLang="en-US" sz="1200" dirty="0">
              <a:solidFill>
                <a:schemeClr val="tx1"/>
              </a:solidFill>
            </a:endParaRPr>
          </a:p>
        </p:txBody>
      </p:sp>
      <p:pic>
        <p:nvPicPr>
          <p:cNvPr id="11" name="图片 10"/>
          <p:cNvPicPr>
            <a:picLocks noChangeAspect="1"/>
          </p:cNvPicPr>
          <p:nvPr/>
        </p:nvPicPr>
        <p:blipFill>
          <a:blip r:embed="rId6" cstate="print"/>
          <a:stretch>
            <a:fillRect/>
          </a:stretch>
        </p:blipFill>
        <p:spPr>
          <a:xfrm>
            <a:off x="683568" y="481236"/>
            <a:ext cx="6414294" cy="5004990"/>
          </a:xfrm>
          <a:prstGeom prst="rect">
            <a:avLst/>
          </a:prstGeom>
        </p:spPr>
      </p:pic>
      <p:sp>
        <p:nvSpPr>
          <p:cNvPr id="12" name="矩形 11"/>
          <p:cNvSpPr/>
          <p:nvPr/>
        </p:nvSpPr>
        <p:spPr>
          <a:xfrm>
            <a:off x="827584" y="3073524"/>
            <a:ext cx="6192688" cy="2376264"/>
          </a:xfrm>
          <a:prstGeom prst="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sp>
        <p:nvSpPr>
          <p:cNvPr id="13" name="矩形标注 12"/>
          <p:cNvSpPr/>
          <p:nvPr/>
        </p:nvSpPr>
        <p:spPr>
          <a:xfrm>
            <a:off x="2123728" y="2497460"/>
            <a:ext cx="1224136" cy="486271"/>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选择关联表单中的指标</a:t>
            </a:r>
            <a:endParaRPr lang="zh-CN" altLang="en-US" sz="1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10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10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9"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611560" y="337219"/>
            <a:ext cx="7704856" cy="4894051"/>
          </a:xfrm>
          <a:prstGeom prst="rect">
            <a:avLst/>
          </a:prstGeom>
        </p:spPr>
      </p:pic>
      <p:sp>
        <p:nvSpPr>
          <p:cNvPr id="3" name="矩形标注 2"/>
          <p:cNvSpPr/>
          <p:nvPr/>
        </p:nvSpPr>
        <p:spPr>
          <a:xfrm>
            <a:off x="2339752" y="2209428"/>
            <a:ext cx="864096" cy="648072"/>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点击预览关联查询结果</a:t>
            </a:r>
            <a:endParaRPr lang="zh-CN" altLang="en-US" sz="1200" dirty="0">
              <a:solidFill>
                <a:schemeClr val="tx1"/>
              </a:solidFill>
            </a:endParaRPr>
          </a:p>
        </p:txBody>
      </p:sp>
      <p:sp>
        <p:nvSpPr>
          <p:cNvPr id="4" name="矩形 3"/>
          <p:cNvSpPr/>
          <p:nvPr/>
        </p:nvSpPr>
        <p:spPr>
          <a:xfrm>
            <a:off x="2051720" y="3433564"/>
            <a:ext cx="3816424" cy="1800200"/>
          </a:xfrm>
          <a:prstGeom prst="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spTree>
    <p:extLst>
      <p:ext uri="{BB962C8B-B14F-4D97-AF65-F5344CB8AC3E}">
        <p14:creationId xmlns:p14="http://schemas.microsoft.com/office/powerpoint/2010/main" val="1577021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stretch>
            <a:fillRect/>
          </a:stretch>
        </p:blipFill>
        <p:spPr>
          <a:xfrm>
            <a:off x="467544" y="1201316"/>
            <a:ext cx="7416824" cy="4354236"/>
          </a:xfrm>
          <a:prstGeom prst="rect">
            <a:avLst/>
          </a:prstGeom>
        </p:spPr>
      </p:pic>
      <p:sp>
        <p:nvSpPr>
          <p:cNvPr id="2" name="圆角矩形 1"/>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扩展查询功能</a:t>
            </a:r>
            <a:endParaRPr lang="zh-CN" altLang="en-US" b="1" dirty="0">
              <a:solidFill>
                <a:schemeClr val="tx1"/>
              </a:solidFill>
            </a:endParaRPr>
          </a:p>
        </p:txBody>
      </p:sp>
      <p:sp>
        <p:nvSpPr>
          <p:cNvPr id="4" name="矩形标注 3"/>
          <p:cNvSpPr/>
          <p:nvPr/>
        </p:nvSpPr>
        <p:spPr>
          <a:xfrm>
            <a:off x="1547664" y="4153644"/>
            <a:ext cx="1008112" cy="720080"/>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点击打开扩展查询条件设置页面</a:t>
            </a:r>
            <a:endParaRPr lang="zh-CN" altLang="en-US" sz="1200" dirty="0">
              <a:solidFill>
                <a:schemeClr val="tx1"/>
              </a:solidFill>
            </a:endParaRPr>
          </a:p>
        </p:txBody>
      </p:sp>
      <p:sp>
        <p:nvSpPr>
          <p:cNvPr id="8" name="矩形 7"/>
          <p:cNvSpPr/>
          <p:nvPr/>
        </p:nvSpPr>
        <p:spPr>
          <a:xfrm>
            <a:off x="971600" y="2065412"/>
            <a:ext cx="6624736" cy="237626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sp>
        <p:nvSpPr>
          <p:cNvPr id="9" name="矩形标注 8"/>
          <p:cNvSpPr/>
          <p:nvPr/>
        </p:nvSpPr>
        <p:spPr>
          <a:xfrm>
            <a:off x="3923928" y="1371861"/>
            <a:ext cx="914400" cy="612648"/>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400" dirty="0" smtClean="0">
                <a:solidFill>
                  <a:schemeClr val="tx1"/>
                </a:solidFill>
              </a:rPr>
              <a:t>选择要查询的指标</a:t>
            </a:r>
            <a:endParaRPr lang="zh-CN" alt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stretch>
            <a:fillRect/>
          </a:stretch>
        </p:blipFill>
        <p:spPr>
          <a:xfrm>
            <a:off x="409603" y="265212"/>
            <a:ext cx="7344816" cy="5233585"/>
          </a:xfrm>
          <a:prstGeom prst="rect">
            <a:avLst/>
          </a:prstGeom>
        </p:spPr>
      </p:pic>
      <p:sp>
        <p:nvSpPr>
          <p:cNvPr id="3" name="矩形标注 2"/>
          <p:cNvSpPr/>
          <p:nvPr/>
        </p:nvSpPr>
        <p:spPr>
          <a:xfrm>
            <a:off x="1189493" y="3468310"/>
            <a:ext cx="864096" cy="936104"/>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选择匹配规则 满足“所有”或“任何”</a:t>
            </a:r>
            <a:endParaRPr lang="zh-CN" altLang="en-US" sz="1200" dirty="0">
              <a:solidFill>
                <a:schemeClr val="tx1"/>
              </a:solidFill>
            </a:endParaRPr>
          </a:p>
        </p:txBody>
      </p:sp>
      <p:sp>
        <p:nvSpPr>
          <p:cNvPr id="8" name="矩形标注 7"/>
          <p:cNvSpPr/>
          <p:nvPr/>
        </p:nvSpPr>
        <p:spPr>
          <a:xfrm>
            <a:off x="2195736" y="3726771"/>
            <a:ext cx="720080" cy="720080"/>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添加一个查询条件</a:t>
            </a:r>
            <a:endParaRPr lang="zh-CN" altLang="en-US" sz="1200" dirty="0">
              <a:solidFill>
                <a:schemeClr val="tx1"/>
              </a:solidFill>
            </a:endParaRPr>
          </a:p>
        </p:txBody>
      </p:sp>
      <p:sp>
        <p:nvSpPr>
          <p:cNvPr id="11" name="矩形标注 10"/>
          <p:cNvSpPr/>
          <p:nvPr/>
        </p:nvSpPr>
        <p:spPr>
          <a:xfrm>
            <a:off x="2771800" y="4123625"/>
            <a:ext cx="1002843" cy="561578"/>
          </a:xfrm>
          <a:custGeom>
            <a:avLst/>
            <a:gdLst>
              <a:gd name="connsiteX0" fmla="*/ 0 w 914400"/>
              <a:gd name="connsiteY0" fmla="*/ 0 h 612648"/>
              <a:gd name="connsiteX1" fmla="*/ 152400 w 914400"/>
              <a:gd name="connsiteY1" fmla="*/ 0 h 612648"/>
              <a:gd name="connsiteX2" fmla="*/ 152400 w 914400"/>
              <a:gd name="connsiteY2" fmla="*/ 0 h 612648"/>
              <a:gd name="connsiteX3" fmla="*/ 381000 w 914400"/>
              <a:gd name="connsiteY3" fmla="*/ 0 h 612648"/>
              <a:gd name="connsiteX4" fmla="*/ 914400 w 914400"/>
              <a:gd name="connsiteY4" fmla="*/ 0 h 612648"/>
              <a:gd name="connsiteX5" fmla="*/ 914400 w 914400"/>
              <a:gd name="connsiteY5" fmla="*/ 357378 h 612648"/>
              <a:gd name="connsiteX6" fmla="*/ 914400 w 914400"/>
              <a:gd name="connsiteY6" fmla="*/ 357378 h 612648"/>
              <a:gd name="connsiteX7" fmla="*/ 914400 w 914400"/>
              <a:gd name="connsiteY7" fmla="*/ 510540 h 612648"/>
              <a:gd name="connsiteX8" fmla="*/ 914400 w 914400"/>
              <a:gd name="connsiteY8" fmla="*/ 612648 h 612648"/>
              <a:gd name="connsiteX9" fmla="*/ 381000 w 914400"/>
              <a:gd name="connsiteY9" fmla="*/ 612648 h 612648"/>
              <a:gd name="connsiteX10" fmla="*/ 266703 w 914400"/>
              <a:gd name="connsiteY10" fmla="*/ 689229 h 612648"/>
              <a:gd name="connsiteX11" fmla="*/ 152400 w 914400"/>
              <a:gd name="connsiteY11" fmla="*/ 612648 h 612648"/>
              <a:gd name="connsiteX12" fmla="*/ 0 w 914400"/>
              <a:gd name="connsiteY12" fmla="*/ 612648 h 612648"/>
              <a:gd name="connsiteX13" fmla="*/ 0 w 914400"/>
              <a:gd name="connsiteY13" fmla="*/ 510540 h 612648"/>
              <a:gd name="connsiteX14" fmla="*/ 0 w 914400"/>
              <a:gd name="connsiteY14" fmla="*/ 357378 h 612648"/>
              <a:gd name="connsiteX15" fmla="*/ 0 w 914400"/>
              <a:gd name="connsiteY15" fmla="*/ 357378 h 612648"/>
              <a:gd name="connsiteX16" fmla="*/ 0 w 914400"/>
              <a:gd name="connsiteY16" fmla="*/ 0 h 612648"/>
              <a:gd name="connsiteX0" fmla="*/ 0 w 914400"/>
              <a:gd name="connsiteY0" fmla="*/ 0 h 623392"/>
              <a:gd name="connsiteX1" fmla="*/ 152400 w 914400"/>
              <a:gd name="connsiteY1" fmla="*/ 0 h 623392"/>
              <a:gd name="connsiteX2" fmla="*/ 152400 w 914400"/>
              <a:gd name="connsiteY2" fmla="*/ 0 h 623392"/>
              <a:gd name="connsiteX3" fmla="*/ 381000 w 914400"/>
              <a:gd name="connsiteY3" fmla="*/ 0 h 623392"/>
              <a:gd name="connsiteX4" fmla="*/ 914400 w 914400"/>
              <a:gd name="connsiteY4" fmla="*/ 0 h 623392"/>
              <a:gd name="connsiteX5" fmla="*/ 914400 w 914400"/>
              <a:gd name="connsiteY5" fmla="*/ 357378 h 623392"/>
              <a:gd name="connsiteX6" fmla="*/ 914400 w 914400"/>
              <a:gd name="connsiteY6" fmla="*/ 357378 h 623392"/>
              <a:gd name="connsiteX7" fmla="*/ 914400 w 914400"/>
              <a:gd name="connsiteY7" fmla="*/ 510540 h 623392"/>
              <a:gd name="connsiteX8" fmla="*/ 914400 w 914400"/>
              <a:gd name="connsiteY8" fmla="*/ 612648 h 623392"/>
              <a:gd name="connsiteX9" fmla="*/ 381000 w 914400"/>
              <a:gd name="connsiteY9" fmla="*/ 612648 h 623392"/>
              <a:gd name="connsiteX10" fmla="*/ 266703 w 914400"/>
              <a:gd name="connsiteY10" fmla="*/ 623392 h 623392"/>
              <a:gd name="connsiteX11" fmla="*/ 152400 w 914400"/>
              <a:gd name="connsiteY11" fmla="*/ 612648 h 623392"/>
              <a:gd name="connsiteX12" fmla="*/ 0 w 914400"/>
              <a:gd name="connsiteY12" fmla="*/ 612648 h 623392"/>
              <a:gd name="connsiteX13" fmla="*/ 0 w 914400"/>
              <a:gd name="connsiteY13" fmla="*/ 510540 h 623392"/>
              <a:gd name="connsiteX14" fmla="*/ 0 w 914400"/>
              <a:gd name="connsiteY14" fmla="*/ 357378 h 623392"/>
              <a:gd name="connsiteX15" fmla="*/ 0 w 914400"/>
              <a:gd name="connsiteY15" fmla="*/ 357378 h 623392"/>
              <a:gd name="connsiteX16" fmla="*/ 0 w 914400"/>
              <a:gd name="connsiteY16" fmla="*/ 0 h 623392"/>
              <a:gd name="connsiteX0" fmla="*/ 380390 w 1294790"/>
              <a:gd name="connsiteY0" fmla="*/ 0 h 623392"/>
              <a:gd name="connsiteX1" fmla="*/ 532790 w 1294790"/>
              <a:gd name="connsiteY1" fmla="*/ 0 h 623392"/>
              <a:gd name="connsiteX2" fmla="*/ 532790 w 1294790"/>
              <a:gd name="connsiteY2" fmla="*/ 0 h 623392"/>
              <a:gd name="connsiteX3" fmla="*/ 761390 w 1294790"/>
              <a:gd name="connsiteY3" fmla="*/ 0 h 623392"/>
              <a:gd name="connsiteX4" fmla="*/ 1294790 w 1294790"/>
              <a:gd name="connsiteY4" fmla="*/ 0 h 623392"/>
              <a:gd name="connsiteX5" fmla="*/ 1294790 w 1294790"/>
              <a:gd name="connsiteY5" fmla="*/ 357378 h 623392"/>
              <a:gd name="connsiteX6" fmla="*/ 1294790 w 1294790"/>
              <a:gd name="connsiteY6" fmla="*/ 357378 h 623392"/>
              <a:gd name="connsiteX7" fmla="*/ 1294790 w 1294790"/>
              <a:gd name="connsiteY7" fmla="*/ 510540 h 623392"/>
              <a:gd name="connsiteX8" fmla="*/ 1294790 w 1294790"/>
              <a:gd name="connsiteY8" fmla="*/ 612648 h 623392"/>
              <a:gd name="connsiteX9" fmla="*/ 761390 w 1294790"/>
              <a:gd name="connsiteY9" fmla="*/ 612648 h 623392"/>
              <a:gd name="connsiteX10" fmla="*/ 647093 w 1294790"/>
              <a:gd name="connsiteY10" fmla="*/ 623392 h 623392"/>
              <a:gd name="connsiteX11" fmla="*/ 532790 w 1294790"/>
              <a:gd name="connsiteY11" fmla="*/ 612648 h 623392"/>
              <a:gd name="connsiteX12" fmla="*/ 0 w 1294790"/>
              <a:gd name="connsiteY12" fmla="*/ 576072 h 623392"/>
              <a:gd name="connsiteX13" fmla="*/ 380390 w 1294790"/>
              <a:gd name="connsiteY13" fmla="*/ 510540 h 623392"/>
              <a:gd name="connsiteX14" fmla="*/ 380390 w 1294790"/>
              <a:gd name="connsiteY14" fmla="*/ 357378 h 623392"/>
              <a:gd name="connsiteX15" fmla="*/ 380390 w 1294790"/>
              <a:gd name="connsiteY15" fmla="*/ 357378 h 623392"/>
              <a:gd name="connsiteX16" fmla="*/ 380390 w 1294790"/>
              <a:gd name="connsiteY16" fmla="*/ 0 h 6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4790" h="623392">
                <a:moveTo>
                  <a:pt x="380390" y="0"/>
                </a:moveTo>
                <a:lnTo>
                  <a:pt x="532790" y="0"/>
                </a:lnTo>
                <a:lnTo>
                  <a:pt x="532790" y="0"/>
                </a:lnTo>
                <a:lnTo>
                  <a:pt x="761390" y="0"/>
                </a:lnTo>
                <a:lnTo>
                  <a:pt x="1294790" y="0"/>
                </a:lnTo>
                <a:lnTo>
                  <a:pt x="1294790" y="357378"/>
                </a:lnTo>
                <a:lnTo>
                  <a:pt x="1294790" y="357378"/>
                </a:lnTo>
                <a:lnTo>
                  <a:pt x="1294790" y="510540"/>
                </a:lnTo>
                <a:lnTo>
                  <a:pt x="1294790" y="612648"/>
                </a:lnTo>
                <a:lnTo>
                  <a:pt x="761390" y="612648"/>
                </a:lnTo>
                <a:lnTo>
                  <a:pt x="647093" y="623392"/>
                </a:lnTo>
                <a:lnTo>
                  <a:pt x="532790" y="612648"/>
                </a:lnTo>
                <a:lnTo>
                  <a:pt x="0" y="576072"/>
                </a:lnTo>
                <a:lnTo>
                  <a:pt x="380390" y="510540"/>
                </a:lnTo>
                <a:lnTo>
                  <a:pt x="380390" y="357378"/>
                </a:lnTo>
                <a:lnTo>
                  <a:pt x="380390" y="357378"/>
                </a:lnTo>
                <a:lnTo>
                  <a:pt x="380390"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zh-CN" altLang="en-US" sz="1200" dirty="0" smtClean="0">
                <a:solidFill>
                  <a:schemeClr val="tx1"/>
                </a:solidFill>
              </a:rPr>
              <a:t>        添加一个条件组</a:t>
            </a:r>
            <a:endParaRPr lang="zh-CN" altLang="en-US" sz="1200" dirty="0">
              <a:solidFill>
                <a:schemeClr val="tx1"/>
              </a:solidFill>
            </a:endParaRPr>
          </a:p>
        </p:txBody>
      </p:sp>
      <p:sp>
        <p:nvSpPr>
          <p:cNvPr id="12" name="矩形 11"/>
          <p:cNvSpPr/>
          <p:nvPr/>
        </p:nvSpPr>
        <p:spPr>
          <a:xfrm>
            <a:off x="438936" y="3796119"/>
            <a:ext cx="7344816" cy="11470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sp>
        <p:nvSpPr>
          <p:cNvPr id="13" name="矩形 12"/>
          <p:cNvSpPr/>
          <p:nvPr/>
        </p:nvSpPr>
        <p:spPr>
          <a:xfrm>
            <a:off x="6887689" y="3796119"/>
            <a:ext cx="864096" cy="36004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扩展查询面板</a:t>
            </a:r>
            <a:endParaRPr lang="zh-CN" altLang="en-US" sz="1200" dirty="0">
              <a:solidFill>
                <a:schemeClr val="tx1"/>
              </a:solidFill>
            </a:endParaRPr>
          </a:p>
        </p:txBody>
      </p:sp>
    </p:spTree>
    <p:extLst>
      <p:ext uri="{BB962C8B-B14F-4D97-AF65-F5344CB8AC3E}">
        <p14:creationId xmlns:p14="http://schemas.microsoft.com/office/powerpoint/2010/main" val="330639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561975" y="1366837"/>
            <a:ext cx="8020050" cy="2981325"/>
          </a:xfrm>
          <a:prstGeom prst="rect">
            <a:avLst/>
          </a:prstGeom>
        </p:spPr>
      </p:pic>
      <p:sp>
        <p:nvSpPr>
          <p:cNvPr id="3" name="圆角矩形标注 2"/>
          <p:cNvSpPr/>
          <p:nvPr/>
        </p:nvSpPr>
        <p:spPr>
          <a:xfrm>
            <a:off x="899592" y="2065412"/>
            <a:ext cx="648072" cy="576064"/>
          </a:xfrm>
          <a:prstGeom prst="wedgeRound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选择指标</a:t>
            </a:r>
            <a:endParaRPr lang="zh-CN" altLang="en-US" sz="1200" dirty="0">
              <a:solidFill>
                <a:schemeClr val="tx1"/>
              </a:solidFill>
            </a:endParaRPr>
          </a:p>
        </p:txBody>
      </p:sp>
      <p:pic>
        <p:nvPicPr>
          <p:cNvPr id="7" name="图片 6"/>
          <p:cNvPicPr>
            <a:picLocks noChangeAspect="1"/>
          </p:cNvPicPr>
          <p:nvPr/>
        </p:nvPicPr>
        <p:blipFill>
          <a:blip r:embed="rId3" cstate="print"/>
          <a:stretch>
            <a:fillRect/>
          </a:stretch>
        </p:blipFill>
        <p:spPr>
          <a:xfrm>
            <a:off x="623887" y="1357312"/>
            <a:ext cx="7896225" cy="3000375"/>
          </a:xfrm>
          <a:prstGeom prst="rect">
            <a:avLst/>
          </a:prstGeom>
        </p:spPr>
      </p:pic>
      <p:sp>
        <p:nvSpPr>
          <p:cNvPr id="5" name="圆角矩形标注 4"/>
          <p:cNvSpPr/>
          <p:nvPr/>
        </p:nvSpPr>
        <p:spPr>
          <a:xfrm>
            <a:off x="2771800" y="2057905"/>
            <a:ext cx="576064" cy="576064"/>
          </a:xfrm>
          <a:prstGeom prst="wedgeRound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选择条件</a:t>
            </a:r>
            <a:endParaRPr lang="zh-CN" altLang="en-US" sz="1200" dirty="0">
              <a:solidFill>
                <a:schemeClr val="tx1"/>
              </a:solidFill>
            </a:endParaRPr>
          </a:p>
        </p:txBody>
      </p:sp>
      <p:pic>
        <p:nvPicPr>
          <p:cNvPr id="9" name="图片 8"/>
          <p:cNvPicPr>
            <a:picLocks noChangeAspect="1"/>
          </p:cNvPicPr>
          <p:nvPr/>
        </p:nvPicPr>
        <p:blipFill>
          <a:blip r:embed="rId4" cstate="print"/>
          <a:stretch>
            <a:fillRect/>
          </a:stretch>
        </p:blipFill>
        <p:spPr>
          <a:xfrm>
            <a:off x="467544" y="1390649"/>
            <a:ext cx="7886700" cy="2933700"/>
          </a:xfrm>
          <a:prstGeom prst="rect">
            <a:avLst/>
          </a:prstGeom>
        </p:spPr>
      </p:pic>
      <p:sp>
        <p:nvSpPr>
          <p:cNvPr id="10" name="矩形标注 9"/>
          <p:cNvSpPr/>
          <p:nvPr/>
        </p:nvSpPr>
        <p:spPr>
          <a:xfrm>
            <a:off x="3779912" y="2236454"/>
            <a:ext cx="1080120" cy="352533"/>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输入条件值</a:t>
            </a:r>
            <a:endParaRPr lang="zh-CN" altLang="en-US" sz="1200" dirty="0">
              <a:solidFill>
                <a:schemeClr val="tx1"/>
              </a:solidFill>
            </a:endParaRPr>
          </a:p>
        </p:txBody>
      </p:sp>
    </p:spTree>
    <p:extLst>
      <p:ext uri="{BB962C8B-B14F-4D97-AF65-F5344CB8AC3E}">
        <p14:creationId xmlns:p14="http://schemas.microsoft.com/office/powerpoint/2010/main" val="641338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467544" y="1489348"/>
            <a:ext cx="7473082" cy="3696444"/>
          </a:xfrm>
          <a:prstGeom prst="rect">
            <a:avLst/>
          </a:prstGeom>
        </p:spPr>
      </p:pic>
      <p:sp>
        <p:nvSpPr>
          <p:cNvPr id="3" name="矩形标注 2"/>
          <p:cNvSpPr/>
          <p:nvPr/>
        </p:nvSpPr>
        <p:spPr>
          <a:xfrm>
            <a:off x="3779912" y="1633364"/>
            <a:ext cx="1008112" cy="648072"/>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查询</a:t>
            </a:r>
            <a:r>
              <a:rPr lang="zh-CN" altLang="en-US" sz="1200" dirty="0">
                <a:solidFill>
                  <a:schemeClr val="tx1"/>
                </a:solidFill>
              </a:rPr>
              <a:t>美国</a:t>
            </a:r>
          </a:p>
          <a:p>
            <a:pPr algn="ctr"/>
            <a:r>
              <a:rPr lang="zh-CN" altLang="en-US" sz="1200" dirty="0" smtClean="0">
                <a:solidFill>
                  <a:schemeClr val="tx1"/>
                </a:solidFill>
              </a:rPr>
              <a:t>国籍的男性高管</a:t>
            </a:r>
            <a:endParaRPr lang="zh-CN" altLang="en-US" sz="1200" dirty="0">
              <a:solidFill>
                <a:schemeClr val="tx1"/>
              </a:solidFill>
            </a:endParaRPr>
          </a:p>
        </p:txBody>
      </p:sp>
      <p:sp>
        <p:nvSpPr>
          <p:cNvPr id="4" name="圆角矩形 3"/>
          <p:cNvSpPr/>
          <p:nvPr/>
        </p:nvSpPr>
        <p:spPr>
          <a:xfrm>
            <a:off x="4211960" y="3803801"/>
            <a:ext cx="360040" cy="1440160"/>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5" name="圆角矩形 4"/>
          <p:cNvSpPr/>
          <p:nvPr/>
        </p:nvSpPr>
        <p:spPr>
          <a:xfrm>
            <a:off x="6804248" y="3803801"/>
            <a:ext cx="360040" cy="1440160"/>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Tree>
    <p:extLst>
      <p:ext uri="{BB962C8B-B14F-4D97-AF65-F5344CB8AC3E}">
        <p14:creationId xmlns:p14="http://schemas.microsoft.com/office/powerpoint/2010/main" val="1714187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539552" y="409228"/>
            <a:ext cx="6620222" cy="4942495"/>
          </a:xfrm>
          <a:prstGeom prst="rect">
            <a:avLst/>
          </a:prstGeom>
        </p:spPr>
      </p:pic>
      <p:sp>
        <p:nvSpPr>
          <p:cNvPr id="3" name="矩形标注 2"/>
          <p:cNvSpPr/>
          <p:nvPr/>
        </p:nvSpPr>
        <p:spPr>
          <a:xfrm>
            <a:off x="4139952" y="697260"/>
            <a:ext cx="1440160" cy="576064"/>
          </a:xfrm>
          <a:prstGeom prst="wedgeRect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dirty="0" smtClean="0">
                <a:solidFill>
                  <a:schemeClr val="tx1"/>
                </a:solidFill>
              </a:rPr>
              <a:t>查询职务为独立董事或监事的美国国籍男性高管</a:t>
            </a:r>
            <a:endParaRPr lang="zh-CN" altLang="en-US" sz="1200" dirty="0">
              <a:solidFill>
                <a:schemeClr val="tx1"/>
              </a:solidFill>
            </a:endParaRPr>
          </a:p>
        </p:txBody>
      </p:sp>
      <p:sp>
        <p:nvSpPr>
          <p:cNvPr id="4" name="矩形 3"/>
          <p:cNvSpPr/>
          <p:nvPr/>
        </p:nvSpPr>
        <p:spPr>
          <a:xfrm>
            <a:off x="3598049" y="4009628"/>
            <a:ext cx="503228" cy="1418414"/>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Tree>
    <p:extLst>
      <p:ext uri="{BB962C8B-B14F-4D97-AF65-F5344CB8AC3E}">
        <p14:creationId xmlns:p14="http://schemas.microsoft.com/office/powerpoint/2010/main" val="1138179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descr="C:\Users\Administrator\AppData\Roaming\Tencent\Users\41572508\QQ\WinTemp\RichOle\52SSHR6W{XT(}YN`$TXJG{R.png"/>
          <p:cNvPicPr>
            <a:picLocks noChangeAspect="1" noChangeArrowheads="1"/>
          </p:cNvPicPr>
          <p:nvPr/>
        </p:nvPicPr>
        <p:blipFill>
          <a:blip r:embed="rId2" cstate="print"/>
          <a:srcRect/>
          <a:stretch>
            <a:fillRect/>
          </a:stretch>
        </p:blipFill>
        <p:spPr bwMode="auto">
          <a:xfrm>
            <a:off x="1547665" y="1162166"/>
            <a:ext cx="4968552" cy="4552834"/>
          </a:xfrm>
          <a:prstGeom prst="rect">
            <a:avLst/>
          </a:prstGeom>
          <a:noFill/>
        </p:spPr>
      </p:pic>
      <p:sp>
        <p:nvSpPr>
          <p:cNvPr id="4" name="圆角矩形 3"/>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数据定制</a:t>
            </a:r>
            <a:endParaRPr lang="zh-CN" altLang="en-US" b="1"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用户中心</a:t>
            </a:r>
            <a:endParaRPr lang="zh-CN" altLang="en-US" b="1" dirty="0">
              <a:solidFill>
                <a:schemeClr val="tx1"/>
              </a:solidFill>
            </a:endParaRPr>
          </a:p>
        </p:txBody>
      </p:sp>
      <p:pic>
        <p:nvPicPr>
          <p:cNvPr id="92161" name="Picture 1" descr="C:\Users\Administrator\AppData\Roaming\Tencent\Users\41572508\QQ\WinTemp\RichOle\R`UN[DNB91U}~36)SU8T[81.png"/>
          <p:cNvPicPr>
            <a:picLocks noChangeAspect="1" noChangeArrowheads="1"/>
          </p:cNvPicPr>
          <p:nvPr/>
        </p:nvPicPr>
        <p:blipFill>
          <a:blip r:embed="rId2" cstate="print"/>
          <a:srcRect/>
          <a:stretch>
            <a:fillRect/>
          </a:stretch>
        </p:blipFill>
        <p:spPr bwMode="auto">
          <a:xfrm>
            <a:off x="683568" y="1273324"/>
            <a:ext cx="8290030" cy="4441676"/>
          </a:xfrm>
          <a:prstGeom prst="rect">
            <a:avLst/>
          </a:prstGeom>
          <a:noFill/>
        </p:spPr>
      </p:pic>
      <p:sp>
        <p:nvSpPr>
          <p:cNvPr id="6" name="圆角矩形 5"/>
          <p:cNvSpPr/>
          <p:nvPr/>
        </p:nvSpPr>
        <p:spPr>
          <a:xfrm flipV="1">
            <a:off x="7092280" y="1201316"/>
            <a:ext cx="1440160" cy="29822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8" name="矩形标注 7"/>
          <p:cNvSpPr/>
          <p:nvPr/>
        </p:nvSpPr>
        <p:spPr>
          <a:xfrm>
            <a:off x="2843808" y="2497460"/>
            <a:ext cx="1440160" cy="576064"/>
          </a:xfrm>
          <a:prstGeom prst="wedgeRectCallout">
            <a:avLst>
              <a:gd name="adj1" fmla="val -137099"/>
              <a:gd name="adj2" fmla="val 9136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smtClean="0">
                <a:solidFill>
                  <a:schemeClr val="tx1"/>
                </a:solidFill>
              </a:rPr>
              <a:t>近期下载记录</a:t>
            </a:r>
            <a:endParaRPr lang="zh-CN" altLang="en-US" sz="1200" dirty="0">
              <a:solidFill>
                <a:schemeClr val="tx1"/>
              </a:solidFill>
            </a:endParaRPr>
          </a:p>
        </p:txBody>
      </p:sp>
      <p:pic>
        <p:nvPicPr>
          <p:cNvPr id="92163" name="Picture 3" descr="C:\Users\Administrator\AppData\Roaming\Tencent\Users\41572508\QQ\WinTemp\RichOle\`5JA[TR9([YENW(SXEK_(EF.png"/>
          <p:cNvPicPr>
            <a:picLocks noChangeAspect="1" noChangeArrowheads="1"/>
          </p:cNvPicPr>
          <p:nvPr/>
        </p:nvPicPr>
        <p:blipFill>
          <a:blip r:embed="rId3" cstate="print"/>
          <a:srcRect/>
          <a:stretch>
            <a:fillRect/>
          </a:stretch>
        </p:blipFill>
        <p:spPr bwMode="auto">
          <a:xfrm>
            <a:off x="827584" y="2104633"/>
            <a:ext cx="7632848" cy="3610367"/>
          </a:xfrm>
          <a:prstGeom prst="rect">
            <a:avLst/>
          </a:prstGeom>
          <a:noFill/>
        </p:spPr>
      </p:pic>
      <p:sp>
        <p:nvSpPr>
          <p:cNvPr id="12" name="圆角矩形 11"/>
          <p:cNvSpPr/>
          <p:nvPr/>
        </p:nvSpPr>
        <p:spPr>
          <a:xfrm flipV="1">
            <a:off x="1547664" y="2929507"/>
            <a:ext cx="648072" cy="29822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13" name="圆角矩形 12"/>
          <p:cNvSpPr/>
          <p:nvPr/>
        </p:nvSpPr>
        <p:spPr>
          <a:xfrm flipV="1">
            <a:off x="2267744" y="2929507"/>
            <a:ext cx="648072" cy="29822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61"/>
                                        </p:tgtEl>
                                        <p:attrNameLst>
                                          <p:attrName>style.visibility</p:attrName>
                                        </p:attrNameLst>
                                      </p:cBhvr>
                                      <p:to>
                                        <p:strVal val="visible"/>
                                      </p:to>
                                    </p:set>
                                    <p:animEffect transition="in" filter="blinds(horizontal)">
                                      <p:cBhvr>
                                        <p:cTn id="7" dur="500"/>
                                        <p:tgtEl>
                                          <p:spTgt spid="92161"/>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2163"/>
                                        </p:tgtEl>
                                        <p:attrNameLst>
                                          <p:attrName>style.visibility</p:attrName>
                                        </p:attrNameLst>
                                      </p:cBhvr>
                                      <p:to>
                                        <p:strVal val="visible"/>
                                      </p:to>
                                    </p:set>
                                    <p:anim calcmode="lin" valueType="num">
                                      <p:cBhvr additive="base">
                                        <p:cTn id="21" dur="500" fill="hold"/>
                                        <p:tgtEl>
                                          <p:spTgt spid="92163"/>
                                        </p:tgtEl>
                                        <p:attrNameLst>
                                          <p:attrName>ppt_x</p:attrName>
                                        </p:attrNameLst>
                                      </p:cBhvr>
                                      <p:tavLst>
                                        <p:tav tm="0">
                                          <p:val>
                                            <p:strVal val="#ppt_x"/>
                                          </p:val>
                                        </p:tav>
                                        <p:tav tm="100000">
                                          <p:val>
                                            <p:strVal val="#ppt_x"/>
                                          </p:val>
                                        </p:tav>
                                      </p:tavLst>
                                    </p:anim>
                                    <p:anim calcmode="lin" valueType="num">
                                      <p:cBhvr additive="base">
                                        <p:cTn id="22" dur="500" fill="hold"/>
                                        <p:tgtEl>
                                          <p:spTgt spid="9216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16016" y="1728036"/>
            <a:ext cx="3914755" cy="1039768"/>
            <a:chOff x="4830465" y="2065412"/>
            <a:chExt cx="3027914" cy="1439788"/>
          </a:xfrm>
        </p:grpSpPr>
        <p:sp>
          <p:nvSpPr>
            <p:cNvPr id="3" name="矩形 2"/>
            <p:cNvSpPr/>
            <p:nvPr/>
          </p:nvSpPr>
          <p:spPr>
            <a:xfrm>
              <a:off x="4917651" y="2137420"/>
              <a:ext cx="2940728" cy="13677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830465" y="2065412"/>
              <a:ext cx="2940748" cy="136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729191" y="1742422"/>
            <a:ext cx="3817285" cy="1025381"/>
            <a:chOff x="683568" y="2065412"/>
            <a:chExt cx="2909886" cy="1439788"/>
          </a:xfrm>
        </p:grpSpPr>
        <p:sp>
          <p:nvSpPr>
            <p:cNvPr id="6" name="矩形 5"/>
            <p:cNvSpPr/>
            <p:nvPr/>
          </p:nvSpPr>
          <p:spPr>
            <a:xfrm>
              <a:off x="755576" y="2137420"/>
              <a:ext cx="2837878" cy="13677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3568" y="2065412"/>
              <a:ext cx="2837878" cy="136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660049" y="3133203"/>
            <a:ext cx="3970723" cy="1003817"/>
            <a:chOff x="4830466" y="3729608"/>
            <a:chExt cx="3020884" cy="1439788"/>
          </a:xfrm>
        </p:grpSpPr>
        <p:sp>
          <p:nvSpPr>
            <p:cNvPr id="9" name="矩形 8"/>
            <p:cNvSpPr/>
            <p:nvPr/>
          </p:nvSpPr>
          <p:spPr>
            <a:xfrm>
              <a:off x="4916975" y="3801616"/>
              <a:ext cx="2934375" cy="13677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830466" y="3729608"/>
              <a:ext cx="2933923" cy="136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780513" y="3117067"/>
            <a:ext cx="3757022" cy="1030354"/>
            <a:chOff x="683568" y="3729608"/>
            <a:chExt cx="2909886" cy="1439788"/>
          </a:xfrm>
        </p:grpSpPr>
        <p:sp>
          <p:nvSpPr>
            <p:cNvPr id="12" name="矩形 11"/>
            <p:cNvSpPr/>
            <p:nvPr/>
          </p:nvSpPr>
          <p:spPr>
            <a:xfrm>
              <a:off x="755576" y="3801616"/>
              <a:ext cx="2837878" cy="13677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3568" y="3729608"/>
              <a:ext cx="2837878" cy="136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3"/>
          <p:cNvSpPr txBox="1"/>
          <p:nvPr/>
        </p:nvSpPr>
        <p:spPr>
          <a:xfrm>
            <a:off x="971600" y="1930927"/>
            <a:ext cx="2808312" cy="720197"/>
          </a:xfrm>
          <a:prstGeom prst="rect">
            <a:avLst/>
          </a:prstGeom>
          <a:noFill/>
        </p:spPr>
        <p:txBody>
          <a:bodyPr wrap="square" rtlCol="0">
            <a:spAutoFit/>
          </a:bodyPr>
          <a:lstStyle/>
          <a:p>
            <a:pPr>
              <a:lnSpc>
                <a:spcPct val="120000"/>
              </a:lnSpc>
            </a:pPr>
            <a:r>
              <a:rPr lang="zh-CN" altLang="en-US" b="1" dirty="0" smtClean="0">
                <a:solidFill>
                  <a:schemeClr val="tx2"/>
                </a:solidFill>
                <a:latin typeface="微软雅黑" panose="020B0503020204020204" pitchFamily="34" charset="-122"/>
                <a:ea typeface="微软雅黑" panose="020B0503020204020204" pitchFamily="34" charset="-122"/>
              </a:rPr>
              <a:t>全面</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中国所有金融品种自上市以来的完整资料</a:t>
            </a:r>
            <a:endParaRPr lang="en-US" altLang="zh-CN" sz="1600" dirty="0" smtClean="0">
              <a:latin typeface="微软雅黑" panose="020B0503020204020204" pitchFamily="34" charset="-122"/>
              <a:ea typeface="微软雅黑" panose="020B0503020204020204" pitchFamily="34" charset="-122"/>
            </a:endParaRPr>
          </a:p>
        </p:txBody>
      </p:sp>
      <p:sp>
        <p:nvSpPr>
          <p:cNvPr id="15" name="TextBox 28"/>
          <p:cNvSpPr txBox="1"/>
          <p:nvPr/>
        </p:nvSpPr>
        <p:spPr>
          <a:xfrm>
            <a:off x="5004048" y="1924093"/>
            <a:ext cx="2808312" cy="720197"/>
          </a:xfrm>
          <a:prstGeom prst="rect">
            <a:avLst/>
          </a:prstGeom>
          <a:noFill/>
        </p:spPr>
        <p:txBody>
          <a:bodyPr wrap="square" rtlCol="0">
            <a:spAutoFit/>
          </a:bodyPr>
          <a:lstStyle/>
          <a:p>
            <a:pPr>
              <a:lnSpc>
                <a:spcPct val="120000"/>
              </a:lnSpc>
            </a:pPr>
            <a:r>
              <a:rPr lang="zh-CN" altLang="en-US" b="1" dirty="0" smtClean="0">
                <a:solidFill>
                  <a:schemeClr val="tx2"/>
                </a:solidFill>
                <a:latin typeface="微软雅黑" panose="020B0503020204020204" pitchFamily="34" charset="-122"/>
                <a:ea typeface="微软雅黑" panose="020B0503020204020204" pitchFamily="34" charset="-122"/>
              </a:rPr>
              <a:t>及时</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核心数据重点保证；专线数据传输宽带保证</a:t>
            </a:r>
            <a:endParaRPr lang="zh-CN" altLang="en-US" sz="1600" dirty="0">
              <a:latin typeface="微软雅黑" panose="020B0503020204020204" pitchFamily="34" charset="-122"/>
              <a:ea typeface="微软雅黑" panose="020B0503020204020204" pitchFamily="34" charset="-122"/>
            </a:endParaRPr>
          </a:p>
        </p:txBody>
      </p:sp>
      <p:sp>
        <p:nvSpPr>
          <p:cNvPr id="16" name="TextBox 29"/>
          <p:cNvSpPr txBox="1"/>
          <p:nvPr/>
        </p:nvSpPr>
        <p:spPr>
          <a:xfrm>
            <a:off x="963854" y="3143767"/>
            <a:ext cx="3096344" cy="1052596"/>
          </a:xfrm>
          <a:prstGeom prst="rect">
            <a:avLst/>
          </a:prstGeom>
          <a:noFill/>
        </p:spPr>
        <p:txBody>
          <a:bodyPr wrap="square" rtlCol="0">
            <a:spAutoFit/>
          </a:bodyPr>
          <a:lstStyle/>
          <a:p>
            <a:pPr>
              <a:lnSpc>
                <a:spcPct val="120000"/>
              </a:lnSpc>
            </a:pPr>
            <a:r>
              <a:rPr lang="zh-CN" altLang="en-US" b="1" dirty="0" smtClean="0">
                <a:solidFill>
                  <a:schemeClr val="tx2"/>
                </a:solidFill>
                <a:latin typeface="微软雅黑" panose="020B0503020204020204" pitchFamily="34" charset="-122"/>
                <a:ea typeface="微软雅黑" panose="020B0503020204020204" pitchFamily="34" charset="-122"/>
              </a:rPr>
              <a:t>准确</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所有数据来源合法、权威，从源头上保证数据准确性；五道校验过滤程序</a:t>
            </a:r>
            <a:endParaRPr lang="zh-CN" altLang="en-US" sz="1600" dirty="0">
              <a:latin typeface="微软雅黑" panose="020B0503020204020204" pitchFamily="34" charset="-122"/>
              <a:ea typeface="微软雅黑" panose="020B0503020204020204" pitchFamily="34" charset="-122"/>
            </a:endParaRPr>
          </a:p>
        </p:txBody>
      </p:sp>
      <p:sp>
        <p:nvSpPr>
          <p:cNvPr id="17" name="TextBox 30"/>
          <p:cNvSpPr txBox="1"/>
          <p:nvPr/>
        </p:nvSpPr>
        <p:spPr>
          <a:xfrm>
            <a:off x="5004048" y="3272146"/>
            <a:ext cx="3168352" cy="720197"/>
          </a:xfrm>
          <a:prstGeom prst="rect">
            <a:avLst/>
          </a:prstGeom>
          <a:noFill/>
        </p:spPr>
        <p:txBody>
          <a:bodyPr wrap="square" rtlCol="0">
            <a:spAutoFit/>
          </a:bodyPr>
          <a:lstStyle/>
          <a:p>
            <a:pPr>
              <a:lnSpc>
                <a:spcPct val="120000"/>
              </a:lnSpc>
            </a:pPr>
            <a:r>
              <a:rPr lang="zh-CN" altLang="en-US" b="1" dirty="0" smtClean="0">
                <a:solidFill>
                  <a:schemeClr val="tx2"/>
                </a:solidFill>
                <a:latin typeface="微软雅黑" panose="020B0503020204020204" pitchFamily="34" charset="-122"/>
                <a:ea typeface="微软雅黑" panose="020B0503020204020204" pitchFamily="34" charset="-122"/>
              </a:rPr>
              <a:t>专业</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内容专业化、数据库表结构设计专业化</a:t>
            </a:r>
            <a:endParaRPr lang="zh-CN" altLang="en-US" sz="1600" dirty="0">
              <a:latin typeface="微软雅黑" panose="020B0503020204020204" pitchFamily="34" charset="-122"/>
              <a:ea typeface="微软雅黑" panose="020B0503020204020204" pitchFamily="34" charset="-122"/>
            </a:endParaRPr>
          </a:p>
        </p:txBody>
      </p:sp>
      <p:sp>
        <p:nvSpPr>
          <p:cNvPr id="19" name="TextBox 2"/>
          <p:cNvSpPr txBox="1"/>
          <p:nvPr/>
        </p:nvSpPr>
        <p:spPr>
          <a:xfrm>
            <a:off x="648417" y="881991"/>
            <a:ext cx="5328394" cy="609398"/>
          </a:xfrm>
          <a:prstGeom prst="rect">
            <a:avLst/>
          </a:prstGeom>
          <a:noFill/>
        </p:spPr>
        <p:txBody>
          <a:bodyPr wrap="square" rtlCol="0">
            <a:spAutoFit/>
          </a:bodyPr>
          <a:lstStyle/>
          <a:p>
            <a:pPr>
              <a:lnSpc>
                <a:spcPct val="120000"/>
              </a:lnSpc>
            </a:pPr>
            <a:r>
              <a:rPr lang="zh-CN" altLang="en-US" sz="2800" b="1" dirty="0">
                <a:solidFill>
                  <a:schemeClr val="tx2"/>
                </a:solidFill>
                <a:latin typeface="微软雅黑" panose="020B0503020204020204" pitchFamily="34" charset="-122"/>
                <a:ea typeface="微软雅黑" panose="020B0503020204020204" pitchFamily="34" charset="-122"/>
              </a:rPr>
              <a:t>数据库整体特点</a:t>
            </a:r>
            <a:endParaRPr lang="zh-CN" altLang="en-US" sz="2800"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789455" y="4441676"/>
            <a:ext cx="3757022" cy="1152802"/>
            <a:chOff x="683568" y="3729608"/>
            <a:chExt cx="2909886" cy="1439788"/>
          </a:xfrm>
        </p:grpSpPr>
        <p:sp>
          <p:nvSpPr>
            <p:cNvPr id="22" name="矩形 21"/>
            <p:cNvSpPr/>
            <p:nvPr/>
          </p:nvSpPr>
          <p:spPr>
            <a:xfrm>
              <a:off x="755576" y="3801616"/>
              <a:ext cx="2837878" cy="13677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83568" y="3729608"/>
              <a:ext cx="2837878" cy="136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716017" y="4441676"/>
            <a:ext cx="3932660" cy="1152802"/>
            <a:chOff x="683568" y="3729608"/>
            <a:chExt cx="2909886" cy="1439788"/>
          </a:xfrm>
        </p:grpSpPr>
        <p:sp>
          <p:nvSpPr>
            <p:cNvPr id="25" name="矩形 24"/>
            <p:cNvSpPr/>
            <p:nvPr/>
          </p:nvSpPr>
          <p:spPr>
            <a:xfrm>
              <a:off x="755576" y="3801616"/>
              <a:ext cx="2837878" cy="13677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83568" y="3729608"/>
              <a:ext cx="2837878" cy="136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3"/>
          <p:cNvSpPr txBox="1"/>
          <p:nvPr/>
        </p:nvSpPr>
        <p:spPr>
          <a:xfrm>
            <a:off x="971600" y="4441676"/>
            <a:ext cx="3309952" cy="1126462"/>
          </a:xfrm>
          <a:prstGeom prst="rect">
            <a:avLst/>
          </a:prstGeom>
          <a:noFill/>
        </p:spPr>
        <p:txBody>
          <a:bodyPr wrap="square" rtlCol="0">
            <a:spAutoFit/>
          </a:bodyPr>
          <a:lstStyle/>
          <a:p>
            <a:pPr>
              <a:lnSpc>
                <a:spcPct val="120000"/>
              </a:lnSpc>
            </a:pPr>
            <a:r>
              <a:rPr lang="zh-CN" altLang="en-US" b="1" dirty="0" smtClean="0">
                <a:solidFill>
                  <a:schemeClr val="tx2"/>
                </a:solidFill>
                <a:latin typeface="微软雅黑" panose="020B0503020204020204" pitchFamily="34" charset="-122"/>
                <a:ea typeface="微软雅黑" panose="020B0503020204020204" pitchFamily="34" charset="-122"/>
              </a:rPr>
              <a:t>适用广泛</a:t>
            </a:r>
            <a:r>
              <a:rPr lang="en-US" altLang="zh-CN" sz="16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适用于资产定价、期货市场、债券市场、货币市场、公司金融、风险管理、实证会计、管理学、共同基金、宏观经济、区域经济、产业经济、国际贸易等领域</a:t>
            </a:r>
            <a:endParaRPr lang="zh-CN" altLang="en-US" sz="1200" dirty="0">
              <a:latin typeface="微软雅黑" panose="020B0503020204020204" pitchFamily="34" charset="-122"/>
              <a:ea typeface="微软雅黑" panose="020B0503020204020204" pitchFamily="34" charset="-122"/>
            </a:endParaRPr>
          </a:p>
        </p:txBody>
      </p:sp>
      <p:sp>
        <p:nvSpPr>
          <p:cNvPr id="28" name="TextBox 24"/>
          <p:cNvSpPr txBox="1"/>
          <p:nvPr/>
        </p:nvSpPr>
        <p:spPr>
          <a:xfrm>
            <a:off x="5004048" y="4626342"/>
            <a:ext cx="3469332" cy="683264"/>
          </a:xfrm>
          <a:prstGeom prst="rect">
            <a:avLst/>
          </a:prstGeom>
          <a:noFill/>
        </p:spPr>
        <p:txBody>
          <a:bodyPr wrap="square" rtlCol="0">
            <a:spAutoFit/>
          </a:bodyPr>
          <a:lstStyle/>
          <a:p>
            <a:pPr>
              <a:lnSpc>
                <a:spcPct val="120000"/>
              </a:lnSpc>
            </a:pPr>
            <a:r>
              <a:rPr lang="zh-CN" altLang="en-US" b="1" dirty="0" smtClean="0">
                <a:solidFill>
                  <a:schemeClr val="tx2"/>
                </a:solidFill>
                <a:latin typeface="微软雅黑" panose="020B0503020204020204" pitchFamily="34" charset="-122"/>
                <a:ea typeface="微软雅黑" panose="020B0503020204020204" pitchFamily="34" charset="-122"/>
              </a:rPr>
              <a:t>人性化设计，操作简单</a:t>
            </a:r>
            <a:r>
              <a:rPr lang="en-US" altLang="zh-CN" sz="16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界面设计简洁明了，初次使用也能得心应手</a:t>
            </a:r>
            <a:endParaRPr lang="en-US" altLang="zh-CN" sz="1400" dirty="0">
              <a:latin typeface="微软雅黑" panose="020B0503020204020204" pitchFamily="34" charset="-122"/>
              <a:ea typeface="微软雅黑" panose="020B0503020204020204" pitchFamily="34" charset="-122"/>
            </a:endParaRPr>
          </a:p>
        </p:txBody>
      </p:sp>
      <p:sp>
        <p:nvSpPr>
          <p:cNvPr id="29" name="矩形 28"/>
          <p:cNvSpPr/>
          <p:nvPr/>
        </p:nvSpPr>
        <p:spPr>
          <a:xfrm>
            <a:off x="147" y="645703"/>
            <a:ext cx="648270" cy="9029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5058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descr="C:\Users\Administrator\AppData\Roaming\Tencent\Users\41572508\QQ\WinTemp\RichOle\DF0N0@YT]L0T8)N(Q%E_%SV.png"/>
          <p:cNvPicPr>
            <a:picLocks noChangeAspect="1" noChangeArrowheads="1"/>
          </p:cNvPicPr>
          <p:nvPr/>
        </p:nvPicPr>
        <p:blipFill>
          <a:blip r:embed="rId2" cstate="print"/>
          <a:srcRect/>
          <a:stretch>
            <a:fillRect/>
          </a:stretch>
        </p:blipFill>
        <p:spPr bwMode="auto">
          <a:xfrm>
            <a:off x="539552" y="1293146"/>
            <a:ext cx="8604448" cy="4421853"/>
          </a:xfrm>
          <a:prstGeom prst="rect">
            <a:avLst/>
          </a:prstGeom>
          <a:noFill/>
        </p:spPr>
      </p:pic>
      <p:sp>
        <p:nvSpPr>
          <p:cNvPr id="5" name="圆角矩形 4"/>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帮助与售后</a:t>
            </a:r>
            <a:endParaRPr lang="zh-CN" altLang="en-US" b="1" dirty="0">
              <a:solidFill>
                <a:schemeClr val="tx1"/>
              </a:solidFill>
            </a:endParaRPr>
          </a:p>
        </p:txBody>
      </p:sp>
      <p:sp>
        <p:nvSpPr>
          <p:cNvPr id="6" name="圆角矩形 5"/>
          <p:cNvSpPr/>
          <p:nvPr/>
        </p:nvSpPr>
        <p:spPr>
          <a:xfrm flipV="1">
            <a:off x="6156176" y="1993404"/>
            <a:ext cx="648072" cy="144016"/>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7" name="圆角矩形 6"/>
          <p:cNvSpPr/>
          <p:nvPr/>
        </p:nvSpPr>
        <p:spPr>
          <a:xfrm flipV="1">
            <a:off x="6156176" y="2641476"/>
            <a:ext cx="648072" cy="144016"/>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8" name="圆角矩形 7"/>
          <p:cNvSpPr/>
          <p:nvPr/>
        </p:nvSpPr>
        <p:spPr>
          <a:xfrm flipV="1">
            <a:off x="8676456" y="1921396"/>
            <a:ext cx="467544" cy="720080"/>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pic>
        <p:nvPicPr>
          <p:cNvPr id="93186" name="Picture 2" descr="C:\Users\Administrator\AppData\Roaming\Tencent\Users\41572508\QQ\WinTemp\RichOle\Q4[P(M@GL@T%G~VFMOPDU_L.png"/>
          <p:cNvPicPr>
            <a:picLocks noChangeAspect="1" noChangeArrowheads="1"/>
          </p:cNvPicPr>
          <p:nvPr/>
        </p:nvPicPr>
        <p:blipFill>
          <a:blip r:embed="rId3" cstate="print"/>
          <a:srcRect/>
          <a:stretch>
            <a:fillRect/>
          </a:stretch>
        </p:blipFill>
        <p:spPr bwMode="auto">
          <a:xfrm>
            <a:off x="1403648" y="1272906"/>
            <a:ext cx="6984776" cy="4442094"/>
          </a:xfrm>
          <a:prstGeom prst="rect">
            <a:avLst/>
          </a:prstGeom>
          <a:noFill/>
        </p:spPr>
      </p:pic>
      <p:pic>
        <p:nvPicPr>
          <p:cNvPr id="93187" name="Picture 3" descr="C:\Users\Administrator\AppData\Roaming\Tencent\Users\41572508\QQ\WinTemp\RichOle\PUCH)W9}2QZ~{(~WROM}TEO.png"/>
          <p:cNvPicPr>
            <a:picLocks noChangeAspect="1" noChangeArrowheads="1"/>
          </p:cNvPicPr>
          <p:nvPr/>
        </p:nvPicPr>
        <p:blipFill>
          <a:blip r:embed="rId4" cstate="print"/>
          <a:srcRect/>
          <a:stretch>
            <a:fillRect/>
          </a:stretch>
        </p:blipFill>
        <p:spPr bwMode="auto">
          <a:xfrm>
            <a:off x="539552" y="1377333"/>
            <a:ext cx="7776864" cy="43376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93186"/>
                                        </p:tgtEl>
                                        <p:attrNameLst>
                                          <p:attrName>style.visibility</p:attrName>
                                        </p:attrNameLst>
                                      </p:cBhvr>
                                      <p:to>
                                        <p:strVal val="visible"/>
                                      </p:to>
                                    </p:set>
                                    <p:animEffect transition="in" filter="box(in)">
                                      <p:cBhvr>
                                        <p:cTn id="28" dur="500"/>
                                        <p:tgtEl>
                                          <p:spTgt spid="9318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93187"/>
                                        </p:tgtEl>
                                        <p:attrNameLst>
                                          <p:attrName>style.visibility</p:attrName>
                                        </p:attrNameLst>
                                      </p:cBhvr>
                                      <p:to>
                                        <p:strVal val="visible"/>
                                      </p:to>
                                    </p:set>
                                    <p:animEffect transition="in" filter="box(in)">
                                      <p:cBhvr>
                                        <p:cTn id="33"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1"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1720" y="1201316"/>
            <a:ext cx="5328592" cy="1717393"/>
          </a:xfrm>
          <a:prstGeom prst="rect">
            <a:avLst/>
          </a:prstGeom>
          <a:noFill/>
        </p:spPr>
        <p:txBody>
          <a:bodyPr wrap="square" rtlCol="0">
            <a:spAutoFit/>
          </a:bodyPr>
          <a:lstStyle/>
          <a:p>
            <a:pPr>
              <a:lnSpc>
                <a:spcPct val="120000"/>
              </a:lnSpc>
            </a:pPr>
            <a:r>
              <a:rPr lang="zh-CN" altLang="en-US" sz="1600" dirty="0" smtClean="0">
                <a:latin typeface="微软雅黑" panose="020B0503020204020204" pitchFamily="34" charset="-122"/>
                <a:ea typeface="微软雅黑" panose="020B0503020204020204" pitchFamily="34" charset="-122"/>
              </a:rPr>
              <a:t>        </a:t>
            </a:r>
            <a:endParaRPr lang="en-US" altLang="zh-CN" sz="1600" dirty="0" smtClean="0">
              <a:latin typeface="微软雅黑" panose="020B0503020204020204" pitchFamily="34" charset="-122"/>
              <a:ea typeface="微软雅黑" panose="020B0503020204020204" pitchFamily="34" charset="-122"/>
            </a:endParaRPr>
          </a:p>
          <a:p>
            <a:pPr>
              <a:lnSpc>
                <a:spcPct val="120000"/>
              </a:lnSpc>
            </a:pPr>
            <a:endParaRPr lang="en-US" altLang="zh-CN" sz="1600" dirty="0">
              <a:latin typeface="微软雅黑" panose="020B0503020204020204" pitchFamily="34" charset="-122"/>
              <a:ea typeface="微软雅黑" panose="020B0503020204020204" pitchFamily="34" charset="-122"/>
            </a:endParaRPr>
          </a:p>
          <a:p>
            <a:pPr>
              <a:lnSpc>
                <a:spcPct val="120000"/>
              </a:lnSpc>
            </a:pPr>
            <a:r>
              <a:rPr lang="en-US" altLang="zh-CN" sz="1600" dirty="0" smtClean="0">
                <a:latin typeface="微软雅黑" panose="020B0503020204020204" pitchFamily="34" charset="-122"/>
                <a:ea typeface="微软雅黑" panose="020B0503020204020204" pitchFamily="34" charset="-122"/>
              </a:rPr>
              <a:t>               </a:t>
            </a:r>
            <a:endParaRPr lang="en-US" altLang="zh-CN" sz="4000" b="1" dirty="0" smtClean="0">
              <a:solidFill>
                <a:schemeClr val="accent1">
                  <a:lumMod val="75000"/>
                </a:schemeClr>
              </a:solidFill>
              <a:latin typeface="微软雅黑" panose="020B0503020204020204" pitchFamily="34" charset="-122"/>
              <a:ea typeface="微软雅黑" panose="020B0503020204020204" pitchFamily="34" charset="-122"/>
            </a:endParaRPr>
          </a:p>
          <a:p>
            <a:pPr>
              <a:lnSpc>
                <a:spcPct val="120000"/>
              </a:lnSpc>
            </a:pPr>
            <a:r>
              <a:rPr lang="zh-CN" altLang="zh-CN" sz="4000" dirty="0" smtClean="0"/>
              <a:t>数据库</a:t>
            </a:r>
            <a:r>
              <a:rPr lang="zh-CN" altLang="en-US" sz="4000" dirty="0"/>
              <a:t>使用</a:t>
            </a:r>
            <a:r>
              <a:rPr lang="zh-CN" altLang="en-US" sz="4000" dirty="0" smtClean="0"/>
              <a:t>案例</a:t>
            </a:r>
            <a:endParaRPr lang="zh-CN" altLang="en-US" sz="40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3484" y="3027430"/>
            <a:ext cx="9165779" cy="550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38407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921396"/>
            <a:ext cx="5328592" cy="1754326"/>
          </a:xfrm>
          <a:prstGeom prst="rect">
            <a:avLst/>
          </a:prstGeom>
          <a:noFill/>
        </p:spPr>
        <p:txBody>
          <a:bodyPr wrap="square" rtlCol="0">
            <a:spAutoFit/>
          </a:bodyPr>
          <a:lstStyle/>
          <a:p>
            <a:r>
              <a:rPr lang="zh-CN" altLang="en-US" dirty="0" smtClean="0"/>
              <a:t>不盈利的企业无法生存，因此，盈利能力的分析是会计界、投资界、金融界人士最关注的问题之一，良好的盈利能力直接反映在企业的财务效益指标上，财务效益关键指标：总资产利润率、净资产利润率、主营业务利润率等。我们以主营业务利润率数据的获取为例，来演示数据获得的操作过程。</a:t>
            </a:r>
            <a:endParaRPr lang="zh-CN" altLang="en-US" dirty="0"/>
          </a:p>
        </p:txBody>
      </p:sp>
      <p:sp>
        <p:nvSpPr>
          <p:cNvPr id="3" name="矩形 2"/>
          <p:cNvSpPr/>
          <p:nvPr/>
        </p:nvSpPr>
        <p:spPr>
          <a:xfrm>
            <a:off x="611560" y="841276"/>
            <a:ext cx="2232248" cy="565604"/>
          </a:xfrm>
          <a:prstGeom prst="rect">
            <a:avLst/>
          </a:prstGeom>
        </p:spPr>
        <p:txBody>
          <a:bodyPr wrap="square">
            <a:spAutoFit/>
          </a:bodyPr>
          <a:lstStyle/>
          <a:p>
            <a:pPr>
              <a:lnSpc>
                <a:spcPct val="120000"/>
              </a:lnSpc>
            </a:pPr>
            <a:r>
              <a:rPr lang="zh-CN" altLang="en-US" sz="2800" b="1" dirty="0" smtClean="0">
                <a:solidFill>
                  <a:schemeClr val="tx2"/>
                </a:solidFill>
                <a:latin typeface="微软雅黑" panose="020B0503020204020204" pitchFamily="34" charset="-122"/>
                <a:ea typeface="微软雅黑" panose="020B0503020204020204" pitchFamily="34" charset="-122"/>
              </a:rPr>
              <a:t>操作案例</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69357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Administrator\AppData\Roaming\Tencent\Users\41572508\QQ\WinTemp\RichOle\JYBL2$JV6PT@@JC7ARK6_BW.png"/>
          <p:cNvPicPr>
            <a:picLocks noChangeAspect="1" noChangeArrowheads="1"/>
          </p:cNvPicPr>
          <p:nvPr/>
        </p:nvPicPr>
        <p:blipFill>
          <a:blip r:embed="rId3" cstate="print"/>
          <a:srcRect/>
          <a:stretch>
            <a:fillRect/>
          </a:stretch>
        </p:blipFill>
        <p:spPr bwMode="auto">
          <a:xfrm>
            <a:off x="539552" y="985292"/>
            <a:ext cx="7783413" cy="3827161"/>
          </a:xfrm>
          <a:prstGeom prst="rect">
            <a:avLst/>
          </a:prstGeom>
          <a:noFill/>
        </p:spPr>
      </p:pic>
      <p:sp>
        <p:nvSpPr>
          <p:cNvPr id="5" name="矩形 4"/>
          <p:cNvSpPr/>
          <p:nvPr/>
        </p:nvSpPr>
        <p:spPr>
          <a:xfrm>
            <a:off x="1475656" y="1561356"/>
            <a:ext cx="2376264" cy="288032"/>
          </a:xfrm>
          <a:prstGeom prst="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CN" altLang="en-US" sz="1400" dirty="0" smtClean="0"/>
              <a:t>登录数据库，看到该界面</a:t>
            </a:r>
            <a:endParaRPr lang="zh-CN" altLang="en-US" sz="1400" dirty="0"/>
          </a:p>
        </p:txBody>
      </p:sp>
      <p:sp>
        <p:nvSpPr>
          <p:cNvPr id="7" name="矩形 6"/>
          <p:cNvSpPr/>
          <p:nvPr/>
        </p:nvSpPr>
        <p:spPr>
          <a:xfrm>
            <a:off x="2555776" y="2929508"/>
            <a:ext cx="1405999" cy="504056"/>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pic>
        <p:nvPicPr>
          <p:cNvPr id="2052" name="Picture 4" descr="C:\Users\Administrator\AppData\Roaming\Tencent\Users\41572508\QQ\WinTemp\RichOle\YV@Y2Q_D8NXOD9_KIGPZ]FV.png"/>
          <p:cNvPicPr>
            <a:picLocks noChangeAspect="1" noChangeArrowheads="1"/>
          </p:cNvPicPr>
          <p:nvPr/>
        </p:nvPicPr>
        <p:blipFill>
          <a:blip r:embed="rId4" cstate="print"/>
          <a:srcRect/>
          <a:stretch>
            <a:fillRect/>
          </a:stretch>
        </p:blipFill>
        <p:spPr bwMode="auto">
          <a:xfrm>
            <a:off x="539552" y="913284"/>
            <a:ext cx="8058617" cy="3816424"/>
          </a:xfrm>
          <a:prstGeom prst="rect">
            <a:avLst/>
          </a:prstGeom>
          <a:noFill/>
        </p:spPr>
      </p:pic>
      <p:sp>
        <p:nvSpPr>
          <p:cNvPr id="12" name="圆角矩形 11"/>
          <p:cNvSpPr/>
          <p:nvPr/>
        </p:nvSpPr>
        <p:spPr>
          <a:xfrm flipV="1">
            <a:off x="2483768" y="4081635"/>
            <a:ext cx="1152128" cy="360040"/>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13" name="圆角矩形 12"/>
          <p:cNvSpPr/>
          <p:nvPr/>
        </p:nvSpPr>
        <p:spPr>
          <a:xfrm flipV="1">
            <a:off x="2483768" y="2929508"/>
            <a:ext cx="2160240" cy="1008112"/>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pic>
        <p:nvPicPr>
          <p:cNvPr id="2053" name="Picture 5" descr="C:\Users\Administrator\AppData\Roaming\Tencent\Users\41572508\QQ\WinTemp\RichOle\J2CHKU[Z97)_AT~P3OURT_3.png"/>
          <p:cNvPicPr>
            <a:picLocks noChangeAspect="1" noChangeArrowheads="1"/>
          </p:cNvPicPr>
          <p:nvPr/>
        </p:nvPicPr>
        <p:blipFill>
          <a:blip r:embed="rId5" cstate="print"/>
          <a:srcRect/>
          <a:stretch>
            <a:fillRect/>
          </a:stretch>
        </p:blipFill>
        <p:spPr bwMode="auto">
          <a:xfrm>
            <a:off x="2555776" y="3217540"/>
            <a:ext cx="1123572" cy="1080120"/>
          </a:xfrm>
          <a:prstGeom prst="rect">
            <a:avLst/>
          </a:prstGeom>
          <a:noFill/>
        </p:spPr>
      </p:pic>
      <p:sp>
        <p:nvSpPr>
          <p:cNvPr id="15" name="圆角矩形 14"/>
          <p:cNvSpPr/>
          <p:nvPr/>
        </p:nvSpPr>
        <p:spPr>
          <a:xfrm flipV="1">
            <a:off x="3851920" y="3577580"/>
            <a:ext cx="720080" cy="216024"/>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pic>
        <p:nvPicPr>
          <p:cNvPr id="2054" name="Picture 6" descr="C:\Users\Administrator\AppData\Roaming\Tencent\Users\41572508\QQ\WinTemp\RichOle\XEWLID@QNO$S6_TJ~FI%1PD.png"/>
          <p:cNvPicPr>
            <a:picLocks noChangeAspect="1" noChangeArrowheads="1"/>
          </p:cNvPicPr>
          <p:nvPr/>
        </p:nvPicPr>
        <p:blipFill>
          <a:blip r:embed="rId6" cstate="print"/>
          <a:srcRect/>
          <a:stretch>
            <a:fillRect/>
          </a:stretch>
        </p:blipFill>
        <p:spPr bwMode="auto">
          <a:xfrm>
            <a:off x="2123728" y="1777380"/>
            <a:ext cx="4948067" cy="3396307"/>
          </a:xfrm>
          <a:prstGeom prst="rect">
            <a:avLst/>
          </a:prstGeom>
          <a:noFill/>
        </p:spPr>
      </p:pic>
      <p:sp>
        <p:nvSpPr>
          <p:cNvPr id="2062" name="AutoShape 14" descr="C:\Users\Administrator\AppData\Roaming\Tencent\Users\41572508\QQ\WinTemp\RichOle\H_OQACAUD6PEJB[TF{T2I.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169" name="AutoShape 1" descr="C:\Users\Administrator\AppData\Roaming\Tencent\Users\41572508\QQ\WinTemp\RichOle\H_OQACAUD6PEJB[TF{T2I.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170" name="AutoShape 2" descr="C:\Users\Administrator\AppData\Roaming\Tencent\Users\41572508\QQ\WinTemp\RichOle\H_OQACAUD6PEJB[TF{T2I.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171" name="AutoShape 3" descr="C:\Users\Administrator\AppData\Roaming\Tencent\Users\41572508\QQ\WinTemp\RichOle\H_OQACAUD6PEJB[TF{T2I.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172" name="AutoShape 4" descr="C:\Users\Administrator\AppData\Roaming\Tencent\Users\41572508\QQ\WinTemp\RichOle\H_OQACAUD6PEJB[TF{T2I.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7" name="图片 16" descr="QQ图片20191126232322.png"/>
          <p:cNvPicPr>
            <a:picLocks noChangeAspect="1"/>
          </p:cNvPicPr>
          <p:nvPr/>
        </p:nvPicPr>
        <p:blipFill>
          <a:blip r:embed="rId7" cstate="print"/>
          <a:stretch>
            <a:fillRect/>
          </a:stretch>
        </p:blipFill>
        <p:spPr>
          <a:xfrm>
            <a:off x="2123728" y="1777380"/>
            <a:ext cx="5256584" cy="3632498"/>
          </a:xfrm>
          <a:prstGeom prst="rect">
            <a:avLst/>
          </a:prstGeom>
        </p:spPr>
      </p:pic>
      <p:sp>
        <p:nvSpPr>
          <p:cNvPr id="18" name="圆角矩形 17"/>
          <p:cNvSpPr/>
          <p:nvPr/>
        </p:nvSpPr>
        <p:spPr>
          <a:xfrm flipV="1">
            <a:off x="2195736" y="2281434"/>
            <a:ext cx="1512168" cy="151216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pic>
        <p:nvPicPr>
          <p:cNvPr id="7173" name="Picture 5" descr="C:\Users\Administrator\AppData\Roaming\Tencent\Users\41572508\QQ\WinTemp\RichOle\CHM{MKSU[{B`LM5)$QT]2OH.png"/>
          <p:cNvPicPr>
            <a:picLocks noChangeAspect="1" noChangeArrowheads="1"/>
          </p:cNvPicPr>
          <p:nvPr/>
        </p:nvPicPr>
        <p:blipFill>
          <a:blip r:embed="rId8" cstate="print"/>
          <a:srcRect/>
          <a:stretch>
            <a:fillRect/>
          </a:stretch>
        </p:blipFill>
        <p:spPr bwMode="auto">
          <a:xfrm>
            <a:off x="1619672" y="1705372"/>
            <a:ext cx="5064993" cy="3841795"/>
          </a:xfrm>
          <a:prstGeom prst="rect">
            <a:avLst/>
          </a:prstGeom>
          <a:noFill/>
        </p:spPr>
      </p:pic>
      <p:sp>
        <p:nvSpPr>
          <p:cNvPr id="21" name="圆角矩形 20"/>
          <p:cNvSpPr/>
          <p:nvPr/>
        </p:nvSpPr>
        <p:spPr>
          <a:xfrm flipV="1">
            <a:off x="1763688" y="3001516"/>
            <a:ext cx="504056" cy="216025"/>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22" name="圆角矩形 21"/>
          <p:cNvSpPr/>
          <p:nvPr/>
        </p:nvSpPr>
        <p:spPr>
          <a:xfrm flipV="1">
            <a:off x="3203848" y="5305772"/>
            <a:ext cx="504056" cy="216025"/>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pic>
        <p:nvPicPr>
          <p:cNvPr id="7174" name="Picture 6" descr="C:\Users\Administrator\AppData\Roaming\Tencent\Users\41572508\QQ\WinTemp\RichOle\JSG8QEVA%AIMOCNB{L82A]Q.png"/>
          <p:cNvPicPr>
            <a:picLocks noChangeAspect="1" noChangeArrowheads="1"/>
          </p:cNvPicPr>
          <p:nvPr/>
        </p:nvPicPr>
        <p:blipFill>
          <a:blip r:embed="rId9" cstate="print"/>
          <a:srcRect/>
          <a:stretch>
            <a:fillRect/>
          </a:stretch>
        </p:blipFill>
        <p:spPr bwMode="auto">
          <a:xfrm>
            <a:off x="2051720" y="2281436"/>
            <a:ext cx="4392488" cy="2647226"/>
          </a:xfrm>
          <a:prstGeom prst="rect">
            <a:avLst/>
          </a:prstGeom>
          <a:noFill/>
        </p:spPr>
      </p:pic>
      <p:pic>
        <p:nvPicPr>
          <p:cNvPr id="7175" name="Picture 7" descr="C:\Users\Administrator\AppData\Roaming\Tencent\Users\41572508\QQ\WinTemp\RichOle\5GY4Y5H@]PV03GN9QJTJ_LY.png"/>
          <p:cNvPicPr>
            <a:picLocks noChangeAspect="1" noChangeArrowheads="1"/>
          </p:cNvPicPr>
          <p:nvPr/>
        </p:nvPicPr>
        <p:blipFill>
          <a:blip r:embed="rId10" cstate="print"/>
          <a:srcRect/>
          <a:stretch>
            <a:fillRect/>
          </a:stretch>
        </p:blipFill>
        <p:spPr bwMode="auto">
          <a:xfrm>
            <a:off x="1835696" y="1849388"/>
            <a:ext cx="4733925" cy="3152775"/>
          </a:xfrm>
          <a:prstGeom prst="rect">
            <a:avLst/>
          </a:prstGeom>
          <a:noFill/>
        </p:spPr>
      </p:pic>
      <p:sp>
        <p:nvSpPr>
          <p:cNvPr id="25" name="圆角矩形 24"/>
          <p:cNvSpPr/>
          <p:nvPr/>
        </p:nvSpPr>
        <p:spPr>
          <a:xfrm flipV="1">
            <a:off x="2411760" y="4585692"/>
            <a:ext cx="792088" cy="36003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Tree>
    <p:extLst>
      <p:ext uri="{BB962C8B-B14F-4D97-AF65-F5344CB8AC3E}">
        <p14:creationId xmlns:p14="http://schemas.microsoft.com/office/powerpoint/2010/main" val="35139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1000" fill="hold"/>
                                        <p:tgtEl>
                                          <p:spTgt spid="2052"/>
                                        </p:tgtEl>
                                        <p:attrNameLst>
                                          <p:attrName>ppt_w</p:attrName>
                                        </p:attrNameLst>
                                      </p:cBhvr>
                                      <p:tavLst>
                                        <p:tav tm="0">
                                          <p:val>
                                            <p:strVal val="#ppt_w*0.70"/>
                                          </p:val>
                                        </p:tav>
                                        <p:tav tm="100000">
                                          <p:val>
                                            <p:strVal val="#ppt_w"/>
                                          </p:val>
                                        </p:tav>
                                      </p:tavLst>
                                    </p:anim>
                                    <p:anim calcmode="lin" valueType="num">
                                      <p:cBhvr>
                                        <p:cTn id="15" dur="1000" fill="hold"/>
                                        <p:tgtEl>
                                          <p:spTgt spid="2052"/>
                                        </p:tgtEl>
                                        <p:attrNameLst>
                                          <p:attrName>ppt_h</p:attrName>
                                        </p:attrNameLst>
                                      </p:cBhvr>
                                      <p:tavLst>
                                        <p:tav tm="0">
                                          <p:val>
                                            <p:strVal val="#ppt_h"/>
                                          </p:val>
                                        </p:tav>
                                        <p:tav tm="100000">
                                          <p:val>
                                            <p:strVal val="#ppt_h"/>
                                          </p:val>
                                        </p:tav>
                                      </p:tavLst>
                                    </p:anim>
                                    <p:animEffect transition="in" filter="fade">
                                      <p:cBhvr>
                                        <p:cTn id="16" dur="10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blinds(horizontal)">
                                      <p:cBhvr>
                                        <p:cTn id="31" dur="500"/>
                                        <p:tgtEl>
                                          <p:spTgt spid="205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heckerboard(across)">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diamond(in)">
                                      <p:cBhvr>
                                        <p:cTn id="41" dur="2000"/>
                                        <p:tgtEl>
                                          <p:spTgt spid="2054"/>
                                        </p:tgtEl>
                                      </p:cBhvr>
                                    </p:animEffect>
                                  </p:childTnLst>
                                </p:cTn>
                              </p:par>
                            </p:childTnLst>
                          </p:cTn>
                        </p:par>
                      </p:childTnLst>
                    </p:cTn>
                  </p:par>
                  <p:par>
                    <p:cTn id="42" fill="hold">
                      <p:stCondLst>
                        <p:cond delay="indefinite"/>
                      </p:stCondLst>
                      <p:childTnLst>
                        <p:par>
                          <p:cTn id="43" fill="hold">
                            <p:stCondLst>
                              <p:cond delay="0"/>
                            </p:stCondLst>
                            <p:childTnLst>
                              <p:par>
                                <p:cTn id="44" presetID="11" presetClass="entr" presetSubtype="0" fill="hold" grpId="0" nodeType="clickEffect">
                                  <p:stCondLst>
                                    <p:cond delay="0"/>
                                  </p:stCondLst>
                                  <p:childTnLst>
                                    <p:set>
                                      <p:cBhvr>
                                        <p:cTn id="45" dur="1000">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3"/>
                                        </p:tgtEl>
                                        <p:attrNameLst>
                                          <p:attrName>style.visibility</p:attrName>
                                        </p:attrNameLst>
                                      </p:cBhvr>
                                      <p:to>
                                        <p:strVal val="visible"/>
                                      </p:to>
                                    </p:set>
                                    <p:anim calcmode="lin" valueType="num">
                                      <p:cBhvr additive="base">
                                        <p:cTn id="55" dur="500" fill="hold"/>
                                        <p:tgtEl>
                                          <p:spTgt spid="7173"/>
                                        </p:tgtEl>
                                        <p:attrNameLst>
                                          <p:attrName>ppt_x</p:attrName>
                                        </p:attrNameLst>
                                      </p:cBhvr>
                                      <p:tavLst>
                                        <p:tav tm="0">
                                          <p:val>
                                            <p:strVal val="#ppt_x"/>
                                          </p:val>
                                        </p:tav>
                                        <p:tav tm="100000">
                                          <p:val>
                                            <p:strVal val="#ppt_x"/>
                                          </p:val>
                                        </p:tav>
                                      </p:tavLst>
                                    </p:anim>
                                    <p:anim calcmode="lin" valueType="num">
                                      <p:cBhvr additive="base">
                                        <p:cTn id="56"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1" presetClass="entr" presetSubtype="0" fill="hold" grpId="0" nodeType="clickEffect">
                                  <p:stCondLst>
                                    <p:cond delay="0"/>
                                  </p:stCondLst>
                                  <p:childTnLst>
                                    <p:set>
                                      <p:cBhvr>
                                        <p:cTn id="60" dur="1000">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1" presetClass="entr" presetSubtype="0" fill="hold" grpId="0" nodeType="clickEffect">
                                  <p:stCondLst>
                                    <p:cond delay="0"/>
                                  </p:stCondLst>
                                  <p:childTnLst>
                                    <p:set>
                                      <p:cBhvr>
                                        <p:cTn id="64" dur="1000">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7174"/>
                                        </p:tgtEl>
                                        <p:attrNameLst>
                                          <p:attrName>style.visibility</p:attrName>
                                        </p:attrNameLst>
                                      </p:cBhvr>
                                      <p:to>
                                        <p:strVal val="visible"/>
                                      </p:to>
                                    </p:set>
                                    <p:anim calcmode="lin" valueType="num">
                                      <p:cBhvr>
                                        <p:cTn id="69" dur="1000" fill="hold"/>
                                        <p:tgtEl>
                                          <p:spTgt spid="7174"/>
                                        </p:tgtEl>
                                        <p:attrNameLst>
                                          <p:attrName>ppt_w</p:attrName>
                                        </p:attrNameLst>
                                      </p:cBhvr>
                                      <p:tavLst>
                                        <p:tav tm="0">
                                          <p:val>
                                            <p:strVal val="#ppt_w*0.70"/>
                                          </p:val>
                                        </p:tav>
                                        <p:tav tm="100000">
                                          <p:val>
                                            <p:strVal val="#ppt_w"/>
                                          </p:val>
                                        </p:tav>
                                      </p:tavLst>
                                    </p:anim>
                                    <p:anim calcmode="lin" valueType="num">
                                      <p:cBhvr>
                                        <p:cTn id="70" dur="1000" fill="hold"/>
                                        <p:tgtEl>
                                          <p:spTgt spid="7174"/>
                                        </p:tgtEl>
                                        <p:attrNameLst>
                                          <p:attrName>ppt_h</p:attrName>
                                        </p:attrNameLst>
                                      </p:cBhvr>
                                      <p:tavLst>
                                        <p:tav tm="0">
                                          <p:val>
                                            <p:strVal val="#ppt_h"/>
                                          </p:val>
                                        </p:tav>
                                        <p:tav tm="100000">
                                          <p:val>
                                            <p:strVal val="#ppt_h"/>
                                          </p:val>
                                        </p:tav>
                                      </p:tavLst>
                                    </p:anim>
                                    <p:animEffect transition="in" filter="fade">
                                      <p:cBhvr>
                                        <p:cTn id="71" dur="1000"/>
                                        <p:tgtEl>
                                          <p:spTgt spid="7174"/>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7175"/>
                                        </p:tgtEl>
                                        <p:attrNameLst>
                                          <p:attrName>style.visibility</p:attrName>
                                        </p:attrNameLst>
                                      </p:cBhvr>
                                      <p:to>
                                        <p:strVal val="visible"/>
                                      </p:to>
                                    </p:set>
                                    <p:animEffect transition="in" filter="strips(downLeft)">
                                      <p:cBhvr>
                                        <p:cTn id="76" dur="500"/>
                                        <p:tgtEl>
                                          <p:spTgt spid="7175"/>
                                        </p:tgtEl>
                                      </p:cBhvr>
                                    </p:animEffect>
                                  </p:childTnLst>
                                </p:cTn>
                              </p:par>
                            </p:childTnLst>
                          </p:cTn>
                        </p:par>
                      </p:childTnLst>
                    </p:cTn>
                  </p:par>
                  <p:par>
                    <p:cTn id="77" fill="hold">
                      <p:stCondLst>
                        <p:cond delay="indefinite"/>
                      </p:stCondLst>
                      <p:childTnLst>
                        <p:par>
                          <p:cTn id="78" fill="hold">
                            <p:stCondLst>
                              <p:cond delay="0"/>
                            </p:stCondLst>
                            <p:childTnLst>
                              <p:par>
                                <p:cTn id="79" presetID="11" presetClass="entr" presetSubtype="0" fill="hold" grpId="0" nodeType="clickEffect">
                                  <p:stCondLst>
                                    <p:cond delay="0"/>
                                  </p:stCondLst>
                                  <p:childTnLst>
                                    <p:set>
                                      <p:cBhvr>
                                        <p:cTn id="80" dur="1000">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5" grpId="0" animBg="1"/>
      <p:bldP spid="18" grpId="0" animBg="1"/>
      <p:bldP spid="21" grpId="0" animBg="1"/>
      <p:bldP spid="22"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841276"/>
            <a:ext cx="2232248" cy="609398"/>
          </a:xfrm>
          <a:prstGeom prst="rect">
            <a:avLst/>
          </a:prstGeom>
        </p:spPr>
        <p:txBody>
          <a:bodyPr wrap="square">
            <a:spAutoFit/>
          </a:bodyPr>
          <a:lstStyle/>
          <a:p>
            <a:pPr>
              <a:lnSpc>
                <a:spcPct val="120000"/>
              </a:lnSpc>
            </a:pPr>
            <a:r>
              <a:rPr lang="zh-CN" altLang="en-US" sz="2800" b="1" dirty="0">
                <a:solidFill>
                  <a:schemeClr val="tx2"/>
                </a:solidFill>
                <a:latin typeface="微软雅黑" panose="020B0503020204020204" pitchFamily="34" charset="-122"/>
                <a:ea typeface="微软雅黑" panose="020B0503020204020204" pitchFamily="34" charset="-122"/>
              </a:rPr>
              <a:t>数据分析</a:t>
            </a:r>
            <a:endParaRPr lang="zh-CN" altLang="en-US" sz="2800" dirty="0">
              <a:latin typeface="微软雅黑" panose="020B0503020204020204" pitchFamily="34" charset="-122"/>
              <a:ea typeface="微软雅黑" panose="020B0503020204020204" pitchFamily="34" charset="-122"/>
            </a:endParaRPr>
          </a:p>
        </p:txBody>
      </p:sp>
      <p:sp>
        <p:nvSpPr>
          <p:cNvPr id="5" name="矩形 4"/>
          <p:cNvSpPr/>
          <p:nvPr/>
        </p:nvSpPr>
        <p:spPr>
          <a:xfrm>
            <a:off x="578187" y="1561356"/>
            <a:ext cx="6840760" cy="3416320"/>
          </a:xfrm>
          <a:prstGeom prst="rect">
            <a:avLst/>
          </a:prstGeom>
        </p:spPr>
        <p:txBody>
          <a:bodyPr wrap="square">
            <a:spAutoFit/>
          </a:bodyPr>
          <a:lstStyle/>
          <a:p>
            <a:r>
              <a:rPr lang="en-US" altLang="zh-CN" dirty="0" smtClean="0">
                <a:solidFill>
                  <a:schemeClr val="accent5"/>
                </a:solidFill>
              </a:rPr>
              <a:t>●</a:t>
            </a:r>
            <a:r>
              <a:rPr lang="zh-CN" altLang="zh-CN" dirty="0" smtClean="0"/>
              <a:t>单位根</a:t>
            </a:r>
            <a:r>
              <a:rPr lang="zh-CN" altLang="zh-CN" dirty="0"/>
              <a:t>检验、向量自回归模型、格兰杰因果关系</a:t>
            </a:r>
            <a:r>
              <a:rPr lang="zh-CN" altLang="zh-CN" dirty="0" smtClean="0"/>
              <a:t>检验</a:t>
            </a:r>
            <a:r>
              <a:rPr lang="en-US" altLang="zh-CN" dirty="0" smtClean="0"/>
              <a:t/>
            </a:r>
            <a:br>
              <a:rPr lang="en-US" altLang="zh-CN" dirty="0" smtClean="0"/>
            </a:br>
            <a:r>
              <a:rPr lang="en-US" altLang="zh-CN" dirty="0" smtClean="0">
                <a:solidFill>
                  <a:schemeClr val="accent5"/>
                </a:solidFill>
              </a:rPr>
              <a:t>●</a:t>
            </a:r>
            <a:r>
              <a:rPr lang="zh-CN" altLang="zh-CN" dirty="0" smtClean="0"/>
              <a:t>自</a:t>
            </a:r>
            <a:r>
              <a:rPr lang="zh-CN" altLang="zh-CN" dirty="0"/>
              <a:t>回归条件异方差模型</a:t>
            </a:r>
            <a:endParaRPr lang="en-US" altLang="zh-CN" dirty="0"/>
          </a:p>
          <a:p>
            <a:r>
              <a:rPr lang="en-US" altLang="zh-CN" dirty="0" smtClean="0">
                <a:solidFill>
                  <a:schemeClr val="accent5"/>
                </a:solidFill>
              </a:rPr>
              <a:t>●</a:t>
            </a:r>
            <a:r>
              <a:rPr lang="zh-CN" altLang="zh-CN" dirty="0" smtClean="0"/>
              <a:t>分位数</a:t>
            </a:r>
            <a:r>
              <a:rPr lang="zh-CN" altLang="zh-CN" dirty="0"/>
              <a:t>回归</a:t>
            </a:r>
            <a:r>
              <a:rPr lang="en-US" altLang="zh-CN" dirty="0"/>
              <a:t/>
            </a:r>
            <a:br>
              <a:rPr lang="en-US" altLang="zh-CN" dirty="0"/>
            </a:br>
            <a:r>
              <a:rPr lang="en-US" altLang="zh-CN" dirty="0" smtClean="0">
                <a:solidFill>
                  <a:schemeClr val="accent5"/>
                </a:solidFill>
              </a:rPr>
              <a:t>●</a:t>
            </a:r>
            <a:r>
              <a:rPr lang="zh-CN" altLang="zh-CN" dirty="0" smtClean="0"/>
              <a:t>解</a:t>
            </a:r>
            <a:r>
              <a:rPr lang="zh-CN" altLang="zh-CN" dirty="0"/>
              <a:t>（高次）非线性方程（如计算内含报酬率）</a:t>
            </a:r>
            <a:r>
              <a:rPr lang="en-US" altLang="zh-CN" dirty="0"/>
              <a:t/>
            </a:r>
            <a:br>
              <a:rPr lang="en-US" altLang="zh-CN" dirty="0"/>
            </a:br>
            <a:r>
              <a:rPr lang="en-US" altLang="zh-CN" dirty="0" smtClean="0">
                <a:solidFill>
                  <a:schemeClr val="accent5"/>
                </a:solidFill>
              </a:rPr>
              <a:t>●</a:t>
            </a:r>
            <a:r>
              <a:rPr lang="zh-CN" altLang="zh-CN" dirty="0" smtClean="0"/>
              <a:t>建立</a:t>
            </a:r>
            <a:r>
              <a:rPr lang="zh-CN" altLang="zh-CN" dirty="0"/>
              <a:t>全国房地产非均衡计量经济模型</a:t>
            </a:r>
            <a:r>
              <a:rPr lang="en-US" altLang="zh-CN" dirty="0"/>
              <a:t/>
            </a:r>
            <a:br>
              <a:rPr lang="en-US" altLang="zh-CN" dirty="0"/>
            </a:br>
            <a:r>
              <a:rPr lang="en-US" altLang="zh-CN" dirty="0" smtClean="0">
                <a:solidFill>
                  <a:schemeClr val="accent5"/>
                </a:solidFill>
              </a:rPr>
              <a:t>●</a:t>
            </a:r>
            <a:r>
              <a:rPr lang="zh-CN" altLang="zh-CN" dirty="0" smtClean="0"/>
              <a:t>方差分析</a:t>
            </a:r>
            <a:r>
              <a:rPr lang="zh-CN" altLang="zh-CN" dirty="0"/>
              <a:t>、因子分析、对应分析</a:t>
            </a:r>
            <a:r>
              <a:rPr lang="en-US" altLang="zh-CN" dirty="0"/>
              <a:t/>
            </a:r>
            <a:br>
              <a:rPr lang="en-US" altLang="zh-CN" dirty="0"/>
            </a:br>
            <a:r>
              <a:rPr lang="en-US" altLang="zh-CN" dirty="0" smtClean="0">
                <a:solidFill>
                  <a:schemeClr val="accent5"/>
                </a:solidFill>
              </a:rPr>
              <a:t>● </a:t>
            </a:r>
            <a:r>
              <a:rPr lang="en-US" altLang="zh-CN" dirty="0"/>
              <a:t>logistic</a:t>
            </a:r>
            <a:r>
              <a:rPr lang="zh-CN" altLang="zh-CN" dirty="0"/>
              <a:t>回归模型</a:t>
            </a:r>
            <a:r>
              <a:rPr lang="en-US" altLang="zh-CN" dirty="0"/>
              <a:t/>
            </a:r>
            <a:br>
              <a:rPr lang="en-US" altLang="zh-CN" dirty="0"/>
            </a:br>
            <a:r>
              <a:rPr lang="en-US" altLang="zh-CN" dirty="0" smtClean="0">
                <a:solidFill>
                  <a:schemeClr val="accent5"/>
                </a:solidFill>
              </a:rPr>
              <a:t>●</a:t>
            </a:r>
            <a:r>
              <a:rPr lang="zh-CN" altLang="zh-CN" dirty="0" smtClean="0"/>
              <a:t>神经网络模型</a:t>
            </a:r>
            <a:r>
              <a:rPr lang="en-US" altLang="zh-CN" dirty="0"/>
              <a:t/>
            </a:r>
            <a:br>
              <a:rPr lang="en-US" altLang="zh-CN" dirty="0"/>
            </a:br>
            <a:r>
              <a:rPr lang="en-US" altLang="zh-CN" dirty="0" smtClean="0">
                <a:solidFill>
                  <a:schemeClr val="accent5"/>
                </a:solidFill>
              </a:rPr>
              <a:t>●</a:t>
            </a:r>
            <a:r>
              <a:rPr lang="zh-CN" altLang="zh-CN" dirty="0" smtClean="0"/>
              <a:t>量</a:t>
            </a:r>
            <a:r>
              <a:rPr lang="zh-CN" altLang="zh-CN" dirty="0"/>
              <a:t>表两样本</a:t>
            </a:r>
            <a:r>
              <a:rPr lang="en-US" altLang="zh-CN" dirty="0"/>
              <a:t>t</a:t>
            </a:r>
            <a:r>
              <a:rPr lang="zh-CN" altLang="zh-CN" dirty="0"/>
              <a:t>检验、信度效度分析</a:t>
            </a:r>
            <a:r>
              <a:rPr lang="en-US" altLang="zh-CN" dirty="0"/>
              <a:t/>
            </a:r>
            <a:br>
              <a:rPr lang="en-US" altLang="zh-CN" dirty="0"/>
            </a:br>
            <a:r>
              <a:rPr lang="en-US" altLang="zh-CN" dirty="0" smtClean="0">
                <a:solidFill>
                  <a:schemeClr val="accent5"/>
                </a:solidFill>
              </a:rPr>
              <a:t>●</a:t>
            </a:r>
            <a:r>
              <a:rPr lang="zh-CN" altLang="zh-CN" dirty="0" smtClean="0"/>
              <a:t>量</a:t>
            </a:r>
            <a:r>
              <a:rPr lang="zh-CN" altLang="zh-CN" dirty="0"/>
              <a:t>表结构方程模型</a:t>
            </a:r>
            <a:r>
              <a:rPr lang="en-US" altLang="zh-CN" dirty="0"/>
              <a:t/>
            </a:r>
            <a:br>
              <a:rPr lang="en-US" altLang="zh-CN" dirty="0"/>
            </a:br>
            <a:r>
              <a:rPr lang="en-US" altLang="zh-CN" dirty="0" smtClean="0">
                <a:solidFill>
                  <a:schemeClr val="accent5"/>
                </a:solidFill>
              </a:rPr>
              <a:t>●</a:t>
            </a:r>
            <a:r>
              <a:rPr lang="zh-CN" altLang="zh-CN" dirty="0" smtClean="0"/>
              <a:t>典型相关分析</a:t>
            </a:r>
            <a:r>
              <a:rPr lang="en-US" altLang="zh-CN" dirty="0"/>
              <a:t/>
            </a:r>
            <a:br>
              <a:rPr lang="en-US" altLang="zh-CN" dirty="0"/>
            </a:br>
            <a:r>
              <a:rPr lang="en-US" altLang="zh-CN" dirty="0" smtClean="0">
                <a:solidFill>
                  <a:schemeClr val="accent5"/>
                </a:solidFill>
              </a:rPr>
              <a:t>● </a:t>
            </a:r>
            <a:r>
              <a:rPr lang="zh-CN" altLang="zh-CN" dirty="0"/>
              <a:t>数据预处理、矩阵运算</a:t>
            </a:r>
            <a:endParaRPr lang="zh-CN" altLang="en-US" dirty="0"/>
          </a:p>
        </p:txBody>
      </p:sp>
    </p:spTree>
    <p:extLst>
      <p:ext uri="{BB962C8B-B14F-4D97-AF65-F5344CB8AC3E}">
        <p14:creationId xmlns:p14="http://schemas.microsoft.com/office/powerpoint/2010/main" val="4281170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849388"/>
            <a:ext cx="6516252" cy="2492990"/>
          </a:xfrm>
          <a:prstGeom prst="rect">
            <a:avLst/>
          </a:prstGeom>
        </p:spPr>
        <p:txBody>
          <a:bodyPr wrap="square">
            <a:spAutoFit/>
          </a:bodyPr>
          <a:lstStyle/>
          <a:p>
            <a:r>
              <a:rPr lang="en-US" altLang="zh-CN" b="1" dirty="0">
                <a:latin typeface="+mn-ea"/>
              </a:rPr>
              <a:t>《</a:t>
            </a:r>
            <a:r>
              <a:rPr lang="zh-CN" altLang="zh-CN" b="1" dirty="0">
                <a:latin typeface="+mn-ea"/>
              </a:rPr>
              <a:t>不同上市方式民营企业的公司治理研究——家族控股上市类和兼并重组类公司的比较</a:t>
            </a:r>
            <a:r>
              <a:rPr lang="en-US" altLang="zh-CN" b="1" dirty="0">
                <a:latin typeface="+mn-ea"/>
              </a:rPr>
              <a:t>》</a:t>
            </a:r>
          </a:p>
          <a:p>
            <a:r>
              <a:rPr lang="en-US" altLang="zh-CN" b="1" dirty="0">
                <a:latin typeface="+mn-ea"/>
              </a:rPr>
              <a:t>                                                                                     ——</a:t>
            </a:r>
            <a:r>
              <a:rPr lang="zh-CN" altLang="zh-CN" b="1" dirty="0">
                <a:latin typeface="+mn-ea"/>
              </a:rPr>
              <a:t>浙江大学</a:t>
            </a:r>
            <a:r>
              <a:rPr lang="en-US" altLang="zh-CN" b="1" dirty="0">
                <a:latin typeface="+mn-ea"/>
              </a:rPr>
              <a:t>  </a:t>
            </a:r>
            <a:r>
              <a:rPr lang="zh-CN" altLang="en-US" b="1" dirty="0">
                <a:latin typeface="+mn-ea"/>
              </a:rPr>
              <a:t>金颖</a:t>
            </a:r>
            <a:endParaRPr lang="en-US" altLang="zh-CN" b="1" dirty="0">
              <a:latin typeface="+mn-ea"/>
            </a:endParaRPr>
          </a:p>
          <a:p>
            <a:endParaRPr lang="en-US" altLang="zh-CN" b="1" dirty="0">
              <a:latin typeface="+mn-ea"/>
            </a:endParaRPr>
          </a:p>
          <a:p>
            <a:endParaRPr lang="en-US" altLang="zh-CN" dirty="0">
              <a:latin typeface="+mn-ea"/>
            </a:endParaRPr>
          </a:p>
          <a:p>
            <a:r>
              <a:rPr lang="zh-CN" altLang="en-US" sz="1600" b="1" dirty="0">
                <a:latin typeface="+mn-ea"/>
              </a:rPr>
              <a:t>研究目的</a:t>
            </a:r>
            <a:r>
              <a:rPr lang="zh-CN" altLang="en-US" sz="1600" dirty="0">
                <a:latin typeface="+mn-ea"/>
              </a:rPr>
              <a:t>：随着经济的发展，民营上市公司越来越多，已成为中国证券市场的重要力量，通过考察我国民营上市公司的公司治理情况，研究有利于我国证券市场和上市公司发展的公司治理结构。</a:t>
            </a:r>
          </a:p>
        </p:txBody>
      </p:sp>
      <p:sp>
        <p:nvSpPr>
          <p:cNvPr id="3" name="矩形 2"/>
          <p:cNvSpPr/>
          <p:nvPr/>
        </p:nvSpPr>
        <p:spPr>
          <a:xfrm>
            <a:off x="576028" y="841276"/>
            <a:ext cx="1620957" cy="565604"/>
          </a:xfrm>
          <a:prstGeom prst="rect">
            <a:avLst/>
          </a:prstGeom>
        </p:spPr>
        <p:txBody>
          <a:bodyPr wrap="none">
            <a:spAutoFit/>
          </a:bodyPr>
          <a:lstStyle/>
          <a:p>
            <a:pPr>
              <a:lnSpc>
                <a:spcPct val="120000"/>
              </a:lnSpc>
            </a:pPr>
            <a:r>
              <a:rPr lang="zh-CN" altLang="en-US" sz="2800" b="1" dirty="0" smtClean="0">
                <a:solidFill>
                  <a:schemeClr val="tx2"/>
                </a:solidFill>
                <a:latin typeface="微软雅黑" panose="020B0503020204020204" pitchFamily="34" charset="-122"/>
                <a:ea typeface="微软雅黑" panose="020B0503020204020204" pitchFamily="34" charset="-122"/>
              </a:rPr>
              <a:t>应用</a:t>
            </a:r>
            <a:r>
              <a:rPr lang="zh-CN" altLang="en-US" sz="2800" b="1" dirty="0" smtClean="0">
                <a:solidFill>
                  <a:schemeClr val="tx2"/>
                </a:solidFill>
                <a:latin typeface="微软雅黑" panose="020B0503020204020204" pitchFamily="34" charset="-122"/>
                <a:ea typeface="微软雅黑" panose="020B0503020204020204" pitchFamily="34" charset="-122"/>
              </a:rPr>
              <a:t>案例</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7682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201316"/>
            <a:ext cx="6192688" cy="3846610"/>
          </a:xfrm>
          <a:prstGeom prst="rect">
            <a:avLst/>
          </a:prstGeom>
        </p:spPr>
      </p:pic>
      <p:sp>
        <p:nvSpPr>
          <p:cNvPr id="3" name="矩形 2"/>
          <p:cNvSpPr/>
          <p:nvPr/>
        </p:nvSpPr>
        <p:spPr>
          <a:xfrm>
            <a:off x="633164" y="481236"/>
            <a:ext cx="1620957" cy="565604"/>
          </a:xfrm>
          <a:prstGeom prst="rect">
            <a:avLst/>
          </a:prstGeom>
        </p:spPr>
        <p:txBody>
          <a:bodyPr wrap="none">
            <a:spAutoFit/>
          </a:bodyPr>
          <a:lstStyle/>
          <a:p>
            <a:pPr>
              <a:lnSpc>
                <a:spcPct val="120000"/>
              </a:lnSpc>
            </a:pPr>
            <a:r>
              <a:rPr lang="zh-CN" altLang="en-US" sz="2800" b="1" dirty="0" smtClean="0">
                <a:solidFill>
                  <a:schemeClr val="tx2"/>
                </a:solidFill>
                <a:latin typeface="微软雅黑" panose="020B0503020204020204" pitchFamily="34" charset="-122"/>
                <a:ea typeface="微软雅黑" panose="020B0503020204020204" pitchFamily="34" charset="-122"/>
              </a:rPr>
              <a:t>应用</a:t>
            </a:r>
            <a:r>
              <a:rPr lang="zh-CN" altLang="en-US" sz="2800" b="1" dirty="0" smtClean="0">
                <a:solidFill>
                  <a:schemeClr val="tx2"/>
                </a:solidFill>
                <a:latin typeface="微软雅黑" panose="020B0503020204020204" pitchFamily="34" charset="-122"/>
                <a:ea typeface="微软雅黑" panose="020B0503020204020204" pitchFamily="34" charset="-122"/>
              </a:rPr>
              <a:t>案例</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4032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8984" y="558474"/>
            <a:ext cx="1620957" cy="565604"/>
          </a:xfrm>
          <a:prstGeom prst="rect">
            <a:avLst/>
          </a:prstGeom>
        </p:spPr>
        <p:txBody>
          <a:bodyPr wrap="none">
            <a:spAutoFit/>
          </a:bodyPr>
          <a:lstStyle/>
          <a:p>
            <a:pPr>
              <a:lnSpc>
                <a:spcPct val="120000"/>
              </a:lnSpc>
            </a:pPr>
            <a:r>
              <a:rPr lang="zh-CN" altLang="en-US" sz="2800" b="1" dirty="0" smtClean="0">
                <a:solidFill>
                  <a:schemeClr val="tx2"/>
                </a:solidFill>
                <a:latin typeface="微软雅黑" panose="020B0503020204020204" pitchFamily="34" charset="-122"/>
                <a:ea typeface="微软雅黑" panose="020B0503020204020204" pitchFamily="34" charset="-122"/>
              </a:rPr>
              <a:t>应用</a:t>
            </a:r>
            <a:r>
              <a:rPr lang="zh-CN" altLang="en-US" sz="2800" b="1" dirty="0" smtClean="0">
                <a:solidFill>
                  <a:schemeClr val="tx2"/>
                </a:solidFill>
                <a:latin typeface="微软雅黑" panose="020B0503020204020204" pitchFamily="34" charset="-122"/>
                <a:ea typeface="微软雅黑" panose="020B0503020204020204" pitchFamily="34" charset="-122"/>
              </a:rPr>
              <a:t>案例</a:t>
            </a:r>
            <a:endParaRPr lang="zh-CN" altLang="en-US" sz="28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93005"/>
            <a:ext cx="7570072" cy="2808312"/>
          </a:xfrm>
          <a:prstGeom prst="rect">
            <a:avLst/>
          </a:prstGeom>
        </p:spPr>
      </p:pic>
    </p:spTree>
    <p:extLst>
      <p:ext uri="{BB962C8B-B14F-4D97-AF65-F5344CB8AC3E}">
        <p14:creationId xmlns:p14="http://schemas.microsoft.com/office/powerpoint/2010/main" val="1803974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8984" y="512244"/>
            <a:ext cx="1620957" cy="565604"/>
          </a:xfrm>
          <a:prstGeom prst="rect">
            <a:avLst/>
          </a:prstGeom>
        </p:spPr>
        <p:txBody>
          <a:bodyPr wrap="none">
            <a:spAutoFit/>
          </a:bodyPr>
          <a:lstStyle/>
          <a:p>
            <a:pPr>
              <a:lnSpc>
                <a:spcPct val="120000"/>
              </a:lnSpc>
            </a:pPr>
            <a:r>
              <a:rPr lang="zh-CN" altLang="en-US" sz="2800" b="1" dirty="0" smtClean="0">
                <a:solidFill>
                  <a:schemeClr val="tx2"/>
                </a:solidFill>
                <a:latin typeface="微软雅黑" panose="020B0503020204020204" pitchFamily="34" charset="-122"/>
                <a:ea typeface="微软雅黑" panose="020B0503020204020204" pitchFamily="34" charset="-122"/>
              </a:rPr>
              <a:t>应用</a:t>
            </a:r>
            <a:r>
              <a:rPr lang="zh-CN" altLang="en-US" sz="2800" b="1" dirty="0" smtClean="0">
                <a:solidFill>
                  <a:schemeClr val="tx2"/>
                </a:solidFill>
                <a:latin typeface="微软雅黑" panose="020B0503020204020204" pitchFamily="34" charset="-122"/>
                <a:ea typeface="微软雅黑" panose="020B0503020204020204" pitchFamily="34" charset="-122"/>
              </a:rPr>
              <a:t>案例</a:t>
            </a:r>
            <a:endParaRPr lang="zh-CN" altLang="en-US" sz="28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489348"/>
            <a:ext cx="7564175" cy="3402318"/>
          </a:xfrm>
          <a:prstGeom prst="rect">
            <a:avLst/>
          </a:prstGeom>
        </p:spPr>
      </p:pic>
    </p:spTree>
    <p:extLst>
      <p:ext uri="{BB962C8B-B14F-4D97-AF65-F5344CB8AC3E}">
        <p14:creationId xmlns:p14="http://schemas.microsoft.com/office/powerpoint/2010/main" val="1458059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4379" y="498797"/>
            <a:ext cx="1620957" cy="565604"/>
          </a:xfrm>
          <a:prstGeom prst="rect">
            <a:avLst/>
          </a:prstGeom>
        </p:spPr>
        <p:txBody>
          <a:bodyPr wrap="none">
            <a:spAutoFit/>
          </a:bodyPr>
          <a:lstStyle/>
          <a:p>
            <a:pPr>
              <a:lnSpc>
                <a:spcPct val="120000"/>
              </a:lnSpc>
            </a:pPr>
            <a:r>
              <a:rPr lang="zh-CN" altLang="en-US" sz="2800" b="1" dirty="0" smtClean="0">
                <a:solidFill>
                  <a:schemeClr val="tx2"/>
                </a:solidFill>
                <a:latin typeface="微软雅黑" panose="020B0503020204020204" pitchFamily="34" charset="-122"/>
                <a:ea typeface="微软雅黑" panose="020B0503020204020204" pitchFamily="34" charset="-122"/>
              </a:rPr>
              <a:t>应用</a:t>
            </a:r>
            <a:r>
              <a:rPr lang="zh-CN" altLang="en-US" sz="2800" b="1" dirty="0" smtClean="0">
                <a:solidFill>
                  <a:schemeClr val="tx2"/>
                </a:solidFill>
                <a:latin typeface="微软雅黑" panose="020B0503020204020204" pitchFamily="34" charset="-122"/>
                <a:ea typeface="微软雅黑" panose="020B0503020204020204" pitchFamily="34" charset="-122"/>
              </a:rPr>
              <a:t>案例</a:t>
            </a:r>
            <a:endParaRPr lang="zh-CN" altLang="en-US" sz="28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15" y="1561356"/>
            <a:ext cx="7674404" cy="3506121"/>
          </a:xfrm>
          <a:prstGeom prst="rect">
            <a:avLst/>
          </a:prstGeom>
        </p:spPr>
      </p:pic>
    </p:spTree>
    <p:extLst>
      <p:ext uri="{BB962C8B-B14F-4D97-AF65-F5344CB8AC3E}">
        <p14:creationId xmlns:p14="http://schemas.microsoft.com/office/powerpoint/2010/main" val="855827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1720" y="1201316"/>
            <a:ext cx="5328592" cy="2456057"/>
          </a:xfrm>
          <a:prstGeom prst="rect">
            <a:avLst/>
          </a:prstGeom>
          <a:noFill/>
        </p:spPr>
        <p:txBody>
          <a:bodyPr wrap="square" rtlCol="0">
            <a:spAutoFit/>
          </a:bodyPr>
          <a:lstStyle/>
          <a:p>
            <a:pPr>
              <a:lnSpc>
                <a:spcPct val="120000"/>
              </a:lnSpc>
            </a:pPr>
            <a:r>
              <a:rPr lang="zh-CN" altLang="en-US" sz="1600" dirty="0" smtClean="0">
                <a:latin typeface="微软雅黑" panose="020B0503020204020204" pitchFamily="34" charset="-122"/>
                <a:ea typeface="微软雅黑" panose="020B0503020204020204" pitchFamily="34" charset="-122"/>
              </a:rPr>
              <a:t>        </a:t>
            </a:r>
            <a:endParaRPr lang="en-US" altLang="zh-CN" sz="1600" dirty="0" smtClean="0">
              <a:latin typeface="微软雅黑" panose="020B0503020204020204" pitchFamily="34" charset="-122"/>
              <a:ea typeface="微软雅黑" panose="020B0503020204020204" pitchFamily="34" charset="-122"/>
            </a:endParaRPr>
          </a:p>
          <a:p>
            <a:pPr>
              <a:lnSpc>
                <a:spcPct val="120000"/>
              </a:lnSpc>
            </a:pPr>
            <a:endParaRPr lang="en-US" altLang="zh-CN" sz="1600" dirty="0">
              <a:latin typeface="微软雅黑" panose="020B0503020204020204" pitchFamily="34" charset="-122"/>
              <a:ea typeface="微软雅黑" panose="020B0503020204020204" pitchFamily="34" charset="-122"/>
            </a:endParaRPr>
          </a:p>
          <a:p>
            <a:pPr>
              <a:lnSpc>
                <a:spcPct val="120000"/>
              </a:lnSpc>
            </a:pPr>
            <a:r>
              <a:rPr lang="en-US" altLang="zh-CN" sz="1600" dirty="0" smtClean="0">
                <a:latin typeface="微软雅黑" panose="020B0503020204020204" pitchFamily="34" charset="-122"/>
                <a:ea typeface="微软雅黑" panose="020B0503020204020204" pitchFamily="34" charset="-122"/>
              </a:rPr>
              <a:t>               </a:t>
            </a:r>
            <a:endParaRPr lang="en-US" altLang="zh-CN" sz="4000" b="1" dirty="0" smtClean="0">
              <a:solidFill>
                <a:schemeClr val="accent1">
                  <a:lumMod val="75000"/>
                </a:schemeClr>
              </a:solidFill>
              <a:latin typeface="微软雅黑" panose="020B0503020204020204" pitchFamily="34" charset="-122"/>
              <a:ea typeface="微软雅黑" panose="020B0503020204020204" pitchFamily="34" charset="-122"/>
            </a:endParaRPr>
          </a:p>
          <a:p>
            <a:pPr>
              <a:lnSpc>
                <a:spcPct val="120000"/>
              </a:lnSpc>
            </a:pPr>
            <a:r>
              <a:rPr lang="zh-CN" altLang="zh-CN" sz="4000" dirty="0" smtClean="0"/>
              <a:t>数据库内容</a:t>
            </a:r>
            <a:r>
              <a:rPr lang="zh-CN" altLang="en-US" sz="4000" dirty="0" smtClean="0"/>
              <a:t>介绍</a:t>
            </a:r>
          </a:p>
          <a:p>
            <a:pPr>
              <a:lnSpc>
                <a:spcPct val="120000"/>
              </a:lnSpc>
            </a:pPr>
            <a:endParaRPr lang="zh-CN" altLang="en-US" sz="40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21780" y="2857501"/>
            <a:ext cx="9165779" cy="72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90292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6028" y="592926"/>
            <a:ext cx="1620957" cy="565604"/>
          </a:xfrm>
          <a:prstGeom prst="rect">
            <a:avLst/>
          </a:prstGeom>
        </p:spPr>
        <p:txBody>
          <a:bodyPr wrap="none">
            <a:spAutoFit/>
          </a:bodyPr>
          <a:lstStyle/>
          <a:p>
            <a:pPr>
              <a:lnSpc>
                <a:spcPct val="120000"/>
              </a:lnSpc>
            </a:pPr>
            <a:r>
              <a:rPr lang="zh-CN" altLang="en-US" sz="2800" b="1" dirty="0" smtClean="0">
                <a:solidFill>
                  <a:schemeClr val="tx2"/>
                </a:solidFill>
                <a:latin typeface="微软雅黑" panose="020B0503020204020204" pitchFamily="34" charset="-122"/>
                <a:ea typeface="微软雅黑" panose="020B0503020204020204" pitchFamily="34" charset="-122"/>
              </a:rPr>
              <a:t>应用</a:t>
            </a:r>
            <a:r>
              <a:rPr lang="zh-CN" altLang="en-US" sz="2800" b="1" dirty="0" smtClean="0">
                <a:solidFill>
                  <a:schemeClr val="tx2"/>
                </a:solidFill>
                <a:latin typeface="微软雅黑" panose="020B0503020204020204" pitchFamily="34" charset="-122"/>
                <a:ea typeface="微软雅黑" panose="020B0503020204020204" pitchFamily="34" charset="-122"/>
              </a:rPr>
              <a:t>案例</a:t>
            </a:r>
            <a:endParaRPr lang="zh-CN" altLang="en-US" sz="28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489348"/>
            <a:ext cx="7718661" cy="3429351"/>
          </a:xfrm>
          <a:prstGeom prst="rect">
            <a:avLst/>
          </a:prstGeom>
        </p:spPr>
      </p:pic>
    </p:spTree>
    <p:extLst>
      <p:ext uri="{BB962C8B-B14F-4D97-AF65-F5344CB8AC3E}">
        <p14:creationId xmlns:p14="http://schemas.microsoft.com/office/powerpoint/2010/main" val="321085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6028" y="471903"/>
            <a:ext cx="1620957" cy="565604"/>
          </a:xfrm>
          <a:prstGeom prst="rect">
            <a:avLst/>
          </a:prstGeom>
        </p:spPr>
        <p:txBody>
          <a:bodyPr wrap="none">
            <a:spAutoFit/>
          </a:bodyPr>
          <a:lstStyle/>
          <a:p>
            <a:pPr>
              <a:lnSpc>
                <a:spcPct val="120000"/>
              </a:lnSpc>
            </a:pPr>
            <a:r>
              <a:rPr lang="zh-CN" altLang="en-US" sz="2800" b="1" dirty="0" smtClean="0">
                <a:solidFill>
                  <a:schemeClr val="tx2"/>
                </a:solidFill>
                <a:latin typeface="微软雅黑" panose="020B0503020204020204" pitchFamily="34" charset="-122"/>
                <a:ea typeface="微软雅黑" panose="020B0503020204020204" pitchFamily="34" charset="-122"/>
              </a:rPr>
              <a:t>应用</a:t>
            </a:r>
            <a:r>
              <a:rPr lang="zh-CN" altLang="en-US" sz="2800" b="1" dirty="0" smtClean="0">
                <a:solidFill>
                  <a:schemeClr val="tx2"/>
                </a:solidFill>
                <a:latin typeface="微软雅黑" panose="020B0503020204020204" pitchFamily="34" charset="-122"/>
                <a:ea typeface="微软雅黑" panose="020B0503020204020204" pitchFamily="34" charset="-122"/>
              </a:rPr>
              <a:t>案例</a:t>
            </a:r>
            <a:endParaRPr lang="zh-CN" altLang="en-US" sz="28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27" y="1489348"/>
            <a:ext cx="7683113" cy="3430889"/>
          </a:xfrm>
          <a:prstGeom prst="rect">
            <a:avLst/>
          </a:prstGeom>
        </p:spPr>
      </p:pic>
    </p:spTree>
    <p:extLst>
      <p:ext uri="{BB962C8B-B14F-4D97-AF65-F5344CB8AC3E}">
        <p14:creationId xmlns:p14="http://schemas.microsoft.com/office/powerpoint/2010/main" val="3590509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4379" y="558474"/>
            <a:ext cx="1620957" cy="565604"/>
          </a:xfrm>
          <a:prstGeom prst="rect">
            <a:avLst/>
          </a:prstGeom>
        </p:spPr>
        <p:txBody>
          <a:bodyPr wrap="none">
            <a:spAutoFit/>
          </a:bodyPr>
          <a:lstStyle/>
          <a:p>
            <a:pPr>
              <a:lnSpc>
                <a:spcPct val="120000"/>
              </a:lnSpc>
            </a:pPr>
            <a:r>
              <a:rPr lang="zh-CN" altLang="en-US" sz="2800" b="1" dirty="0" smtClean="0">
                <a:solidFill>
                  <a:schemeClr val="tx2"/>
                </a:solidFill>
                <a:latin typeface="微软雅黑" panose="020B0503020204020204" pitchFamily="34" charset="-122"/>
                <a:ea typeface="微软雅黑" panose="020B0503020204020204" pitchFamily="34" charset="-122"/>
              </a:rPr>
              <a:t>应用</a:t>
            </a:r>
            <a:r>
              <a:rPr lang="zh-CN" altLang="en-US" sz="2800" b="1" dirty="0" smtClean="0">
                <a:solidFill>
                  <a:schemeClr val="tx2"/>
                </a:solidFill>
                <a:latin typeface="微软雅黑" panose="020B0503020204020204" pitchFamily="34" charset="-122"/>
                <a:ea typeface="微软雅黑" panose="020B0503020204020204" pitchFamily="34" charset="-122"/>
              </a:rPr>
              <a:t>案例</a:t>
            </a:r>
            <a:endParaRPr lang="zh-CN" altLang="en-US" sz="2800" dirty="0">
              <a:latin typeface="微软雅黑" panose="020B0503020204020204" pitchFamily="34" charset="-122"/>
              <a:ea typeface="微软雅黑" panose="020B0503020204020204" pitchFamily="34" charset="-122"/>
            </a:endParaRPr>
          </a:p>
        </p:txBody>
      </p:sp>
      <p:sp>
        <p:nvSpPr>
          <p:cNvPr id="5" name="矩形 4"/>
          <p:cNvSpPr/>
          <p:nvPr/>
        </p:nvSpPr>
        <p:spPr>
          <a:xfrm>
            <a:off x="467544" y="1091709"/>
            <a:ext cx="6624736" cy="3847207"/>
          </a:xfrm>
          <a:prstGeom prst="rect">
            <a:avLst/>
          </a:prstGeom>
        </p:spPr>
        <p:txBody>
          <a:bodyPr wrap="square">
            <a:spAutoFit/>
          </a:bodyPr>
          <a:lstStyle/>
          <a:p>
            <a:r>
              <a:rPr lang="zh-CN" altLang="en-US" b="1" dirty="0"/>
              <a:t>结论：</a:t>
            </a:r>
            <a:endParaRPr lang="en-US" altLang="zh-CN" b="1" dirty="0"/>
          </a:p>
          <a:p>
            <a:r>
              <a:rPr lang="zh-CN" altLang="en-US" dirty="0"/>
              <a:t>         </a:t>
            </a:r>
            <a:endParaRPr lang="en-US" altLang="zh-CN" dirty="0"/>
          </a:p>
          <a:p>
            <a:r>
              <a:rPr lang="en-US" altLang="zh-CN" sz="1600" dirty="0"/>
              <a:t>         </a:t>
            </a:r>
            <a:r>
              <a:rPr lang="zh-CN" altLang="en-US" sz="1600" dirty="0"/>
              <a:t>家族控股上市方式不仅可以筹集较大规模的资金，而且可以通过改制、上市辅导等过程规范企业的运作机制，对企业长期发展有深远影响，其缺点是门槛较高、周期较长；买壳上市无需经过像直接上市方式的发行审核过程，上市周期通常较短，有低价买壳高价融资的优点。然而，与直接上市相比，在融资规模上，买壳上市有明显的差距，另外，目前存在的壳公司往往业绩很差，可能影响到整合后的公司业绩；</a:t>
            </a:r>
            <a:endParaRPr lang="en-US" altLang="zh-CN" sz="1600" dirty="0"/>
          </a:p>
          <a:p>
            <a:endParaRPr lang="en-US" altLang="zh-CN" sz="1600" dirty="0"/>
          </a:p>
          <a:p>
            <a:r>
              <a:rPr lang="zh-CN" altLang="en-US" sz="1600" dirty="0"/>
              <a:t>         从每股收益和净资产收益率等会计指标来看家族控股上市类民营上市公司的业绩优于兼并重组类，但是表征投资者对于上市企业总体评价的指标托宾</a:t>
            </a:r>
            <a:r>
              <a:rPr lang="en-US" altLang="zh-CN" sz="1600" dirty="0"/>
              <a:t>Q</a:t>
            </a:r>
            <a:r>
              <a:rPr lang="zh-CN" altLang="en-US" sz="1600" dirty="0"/>
              <a:t>值来看，兼并重组类却略高于家族控股上市类；</a:t>
            </a:r>
            <a:endParaRPr lang="en-US" altLang="zh-CN" sz="1600" dirty="0"/>
          </a:p>
          <a:p>
            <a:endParaRPr lang="en-US" altLang="zh-CN" sz="1600" dirty="0"/>
          </a:p>
          <a:p>
            <a:r>
              <a:rPr lang="zh-CN" altLang="en-US" sz="1600" dirty="0"/>
              <a:t>         中国目前的民营上市公司中普遍存在着随着第一大股东持股比例的提高，“隧道效应”越明显，公司绩效降低的现象。</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44378" y="1623044"/>
            <a:ext cx="288033" cy="288033"/>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3568" y="3289548"/>
            <a:ext cx="288033" cy="288033"/>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0881" y="4297660"/>
            <a:ext cx="288033" cy="288033"/>
          </a:xfrm>
          <a:prstGeom prst="rect">
            <a:avLst/>
          </a:prstGeom>
        </p:spPr>
      </p:pic>
    </p:spTree>
    <p:extLst>
      <p:ext uri="{BB962C8B-B14F-4D97-AF65-F5344CB8AC3E}">
        <p14:creationId xmlns:p14="http://schemas.microsoft.com/office/powerpoint/2010/main" val="2916251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4379" y="558474"/>
            <a:ext cx="1620957" cy="565604"/>
          </a:xfrm>
          <a:prstGeom prst="rect">
            <a:avLst/>
          </a:prstGeom>
        </p:spPr>
        <p:txBody>
          <a:bodyPr wrap="none">
            <a:spAutoFit/>
          </a:bodyPr>
          <a:lstStyle/>
          <a:p>
            <a:pPr>
              <a:lnSpc>
                <a:spcPct val="120000"/>
              </a:lnSpc>
            </a:pPr>
            <a:r>
              <a:rPr lang="zh-CN" altLang="en-US" sz="2800" b="1" dirty="0" smtClean="0">
                <a:solidFill>
                  <a:schemeClr val="tx2"/>
                </a:solidFill>
                <a:latin typeface="微软雅黑" panose="020B0503020204020204" pitchFamily="34" charset="-122"/>
                <a:ea typeface="微软雅黑" panose="020B0503020204020204" pitchFamily="34" charset="-122"/>
              </a:rPr>
              <a:t>应用</a:t>
            </a:r>
            <a:r>
              <a:rPr lang="zh-CN" altLang="en-US" sz="2800" b="1" dirty="0" smtClean="0">
                <a:solidFill>
                  <a:schemeClr val="tx2"/>
                </a:solidFill>
                <a:latin typeface="微软雅黑" panose="020B0503020204020204" pitchFamily="34" charset="-122"/>
                <a:ea typeface="微软雅黑" panose="020B0503020204020204" pitchFamily="34" charset="-122"/>
              </a:rPr>
              <a:t>案例</a:t>
            </a:r>
            <a:endParaRPr lang="zh-CN" altLang="en-US" sz="2800" dirty="0">
              <a:latin typeface="微软雅黑" panose="020B0503020204020204" pitchFamily="34" charset="-122"/>
              <a:ea typeface="微软雅黑" panose="020B0503020204020204" pitchFamily="34" charset="-122"/>
            </a:endParaRPr>
          </a:p>
        </p:txBody>
      </p:sp>
      <p:sp>
        <p:nvSpPr>
          <p:cNvPr id="4" name="矩形 3"/>
          <p:cNvSpPr/>
          <p:nvPr/>
        </p:nvSpPr>
        <p:spPr>
          <a:xfrm>
            <a:off x="467544" y="1612740"/>
            <a:ext cx="6696744" cy="2862322"/>
          </a:xfrm>
          <a:prstGeom prst="rect">
            <a:avLst/>
          </a:prstGeom>
        </p:spPr>
        <p:txBody>
          <a:bodyPr wrap="square">
            <a:spAutoFit/>
          </a:bodyPr>
          <a:lstStyle/>
          <a:p>
            <a:r>
              <a:rPr lang="zh-CN" altLang="en-US" b="1" dirty="0"/>
              <a:t>政策建议：</a:t>
            </a:r>
            <a:endParaRPr lang="en-US" altLang="zh-CN" b="1" dirty="0"/>
          </a:p>
          <a:p>
            <a:endParaRPr lang="en-US" altLang="zh-CN" dirty="0"/>
          </a:p>
          <a:p>
            <a:r>
              <a:rPr lang="zh-CN" altLang="en-US" dirty="0"/>
              <a:t> </a:t>
            </a:r>
            <a:r>
              <a:rPr lang="zh-CN" altLang="en-US" dirty="0" smtClean="0"/>
              <a:t>    降低</a:t>
            </a:r>
            <a:r>
              <a:rPr lang="zh-CN" altLang="en-US" dirty="0"/>
              <a:t>民营上市公司的股权集中度，建立相互制衡的股权结构；</a:t>
            </a:r>
            <a:endParaRPr lang="en-US" altLang="zh-CN" dirty="0"/>
          </a:p>
          <a:p>
            <a:endParaRPr lang="en-US" altLang="zh-CN" dirty="0" smtClean="0"/>
          </a:p>
          <a:p>
            <a:r>
              <a:rPr lang="zh-CN" altLang="en-US" dirty="0" smtClean="0"/>
              <a:t>     完善</a:t>
            </a:r>
            <a:r>
              <a:rPr lang="zh-CN" altLang="en-US" dirty="0"/>
              <a:t>董事会聘任方式，提高独立董事的专业胜任能力，使独立董事制度真正发   挥效用；</a:t>
            </a:r>
            <a:endParaRPr lang="en-US" altLang="zh-CN" dirty="0"/>
          </a:p>
          <a:p>
            <a:endParaRPr lang="en-US" altLang="zh-CN" dirty="0"/>
          </a:p>
          <a:p>
            <a:r>
              <a:rPr lang="zh-CN" altLang="en-US" dirty="0" smtClean="0"/>
              <a:t>     完善</a:t>
            </a:r>
            <a:r>
              <a:rPr lang="zh-CN" altLang="en-US" dirty="0"/>
              <a:t>监事会成员构成，提高监事专业素质；</a:t>
            </a:r>
            <a:endParaRPr lang="en-US" altLang="zh-CN" dirty="0"/>
          </a:p>
          <a:p>
            <a:endParaRPr lang="en-US" altLang="zh-CN" dirty="0"/>
          </a:p>
          <a:p>
            <a:r>
              <a:rPr lang="zh-CN" altLang="en-US" dirty="0" smtClean="0"/>
              <a:t>     提高</a:t>
            </a:r>
            <a:r>
              <a:rPr lang="zh-CN" altLang="en-US" dirty="0"/>
              <a:t>高级管理层持股比例，培育完善的职业经理人市场；</a:t>
            </a:r>
            <a:endParaRPr lang="en-US" altLang="zh-CN"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00361" y="2137420"/>
            <a:ext cx="288033" cy="288033"/>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08744" y="2755867"/>
            <a:ext cx="288033" cy="288033"/>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7127" y="3505572"/>
            <a:ext cx="288033" cy="288033"/>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25510" y="4081636"/>
            <a:ext cx="288033" cy="288033"/>
          </a:xfrm>
          <a:prstGeom prst="rect">
            <a:avLst/>
          </a:prstGeom>
        </p:spPr>
      </p:pic>
    </p:spTree>
    <p:extLst>
      <p:ext uri="{BB962C8B-B14F-4D97-AF65-F5344CB8AC3E}">
        <p14:creationId xmlns:p14="http://schemas.microsoft.com/office/powerpoint/2010/main" val="4200787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796136" y="1587061"/>
            <a:ext cx="2664023" cy="27826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58516" y="1659069"/>
            <a:ext cx="4849588" cy="27826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39750" y="678096"/>
            <a:ext cx="6480522" cy="523220"/>
          </a:xfrm>
          <a:prstGeom prst="rect">
            <a:avLst/>
          </a:prstGeom>
          <a:noFill/>
        </p:spPr>
        <p:txBody>
          <a:bodyPr wrap="square" rtlCol="0">
            <a:spAutoFit/>
          </a:bodyPr>
          <a:lstStyle/>
          <a:p>
            <a:r>
              <a:rPr lang="zh-CN" altLang="en-US" sz="2800" b="1" smtClean="0">
                <a:solidFill>
                  <a:schemeClr val="tx2"/>
                </a:solidFill>
                <a:latin typeface="微软雅黑" panose="020B0503020204020204" pitchFamily="34" charset="-122"/>
                <a:ea typeface="微软雅黑" panose="020B0503020204020204" pitchFamily="34" charset="-122"/>
              </a:rPr>
              <a:t>联系我们 </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9" name="矩形 8"/>
          <p:cNvSpPr/>
          <p:nvPr/>
        </p:nvSpPr>
        <p:spPr>
          <a:xfrm>
            <a:off x="683568" y="1633364"/>
            <a:ext cx="4752528" cy="2771936"/>
          </a:xfrm>
          <a:prstGeom prst="rect">
            <a:avLst/>
          </a:prstGeom>
          <a:solidFill>
            <a:schemeClr val="bg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3200" b="1" dirty="0" smtClean="0">
              <a:solidFill>
                <a:schemeClr val="accent1">
                  <a:lumMod val="50000"/>
                </a:schemeClr>
              </a:solidFill>
            </a:endParaRPr>
          </a:p>
          <a:p>
            <a:r>
              <a:rPr lang="zh-CN" altLang="en-US" sz="2800" b="1" dirty="0" smtClean="0">
                <a:solidFill>
                  <a:schemeClr val="accent1">
                    <a:lumMod val="50000"/>
                  </a:schemeClr>
                </a:solidFill>
              </a:rPr>
              <a:t>网址：</a:t>
            </a:r>
            <a:r>
              <a:rPr lang="en-US" altLang="zh-CN" sz="2800" b="1" dirty="0" err="1" smtClean="0">
                <a:solidFill>
                  <a:schemeClr val="accent1">
                    <a:lumMod val="50000"/>
                  </a:schemeClr>
                </a:solidFill>
              </a:rPr>
              <a:t>www.ccerdata.cn</a:t>
            </a:r>
            <a:endParaRPr lang="en-US" altLang="zh-CN" sz="2800" b="1" dirty="0" smtClean="0">
              <a:solidFill>
                <a:schemeClr val="accent1">
                  <a:lumMod val="50000"/>
                </a:schemeClr>
              </a:solidFill>
            </a:endParaRPr>
          </a:p>
          <a:p>
            <a:endParaRPr lang="en-US" altLang="zh-CN" sz="2800" b="1" dirty="0" smtClean="0">
              <a:solidFill>
                <a:schemeClr val="accent1">
                  <a:lumMod val="50000"/>
                </a:schemeClr>
              </a:solidFill>
            </a:endParaRPr>
          </a:p>
          <a:p>
            <a:r>
              <a:rPr lang="zh-CN" altLang="en-US" sz="2800" b="1" dirty="0" smtClean="0">
                <a:solidFill>
                  <a:schemeClr val="accent1">
                    <a:lumMod val="50000"/>
                  </a:schemeClr>
                </a:solidFill>
              </a:rPr>
              <a:t>邮箱</a:t>
            </a:r>
            <a:r>
              <a:rPr lang="zh-CN" altLang="en-US" sz="2800" b="1" dirty="0">
                <a:solidFill>
                  <a:schemeClr val="accent1">
                    <a:lumMod val="50000"/>
                  </a:schemeClr>
                </a:solidFill>
              </a:rPr>
              <a:t>：</a:t>
            </a:r>
            <a:r>
              <a:rPr lang="en-US" altLang="zh-CN" sz="2800" b="1" dirty="0" err="1">
                <a:solidFill>
                  <a:schemeClr val="accent1">
                    <a:lumMod val="50000"/>
                  </a:schemeClr>
                </a:solidFill>
              </a:rPr>
              <a:t>ccer@ccerdata.cn</a:t>
            </a:r>
            <a:endParaRPr lang="en-US" altLang="zh-CN" sz="2800" b="1" dirty="0">
              <a:solidFill>
                <a:schemeClr val="accent1">
                  <a:lumMod val="50000"/>
                </a:schemeClr>
              </a:solidFill>
            </a:endParaRPr>
          </a:p>
          <a:p>
            <a:endParaRPr lang="en-US" altLang="zh-CN" sz="2800" dirty="0" smtClean="0">
              <a:solidFill>
                <a:schemeClr val="accent1">
                  <a:lumMod val="50000"/>
                </a:schemeClr>
              </a:solidFill>
            </a:endParaRPr>
          </a:p>
          <a:p>
            <a:r>
              <a:rPr lang="zh-CN" altLang="en-US" sz="2800" b="1" dirty="0" smtClean="0">
                <a:solidFill>
                  <a:schemeClr val="accent1">
                    <a:lumMod val="50000"/>
                  </a:schemeClr>
                </a:solidFill>
              </a:rPr>
              <a:t>电话</a:t>
            </a:r>
            <a:r>
              <a:rPr lang="en-US" altLang="zh-CN" sz="2800" b="1" dirty="0" smtClean="0">
                <a:solidFill>
                  <a:schemeClr val="accent1">
                    <a:lumMod val="50000"/>
                  </a:schemeClr>
                </a:solidFill>
              </a:rPr>
              <a:t>:    028-85358600</a:t>
            </a:r>
            <a:endParaRPr lang="en-US" altLang="zh-CN" sz="2800" b="1" dirty="0">
              <a:solidFill>
                <a:schemeClr val="accent1">
                  <a:lumMod val="50000"/>
                </a:schemeClr>
              </a:solidFill>
            </a:endParaRPr>
          </a:p>
          <a:p>
            <a:endParaRPr lang="en-US" altLang="zh-CN" sz="3200" b="1" dirty="0" smtClean="0">
              <a:solidFill>
                <a:schemeClr val="accent1">
                  <a:lumMod val="50000"/>
                </a:schemeClr>
              </a:solidFill>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921396"/>
            <a:ext cx="2442159" cy="2317601"/>
          </a:xfrm>
          <a:prstGeom prst="rect">
            <a:avLst/>
          </a:prstGeom>
        </p:spPr>
      </p:pic>
      <p:sp>
        <p:nvSpPr>
          <p:cNvPr id="3" name="TextBox 2"/>
          <p:cNvSpPr txBox="1"/>
          <p:nvPr/>
        </p:nvSpPr>
        <p:spPr>
          <a:xfrm>
            <a:off x="6263411" y="1613619"/>
            <a:ext cx="1620957" cy="307777"/>
          </a:xfrm>
          <a:prstGeom prst="rect">
            <a:avLst/>
          </a:prstGeom>
          <a:noFill/>
        </p:spPr>
        <p:txBody>
          <a:bodyPr wrap="none" rtlCol="0">
            <a:spAutoFit/>
          </a:bodyPr>
          <a:lstStyle/>
          <a:p>
            <a:r>
              <a:rPr lang="zh-CN" altLang="en-US" sz="1400" b="1" smtClean="0">
                <a:solidFill>
                  <a:schemeClr val="accent1">
                    <a:lumMod val="75000"/>
                  </a:schemeClr>
                </a:solidFill>
              </a:rPr>
              <a:t>我们的微信公众号</a:t>
            </a:r>
            <a:endParaRPr lang="zh-CN" altLang="en-US" sz="1400" b="1">
              <a:solidFill>
                <a:schemeClr val="accent1">
                  <a:lumMod val="75000"/>
                </a:schemeClr>
              </a:solidFill>
            </a:endParaRPr>
          </a:p>
        </p:txBody>
      </p:sp>
    </p:spTree>
    <p:extLst>
      <p:ext uri="{BB962C8B-B14F-4D97-AF65-F5344CB8AC3E}">
        <p14:creationId xmlns:p14="http://schemas.microsoft.com/office/powerpoint/2010/main" val="3869009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99421"/>
            <a:ext cx="9144000" cy="621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0" y="3361556"/>
            <a:ext cx="9144000" cy="23534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349219" y="1849388"/>
            <a:ext cx="7615269" cy="1569660"/>
          </a:xfrm>
          <a:prstGeom prst="rect">
            <a:avLst/>
          </a:prstGeom>
          <a:noFill/>
        </p:spPr>
        <p:txBody>
          <a:bodyPr wrap="square" rtlCol="0">
            <a:spAutoFit/>
          </a:bodyPr>
          <a:lstStyle/>
          <a:p>
            <a:pPr algn="ctr"/>
            <a:r>
              <a:rPr lang="zh-CN" altLang="en-US" sz="9600" b="1" smtClean="0">
                <a:solidFill>
                  <a:schemeClr val="tx2"/>
                </a:solidFill>
                <a:effectLst>
                  <a:outerShdw blurRad="38100" dist="38100" dir="2700000" algn="tl">
                    <a:srgbClr val="000000">
                      <a:alpha val="43137"/>
                    </a:srgbClr>
                  </a:outerShdw>
                </a:effectLst>
                <a:latin typeface="+mn-ea"/>
              </a:rPr>
              <a:t>谢谢！</a:t>
            </a:r>
            <a:r>
              <a:rPr lang="en-US" altLang="zh-CN" sz="6000" b="1" smtClean="0">
                <a:solidFill>
                  <a:schemeClr val="tx2"/>
                </a:solidFill>
                <a:effectLst>
                  <a:outerShdw blurRad="38100" dist="38100" dir="2700000" algn="tl">
                    <a:srgbClr val="000000">
                      <a:alpha val="43137"/>
                    </a:srgbClr>
                  </a:outerShdw>
                </a:effectLst>
                <a:latin typeface="+mn-ea"/>
              </a:rPr>
              <a:t> </a:t>
            </a:r>
            <a:endParaRPr lang="zh-CN" altLang="en-US" sz="6000" b="1" dirty="0">
              <a:solidFill>
                <a:schemeClr val="tx2"/>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689526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5736" y="1868466"/>
            <a:ext cx="4924425" cy="2270309"/>
          </a:xfrm>
          <a:prstGeom prst="rect">
            <a:avLst/>
          </a:prstGeom>
          <a:noFill/>
        </p:spPr>
      </p:pic>
      <p:sp>
        <p:nvSpPr>
          <p:cNvPr id="16" name="矩形 15"/>
          <p:cNvSpPr/>
          <p:nvPr/>
        </p:nvSpPr>
        <p:spPr>
          <a:xfrm>
            <a:off x="-108520" y="586399"/>
            <a:ext cx="648270" cy="9029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全库 (1).jpg"/>
          <p:cNvPicPr>
            <a:picLocks noChangeAspect="1"/>
          </p:cNvPicPr>
          <p:nvPr/>
        </p:nvPicPr>
        <p:blipFill>
          <a:blip r:embed="rId3" cstate="print"/>
          <a:stretch>
            <a:fillRect/>
          </a:stretch>
        </p:blipFill>
        <p:spPr>
          <a:xfrm>
            <a:off x="323528" y="842570"/>
            <a:ext cx="8172400" cy="4760772"/>
          </a:xfrm>
          <a:prstGeom prst="rect">
            <a:avLst/>
          </a:prstGeom>
        </p:spPr>
      </p:pic>
      <p:sp>
        <p:nvSpPr>
          <p:cNvPr id="17" name="圆角矩形 16"/>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数据内容</a:t>
            </a:r>
            <a:endParaRPr lang="zh-CN" altLang="en-US" b="1" dirty="0">
              <a:solidFill>
                <a:schemeClr val="tx1"/>
              </a:solidFill>
            </a:endParaRPr>
          </a:p>
        </p:txBody>
      </p:sp>
    </p:spTree>
    <p:extLst>
      <p:ext uri="{BB962C8B-B14F-4D97-AF65-F5344CB8AC3E}">
        <p14:creationId xmlns:p14="http://schemas.microsoft.com/office/powerpoint/2010/main" val="182536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1" descr="C:\Users\Administrator\AppData\Roaming\Tencent\Users\41572508\QQ\WinTemp\RichOle\{W)3IIIY4`%XGQB4IWZH38H.png"/>
          <p:cNvPicPr>
            <a:picLocks noChangeAspect="1" noChangeArrowheads="1"/>
          </p:cNvPicPr>
          <p:nvPr/>
        </p:nvPicPr>
        <p:blipFill>
          <a:blip r:embed="rId2" cstate="print"/>
          <a:srcRect/>
          <a:stretch>
            <a:fillRect/>
          </a:stretch>
        </p:blipFill>
        <p:spPr bwMode="auto">
          <a:xfrm>
            <a:off x="245546" y="1144551"/>
            <a:ext cx="8898454" cy="4570449"/>
          </a:xfrm>
          <a:prstGeom prst="rect">
            <a:avLst/>
          </a:prstGeom>
          <a:noFill/>
        </p:spPr>
      </p:pic>
      <p:pic>
        <p:nvPicPr>
          <p:cNvPr id="3" name="Picture 1" descr="C:\Users\Administrator\AppData\Roaming\Tencent\Users\41572508\QQ\WinTemp\RichOle\NMMI1J@1LP]5~0H8JDM~~3H.png"/>
          <p:cNvPicPr>
            <a:picLocks noChangeAspect="1" noChangeArrowheads="1"/>
          </p:cNvPicPr>
          <p:nvPr/>
        </p:nvPicPr>
        <p:blipFill>
          <a:blip r:embed="rId3" cstate="print"/>
          <a:srcRect/>
          <a:stretch>
            <a:fillRect/>
          </a:stretch>
        </p:blipFill>
        <p:spPr bwMode="auto">
          <a:xfrm>
            <a:off x="0" y="1178496"/>
            <a:ext cx="9144000" cy="4536504"/>
          </a:xfrm>
          <a:prstGeom prst="rect">
            <a:avLst/>
          </a:prstGeom>
          <a:noFill/>
        </p:spPr>
      </p:pic>
      <p:pic>
        <p:nvPicPr>
          <p:cNvPr id="4" name="Picture 1" descr="C:\Users\Administrator\AppData\Roaming\Tencent\Users\41572508\QQ\WinTemp\RichOle\9D2(D]T%A8MX97D8YIL66EJ.png"/>
          <p:cNvPicPr>
            <a:picLocks noChangeAspect="1" noChangeArrowheads="1"/>
          </p:cNvPicPr>
          <p:nvPr/>
        </p:nvPicPr>
        <p:blipFill>
          <a:blip r:embed="rId4" cstate="print"/>
          <a:srcRect/>
          <a:stretch>
            <a:fillRect/>
          </a:stretch>
        </p:blipFill>
        <p:spPr bwMode="auto">
          <a:xfrm>
            <a:off x="24811" y="1199286"/>
            <a:ext cx="9119189" cy="45157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重点数据</a:t>
            </a:r>
            <a:endParaRPr lang="zh-CN" altLang="en-US" b="1" dirty="0">
              <a:solidFill>
                <a:schemeClr val="tx1"/>
              </a:solidFill>
            </a:endParaRPr>
          </a:p>
        </p:txBody>
      </p:sp>
      <p:pic>
        <p:nvPicPr>
          <p:cNvPr id="5" name="图片 4" descr="标准（整库）.jpg"/>
          <p:cNvPicPr>
            <a:picLocks noChangeAspect="1"/>
          </p:cNvPicPr>
          <p:nvPr/>
        </p:nvPicPr>
        <p:blipFill>
          <a:blip r:embed="rId3" cstate="print"/>
          <a:stretch>
            <a:fillRect/>
          </a:stretch>
        </p:blipFill>
        <p:spPr>
          <a:xfrm>
            <a:off x="3097064" y="0"/>
            <a:ext cx="3563168" cy="5715000"/>
          </a:xfrm>
          <a:prstGeom prst="rect">
            <a:avLst/>
          </a:prstGeom>
        </p:spPr>
      </p:pic>
      <p:pic>
        <p:nvPicPr>
          <p:cNvPr id="30721" name="Picture 1" descr="C:\Users\Administrator\AppData\Roaming\Tencent\Users\41572508\QQ\WinTemp\RichOle\_7K3(PORI]U)YVY)`BG%[YX.png"/>
          <p:cNvPicPr>
            <a:picLocks noChangeAspect="1" noChangeArrowheads="1"/>
          </p:cNvPicPr>
          <p:nvPr/>
        </p:nvPicPr>
        <p:blipFill>
          <a:blip r:embed="rId4" cstate="print"/>
          <a:srcRect/>
          <a:stretch>
            <a:fillRect/>
          </a:stretch>
        </p:blipFill>
        <p:spPr bwMode="auto">
          <a:xfrm>
            <a:off x="2051720" y="-526876"/>
            <a:ext cx="2667000" cy="2152650"/>
          </a:xfrm>
          <a:prstGeom prst="rect">
            <a:avLst/>
          </a:prstGeom>
          <a:noFill/>
        </p:spPr>
      </p:pic>
      <p:sp>
        <p:nvSpPr>
          <p:cNvPr id="8" name="流程图: 可选过程 7"/>
          <p:cNvSpPr/>
          <p:nvPr/>
        </p:nvSpPr>
        <p:spPr>
          <a:xfrm>
            <a:off x="2267744" y="0"/>
            <a:ext cx="1224136" cy="481236"/>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标注 8"/>
          <p:cNvSpPr/>
          <p:nvPr/>
        </p:nvSpPr>
        <p:spPr>
          <a:xfrm>
            <a:off x="1907704" y="1849388"/>
            <a:ext cx="2952328" cy="720080"/>
          </a:xfrm>
          <a:prstGeom prst="wedgeRectCallout">
            <a:avLst>
              <a:gd name="adj1" fmla="val -16576"/>
              <a:gd name="adj2" fmla="val -25646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dirty="0" smtClean="0">
                <a:solidFill>
                  <a:schemeClr val="tx1"/>
                </a:solidFill>
              </a:rPr>
              <a:t>可用于企业成长、盈利、收益、偿债能力等</a:t>
            </a:r>
            <a:endParaRPr lang="zh-CN" altLang="en-US" sz="1600" dirty="0">
              <a:solidFill>
                <a:schemeClr val="tx1"/>
              </a:solidFill>
            </a:endParaRPr>
          </a:p>
        </p:txBody>
      </p:sp>
      <p:pic>
        <p:nvPicPr>
          <p:cNvPr id="30722" name="Picture 2" descr="C:\Users\Administrator\AppData\Roaming\Tencent\Users\41572508\QQ\WinTemp\RichOle\_69U@8]T{K}$IT0UXD88DK5.png"/>
          <p:cNvPicPr>
            <a:picLocks noChangeAspect="1" noChangeArrowheads="1"/>
          </p:cNvPicPr>
          <p:nvPr/>
        </p:nvPicPr>
        <p:blipFill>
          <a:blip r:embed="rId5" cstate="print"/>
          <a:srcRect/>
          <a:stretch>
            <a:fillRect/>
          </a:stretch>
        </p:blipFill>
        <p:spPr bwMode="auto">
          <a:xfrm>
            <a:off x="4788024" y="-238844"/>
            <a:ext cx="2876550" cy="1466850"/>
          </a:xfrm>
          <a:prstGeom prst="rect">
            <a:avLst/>
          </a:prstGeom>
          <a:noFill/>
        </p:spPr>
      </p:pic>
      <p:sp>
        <p:nvSpPr>
          <p:cNvPr id="11" name="矩形标注 10"/>
          <p:cNvSpPr/>
          <p:nvPr/>
        </p:nvSpPr>
        <p:spPr>
          <a:xfrm>
            <a:off x="5868144" y="2209428"/>
            <a:ext cx="2952328" cy="720080"/>
          </a:xfrm>
          <a:prstGeom prst="wedgeRectCallout">
            <a:avLst>
              <a:gd name="adj1" fmla="val -55191"/>
              <a:gd name="adj2" fmla="val -269654"/>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dirty="0" smtClean="0">
                <a:solidFill>
                  <a:schemeClr val="tx1"/>
                </a:solidFill>
              </a:rPr>
              <a:t>判断未来经济趋势，行业发展</a:t>
            </a:r>
            <a:endParaRPr lang="zh-CN" alt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p:cTn id="7" dur="1000" fill="hold"/>
                                        <p:tgtEl>
                                          <p:spTgt spid="30721"/>
                                        </p:tgtEl>
                                        <p:attrNameLst>
                                          <p:attrName>ppt_w</p:attrName>
                                        </p:attrNameLst>
                                      </p:cBhvr>
                                      <p:tavLst>
                                        <p:tav tm="0">
                                          <p:val>
                                            <p:strVal val="#ppt_w*0.70"/>
                                          </p:val>
                                        </p:tav>
                                        <p:tav tm="100000">
                                          <p:val>
                                            <p:strVal val="#ppt_w"/>
                                          </p:val>
                                        </p:tav>
                                      </p:tavLst>
                                    </p:anim>
                                    <p:anim calcmode="lin" valueType="num">
                                      <p:cBhvr>
                                        <p:cTn id="8" dur="1000" fill="hold"/>
                                        <p:tgtEl>
                                          <p:spTgt spid="30721"/>
                                        </p:tgtEl>
                                        <p:attrNameLst>
                                          <p:attrName>ppt_h</p:attrName>
                                        </p:attrNameLst>
                                      </p:cBhvr>
                                      <p:tavLst>
                                        <p:tav tm="0">
                                          <p:val>
                                            <p:strVal val="#ppt_h"/>
                                          </p:val>
                                        </p:tav>
                                        <p:tav tm="100000">
                                          <p:val>
                                            <p:strVal val="#ppt_h"/>
                                          </p:val>
                                        </p:tav>
                                      </p:tavLst>
                                    </p:anim>
                                    <p:animEffect transition="in" filter="fade">
                                      <p:cBhvr>
                                        <p:cTn id="9" dur="1000"/>
                                        <p:tgtEl>
                                          <p:spTgt spid="3072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30722"/>
                                        </p:tgtEl>
                                        <p:attrNameLst>
                                          <p:attrName>style.visibility</p:attrName>
                                        </p:attrNameLst>
                                      </p:cBhvr>
                                      <p:to>
                                        <p:strVal val="visible"/>
                                      </p:to>
                                    </p:set>
                                    <p:anim calcmode="lin" valueType="num">
                                      <p:cBhvr>
                                        <p:cTn id="23" dur="1000" fill="hold"/>
                                        <p:tgtEl>
                                          <p:spTgt spid="30722"/>
                                        </p:tgtEl>
                                        <p:attrNameLst>
                                          <p:attrName>ppt_w</p:attrName>
                                        </p:attrNameLst>
                                      </p:cBhvr>
                                      <p:tavLst>
                                        <p:tav tm="0">
                                          <p:val>
                                            <p:strVal val="#ppt_w*0.70"/>
                                          </p:val>
                                        </p:tav>
                                        <p:tav tm="100000">
                                          <p:val>
                                            <p:strVal val="#ppt_w"/>
                                          </p:val>
                                        </p:tav>
                                      </p:tavLst>
                                    </p:anim>
                                    <p:anim calcmode="lin" valueType="num">
                                      <p:cBhvr>
                                        <p:cTn id="24" dur="1000" fill="hold"/>
                                        <p:tgtEl>
                                          <p:spTgt spid="30722"/>
                                        </p:tgtEl>
                                        <p:attrNameLst>
                                          <p:attrName>ppt_h</p:attrName>
                                        </p:attrNameLst>
                                      </p:cBhvr>
                                      <p:tavLst>
                                        <p:tav tm="0">
                                          <p:val>
                                            <p:strVal val="#ppt_h"/>
                                          </p:val>
                                        </p:tav>
                                        <p:tav tm="100000">
                                          <p:val>
                                            <p:strVal val="#ppt_h"/>
                                          </p:val>
                                        </p:tav>
                                      </p:tavLst>
                                    </p:anim>
                                    <p:animEffect transition="in" filter="fade">
                                      <p:cBhvr>
                                        <p:cTn id="25" dur="1000"/>
                                        <p:tgtEl>
                                          <p:spTgt spid="3072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特色数据</a:t>
            </a:r>
            <a:endParaRPr lang="zh-CN" altLang="en-US" b="1" dirty="0">
              <a:solidFill>
                <a:schemeClr val="tx1"/>
              </a:solidFill>
            </a:endParaRPr>
          </a:p>
        </p:txBody>
      </p:sp>
      <p:pic>
        <p:nvPicPr>
          <p:cNvPr id="3" name="图片 2" descr="标准（整库）.jpg"/>
          <p:cNvPicPr>
            <a:picLocks noChangeAspect="1"/>
          </p:cNvPicPr>
          <p:nvPr/>
        </p:nvPicPr>
        <p:blipFill>
          <a:blip r:embed="rId3" cstate="print"/>
          <a:stretch>
            <a:fillRect/>
          </a:stretch>
        </p:blipFill>
        <p:spPr>
          <a:xfrm>
            <a:off x="3097064" y="0"/>
            <a:ext cx="3563168" cy="5715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5076056" y="3433564"/>
            <a:ext cx="2076450" cy="2124075"/>
          </a:xfrm>
          <a:prstGeom prst="rect">
            <a:avLst/>
          </a:prstGeom>
          <a:noFill/>
          <a:ln w="9525">
            <a:noFill/>
            <a:miter lim="800000"/>
            <a:headEnd/>
            <a:tailEnd/>
          </a:ln>
        </p:spPr>
      </p:pic>
      <p:sp>
        <p:nvSpPr>
          <p:cNvPr id="6" name="矩形标注 5"/>
          <p:cNvSpPr/>
          <p:nvPr/>
        </p:nvSpPr>
        <p:spPr>
          <a:xfrm>
            <a:off x="5580112" y="2065412"/>
            <a:ext cx="2952328" cy="720080"/>
          </a:xfrm>
          <a:prstGeom prst="wedgeRectCallout">
            <a:avLst>
              <a:gd name="adj1" fmla="val -41689"/>
              <a:gd name="adj2" fmla="val 260063"/>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dirty="0" smtClean="0">
                <a:solidFill>
                  <a:schemeClr val="tx1"/>
                </a:solidFill>
              </a:rPr>
              <a:t>人事变动、经营方向的调整、政治变动等</a:t>
            </a:r>
            <a:endParaRPr lang="zh-CN" altLang="en-US" sz="1600" dirty="0">
              <a:solidFill>
                <a:schemeClr val="tx1"/>
              </a:solidFill>
            </a:endParaRPr>
          </a:p>
        </p:txBody>
      </p:sp>
      <p:pic>
        <p:nvPicPr>
          <p:cNvPr id="8" name="Picture 1" descr="C:\Users\Administrator\AppData\Roaming\Tencent\Users\41572508\QQ\WinTemp\RichOle\_7K3(PORI]U)YVY)`BG%[YX.png"/>
          <p:cNvPicPr>
            <a:picLocks noChangeAspect="1" noChangeArrowheads="1"/>
          </p:cNvPicPr>
          <p:nvPr/>
        </p:nvPicPr>
        <p:blipFill>
          <a:blip r:embed="rId5" cstate="print"/>
          <a:srcRect/>
          <a:stretch>
            <a:fillRect/>
          </a:stretch>
        </p:blipFill>
        <p:spPr bwMode="auto">
          <a:xfrm>
            <a:off x="2051720" y="-238844"/>
            <a:ext cx="2667000" cy="2152650"/>
          </a:xfrm>
          <a:prstGeom prst="rect">
            <a:avLst/>
          </a:prstGeom>
          <a:noFill/>
        </p:spPr>
      </p:pic>
      <p:sp>
        <p:nvSpPr>
          <p:cNvPr id="9" name="流程图: 可选过程 8"/>
          <p:cNvSpPr/>
          <p:nvPr/>
        </p:nvSpPr>
        <p:spPr>
          <a:xfrm>
            <a:off x="2195736" y="1561356"/>
            <a:ext cx="1224136" cy="481236"/>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AppData\Roaming\Tencent\Users\41572508\QQ\WinTemp\RichOle\10@GZ@Y8FX}64W5862O8TF7.png"/>
          <p:cNvPicPr>
            <a:picLocks noChangeAspect="1" noChangeArrowheads="1"/>
          </p:cNvPicPr>
          <p:nvPr/>
        </p:nvPicPr>
        <p:blipFill>
          <a:blip r:embed="rId6" cstate="print"/>
          <a:srcRect/>
          <a:stretch>
            <a:fillRect/>
          </a:stretch>
        </p:blipFill>
        <p:spPr bwMode="auto">
          <a:xfrm>
            <a:off x="3563888" y="769268"/>
            <a:ext cx="4981575" cy="4505325"/>
          </a:xfrm>
          <a:prstGeom prst="rect">
            <a:avLst/>
          </a:prstGeom>
          <a:noFill/>
        </p:spPr>
      </p:pic>
      <p:sp>
        <p:nvSpPr>
          <p:cNvPr id="11" name="流程图: 可选过程 10"/>
          <p:cNvSpPr/>
          <p:nvPr/>
        </p:nvSpPr>
        <p:spPr>
          <a:xfrm>
            <a:off x="3563888" y="769268"/>
            <a:ext cx="1224136" cy="481236"/>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可选过程 11"/>
          <p:cNvSpPr/>
          <p:nvPr/>
        </p:nvSpPr>
        <p:spPr>
          <a:xfrm>
            <a:off x="7308304" y="769268"/>
            <a:ext cx="1224136" cy="481236"/>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可选过程 12"/>
          <p:cNvSpPr/>
          <p:nvPr/>
        </p:nvSpPr>
        <p:spPr>
          <a:xfrm>
            <a:off x="3491880" y="2569468"/>
            <a:ext cx="1224136" cy="481236"/>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可选过程 13"/>
          <p:cNvSpPr/>
          <p:nvPr/>
        </p:nvSpPr>
        <p:spPr>
          <a:xfrm>
            <a:off x="7236296" y="3937620"/>
            <a:ext cx="1224136" cy="1296144"/>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amond(in)">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amond(in)">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1"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11560" y="841276"/>
            <a:ext cx="1944216" cy="432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特供数据</a:t>
            </a:r>
            <a:endParaRPr lang="zh-CN" altLang="en-US" b="1" dirty="0">
              <a:solidFill>
                <a:schemeClr val="tx1"/>
              </a:solidFill>
            </a:endParaRPr>
          </a:p>
        </p:txBody>
      </p:sp>
      <p:pic>
        <p:nvPicPr>
          <p:cNvPr id="3074" name="Picture 2" descr="C:\Users\Administrator\AppData\Roaming\Tencent\Users\41572508\QQ\WinTemp\RichOle\}8GO5)$H3~6~G)X1OY_$9LU.png"/>
          <p:cNvPicPr>
            <a:picLocks noChangeAspect="1" noChangeArrowheads="1"/>
          </p:cNvPicPr>
          <p:nvPr/>
        </p:nvPicPr>
        <p:blipFill>
          <a:blip r:embed="rId3" cstate="print"/>
          <a:srcRect/>
          <a:stretch>
            <a:fillRect/>
          </a:stretch>
        </p:blipFill>
        <p:spPr bwMode="auto">
          <a:xfrm>
            <a:off x="1547664" y="1345332"/>
            <a:ext cx="5204716" cy="352839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5600</TotalTime>
  <Words>2133</Words>
  <Application>Microsoft Office PowerPoint</Application>
  <PresentationFormat>全屏显示(16:10)</PresentationFormat>
  <Paragraphs>154</Paragraphs>
  <Slides>45</Slides>
  <Notes>5</Notes>
  <HiddenSlides>0</HiddenSlides>
  <MMClips>0</MMClips>
  <ScaleCrop>false</ScaleCrop>
  <HeadingPairs>
    <vt:vector size="4" baseType="variant">
      <vt:variant>
        <vt:lpstr>主题</vt:lpstr>
      </vt:variant>
      <vt:variant>
        <vt:i4>4</vt:i4>
      </vt:variant>
      <vt:variant>
        <vt:lpstr>幻灯片标题</vt:lpstr>
      </vt:variant>
      <vt:variant>
        <vt:i4>45</vt:i4>
      </vt:variant>
    </vt:vector>
  </HeadingPairs>
  <TitlesOfParts>
    <vt:vector size="49" baseType="lpstr">
      <vt:lpstr>Office 主题​​</vt:lpstr>
      <vt:lpstr>自定义设计方案</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李诗怡</dc:creator>
  <cp:lastModifiedBy>微软用户</cp:lastModifiedBy>
  <cp:revision>353</cp:revision>
  <dcterms:created xsi:type="dcterms:W3CDTF">2014-01-16T12:24:23Z</dcterms:created>
  <dcterms:modified xsi:type="dcterms:W3CDTF">2019-12-10T16:04:39Z</dcterms:modified>
</cp:coreProperties>
</file>