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60" r:id="rId3"/>
  </p:sldMasterIdLst>
  <p:notesMasterIdLst>
    <p:notesMasterId r:id="rId40"/>
  </p:notesMasterIdLst>
  <p:sldIdLst>
    <p:sldId id="256" r:id="rId4"/>
    <p:sldId id="340" r:id="rId5"/>
    <p:sldId id="261" r:id="rId6"/>
    <p:sldId id="358" r:id="rId7"/>
    <p:sldId id="359" r:id="rId8"/>
    <p:sldId id="360" r:id="rId9"/>
    <p:sldId id="357" r:id="rId10"/>
    <p:sldId id="342" r:id="rId11"/>
    <p:sldId id="346" r:id="rId12"/>
    <p:sldId id="351" r:id="rId13"/>
    <p:sldId id="320" r:id="rId14"/>
    <p:sldId id="347" r:id="rId15"/>
    <p:sldId id="341" r:id="rId16"/>
    <p:sldId id="369" r:id="rId17"/>
    <p:sldId id="336" r:id="rId18"/>
    <p:sldId id="350" r:id="rId19"/>
    <p:sldId id="367" r:id="rId20"/>
    <p:sldId id="368" r:id="rId21"/>
    <p:sldId id="366" r:id="rId22"/>
    <p:sldId id="375" r:id="rId23"/>
    <p:sldId id="327" r:id="rId24"/>
    <p:sldId id="381" r:id="rId25"/>
    <p:sldId id="377" r:id="rId26"/>
    <p:sldId id="374" r:id="rId27"/>
    <p:sldId id="382" r:id="rId28"/>
    <p:sldId id="383" r:id="rId29"/>
    <p:sldId id="378" r:id="rId30"/>
    <p:sldId id="380" r:id="rId31"/>
    <p:sldId id="361" r:id="rId32"/>
    <p:sldId id="362" r:id="rId33"/>
    <p:sldId id="364" r:id="rId34"/>
    <p:sldId id="363" r:id="rId35"/>
    <p:sldId id="371" r:id="rId36"/>
    <p:sldId id="372" r:id="rId37"/>
    <p:sldId id="384" r:id="rId38"/>
    <p:sldId id="376" r:id="rId3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65343" autoAdjust="0"/>
  </p:normalViewPr>
  <p:slideViewPr>
    <p:cSldViewPr>
      <p:cViewPr varScale="1">
        <p:scale>
          <a:sx n="48" d="100"/>
          <a:sy n="48" d="100"/>
        </p:scale>
        <p:origin x="2016" y="54"/>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4D94F4-0C4C-4441-B92A-48A7422535E4}" type="datetimeFigureOut">
              <a:rPr lang="zh-CN" altLang="en-US" smtClean="0"/>
              <a:pPr/>
              <a:t>2019-12-05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45B2BB-5C38-4CCE-BEC1-970202CA4DDE}" type="slidenum">
              <a:rPr lang="zh-CN" altLang="en-US" smtClean="0"/>
              <a:pPr/>
              <a:t>‹#›</a:t>
            </a:fld>
            <a:endParaRPr lang="zh-CN" altLang="en-US"/>
          </a:p>
        </p:txBody>
      </p:sp>
    </p:spTree>
    <p:extLst>
      <p:ext uri="{BB962C8B-B14F-4D97-AF65-F5344CB8AC3E}">
        <p14:creationId xmlns:p14="http://schemas.microsoft.com/office/powerpoint/2010/main" val="36638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osapublishing.org/"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osa.zoom.us/webinar/register/WN_OrqxHQa_Sb6rtvUBH3K4Vg"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45B2BB-5C38-4CCE-BEC1-970202CA4DDE}" type="slidenum">
              <a:rPr lang="zh-CN" altLang="en-US" smtClean="0"/>
              <a:pPr/>
              <a:t>1</a:t>
            </a:fld>
            <a:endParaRPr lang="zh-CN" altLang="en-US"/>
          </a:p>
        </p:txBody>
      </p:sp>
    </p:spTree>
    <p:extLst>
      <p:ext uri="{BB962C8B-B14F-4D97-AF65-F5344CB8AC3E}">
        <p14:creationId xmlns:p14="http://schemas.microsoft.com/office/powerpoint/2010/main" val="3834978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a:bodyPr>
          <a:lstStyle/>
          <a:p>
            <a:pPr lvl="0">
              <a:lnSpc>
                <a:spcPct val="150000"/>
              </a:lnSpc>
            </a:pPr>
            <a:r>
              <a:rPr lang="en-US" altLang="zh-CN" sz="1200" dirty="0" smtClean="0"/>
              <a:t>TOP by IF: </a:t>
            </a:r>
          </a:p>
          <a:p>
            <a:pPr lvl="0">
              <a:lnSpc>
                <a:spcPct val="150000"/>
              </a:lnSpc>
            </a:pPr>
            <a:r>
              <a:rPr lang="en-US" altLang="zh-CN" sz="1200" dirty="0" smtClean="0"/>
              <a:t>Among</a:t>
            </a:r>
            <a:r>
              <a:rPr lang="en-US" altLang="zh-CN" sz="1200" baseline="0" dirty="0" smtClean="0"/>
              <a:t> 80+ multi-disciplinary physical journals, </a:t>
            </a:r>
            <a:r>
              <a:rPr lang="en-US" altLang="zh-CN" sz="1200" dirty="0" smtClean="0"/>
              <a:t>Review of Modern Physics ranks as top 1 by its impact factor, 38.296.</a:t>
            </a:r>
          </a:p>
          <a:p>
            <a:pPr lvl="0">
              <a:lnSpc>
                <a:spcPct val="150000"/>
              </a:lnSpc>
            </a:pPr>
            <a:endParaRPr lang="en-US" altLang="zh-CN" sz="1200" dirty="0" smtClean="0"/>
          </a:p>
          <a:p>
            <a:pPr lvl="0">
              <a:lnSpc>
                <a:spcPct val="150000"/>
              </a:lnSpc>
            </a:pPr>
            <a:r>
              <a:rPr lang="en-US" altLang="zh-CN" sz="1200" dirty="0" smtClean="0"/>
              <a:t>TOP by Citation: </a:t>
            </a:r>
          </a:p>
          <a:p>
            <a:pPr lvl="0">
              <a:lnSpc>
                <a:spcPct val="150000"/>
              </a:lnSpc>
            </a:pPr>
            <a:r>
              <a:rPr lang="en-US" altLang="zh-CN" sz="1200" dirty="0" smtClean="0"/>
              <a:t>Among</a:t>
            </a:r>
            <a:r>
              <a:rPr lang="en-US" altLang="zh-CN" sz="1200" baseline="0" dirty="0" smtClean="0"/>
              <a:t> more than 80 multi-disciplinary physical journals, </a:t>
            </a:r>
            <a:r>
              <a:rPr lang="en-US" altLang="zh-CN" sz="1200" dirty="0" smtClean="0"/>
              <a:t>Physical Review Letters has</a:t>
            </a:r>
            <a:r>
              <a:rPr lang="en-US" altLang="zh-CN" sz="1200" baseline="0" dirty="0" smtClean="0"/>
              <a:t> more citations than the others, which is 7.9 million. And its IF ranks as high as number 6.</a:t>
            </a:r>
          </a:p>
          <a:p>
            <a:pPr lvl="0">
              <a:lnSpc>
                <a:spcPct val="150000"/>
              </a:lnSpc>
            </a:pPr>
            <a:r>
              <a:rPr lang="en-US" altLang="zh-CN" sz="1200" baseline="0" dirty="0" smtClean="0"/>
              <a:t>Among more than 90 optics journals, Physical Review A has the most citations as 2 million.</a:t>
            </a:r>
            <a:r>
              <a:rPr lang="zh-CN" altLang="en-US" sz="1200" baseline="0" dirty="0" smtClean="0"/>
              <a:t>（被引量第二多的是</a:t>
            </a:r>
            <a:r>
              <a:rPr lang="en-US" altLang="zh-CN" sz="1200" baseline="0" dirty="0" smtClean="0"/>
              <a:t>OSA</a:t>
            </a:r>
            <a:r>
              <a:rPr lang="zh-CN" altLang="en-US" sz="1200" baseline="0" dirty="0" smtClean="0"/>
              <a:t>的</a:t>
            </a:r>
            <a:r>
              <a:rPr lang="en-US" altLang="zh-CN" sz="1200" baseline="0" dirty="0" smtClean="0"/>
              <a:t>《</a:t>
            </a:r>
            <a:r>
              <a:rPr lang="zh-CN" altLang="en-US" sz="1200" baseline="0" dirty="0" smtClean="0"/>
              <a:t>光学快报</a:t>
            </a:r>
            <a:r>
              <a:rPr lang="en-US" altLang="zh-CN" sz="1200" baseline="0" dirty="0" smtClean="0"/>
              <a:t>》</a:t>
            </a:r>
            <a:r>
              <a:rPr lang="zh-CN" altLang="en-US" sz="1200" baseline="0" dirty="0" smtClean="0"/>
              <a:t>）</a:t>
            </a:r>
            <a:endParaRPr lang="en-US" altLang="zh-CN" sz="1200" baseline="0" dirty="0" smtClean="0"/>
          </a:p>
          <a:p>
            <a:pPr lvl="0">
              <a:lnSpc>
                <a:spcPct val="150000"/>
              </a:lnSpc>
            </a:pPr>
            <a:r>
              <a:rPr lang="en-US" altLang="zh-CN" sz="1200" baseline="0" dirty="0" smtClean="0"/>
              <a:t>Among more than 60 condensed matter physics journals, Physical Review B has the most citations as 6.3 million. </a:t>
            </a:r>
          </a:p>
          <a:p>
            <a:pPr lvl="0">
              <a:lnSpc>
                <a:spcPct val="150000"/>
              </a:lnSpc>
            </a:pPr>
            <a:r>
              <a:rPr lang="en-US" altLang="zh-CN" sz="1200" baseline="0" dirty="0" smtClean="0"/>
              <a:t>*However, because of the great number of articles they publish per year, their impact factors are not very high. </a:t>
            </a:r>
            <a:r>
              <a:rPr lang="zh-CN" altLang="en-US" sz="1200" baseline="0" dirty="0" smtClean="0"/>
              <a:t>（都是个位数）</a:t>
            </a:r>
            <a:endParaRPr lang="en-US" altLang="zh-CN" sz="1200" baseline="0" dirty="0" smtClean="0"/>
          </a:p>
          <a:p>
            <a:pPr lvl="0">
              <a:lnSpc>
                <a:spcPct val="150000"/>
              </a:lnSpc>
            </a:pPr>
            <a:endParaRPr lang="en-US" altLang="zh-CN" sz="1200" baseline="0" dirty="0" smtClean="0"/>
          </a:p>
          <a:p>
            <a:pPr lvl="0">
              <a:lnSpc>
                <a:spcPct val="150000"/>
              </a:lnSpc>
            </a:pPr>
            <a:r>
              <a:rPr lang="zh-CN" altLang="en-US" sz="1200" baseline="0" dirty="0" smtClean="0"/>
              <a:t>一般来说</a:t>
            </a:r>
            <a:r>
              <a:rPr lang="zh-CN" altLang="en-US" sz="1200" baseline="0" dirty="0" smtClean="0"/>
              <a:t>谷歌学术的</a:t>
            </a:r>
            <a:r>
              <a:rPr lang="en-US" altLang="zh-CN" sz="1200" baseline="0" dirty="0" smtClean="0"/>
              <a:t>H</a:t>
            </a:r>
            <a:r>
              <a:rPr lang="zh-CN" altLang="en-US" sz="1200" baseline="0" dirty="0" smtClean="0"/>
              <a:t>因子在</a:t>
            </a:r>
            <a:r>
              <a:rPr lang="en-US" altLang="zh-CN" sz="1200" baseline="0" dirty="0" smtClean="0"/>
              <a:t>100</a:t>
            </a:r>
            <a:r>
              <a:rPr lang="zh-CN" altLang="en-US" sz="1200" baseline="0" dirty="0" smtClean="0"/>
              <a:t>左右</a:t>
            </a:r>
            <a:r>
              <a:rPr lang="zh-CN" altLang="en-US" sz="1200" baseline="0" dirty="0" smtClean="0"/>
              <a:t>就不错了。一本刊的</a:t>
            </a:r>
            <a:r>
              <a:rPr lang="en-US" altLang="zh-CN" sz="1200" baseline="0" dirty="0" smtClean="0"/>
              <a:t>H</a:t>
            </a:r>
            <a:r>
              <a:rPr lang="zh-CN" altLang="en-US" sz="1200" baseline="0" dirty="0" smtClean="0"/>
              <a:t>因子越高，它被引用的文章数量就越多。有些期刊影响因子高但</a:t>
            </a:r>
            <a:r>
              <a:rPr lang="en-US" altLang="zh-CN" sz="1200" baseline="0" dirty="0" smtClean="0"/>
              <a:t>H</a:t>
            </a:r>
            <a:r>
              <a:rPr lang="zh-CN" altLang="en-US" sz="1200" baseline="0" dirty="0" smtClean="0"/>
              <a:t>因子低，说明引用量集中在一小撮文章！</a:t>
            </a:r>
            <a:endParaRPr lang="en-US" altLang="zh-CN" sz="1200" baseline="0" dirty="0" smtClean="0"/>
          </a:p>
        </p:txBody>
      </p:sp>
      <p:sp>
        <p:nvSpPr>
          <p:cNvPr id="4" name="灯片编号占位符 3"/>
          <p:cNvSpPr>
            <a:spLocks noGrp="1"/>
          </p:cNvSpPr>
          <p:nvPr>
            <p:ph type="sldNum" sz="quarter" idx="10"/>
          </p:nvPr>
        </p:nvSpPr>
        <p:spPr/>
        <p:txBody>
          <a:bodyPr/>
          <a:lstStyle/>
          <a:p>
            <a:fld id="{6F45B2BB-5C38-4CCE-BEC1-970202CA4DDE}" type="slidenum">
              <a:rPr lang="zh-CN" altLang="en-US" smtClean="0"/>
              <a:pPr/>
              <a:t>11</a:t>
            </a:fld>
            <a:endParaRPr lang="zh-CN" altLang="en-US"/>
          </a:p>
        </p:txBody>
      </p:sp>
    </p:spTree>
    <p:extLst>
      <p:ext uri="{BB962C8B-B14F-4D97-AF65-F5344CB8AC3E}">
        <p14:creationId xmlns:p14="http://schemas.microsoft.com/office/powerpoint/2010/main" val="211016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latin typeface="Calibri" panose="020F0502020204030204" pitchFamily="34" charset="0"/>
                <a:cs typeface="Calibri" panose="020F0502020204030204" pitchFamily="34" charset="0"/>
              </a:rPr>
              <a:t>PRL</a:t>
            </a:r>
            <a:r>
              <a:rPr lang="zh-CN" altLang="en-US" dirty="0" smtClean="0">
                <a:latin typeface="Calibri" panose="020F0502020204030204" pitchFamily="34" charset="0"/>
                <a:cs typeface="Calibri" panose="020F0502020204030204" pitchFamily="34" charset="0"/>
              </a:rPr>
              <a:t>每</a:t>
            </a:r>
            <a:r>
              <a:rPr lang="en-US" altLang="zh-CN" dirty="0" smtClean="0">
                <a:latin typeface="Calibri" panose="020F0502020204030204" pitchFamily="34" charset="0"/>
                <a:cs typeface="Calibri" panose="020F0502020204030204" pitchFamily="34" charset="0"/>
              </a:rPr>
              <a:t>80</a:t>
            </a:r>
            <a:r>
              <a:rPr lang="zh-CN" altLang="en-US" dirty="0" smtClean="0">
                <a:latin typeface="Calibri" panose="020F0502020204030204" pitchFamily="34" charset="0"/>
                <a:cs typeface="Calibri" panose="020F0502020204030204" pitchFamily="34" charset="0"/>
              </a:rPr>
              <a:t>秒就有文章被人引用。</a:t>
            </a:r>
            <a:r>
              <a:rPr lang="en-US" altLang="zh-CN" dirty="0" smtClean="0">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latin typeface="Calibri" panose="020F0502020204030204" pitchFamily="34" charset="0"/>
                <a:cs typeface="Calibri" panose="020F0502020204030204" pitchFamily="34" charset="0"/>
              </a:rPr>
              <a:t>PRL</a:t>
            </a:r>
            <a:r>
              <a:rPr lang="zh-CN" altLang="en-US" dirty="0" smtClean="0">
                <a:latin typeface="Calibri" panose="020F0502020204030204" pitchFamily="34" charset="0"/>
                <a:cs typeface="Calibri" panose="020F0502020204030204" pitchFamily="34" charset="0"/>
              </a:rPr>
              <a:t>在</a:t>
            </a:r>
            <a:r>
              <a:rPr lang="en-US" altLang="zh-CN" dirty="0" smtClean="0">
                <a:latin typeface="Calibri" panose="020F0502020204030204" pitchFamily="34" charset="0"/>
                <a:cs typeface="Calibri" panose="020F0502020204030204" pitchFamily="34" charset="0"/>
              </a:rPr>
              <a:t>2018</a:t>
            </a:r>
            <a:r>
              <a:rPr lang="zh-CN" altLang="en-US" dirty="0" smtClean="0">
                <a:latin typeface="Calibri" panose="020F0502020204030204" pitchFamily="34" charset="0"/>
                <a:cs typeface="Calibri" panose="020F0502020204030204" pitchFamily="34" charset="0"/>
              </a:rPr>
              <a:t>年里发表的文章里，约有</a:t>
            </a:r>
            <a:r>
              <a:rPr lang="en-US" altLang="zh-CN" dirty="0" smtClean="0">
                <a:latin typeface="Calibri" panose="020F0502020204030204" pitchFamily="34" charset="0"/>
                <a:cs typeface="Calibri" panose="020F0502020204030204" pitchFamily="34" charset="0"/>
              </a:rPr>
              <a:t>17%</a:t>
            </a:r>
            <a:r>
              <a:rPr lang="zh-CN" altLang="en-US" dirty="0" smtClean="0">
                <a:latin typeface="Calibri" panose="020F0502020204030204" pitchFamily="34" charset="0"/>
                <a:cs typeface="Calibri" panose="020F0502020204030204" pitchFamily="34" charset="0"/>
              </a:rPr>
              <a:t>来自</a:t>
            </a:r>
            <a:r>
              <a:rPr lang="zh-CN" altLang="en-US" dirty="0" smtClean="0">
                <a:latin typeface="Calibri" panose="020F0502020204030204" pitchFamily="34" charset="0"/>
                <a:cs typeface="Calibri" panose="020F0502020204030204" pitchFamily="34" charset="0"/>
              </a:rPr>
              <a:t>中国研究机构。</a:t>
            </a:r>
            <a:endParaRPr lang="en-US" altLang="zh-CN" dirty="0" smtClean="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latin typeface="Calibri" panose="020F0502020204030204" pitchFamily="34" charset="0"/>
                <a:cs typeface="Calibri" panose="020F0502020204030204" pitchFamily="34" charset="0"/>
              </a:rPr>
              <a:t>Publicity</a:t>
            </a:r>
            <a:r>
              <a:rPr lang="en-US" altLang="zh-CN" dirty="0" smtClean="0">
                <a:latin typeface="Calibri" panose="020F0502020204030204" pitchFamily="34" charset="0"/>
                <a:cs typeface="Calibri" panose="020F0502020204030204" pitchFamily="34" charset="0"/>
              </a:rPr>
              <a:t>:</a:t>
            </a:r>
            <a:r>
              <a:rPr lang="en-US" altLang="zh-CN" baseline="0" dirty="0" smtClean="0">
                <a:latin typeface="Calibri" panose="020F0502020204030204" pitchFamily="34" charset="0"/>
                <a:cs typeface="Calibri" panose="020F0502020204030204" pitchFamily="34" charset="0"/>
              </a:rPr>
              <a:t> </a:t>
            </a:r>
            <a:r>
              <a:rPr lang="en-US" altLang="zh-CN" dirty="0" smtClean="0">
                <a:latin typeface="Calibri" panose="020F0502020204030204" pitchFamily="34" charset="0"/>
                <a:cs typeface="Calibri" panose="020F0502020204030204" pitchFamily="34" charset="0"/>
              </a:rPr>
              <a:t>APS promotes press-worthy papers from its journals to journalists through a </a:t>
            </a:r>
            <a:r>
              <a:rPr lang="en-US" altLang="zh-CN" b="1" dirty="0" smtClean="0">
                <a:latin typeface="Calibri" panose="020F0502020204030204" pitchFamily="34" charset="0"/>
                <a:cs typeface="Calibri" panose="020F0502020204030204" pitchFamily="34" charset="0"/>
              </a:rPr>
              <a:t>weekly Tip Sheet</a:t>
            </a:r>
            <a:r>
              <a:rPr lang="en-US" altLang="zh-CN" dirty="0" smtClean="0">
                <a:latin typeface="Calibri" panose="020F0502020204030204" pitchFamily="34" charset="0"/>
                <a:cs typeface="Calibri" panose="020F0502020204030204" pitchFamily="34" charset="0"/>
              </a:rPr>
              <a:t>, resulting in frequent appearance in popular press, such as the New York Times, BBC, and Nature.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latin typeface="Calibri" panose="020F0502020204030204" pitchFamily="34" charset="0"/>
              <a:cs typeface="Calibri" panose="020F0502020204030204" pitchFamily="34" charset="0"/>
            </a:endParaRPr>
          </a:p>
          <a:p>
            <a:endParaRPr lang="en-US" altLang="zh-CN" baseline="0" dirty="0" smtClean="0"/>
          </a:p>
        </p:txBody>
      </p:sp>
      <p:sp>
        <p:nvSpPr>
          <p:cNvPr id="4" name="灯片编号占位符 3"/>
          <p:cNvSpPr>
            <a:spLocks noGrp="1"/>
          </p:cNvSpPr>
          <p:nvPr>
            <p:ph type="sldNum" sz="quarter" idx="10"/>
          </p:nvPr>
        </p:nvSpPr>
        <p:spPr/>
        <p:txBody>
          <a:bodyPr/>
          <a:lstStyle/>
          <a:p>
            <a:fld id="{6F45B2BB-5C38-4CCE-BEC1-970202CA4DDE}" type="slidenum">
              <a:rPr lang="zh-CN" altLang="en-US" smtClean="0"/>
              <a:pPr/>
              <a:t>12</a:t>
            </a:fld>
            <a:endParaRPr lang="zh-CN" altLang="en-US"/>
          </a:p>
        </p:txBody>
      </p:sp>
    </p:spTree>
    <p:extLst>
      <p:ext uri="{BB962C8B-B14F-4D97-AF65-F5344CB8AC3E}">
        <p14:creationId xmlns:p14="http://schemas.microsoft.com/office/powerpoint/2010/main" val="799875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 long introduction to your previous work, usually</a:t>
            </a:r>
            <a:r>
              <a:rPr lang="en-US" altLang="zh-CN" baseline="0" dirty="0" smtClean="0"/>
              <a:t> no more than 4 figures.</a:t>
            </a:r>
            <a:endParaRPr lang="en-US" altLang="zh-CN" dirty="0" smtClean="0"/>
          </a:p>
          <a:p>
            <a:r>
              <a:rPr lang="en-US" altLang="zh-CN" dirty="0" smtClean="0"/>
              <a:t>No matter this</a:t>
            </a:r>
            <a:r>
              <a:rPr lang="en-US" altLang="zh-CN" baseline="0" dirty="0" smtClean="0"/>
              <a:t> innovation is fully proven or optimized, you can have it published to claim a place as long as it falls in the interest scope of this journal.</a:t>
            </a:r>
          </a:p>
          <a:p>
            <a:r>
              <a:rPr lang="en-US" altLang="zh-CN" baseline="0" dirty="0" smtClean="0"/>
              <a:t>Letters are more likely to be mentioned by public media, so they tend to have more readers</a:t>
            </a:r>
            <a:r>
              <a:rPr lang="en-US" altLang="zh-CN"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APS journals not only publish letters, but also viewpoints and comments, showing theoretically-proven insights to a specific problem.</a:t>
            </a:r>
          </a:p>
        </p:txBody>
      </p:sp>
      <p:sp>
        <p:nvSpPr>
          <p:cNvPr id="4" name="灯片编号占位符 3"/>
          <p:cNvSpPr>
            <a:spLocks noGrp="1"/>
          </p:cNvSpPr>
          <p:nvPr>
            <p:ph type="sldNum" sz="quarter" idx="10"/>
          </p:nvPr>
        </p:nvSpPr>
        <p:spPr/>
        <p:txBody>
          <a:bodyPr/>
          <a:lstStyle/>
          <a:p>
            <a:fld id="{6F45B2BB-5C38-4CCE-BEC1-970202CA4DDE}" type="slidenum">
              <a:rPr lang="zh-CN" altLang="en-US" smtClean="0"/>
              <a:pPr/>
              <a:t>13</a:t>
            </a:fld>
            <a:endParaRPr lang="zh-CN" altLang="en-US"/>
          </a:p>
        </p:txBody>
      </p:sp>
    </p:spTree>
    <p:extLst>
      <p:ext uri="{BB962C8B-B14F-4D97-AF65-F5344CB8AC3E}">
        <p14:creationId xmlns:p14="http://schemas.microsoft.com/office/powerpoint/2010/main" val="2173896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aseline="0" dirty="0" smtClean="0"/>
              <a:t>影响他人</a:t>
            </a:r>
            <a:r>
              <a:rPr lang="en-US" altLang="zh-CN" baseline="0" dirty="0" smtClean="0"/>
              <a:t>——</a:t>
            </a:r>
            <a:r>
              <a:rPr lang="zh-CN" altLang="en-US" baseline="0" dirty="0" smtClean="0"/>
              <a:t>你的研究（</a:t>
            </a:r>
            <a:r>
              <a:rPr lang="zh-CN" altLang="en-US" dirty="0" smtClean="0">
                <a:latin typeface="Calibri" panose="020F0502020204030204" pitchFamily="34" charset="0"/>
                <a:cs typeface="Calibri" panose="020F0502020204030204" pitchFamily="34" charset="0"/>
              </a:rPr>
              <a:t>或多或少）</a:t>
            </a:r>
            <a:r>
              <a:rPr lang="zh-CN" altLang="en-US" baseline="0" dirty="0" smtClean="0"/>
              <a:t>可以影响到其他学科领域的读者</a:t>
            </a:r>
            <a:endParaRPr lang="en-US" altLang="zh-CN" baseline="0" dirty="0" smtClean="0"/>
          </a:p>
          <a:p>
            <a:r>
              <a:rPr lang="zh-CN" altLang="en-US" baseline="0" dirty="0" smtClean="0"/>
              <a:t>可操作性</a:t>
            </a:r>
            <a:r>
              <a:rPr lang="en-US" altLang="zh-CN" baseline="0" dirty="0" smtClean="0"/>
              <a:t>——</a:t>
            </a:r>
            <a:r>
              <a:rPr lang="zh-CN" altLang="en-US" baseline="0" dirty="0" smtClean="0"/>
              <a:t>读者可以重复你的实验甚至在你研究的基础上做出改进或联想</a:t>
            </a:r>
            <a:endParaRPr lang="en-US" altLang="zh-CN" baseline="0" dirty="0" smtClean="0"/>
          </a:p>
          <a:p>
            <a:r>
              <a:rPr lang="zh-CN" altLang="en-US" baseline="0" dirty="0" smtClean="0"/>
              <a:t>突出重点</a:t>
            </a:r>
            <a:r>
              <a:rPr lang="en-US" altLang="zh-CN" baseline="0" dirty="0" smtClean="0"/>
              <a:t>——</a:t>
            </a:r>
            <a:r>
              <a:rPr lang="zh-CN" altLang="en-US" baseline="0" dirty="0" smtClean="0"/>
              <a:t>突出你的研究中与结论或问题最相关的部分，撇去琐碎的步骤或细节，便于科技杂志或媒体转述</a:t>
            </a:r>
            <a:endParaRPr lang="en-US" altLang="zh-CN" baseline="0" dirty="0" smtClean="0"/>
          </a:p>
          <a:p>
            <a:r>
              <a:rPr lang="zh-CN" altLang="en-US" baseline="0" dirty="0" smtClean="0"/>
              <a:t>说明书文风</a:t>
            </a:r>
            <a:r>
              <a:rPr lang="en-US" altLang="zh-CN" baseline="0" dirty="0" smtClean="0"/>
              <a:t>——</a:t>
            </a:r>
            <a:r>
              <a:rPr lang="zh-CN" altLang="en-US" baseline="0" dirty="0" smtClean="0"/>
              <a:t>现有理论、研究方法论或实践方法中需要探讨的问题是什么、给出这个问题在什么条件下被探讨、最终结论或解决方案是什么，尽量少用形容词和虚词。</a:t>
            </a:r>
            <a:endParaRPr lang="en-US" altLang="zh-CN" baseline="0" dirty="0" smtClean="0"/>
          </a:p>
          <a:p>
            <a:endParaRPr lang="en-US" altLang="zh-C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aseline="0" dirty="0" smtClean="0"/>
              <a:t>每次提笔之前，都需要思考：自己的研究方向在整个物理学界的地位如何？有没有重视它的必要？你的研究可以促使他人重视它吗？然后将这些信息放到</a:t>
            </a:r>
            <a:r>
              <a:rPr lang="en-US" altLang="zh-CN" baseline="0" dirty="0" smtClean="0"/>
              <a:t>cover letter</a:t>
            </a:r>
            <a:r>
              <a:rPr lang="zh-CN" altLang="en-US" baseline="0" dirty="0" smtClean="0"/>
              <a:t>或</a:t>
            </a:r>
            <a:r>
              <a:rPr lang="en-US" altLang="zh-CN" baseline="0" dirty="0" smtClean="0"/>
              <a:t>introduction</a:t>
            </a:r>
            <a:r>
              <a:rPr lang="zh-CN" altLang="en-US" baseline="0" dirty="0" smtClean="0"/>
              <a:t>中，并在文末的总结部分点一下题或是做一下合理联想。</a:t>
            </a:r>
            <a:endParaRPr lang="en-US" altLang="zh-CN" baseline="0" dirty="0" smtClean="0"/>
          </a:p>
          <a:p>
            <a:endParaRPr lang="en-US" altLang="zh-CN" baseline="0" dirty="0" smtClean="0"/>
          </a:p>
        </p:txBody>
      </p:sp>
      <p:sp>
        <p:nvSpPr>
          <p:cNvPr id="4" name="灯片编号占位符 3"/>
          <p:cNvSpPr>
            <a:spLocks noGrp="1"/>
          </p:cNvSpPr>
          <p:nvPr>
            <p:ph type="sldNum" sz="quarter" idx="10"/>
          </p:nvPr>
        </p:nvSpPr>
        <p:spPr/>
        <p:txBody>
          <a:bodyPr/>
          <a:lstStyle/>
          <a:p>
            <a:fld id="{6F45B2BB-5C38-4CCE-BEC1-970202CA4DDE}" type="slidenum">
              <a:rPr lang="zh-CN" altLang="en-US" smtClean="0"/>
              <a:pPr/>
              <a:t>14</a:t>
            </a:fld>
            <a:endParaRPr lang="zh-CN" altLang="en-US"/>
          </a:p>
        </p:txBody>
      </p:sp>
    </p:spTree>
    <p:extLst>
      <p:ext uri="{BB962C8B-B14F-4D97-AF65-F5344CB8AC3E}">
        <p14:creationId xmlns:p14="http://schemas.microsoft.com/office/powerpoint/2010/main" val="33207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EiC</a:t>
            </a:r>
            <a:r>
              <a:rPr lang="en-US" altLang="zh-CN" dirty="0" smtClean="0"/>
              <a:t> is the</a:t>
            </a:r>
            <a:r>
              <a:rPr lang="en-US" altLang="zh-CN" baseline="0" dirty="0" smtClean="0"/>
              <a:t> one who set a benchmark for the whole journal.</a:t>
            </a:r>
            <a:endParaRPr lang="zh-CN" altLang="en-US" dirty="0"/>
          </a:p>
        </p:txBody>
      </p:sp>
      <p:sp>
        <p:nvSpPr>
          <p:cNvPr id="4" name="灯片编号占位符 3"/>
          <p:cNvSpPr>
            <a:spLocks noGrp="1"/>
          </p:cNvSpPr>
          <p:nvPr>
            <p:ph type="sldNum" sz="quarter" idx="10"/>
          </p:nvPr>
        </p:nvSpPr>
        <p:spPr/>
        <p:txBody>
          <a:bodyPr/>
          <a:lstStyle/>
          <a:p>
            <a:fld id="{6F45B2BB-5C38-4CCE-BEC1-970202CA4DDE}" type="slidenum">
              <a:rPr lang="zh-CN" altLang="en-US" smtClean="0"/>
              <a:pPr/>
              <a:t>15</a:t>
            </a:fld>
            <a:endParaRPr lang="zh-CN" altLang="en-US"/>
          </a:p>
        </p:txBody>
      </p:sp>
    </p:spTree>
    <p:extLst>
      <p:ext uri="{BB962C8B-B14F-4D97-AF65-F5344CB8AC3E}">
        <p14:creationId xmlns:p14="http://schemas.microsoft.com/office/powerpoint/2010/main" val="2120137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But </a:t>
            </a:r>
            <a:r>
              <a:rPr lang="en-US" altLang="zh-CN" sz="1200" b="0" i="0" kern="1200" dirty="0" smtClean="0">
                <a:solidFill>
                  <a:schemeClr val="tx1"/>
                </a:solidFill>
                <a:effectLst/>
                <a:latin typeface="+mn-lt"/>
                <a:ea typeface="+mn-ea"/>
                <a:cs typeface="+mn-cs"/>
              </a:rPr>
              <a:t>Divisional Associate Editors</a:t>
            </a:r>
            <a:r>
              <a:rPr lang="en-US" altLang="zh-CN" sz="1200" b="0" i="0" kern="1200" baseline="0" dirty="0" smtClean="0">
                <a:solidFill>
                  <a:schemeClr val="tx1"/>
                </a:solidFill>
                <a:effectLst/>
                <a:latin typeface="+mn-lt"/>
                <a:ea typeface="+mn-ea"/>
                <a:cs typeface="+mn-cs"/>
              </a:rPr>
              <a:t> are usually those who really contact you through the process of publishing. They work actively in difference places around the world, which makes it easier for local authors to contact or meet them. They first make decision on the importance, relevance and originality of your manuscripts. If acceptable, they will pass it to peer reviewer in the same research area(usually </a:t>
            </a:r>
            <a:r>
              <a:rPr lang="en-US" altLang="zh-CN" sz="1200" b="0" i="0" kern="1200" baseline="0" dirty="0" err="1" smtClean="0">
                <a:solidFill>
                  <a:schemeClr val="tx1"/>
                </a:solidFill>
                <a:effectLst/>
                <a:latin typeface="+mn-lt"/>
                <a:ea typeface="+mn-ea"/>
                <a:cs typeface="+mn-cs"/>
              </a:rPr>
              <a:t>two~four</a:t>
            </a:r>
            <a:r>
              <a:rPr lang="en-US" altLang="zh-CN" sz="1200" b="0" i="0" kern="1200" baseline="0" dirty="0" smtClean="0">
                <a:solidFill>
                  <a:schemeClr val="tx1"/>
                </a:solidFill>
                <a:effectLst/>
                <a:latin typeface="+mn-lt"/>
                <a:ea typeface="+mn-ea"/>
                <a:cs typeface="+mn-cs"/>
              </a:rPr>
              <a:t>), and then collect their opinions. All members at APS editorial board are university lecturer/professors and doctoral or post-doctoral researcher in professional institutions.</a:t>
            </a:r>
          </a:p>
          <a:p>
            <a:endParaRPr lang="en-US" altLang="zh-CN" sz="1200" b="0" i="0" kern="1200" baseline="0" dirty="0" smtClean="0">
              <a:solidFill>
                <a:schemeClr val="tx1"/>
              </a:solidFill>
              <a:effectLst/>
              <a:latin typeface="+mn-lt"/>
              <a:ea typeface="+mn-ea"/>
              <a:cs typeface="+mn-cs"/>
            </a:endParaRPr>
          </a:p>
          <a:p>
            <a:r>
              <a:rPr lang="zh-CN" altLang="en-US" dirty="0" smtClean="0"/>
              <a:t>右下角是</a:t>
            </a:r>
            <a:r>
              <a:rPr lang="en-US" altLang="zh-CN" dirty="0" smtClean="0"/>
              <a:t>APS</a:t>
            </a:r>
            <a:r>
              <a:rPr lang="zh-CN" altLang="en-US" dirty="0" smtClean="0"/>
              <a:t>期刊编辑</a:t>
            </a:r>
            <a:r>
              <a:rPr lang="zh-CN" altLang="en-US" dirty="0" smtClean="0"/>
              <a:t>公告网页：</a:t>
            </a:r>
            <a:r>
              <a:rPr lang="zh-CN" altLang="en-US" dirty="0" smtClean="0"/>
              <a:t>除了编辑介绍，还能找到获奖研究者的信息！</a:t>
            </a:r>
            <a:endParaRPr lang="zh-CN" altLang="en-US" dirty="0"/>
          </a:p>
        </p:txBody>
      </p:sp>
      <p:sp>
        <p:nvSpPr>
          <p:cNvPr id="4" name="灯片编号占位符 3"/>
          <p:cNvSpPr>
            <a:spLocks noGrp="1"/>
          </p:cNvSpPr>
          <p:nvPr>
            <p:ph type="sldNum" sz="quarter" idx="10"/>
          </p:nvPr>
        </p:nvSpPr>
        <p:spPr/>
        <p:txBody>
          <a:bodyPr/>
          <a:lstStyle/>
          <a:p>
            <a:fld id="{6F45B2BB-5C38-4CCE-BEC1-970202CA4DDE}" type="slidenum">
              <a:rPr lang="zh-CN" altLang="en-US" smtClean="0"/>
              <a:pPr/>
              <a:t>16</a:t>
            </a:fld>
            <a:endParaRPr lang="zh-CN" altLang="en-US"/>
          </a:p>
        </p:txBody>
      </p:sp>
    </p:spTree>
    <p:extLst>
      <p:ext uri="{BB962C8B-B14F-4D97-AF65-F5344CB8AC3E}">
        <p14:creationId xmlns:p14="http://schemas.microsoft.com/office/powerpoint/2010/main" val="2944952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编者按中，读者可以找到主编或副主编在一个时间段内，为自己的期刊所设定的主题或方向以及编辑团队对稿件的偏好，其目的是，通过明确的主题来吸引志同道合的研究人员，集中呈现该主题的研究成果；或者是告诉现有作者和读者，自己的期刊有了什么新的发展方向、与哪个研究机构有了跨学科的创新合作、在稿件处理中碰到了哪些问题。比如</a:t>
            </a:r>
            <a:r>
              <a:rPr lang="en-US" altLang="zh-CN" dirty="0" smtClean="0"/>
              <a:t>PRL</a:t>
            </a:r>
            <a:r>
              <a:rPr lang="zh-CN" altLang="en-US" dirty="0" smtClean="0"/>
              <a:t>最近提出的物理学与生命科学交叉领域研究，比如说人体组织电流现象</a:t>
            </a:r>
            <a:endParaRPr lang="zh-CN" altLang="en-US" dirty="0"/>
          </a:p>
        </p:txBody>
      </p:sp>
      <p:sp>
        <p:nvSpPr>
          <p:cNvPr id="4" name="灯片编号占位符 3"/>
          <p:cNvSpPr>
            <a:spLocks noGrp="1"/>
          </p:cNvSpPr>
          <p:nvPr>
            <p:ph type="sldNum" sz="quarter" idx="10"/>
          </p:nvPr>
        </p:nvSpPr>
        <p:spPr/>
        <p:txBody>
          <a:bodyPr/>
          <a:lstStyle/>
          <a:p>
            <a:fld id="{6F45B2BB-5C38-4CCE-BEC1-970202CA4DDE}" type="slidenum">
              <a:rPr lang="zh-CN" altLang="en-US" smtClean="0"/>
              <a:pPr/>
              <a:t>17</a:t>
            </a:fld>
            <a:endParaRPr lang="zh-CN" altLang="en-US"/>
          </a:p>
        </p:txBody>
      </p:sp>
    </p:spTree>
    <p:extLst>
      <p:ext uri="{BB962C8B-B14F-4D97-AF65-F5344CB8AC3E}">
        <p14:creationId xmlns:p14="http://schemas.microsoft.com/office/powerpoint/2010/main" val="455742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F45B2BB-5C38-4CCE-BEC1-970202CA4DDE}" type="slidenum">
              <a:rPr lang="zh-CN" altLang="en-US" smtClean="0"/>
              <a:pPr/>
              <a:t>18</a:t>
            </a:fld>
            <a:endParaRPr lang="zh-CN" altLang="en-US"/>
          </a:p>
        </p:txBody>
      </p:sp>
    </p:spTree>
    <p:extLst>
      <p:ext uri="{BB962C8B-B14F-4D97-AF65-F5344CB8AC3E}">
        <p14:creationId xmlns:p14="http://schemas.microsoft.com/office/powerpoint/2010/main" val="299580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F45B2BB-5C38-4CCE-BEC1-970202CA4DDE}" type="slidenum">
              <a:rPr lang="zh-CN" altLang="en-US" smtClean="0"/>
              <a:pPr/>
              <a:t>19</a:t>
            </a:fld>
            <a:endParaRPr lang="zh-CN" altLang="en-US"/>
          </a:p>
        </p:txBody>
      </p:sp>
    </p:spTree>
    <p:extLst>
      <p:ext uri="{BB962C8B-B14F-4D97-AF65-F5344CB8AC3E}">
        <p14:creationId xmlns:p14="http://schemas.microsoft.com/office/powerpoint/2010/main" val="3253810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6F45B2BB-5C38-4CCE-BEC1-970202CA4DDE}" type="slidenum">
              <a:rPr lang="zh-CN" altLang="en-US" smtClean="0"/>
              <a:pPr/>
              <a:t>20</a:t>
            </a:fld>
            <a:endParaRPr lang="zh-CN" altLang="en-US"/>
          </a:p>
        </p:txBody>
      </p:sp>
    </p:spTree>
    <p:extLst>
      <p:ext uri="{BB962C8B-B14F-4D97-AF65-F5344CB8AC3E}">
        <p14:creationId xmlns:p14="http://schemas.microsoft.com/office/powerpoint/2010/main" val="87121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EE52E92-F927-4DC9-BF96-CDA5CE525582}" type="slidenum">
              <a:rPr lang="en-US" altLang="zh-CN" smtClean="0"/>
              <a:pPr/>
              <a:t>3</a:t>
            </a:fld>
            <a:endParaRPr lang="en-US" altLang="zh-CN"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zh-CN" altLang="zh-CN" dirty="0" smtClean="0"/>
          </a:p>
        </p:txBody>
      </p:sp>
    </p:spTree>
    <p:extLst>
      <p:ext uri="{BB962C8B-B14F-4D97-AF65-F5344CB8AC3E}">
        <p14:creationId xmlns:p14="http://schemas.microsoft.com/office/powerpoint/2010/main" val="518007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6F45B2BB-5C38-4CCE-BEC1-970202CA4DDE}" type="slidenum">
              <a:rPr lang="zh-CN" altLang="en-US" smtClean="0"/>
              <a:pPr/>
              <a:t>21</a:t>
            </a:fld>
            <a:endParaRPr lang="zh-CN" altLang="en-US"/>
          </a:p>
        </p:txBody>
      </p:sp>
    </p:spTree>
    <p:extLst>
      <p:ext uri="{BB962C8B-B14F-4D97-AF65-F5344CB8AC3E}">
        <p14:creationId xmlns:p14="http://schemas.microsoft.com/office/powerpoint/2010/main" val="3938893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6F45B2BB-5C38-4CCE-BEC1-970202CA4DDE}" type="slidenum">
              <a:rPr lang="zh-CN" altLang="en-US" smtClean="0"/>
              <a:pPr/>
              <a:t>22</a:t>
            </a:fld>
            <a:endParaRPr lang="zh-CN" altLang="en-US"/>
          </a:p>
        </p:txBody>
      </p:sp>
    </p:spTree>
    <p:extLst>
      <p:ext uri="{BB962C8B-B14F-4D97-AF65-F5344CB8AC3E}">
        <p14:creationId xmlns:p14="http://schemas.microsoft.com/office/powerpoint/2010/main" val="2430783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目前已实施</a:t>
            </a:r>
            <a:r>
              <a:rPr lang="en-US" altLang="zh-CN" sz="1200" b="0" i="0" kern="1200" dirty="0" smtClean="0">
                <a:solidFill>
                  <a:schemeClr val="tx1"/>
                </a:solidFill>
                <a:effectLst/>
                <a:latin typeface="+mn-lt"/>
                <a:ea typeface="+mn-ea"/>
                <a:cs typeface="+mn-cs"/>
              </a:rPr>
              <a:t>12</a:t>
            </a:r>
            <a:r>
              <a:rPr lang="zh-CN" altLang="en-US" sz="1200" b="0" i="0" kern="1200" dirty="0" smtClean="0">
                <a:solidFill>
                  <a:schemeClr val="tx1"/>
                </a:solidFill>
                <a:effectLst/>
                <a:latin typeface="+mn-lt"/>
                <a:ea typeface="+mn-ea"/>
                <a:cs typeface="+mn-cs"/>
              </a:rPr>
              <a:t>年，占</a:t>
            </a:r>
            <a:r>
              <a:rPr lang="en-US" altLang="zh-CN" sz="1200" b="0" i="0" kern="1200" dirty="0" smtClean="0">
                <a:solidFill>
                  <a:schemeClr val="tx1"/>
                </a:solidFill>
                <a:effectLst/>
                <a:latin typeface="+mn-lt"/>
                <a:ea typeface="+mn-ea"/>
                <a:cs typeface="+mn-cs"/>
              </a:rPr>
              <a:t>APS</a:t>
            </a:r>
            <a:r>
              <a:rPr lang="zh-CN" altLang="en-US" sz="1200" b="0" i="0" kern="1200" dirty="0" smtClean="0">
                <a:solidFill>
                  <a:schemeClr val="tx1"/>
                </a:solidFill>
                <a:effectLst/>
                <a:latin typeface="+mn-lt"/>
                <a:ea typeface="+mn-ea"/>
                <a:cs typeface="+mn-cs"/>
              </a:rPr>
              <a:t>期刊文章总数的六分之一多。将该栏目的文章集中起来计算总影响因子，可达到</a:t>
            </a:r>
            <a:r>
              <a:rPr lang="en-US" altLang="zh-CN" sz="1200" b="0" i="0" kern="1200" dirty="0" smtClean="0">
                <a:solidFill>
                  <a:schemeClr val="tx1"/>
                </a:solidFill>
                <a:effectLst/>
                <a:latin typeface="+mn-lt"/>
                <a:ea typeface="+mn-ea"/>
                <a:cs typeface="+mn-cs"/>
              </a:rPr>
              <a:t>10</a:t>
            </a:r>
            <a:r>
              <a:rPr lang="zh-CN" altLang="en-US" sz="1200" b="0" i="0" kern="1200" dirty="0" smtClean="0">
                <a:solidFill>
                  <a:schemeClr val="tx1"/>
                </a:solidFill>
                <a:effectLst/>
                <a:latin typeface="+mn-lt"/>
                <a:ea typeface="+mn-ea"/>
                <a:cs typeface="+mn-cs"/>
              </a:rPr>
              <a:t>以上；该栏目中有三分之一的文章被科技杂志或媒体报道</a:t>
            </a:r>
            <a:r>
              <a:rPr lang="zh-CN" altLang="en-US" sz="1200" b="0" i="0" kern="1200" dirty="0" smtClean="0">
                <a:solidFill>
                  <a:schemeClr val="tx1"/>
                </a:solidFill>
                <a:effectLst/>
                <a:latin typeface="+mn-lt"/>
                <a:ea typeface="+mn-ea"/>
                <a:cs typeface="+mn-cs"/>
              </a:rPr>
              <a:t>。</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latin typeface="Calibri" panose="020F0502020204030204" pitchFamily="34" charset="0"/>
                <a:cs typeface="Calibri" panose="020F0502020204030204" pitchFamily="34" charset="0"/>
              </a:rPr>
              <a:t>They can garner twice as many downloads and citations as the average letter and are more frequently covered by news outlets.</a:t>
            </a:r>
          </a:p>
        </p:txBody>
      </p:sp>
      <p:sp>
        <p:nvSpPr>
          <p:cNvPr id="4" name="灯片编号占位符 3"/>
          <p:cNvSpPr>
            <a:spLocks noGrp="1"/>
          </p:cNvSpPr>
          <p:nvPr>
            <p:ph type="sldNum" sz="quarter" idx="10"/>
          </p:nvPr>
        </p:nvSpPr>
        <p:spPr/>
        <p:txBody>
          <a:bodyPr/>
          <a:lstStyle/>
          <a:p>
            <a:fld id="{6F45B2BB-5C38-4CCE-BEC1-970202CA4DDE}" type="slidenum">
              <a:rPr lang="zh-CN" altLang="en-US" smtClean="0"/>
              <a:pPr/>
              <a:t>23</a:t>
            </a:fld>
            <a:endParaRPr lang="zh-CN" altLang="en-US"/>
          </a:p>
        </p:txBody>
      </p:sp>
    </p:spTree>
    <p:extLst>
      <p:ext uri="{BB962C8B-B14F-4D97-AF65-F5344CB8AC3E}">
        <p14:creationId xmlns:p14="http://schemas.microsoft.com/office/powerpoint/2010/main" val="1757537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举例：马里兰大学物理学教授克里斯托弗</a:t>
            </a:r>
            <a:r>
              <a:rPr lang="en-US" altLang="zh-CN" dirty="0" smtClean="0"/>
              <a:t>·</a:t>
            </a:r>
            <a:r>
              <a:rPr lang="zh-CN" altLang="en-US" dirty="0" smtClean="0"/>
              <a:t>蒙罗、宾州大学的物理学教授查尔斯</a:t>
            </a:r>
            <a:r>
              <a:rPr lang="en-US" altLang="zh-CN" baseline="0" dirty="0" smtClean="0"/>
              <a:t> </a:t>
            </a:r>
            <a:r>
              <a:rPr lang="en-US" altLang="zh-CN" dirty="0" smtClean="0"/>
              <a:t>L. </a:t>
            </a:r>
            <a:r>
              <a:rPr lang="zh-CN" altLang="en-US" dirty="0" smtClean="0"/>
              <a:t>凯恩。分别</a:t>
            </a:r>
            <a:r>
              <a:rPr lang="zh-CN" altLang="en-US" dirty="0" smtClean="0"/>
              <a:t>是量子物理学和理论物理学的现代的大牛</a:t>
            </a:r>
            <a:endParaRPr lang="zh-CN" altLang="en-US" dirty="0"/>
          </a:p>
        </p:txBody>
      </p:sp>
      <p:sp>
        <p:nvSpPr>
          <p:cNvPr id="4" name="灯片编号占位符 3"/>
          <p:cNvSpPr>
            <a:spLocks noGrp="1"/>
          </p:cNvSpPr>
          <p:nvPr>
            <p:ph type="sldNum" sz="quarter" idx="10"/>
          </p:nvPr>
        </p:nvSpPr>
        <p:spPr/>
        <p:txBody>
          <a:bodyPr/>
          <a:lstStyle/>
          <a:p>
            <a:fld id="{6F45B2BB-5C38-4CCE-BEC1-970202CA4DDE}" type="slidenum">
              <a:rPr lang="zh-CN" altLang="en-US" smtClean="0"/>
              <a:pPr/>
              <a:t>24</a:t>
            </a:fld>
            <a:endParaRPr lang="zh-CN" altLang="en-US"/>
          </a:p>
        </p:txBody>
      </p:sp>
    </p:spTree>
    <p:extLst>
      <p:ext uri="{BB962C8B-B14F-4D97-AF65-F5344CB8AC3E}">
        <p14:creationId xmlns:p14="http://schemas.microsoft.com/office/powerpoint/2010/main" val="4130393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a:t>
            </a:r>
            <a:r>
              <a:rPr lang="en-US" altLang="zh-CN" dirty="0" smtClean="0"/>
              <a:t>SPIE</a:t>
            </a:r>
            <a:r>
              <a:rPr lang="zh-CN" altLang="en-US" dirty="0" smtClean="0"/>
              <a:t>中检索</a:t>
            </a:r>
            <a:r>
              <a:rPr lang="zh-CN" altLang="en-US" dirty="0" smtClean="0"/>
              <a:t>作者：光电子</a:t>
            </a:r>
            <a:r>
              <a:rPr lang="zh-CN" altLang="en-US" dirty="0" smtClean="0"/>
              <a:t>领域专家、港理工教授</a:t>
            </a:r>
            <a:r>
              <a:rPr lang="zh-CN" altLang="en-US" dirty="0" smtClean="0"/>
              <a:t>蔡定平；激光</a:t>
            </a:r>
            <a:r>
              <a:rPr lang="zh-CN" altLang="en-US" dirty="0" smtClean="0"/>
              <a:t>制造领域专家、新国大教授洪明辉为例。。</a:t>
            </a:r>
            <a:r>
              <a:rPr lang="zh-CN" altLang="en-US" dirty="0" smtClean="0"/>
              <a:t>。</a:t>
            </a:r>
            <a:endParaRPr lang="en-US" altLang="zh-CN" dirty="0" smtClean="0"/>
          </a:p>
          <a:p>
            <a:r>
              <a:rPr lang="zh-CN" altLang="en-US" dirty="0" smtClean="0"/>
              <a:t>在</a:t>
            </a:r>
            <a:r>
              <a:rPr lang="en-US" altLang="zh-CN" dirty="0" smtClean="0"/>
              <a:t>SPIE</a:t>
            </a:r>
            <a:r>
              <a:rPr lang="zh-CN" altLang="en-US" dirty="0" smtClean="0"/>
              <a:t>数据库网站中建立自己的档案页，可以把自己课题组</a:t>
            </a:r>
            <a:r>
              <a:rPr lang="en-US" altLang="zh-CN" dirty="0" smtClean="0"/>
              <a:t>/</a:t>
            </a:r>
            <a:r>
              <a:rPr lang="zh-CN" altLang="en-US" dirty="0" smtClean="0"/>
              <a:t>公司的网站链接放上去。</a:t>
            </a:r>
            <a:endParaRPr lang="zh-CN" altLang="en-US" dirty="0"/>
          </a:p>
        </p:txBody>
      </p:sp>
      <p:sp>
        <p:nvSpPr>
          <p:cNvPr id="4" name="灯片编号占位符 3"/>
          <p:cNvSpPr>
            <a:spLocks noGrp="1"/>
          </p:cNvSpPr>
          <p:nvPr>
            <p:ph type="sldNum" sz="quarter" idx="10"/>
          </p:nvPr>
        </p:nvSpPr>
        <p:spPr/>
        <p:txBody>
          <a:bodyPr/>
          <a:lstStyle/>
          <a:p>
            <a:fld id="{6F45B2BB-5C38-4CCE-BEC1-970202CA4DDE}" type="slidenum">
              <a:rPr lang="zh-CN" altLang="en-US" smtClean="0"/>
              <a:pPr/>
              <a:t>25</a:t>
            </a:fld>
            <a:endParaRPr lang="zh-CN" altLang="en-US"/>
          </a:p>
        </p:txBody>
      </p:sp>
    </p:spTree>
    <p:extLst>
      <p:ext uri="{BB962C8B-B14F-4D97-AF65-F5344CB8AC3E}">
        <p14:creationId xmlns:p14="http://schemas.microsoft.com/office/powerpoint/2010/main" val="4223332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检索“</a:t>
            </a:r>
            <a:r>
              <a:rPr lang="en-US" altLang="zh-CN" dirty="0" smtClean="0"/>
              <a:t>Jiangnan</a:t>
            </a:r>
            <a:r>
              <a:rPr lang="zh-CN" altLang="en-US" dirty="0" smtClean="0"/>
              <a:t>”后，发现排在第二、第三位老师都来自江南大学，但是，他们都没有在</a:t>
            </a:r>
            <a:r>
              <a:rPr lang="en-US" altLang="zh-CN" dirty="0" smtClean="0"/>
              <a:t>SPIE</a:t>
            </a:r>
            <a:r>
              <a:rPr lang="zh-CN" altLang="en-US" dirty="0" smtClean="0"/>
              <a:t>数据库网站建立自己的</a:t>
            </a:r>
            <a:r>
              <a:rPr lang="en-US" altLang="zh-CN" dirty="0" smtClean="0"/>
              <a:t>Profile Page</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6F45B2BB-5C38-4CCE-BEC1-970202CA4DDE}" type="slidenum">
              <a:rPr lang="zh-CN" altLang="en-US" smtClean="0"/>
              <a:pPr/>
              <a:t>26</a:t>
            </a:fld>
            <a:endParaRPr lang="zh-CN" altLang="en-US"/>
          </a:p>
        </p:txBody>
      </p:sp>
    </p:spTree>
    <p:extLst>
      <p:ext uri="{BB962C8B-B14F-4D97-AF65-F5344CB8AC3E}">
        <p14:creationId xmlns:p14="http://schemas.microsoft.com/office/powerpoint/2010/main" val="165558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亚洲物理学</a:t>
            </a:r>
            <a:r>
              <a:rPr lang="zh-CN" altLang="en-US" dirty="0" smtClean="0"/>
              <a:t>领域</a:t>
            </a:r>
            <a:r>
              <a:rPr lang="en-US" altLang="zh-CN" dirty="0" smtClean="0"/>
              <a:t>ESI</a:t>
            </a:r>
            <a:r>
              <a:rPr lang="zh-CN" altLang="en-US" dirty="0" smtClean="0"/>
              <a:t>高排名学校</a:t>
            </a:r>
            <a:endParaRPr lang="zh-CN" altLang="en-US" dirty="0"/>
          </a:p>
        </p:txBody>
      </p:sp>
      <p:sp>
        <p:nvSpPr>
          <p:cNvPr id="4" name="灯片编号占位符 3"/>
          <p:cNvSpPr>
            <a:spLocks noGrp="1"/>
          </p:cNvSpPr>
          <p:nvPr>
            <p:ph type="sldNum" sz="quarter" idx="10"/>
          </p:nvPr>
        </p:nvSpPr>
        <p:spPr/>
        <p:txBody>
          <a:bodyPr/>
          <a:lstStyle/>
          <a:p>
            <a:fld id="{6F45B2BB-5C38-4CCE-BEC1-970202CA4DDE}" type="slidenum">
              <a:rPr lang="zh-CN" altLang="en-US" smtClean="0"/>
              <a:pPr/>
              <a:t>27</a:t>
            </a:fld>
            <a:endParaRPr lang="zh-CN" altLang="en-US"/>
          </a:p>
        </p:txBody>
      </p:sp>
    </p:spTree>
    <p:extLst>
      <p:ext uri="{BB962C8B-B14F-4D97-AF65-F5344CB8AC3E}">
        <p14:creationId xmlns:p14="http://schemas.microsoft.com/office/powerpoint/2010/main" val="806448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a:t>
            </a:r>
            <a:r>
              <a:rPr lang="en-US" altLang="zh-CN" dirty="0" smtClean="0"/>
              <a:t>【</a:t>
            </a:r>
            <a:r>
              <a:rPr lang="zh-CN" altLang="en-US" dirty="0" smtClean="0"/>
              <a:t>作者所属机构</a:t>
            </a:r>
            <a:r>
              <a:rPr lang="en-US" altLang="zh-CN" dirty="0" smtClean="0"/>
              <a:t>】</a:t>
            </a:r>
            <a:r>
              <a:rPr lang="zh-CN" altLang="en-US" dirty="0" smtClean="0"/>
              <a:t>中检索</a:t>
            </a:r>
            <a:r>
              <a:rPr lang="en-US" altLang="zh-CN" dirty="0" smtClean="0"/>
              <a:t>【</a:t>
            </a:r>
            <a:r>
              <a:rPr lang="zh-CN" altLang="en-US" dirty="0" smtClean="0"/>
              <a:t>清华大学</a:t>
            </a:r>
            <a:r>
              <a:rPr lang="zh-CN" altLang="en-US" dirty="0" smtClean="0"/>
              <a:t>邮编</a:t>
            </a:r>
            <a:r>
              <a:rPr lang="en-US" altLang="zh-CN" dirty="0" smtClean="0"/>
              <a:t>】</a:t>
            </a:r>
          </a:p>
          <a:p>
            <a:endParaRPr lang="en-US" altLang="zh-CN" dirty="0" smtClean="0"/>
          </a:p>
          <a:p>
            <a:r>
              <a:rPr lang="zh-CN" altLang="en-US" dirty="0" smtClean="0"/>
              <a:t>为什么要搜邮编？</a:t>
            </a:r>
            <a:endParaRPr lang="en-US" altLang="zh-CN" dirty="0" smtClean="0"/>
          </a:p>
          <a:p>
            <a:r>
              <a:rPr lang="zh-CN" altLang="en-US" dirty="0" smtClean="0"/>
              <a:t>避免重名，比如台湾的国立清华大学和大陆的清华大学；</a:t>
            </a:r>
            <a:endParaRPr lang="en-US" altLang="zh-CN" dirty="0" smtClean="0"/>
          </a:p>
          <a:p>
            <a:r>
              <a:rPr lang="zh-CN" altLang="en-US" dirty="0" smtClean="0"/>
              <a:t>避免更名，比如北京交通大学之前叫北方交通大学；</a:t>
            </a:r>
            <a:endParaRPr lang="en-US" altLang="zh-CN" dirty="0" smtClean="0"/>
          </a:p>
          <a:p>
            <a:r>
              <a:rPr lang="zh-CN" altLang="en-US" dirty="0" smtClean="0"/>
              <a:t>避免一校多名，比如有些中科大作者喜欢缩写自己所属单位的名称、天津工业大学又叫</a:t>
            </a:r>
            <a:r>
              <a:rPr lang="en-US" altLang="zh-CN" dirty="0" smtClean="0"/>
              <a:t>Tianjin Polytechnic University</a:t>
            </a:r>
            <a:r>
              <a:rPr lang="zh-CN" altLang="en-US" dirty="0" smtClean="0"/>
              <a:t>、又叫</a:t>
            </a:r>
            <a:r>
              <a:rPr lang="en-US" altLang="zh-CN" dirty="0" err="1" smtClean="0"/>
              <a:t>Tiangong</a:t>
            </a:r>
            <a:r>
              <a:rPr lang="en-US" altLang="zh-CN" dirty="0" smtClean="0"/>
              <a:t> University</a:t>
            </a:r>
            <a:r>
              <a:rPr lang="zh-CN" altLang="en-US" dirty="0" smtClean="0"/>
              <a:t>。</a:t>
            </a:r>
            <a:endParaRPr lang="en-US" altLang="zh-CN" dirty="0" smtClean="0"/>
          </a:p>
          <a:p>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注意</a:t>
            </a:r>
            <a:r>
              <a:rPr lang="zh-CN" altLang="en-US" dirty="0" smtClean="0"/>
              <a:t>：</a:t>
            </a:r>
            <a:r>
              <a:rPr lang="en-US" altLang="zh-CN" dirty="0" smtClean="0"/>
              <a:t>APS</a:t>
            </a:r>
            <a:r>
              <a:rPr lang="zh-CN" altLang="en-US" dirty="0" smtClean="0"/>
              <a:t>的待</a:t>
            </a:r>
            <a:r>
              <a:rPr lang="zh-CN" altLang="en-US" dirty="0" smtClean="0"/>
              <a:t>刊文章是搜不到的！只能通过每种期刊的</a:t>
            </a:r>
            <a:r>
              <a:rPr lang="en-US" altLang="zh-CN" dirty="0" smtClean="0"/>
              <a:t>【Accepted】</a:t>
            </a:r>
            <a:r>
              <a:rPr lang="zh-CN" altLang="en-US" dirty="0" smtClean="0"/>
              <a:t>栏目来浏览。查全的时候务必记得去浏览</a:t>
            </a:r>
            <a:r>
              <a:rPr lang="zh-CN" altLang="en-US" dirty="0" smtClean="0"/>
              <a:t>查看！</a:t>
            </a: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fld id="{6F45B2BB-5C38-4CCE-BEC1-970202CA4DDE}" type="slidenum">
              <a:rPr lang="zh-CN" altLang="en-US" smtClean="0"/>
              <a:pPr/>
              <a:t>28</a:t>
            </a:fld>
            <a:endParaRPr lang="zh-CN" altLang="en-US"/>
          </a:p>
        </p:txBody>
      </p:sp>
    </p:spTree>
    <p:extLst>
      <p:ext uri="{BB962C8B-B14F-4D97-AF65-F5344CB8AC3E}">
        <p14:creationId xmlns:p14="http://schemas.microsoft.com/office/powerpoint/2010/main" val="3490773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EE52E92-F927-4DC9-BF96-CDA5CE525582}" type="slidenum">
              <a:rPr lang="en-US" altLang="zh-CN" smtClean="0"/>
              <a:pPr/>
              <a:t>29</a:t>
            </a:fld>
            <a:endParaRPr lang="en-US" altLang="zh-CN"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normAutofit fontScale="47500" lnSpcReduction="20000"/>
          </a:bodyPr>
          <a:lstStyle/>
          <a:p>
            <a:r>
              <a:rPr lang="zh-CN" altLang="en-US" sz="1100" b="0" i="0" kern="1200" dirty="0" smtClean="0">
                <a:solidFill>
                  <a:schemeClr val="tx1"/>
                </a:solidFill>
                <a:effectLst/>
                <a:latin typeface="+mn-lt"/>
                <a:ea typeface="+mn-ea"/>
                <a:cs typeface="+mn-cs"/>
              </a:rPr>
              <a:t>对在读研究生有用的其他资源</a:t>
            </a:r>
            <a:endParaRPr lang="en-US" altLang="zh-CN" sz="1100" b="0" i="0" kern="1200" dirty="0" smtClean="0">
              <a:solidFill>
                <a:schemeClr val="tx1"/>
              </a:solidFill>
              <a:effectLst/>
              <a:latin typeface="+mn-lt"/>
              <a:ea typeface="+mn-ea"/>
              <a:cs typeface="+mn-cs"/>
            </a:endParaRPr>
          </a:p>
          <a:p>
            <a:endParaRPr lang="en-US" altLang="zh-CN" sz="1100" b="1" i="0" kern="1200" dirty="0" smtClean="0">
              <a:solidFill>
                <a:schemeClr val="tx1"/>
              </a:solidFill>
              <a:effectLst/>
              <a:latin typeface="+mn-lt"/>
              <a:ea typeface="+mn-ea"/>
              <a:cs typeface="+mn-cs"/>
            </a:endParaRPr>
          </a:p>
          <a:p>
            <a:r>
              <a:rPr lang="zh-CN" altLang="en-US" sz="1100" b="1" i="0" kern="1200" dirty="0" smtClean="0">
                <a:solidFill>
                  <a:schemeClr val="tx1"/>
                </a:solidFill>
                <a:effectLst/>
                <a:latin typeface="+mn-lt"/>
                <a:ea typeface="+mn-ea"/>
                <a:cs typeface="+mn-cs"/>
              </a:rPr>
              <a:t>第</a:t>
            </a:r>
            <a:r>
              <a:rPr lang="en-US" altLang="zh-CN" sz="1100" b="1" i="0" kern="1200" dirty="0" smtClean="0">
                <a:solidFill>
                  <a:schemeClr val="tx1"/>
                </a:solidFill>
                <a:effectLst/>
                <a:latin typeface="+mn-lt"/>
                <a:ea typeface="+mn-ea"/>
                <a:cs typeface="+mn-cs"/>
              </a:rPr>
              <a:t>22</a:t>
            </a:r>
            <a:r>
              <a:rPr lang="zh-CN" altLang="en-US" sz="1100" b="1" i="0" kern="1200" dirty="0" smtClean="0">
                <a:solidFill>
                  <a:schemeClr val="tx1"/>
                </a:solidFill>
                <a:effectLst/>
                <a:latin typeface="+mn-lt"/>
                <a:ea typeface="+mn-ea"/>
                <a:cs typeface="+mn-cs"/>
              </a:rPr>
              <a:t>届国际超高速现象会议</a:t>
            </a:r>
            <a:endParaRPr lang="en-US" altLang="zh-CN" sz="1100" b="1" i="0" kern="1200" dirty="0" smtClean="0">
              <a:solidFill>
                <a:schemeClr val="tx1"/>
              </a:solidFill>
              <a:effectLst/>
              <a:latin typeface="+mn-lt"/>
              <a:ea typeface="+mn-ea"/>
              <a:cs typeface="+mn-cs"/>
            </a:endParaRPr>
          </a:p>
          <a:p>
            <a:r>
              <a:rPr lang="en-US" altLang="zh-CN" sz="1100" b="0" i="0" kern="1200" dirty="0" smtClean="0">
                <a:solidFill>
                  <a:schemeClr val="tx1"/>
                </a:solidFill>
                <a:effectLst/>
                <a:latin typeface="+mn-lt"/>
                <a:ea typeface="+mn-ea"/>
                <a:cs typeface="+mn-cs"/>
              </a:rPr>
              <a:t>Submission site will open in mid-December 2019</a:t>
            </a:r>
          </a:p>
          <a:p>
            <a:r>
              <a:rPr lang="en-US" altLang="zh-CN" sz="1200" b="0" i="0" kern="1200" dirty="0" smtClean="0">
                <a:solidFill>
                  <a:schemeClr val="tx1"/>
                </a:solidFill>
                <a:effectLst/>
                <a:latin typeface="+mn-lt"/>
                <a:ea typeface="+mn-ea"/>
                <a:cs typeface="+mn-cs"/>
              </a:rPr>
              <a:t>Requirements</a:t>
            </a:r>
          </a:p>
          <a:p>
            <a:r>
              <a:rPr lang="en-US" altLang="zh-CN" sz="1200" b="1" i="0" kern="1200" dirty="0" smtClean="0">
                <a:solidFill>
                  <a:schemeClr val="tx1"/>
                </a:solidFill>
                <a:effectLst/>
                <a:latin typeface="+mn-lt"/>
                <a:ea typeface="+mn-ea"/>
                <a:cs typeface="+mn-cs"/>
              </a:rPr>
              <a:t>35-word Abstract:</a:t>
            </a:r>
            <a:r>
              <a:rPr lang="en-US" altLang="zh-CN" sz="1200" b="0" i="0" kern="1200" dirty="0" smtClean="0">
                <a:solidFill>
                  <a:schemeClr val="tx1"/>
                </a:solidFill>
                <a:effectLst/>
                <a:latin typeface="+mn-lt"/>
                <a:ea typeface="+mn-ea"/>
                <a:cs typeface="+mn-cs"/>
              </a:rPr>
              <a:t> Your abstract should be a brief summary of your paper topic. If your paper is accepted, your 35-word abstract will be included in the </a:t>
            </a:r>
            <a:r>
              <a:rPr lang="en-US" altLang="zh-CN" sz="1200" b="0" i="1" kern="1200" dirty="0" smtClean="0">
                <a:solidFill>
                  <a:schemeClr val="tx1"/>
                </a:solidFill>
                <a:effectLst/>
                <a:latin typeface="+mn-lt"/>
                <a:ea typeface="+mn-ea"/>
                <a:cs typeface="+mn-cs"/>
              </a:rPr>
              <a:t>Conference Program</a:t>
            </a:r>
            <a:r>
              <a:rPr lang="en-US" altLang="zh-CN" sz="1200" b="0" i="0" kern="1200" dirty="0" smtClean="0">
                <a:solidFill>
                  <a:schemeClr val="tx1"/>
                </a:solidFill>
                <a:effectLst/>
                <a:latin typeface="+mn-lt"/>
                <a:ea typeface="+mn-ea"/>
                <a:cs typeface="+mn-cs"/>
              </a:rPr>
              <a:t>. Note that the same abstract should be included in the 2-page summary as highlighted in the style guide.</a:t>
            </a:r>
          </a:p>
          <a:p>
            <a:r>
              <a:rPr lang="en-US" altLang="zh-CN" sz="1200" b="1" i="0" kern="1200" dirty="0" smtClean="0">
                <a:solidFill>
                  <a:schemeClr val="tx1"/>
                </a:solidFill>
                <a:effectLst/>
                <a:latin typeface="+mn-lt"/>
                <a:ea typeface="+mn-ea"/>
                <a:cs typeface="+mn-cs"/>
              </a:rPr>
              <a:t>2-page Summary:</a:t>
            </a:r>
            <a:r>
              <a:rPr lang="en-US" altLang="zh-CN" sz="1200" b="0" i="0" kern="1200" dirty="0" smtClean="0">
                <a:solidFill>
                  <a:schemeClr val="tx1"/>
                </a:solidFill>
                <a:effectLst/>
                <a:latin typeface="+mn-lt"/>
                <a:ea typeface="+mn-ea"/>
                <a:cs typeface="+mn-cs"/>
              </a:rPr>
              <a:t> All contributed authors are required to submit a final summary of their work for publication in the Technical Digest, via </a:t>
            </a:r>
            <a:r>
              <a:rPr lang="en-US" altLang="zh-CN" sz="1200" b="0" i="0" u="none" strike="noStrike" kern="1200" dirty="0" smtClean="0">
                <a:solidFill>
                  <a:schemeClr val="tx1"/>
                </a:solidFill>
                <a:effectLst/>
                <a:latin typeface="+mn-lt"/>
                <a:ea typeface="+mn-ea"/>
                <a:cs typeface="+mn-cs"/>
                <a:hlinkClick r:id="rId3"/>
              </a:rPr>
              <a:t>OSA Publishing's Digital Library</a:t>
            </a:r>
            <a:r>
              <a:rPr lang="en-US" altLang="zh-CN" sz="1200" b="0" i="0" kern="1200" dirty="0" smtClean="0">
                <a:solidFill>
                  <a:schemeClr val="tx1"/>
                </a:solidFill>
                <a:effectLst/>
                <a:latin typeface="+mn-lt"/>
                <a:ea typeface="+mn-ea"/>
                <a:cs typeface="+mn-cs"/>
              </a:rPr>
              <a:t>. Style guides are provided in a variety of different formats to support authors’ needs. All PDF submissions MUST contain the following items in order to be published:</a:t>
            </a:r>
          </a:p>
          <a:p>
            <a:r>
              <a:rPr lang="en-US" altLang="zh-CN" sz="1200" b="0" i="0" kern="1200" dirty="0" smtClean="0">
                <a:solidFill>
                  <a:schemeClr val="tx1"/>
                </a:solidFill>
                <a:effectLst/>
                <a:latin typeface="+mn-lt"/>
                <a:ea typeface="+mn-ea"/>
                <a:cs typeface="+mn-cs"/>
              </a:rPr>
              <a:t>Complete title</a:t>
            </a:r>
          </a:p>
          <a:p>
            <a:r>
              <a:rPr lang="en-US" altLang="zh-CN" sz="1200" b="0" i="0" kern="1200" dirty="0" smtClean="0">
                <a:solidFill>
                  <a:schemeClr val="tx1"/>
                </a:solidFill>
                <a:effectLst/>
                <a:latin typeface="+mn-lt"/>
                <a:ea typeface="+mn-ea"/>
                <a:cs typeface="+mn-cs"/>
              </a:rPr>
              <a:t>Complete listing of all authors and their affiliations</a:t>
            </a:r>
          </a:p>
          <a:p>
            <a:r>
              <a:rPr lang="en-US" altLang="zh-CN" sz="1200" b="0" i="0" kern="1200" dirty="0" smtClean="0">
                <a:solidFill>
                  <a:schemeClr val="tx1"/>
                </a:solidFill>
                <a:effectLst/>
                <a:latin typeface="+mn-lt"/>
                <a:ea typeface="+mn-ea"/>
                <a:cs typeface="+mn-cs"/>
              </a:rPr>
              <a:t>Self-contained abstract, limited to 35-words (indexers such as Google Scholar will not index papers that do not contain abstracts)</a:t>
            </a:r>
          </a:p>
          <a:p>
            <a:r>
              <a:rPr lang="en-US" altLang="zh-CN" sz="1200" b="0" i="0" kern="1200" dirty="0" smtClean="0">
                <a:solidFill>
                  <a:schemeClr val="tx1"/>
                </a:solidFill>
                <a:effectLst/>
                <a:latin typeface="+mn-lt"/>
                <a:ea typeface="+mn-ea"/>
                <a:cs typeface="+mn-cs"/>
              </a:rPr>
              <a:t>Appropriate copyright statement following the abstract. By default, the copyright statement will appear as 2019 The Author(s). If needed, the default statement can be suppressed by use of the {abstract*} environment.</a:t>
            </a:r>
          </a:p>
          <a:p>
            <a:r>
              <a:rPr lang="en-US" altLang="zh-CN" sz="1200" b="0" i="0" kern="1200" dirty="0" smtClean="0">
                <a:solidFill>
                  <a:schemeClr val="tx1"/>
                </a:solidFill>
                <a:effectLst/>
                <a:latin typeface="+mn-lt"/>
                <a:ea typeface="+mn-ea"/>
                <a:cs typeface="+mn-cs"/>
              </a:rPr>
              <a:t>Permission and attribution for any trademarked or copyright images. Note that images of people or images owned or trademarked by other entities (including, for example, well-known logos or cartoon characters) will also require official written permission.</a:t>
            </a:r>
          </a:p>
          <a:p>
            <a:r>
              <a:rPr lang="en-US" altLang="zh-CN" sz="1200" b="1" i="0" kern="1200" dirty="0" smtClean="0">
                <a:solidFill>
                  <a:schemeClr val="tx1"/>
                </a:solidFill>
                <a:effectLst/>
                <a:latin typeface="+mn-lt"/>
                <a:ea typeface="+mn-ea"/>
                <a:cs typeface="+mn-cs"/>
              </a:rPr>
              <a:t>IMPORTANT!</a:t>
            </a:r>
            <a:r>
              <a:rPr lang="en-US" altLang="zh-CN" sz="1200" b="0" i="0" kern="1200" dirty="0" smtClean="0">
                <a:solidFill>
                  <a:schemeClr val="tx1"/>
                </a:solidFill>
                <a:effectLst/>
                <a:latin typeface="+mn-lt"/>
                <a:ea typeface="+mn-ea"/>
                <a:cs typeface="+mn-cs"/>
              </a:rPr>
              <a:t> Please embed all fonts; use standard fonts when possible. Problems may occur if non-English font packages (for example, Japanese, Korean or Chinese fonts, etc.) are used in the body of your paper summary, as well as in all figures and tables. Characters in these fonts cannot be seen by reviewers. In the past, we have had particular trouble with MS-</a:t>
            </a:r>
            <a:r>
              <a:rPr lang="en-US" altLang="zh-CN" sz="1200" b="0" i="0" kern="1200" dirty="0" err="1" smtClean="0">
                <a:solidFill>
                  <a:schemeClr val="tx1"/>
                </a:solidFill>
                <a:effectLst/>
                <a:latin typeface="+mn-lt"/>
                <a:ea typeface="+mn-ea"/>
                <a:cs typeface="+mn-cs"/>
              </a:rPr>
              <a:t>PGothic</a:t>
            </a:r>
            <a:r>
              <a:rPr lang="en-US" altLang="zh-CN" sz="1200" b="0" i="0" kern="1200" dirty="0" smtClean="0">
                <a:solidFill>
                  <a:schemeClr val="tx1"/>
                </a:solidFill>
                <a:effectLst/>
                <a:latin typeface="+mn-lt"/>
                <a:ea typeface="+mn-ea"/>
                <a:cs typeface="+mn-cs"/>
              </a:rPr>
              <a:t>, MS -Gothic and MS-Mincho.</a:t>
            </a:r>
            <a:endParaRPr lang="en-US" altLang="zh-CN" sz="11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OSA</a:t>
            </a:r>
            <a:r>
              <a:rPr lang="zh-CN" altLang="en-US" sz="1200" b="0" i="0" kern="1200" dirty="0" smtClean="0">
                <a:solidFill>
                  <a:schemeClr val="tx1"/>
                </a:solidFill>
                <a:effectLst/>
                <a:latin typeface="+mn-lt"/>
                <a:ea typeface="+mn-ea"/>
                <a:cs typeface="+mn-cs"/>
              </a:rPr>
              <a:t>在线讲座：</a:t>
            </a:r>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Recent Advances in Wire-Based Additive Manufacturing</a:t>
            </a:r>
          </a:p>
          <a:p>
            <a:r>
              <a:rPr lang="en-US" altLang="zh-CN" sz="1200" b="1" i="0" kern="1200" dirty="0" smtClean="0">
                <a:solidFill>
                  <a:schemeClr val="tx1"/>
                </a:solidFill>
                <a:effectLst/>
                <a:latin typeface="+mn-lt"/>
                <a:ea typeface="+mn-ea"/>
                <a:cs typeface="+mn-cs"/>
              </a:rPr>
              <a:t>Hosted By:</a:t>
            </a:r>
            <a:r>
              <a:rPr lang="en-US" altLang="zh-CN" sz="1200" b="0" i="0" kern="1200" dirty="0" smtClean="0">
                <a:solidFill>
                  <a:schemeClr val="tx1"/>
                </a:solidFill>
                <a:effectLst/>
                <a:latin typeface="+mn-lt"/>
                <a:ea typeface="+mn-ea"/>
                <a:cs typeface="+mn-cs"/>
              </a:rPr>
              <a:t> Lasers in Manufacturing Technical Group</a:t>
            </a:r>
          </a:p>
          <a:p>
            <a:r>
              <a:rPr lang="en-US" altLang="zh-CN" sz="1200" b="0" i="0" kern="1200" dirty="0" smtClean="0">
                <a:solidFill>
                  <a:schemeClr val="tx1"/>
                </a:solidFill>
                <a:effectLst/>
                <a:latin typeface="+mn-lt"/>
                <a:ea typeface="+mn-ea"/>
                <a:cs typeface="+mn-cs"/>
              </a:rPr>
              <a:t>9 January 2020, 12:30 - 13:30</a:t>
            </a:r>
          </a:p>
          <a:p>
            <a:r>
              <a:rPr lang="en-US" altLang="zh-CN" sz="1200" b="0" i="0" u="none" strike="noStrike" kern="1200" dirty="0" smtClean="0">
                <a:solidFill>
                  <a:schemeClr val="tx1"/>
                </a:solidFill>
                <a:effectLst/>
                <a:latin typeface="+mn-lt"/>
                <a:ea typeface="+mn-ea"/>
                <a:cs typeface="+mn-cs"/>
                <a:hlinkClick r:id="rId4"/>
              </a:rPr>
              <a:t>Register Now</a:t>
            </a:r>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In this webinar organized by the OSA Lasers in Manufacturing Technical Group, Dr. </a:t>
            </a:r>
            <a:r>
              <a:rPr lang="en-US" altLang="zh-CN" sz="1200" b="0" i="0" kern="1200" dirty="0" err="1" smtClean="0">
                <a:solidFill>
                  <a:schemeClr val="tx1"/>
                </a:solidFill>
                <a:effectLst/>
                <a:latin typeface="+mn-lt"/>
                <a:ea typeface="+mn-ea"/>
                <a:cs typeface="+mn-cs"/>
              </a:rPr>
              <a:t>Yashwanth</a:t>
            </a:r>
            <a:r>
              <a:rPr lang="en-US" altLang="zh-CN" sz="1200" b="0" i="0" kern="1200" dirty="0" smtClean="0">
                <a:solidFill>
                  <a:schemeClr val="tx1"/>
                </a:solidFill>
                <a:effectLst/>
                <a:latin typeface="+mn-lt"/>
                <a:ea typeface="+mn-ea"/>
                <a:cs typeface="+mn-cs"/>
              </a:rPr>
              <a:t> </a:t>
            </a:r>
            <a:r>
              <a:rPr lang="en-US" altLang="zh-CN" sz="1200" b="0" i="0" kern="1200" dirty="0" err="1" smtClean="0">
                <a:solidFill>
                  <a:schemeClr val="tx1"/>
                </a:solidFill>
                <a:effectLst/>
                <a:latin typeface="+mn-lt"/>
                <a:ea typeface="+mn-ea"/>
                <a:cs typeface="+mn-cs"/>
              </a:rPr>
              <a:t>Bandari</a:t>
            </a:r>
            <a:r>
              <a:rPr lang="en-US" altLang="zh-CN" sz="1200" b="0" i="0" kern="1200" dirty="0" smtClean="0">
                <a:solidFill>
                  <a:schemeClr val="tx1"/>
                </a:solidFill>
                <a:effectLst/>
                <a:latin typeface="+mn-lt"/>
                <a:ea typeface="+mn-ea"/>
                <a:cs typeface="+mn-cs"/>
              </a:rPr>
              <a:t> will be sharing recent advances in wire-based additive manufacturing. Existing metal additive manufacturing processes for manufacturing components utilizing powder and laser techniques allow us to fabricate complex structures, otherwise not possible, but can be limited in terms of component dimension and build-up rates. Wire-based additive manufacturing (AM) is opening a new era in metal AM. It is gaining attention in major sectors like aerospace, nuclear, tooling, and more due to its potential to produce large-scale components with higher build-rates compared to powder-based AM systems. Standard welding processes such as gas metal arc, gas tungsten arc, plasma arc, laser, or electron-beam, can be applied in wire-based AM with only slight adaptions. Furthermore, the development of wire-based AM is being driven by the need for increased manufacturing efficiency of engineering structures. Development activities involving wire-based AM of different materials, however, are relatively limited to date compared to powder-based AM.</a:t>
            </a:r>
          </a:p>
          <a:p>
            <a:r>
              <a:rPr lang="en-US" altLang="zh-CN" sz="1200" b="0" i="0" kern="1200" dirty="0" smtClean="0">
                <a:solidFill>
                  <a:schemeClr val="tx1"/>
                </a:solidFill>
                <a:effectLst/>
                <a:latin typeface="+mn-lt"/>
                <a:ea typeface="+mn-ea"/>
                <a:cs typeface="+mn-cs"/>
              </a:rPr>
              <a:t>Wire-based AM challenges include difficulties in developing the right process parameters and tool-paths to avoid defects, finding options for in-situ monitoring, investigating algorithms to compensate geometric and thermal effects, and outstanding issues regarding material properties and repeatability. These may need to be addressed in specific ways for particular materials in order to achieve fully automated systems. This webinar will summarize the current knowledge of wire-based AM with emphasis on system configurations, materials applied, mechanical properties achieved, and provide options to overcome challenges mentioned above.</a:t>
            </a:r>
            <a:br>
              <a:rPr lang="en-US" altLang="zh-CN" sz="1200" b="0" i="0" kern="1200" dirty="0" smtClean="0">
                <a:solidFill>
                  <a:schemeClr val="tx1"/>
                </a:solidFill>
                <a:effectLst/>
                <a:latin typeface="+mn-lt"/>
                <a:ea typeface="+mn-ea"/>
                <a:cs typeface="+mn-cs"/>
              </a:rPr>
            </a:br>
            <a:r>
              <a:rPr lang="en-US" altLang="zh-CN" sz="1200" b="0" i="0" kern="1200" dirty="0" smtClean="0">
                <a:solidFill>
                  <a:schemeClr val="tx1"/>
                </a:solidFill>
                <a:effectLst/>
                <a:latin typeface="+mn-lt"/>
                <a:ea typeface="+mn-ea"/>
                <a:cs typeface="+mn-cs"/>
              </a:rPr>
              <a:t/>
            </a:r>
            <a:br>
              <a:rPr lang="en-US" altLang="zh-CN" sz="1200" b="0" i="0" kern="1200" dirty="0" smtClean="0">
                <a:solidFill>
                  <a:schemeClr val="tx1"/>
                </a:solidFill>
                <a:effectLst/>
                <a:latin typeface="+mn-lt"/>
                <a:ea typeface="+mn-ea"/>
                <a:cs typeface="+mn-cs"/>
              </a:rPr>
            </a:br>
            <a:r>
              <a:rPr lang="en-US" altLang="zh-CN" sz="1200" b="1" i="0" kern="1200" dirty="0" smtClean="0">
                <a:solidFill>
                  <a:schemeClr val="tx1"/>
                </a:solidFill>
                <a:effectLst/>
                <a:latin typeface="+mn-lt"/>
                <a:ea typeface="+mn-ea"/>
                <a:cs typeface="+mn-cs"/>
              </a:rPr>
              <a:t>What You Will Learn:</a:t>
            </a:r>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Basics of wire-based AM</a:t>
            </a:r>
          </a:p>
          <a:p>
            <a:r>
              <a:rPr lang="en-US" altLang="zh-CN" sz="1200" b="0" i="0" kern="1200" dirty="0" smtClean="0">
                <a:solidFill>
                  <a:schemeClr val="tx1"/>
                </a:solidFill>
                <a:effectLst/>
                <a:latin typeface="+mn-lt"/>
                <a:ea typeface="+mn-ea"/>
                <a:cs typeface="+mn-cs"/>
              </a:rPr>
              <a:t>Determining which AM process to use to fabricate a particular component</a:t>
            </a:r>
          </a:p>
          <a:p>
            <a:r>
              <a:rPr lang="en-US" altLang="zh-CN" sz="1200" b="0" i="0" kern="1200" dirty="0" smtClean="0">
                <a:solidFill>
                  <a:schemeClr val="tx1"/>
                </a:solidFill>
                <a:effectLst/>
                <a:latin typeface="+mn-lt"/>
                <a:ea typeface="+mn-ea"/>
                <a:cs typeface="+mn-cs"/>
              </a:rPr>
              <a:t/>
            </a:r>
            <a:br>
              <a:rPr lang="en-US" altLang="zh-CN" sz="1200" b="0" i="0" kern="1200" dirty="0" smtClean="0">
                <a:solidFill>
                  <a:schemeClr val="tx1"/>
                </a:solidFill>
                <a:effectLst/>
                <a:latin typeface="+mn-lt"/>
                <a:ea typeface="+mn-ea"/>
                <a:cs typeface="+mn-cs"/>
              </a:rPr>
            </a:br>
            <a:r>
              <a:rPr lang="en-US" altLang="zh-CN" sz="1200" b="1" i="0" kern="1200" dirty="0" smtClean="0">
                <a:solidFill>
                  <a:schemeClr val="tx1"/>
                </a:solidFill>
                <a:effectLst/>
                <a:latin typeface="+mn-lt"/>
                <a:ea typeface="+mn-ea"/>
                <a:cs typeface="+mn-cs"/>
              </a:rPr>
              <a:t>Who Should Attend:</a:t>
            </a:r>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Engineers, managers and anyone interested in additive manufacturing</a:t>
            </a:r>
          </a:p>
          <a:p>
            <a:r>
              <a:rPr lang="en-US" altLang="zh-CN" sz="1200" b="0" i="0" kern="1200" dirty="0" smtClean="0">
                <a:solidFill>
                  <a:schemeClr val="tx1"/>
                </a:solidFill>
                <a:effectLst/>
                <a:latin typeface="+mn-lt"/>
                <a:ea typeface="+mn-ea"/>
                <a:cs typeface="+mn-cs"/>
              </a:rPr>
              <a:t>About Our Presenter: Dr. </a:t>
            </a:r>
            <a:r>
              <a:rPr lang="en-US" altLang="zh-CN" sz="1200" b="0" i="0" kern="1200" dirty="0" err="1" smtClean="0">
                <a:solidFill>
                  <a:schemeClr val="tx1"/>
                </a:solidFill>
                <a:effectLst/>
                <a:latin typeface="+mn-lt"/>
                <a:ea typeface="+mn-ea"/>
                <a:cs typeface="+mn-cs"/>
              </a:rPr>
              <a:t>Yashwanth</a:t>
            </a:r>
            <a:r>
              <a:rPr lang="en-US" altLang="zh-CN" sz="1200" b="0" i="0" kern="1200" dirty="0" smtClean="0">
                <a:solidFill>
                  <a:schemeClr val="tx1"/>
                </a:solidFill>
                <a:effectLst/>
                <a:latin typeface="+mn-lt"/>
                <a:ea typeface="+mn-ea"/>
                <a:cs typeface="+mn-cs"/>
              </a:rPr>
              <a:t> Kumar </a:t>
            </a:r>
            <a:r>
              <a:rPr lang="en-US" altLang="zh-CN" sz="1200" b="0" i="0" kern="1200" dirty="0" err="1" smtClean="0">
                <a:solidFill>
                  <a:schemeClr val="tx1"/>
                </a:solidFill>
                <a:effectLst/>
                <a:latin typeface="+mn-lt"/>
                <a:ea typeface="+mn-ea"/>
                <a:cs typeface="+mn-cs"/>
              </a:rPr>
              <a:t>Bandari</a:t>
            </a:r>
            <a:r>
              <a:rPr lang="en-US" altLang="zh-CN" sz="1200" b="0" i="0" kern="1200" dirty="0" smtClean="0">
                <a:solidFill>
                  <a:schemeClr val="tx1"/>
                </a:solidFill>
                <a:effectLst/>
                <a:latin typeface="+mn-lt"/>
                <a:ea typeface="+mn-ea"/>
                <a:cs typeface="+mn-cs"/>
              </a:rPr>
              <a:t>, Edison Welding Institute</a:t>
            </a:r>
          </a:p>
          <a:p>
            <a:r>
              <a:rPr lang="en-US" altLang="zh-CN" sz="1200" b="0" i="0" kern="1200" dirty="0" smtClean="0">
                <a:solidFill>
                  <a:schemeClr val="tx1"/>
                </a:solidFill>
                <a:effectLst/>
                <a:latin typeface="+mn-lt"/>
                <a:ea typeface="+mn-ea"/>
                <a:cs typeface="+mn-cs"/>
              </a:rPr>
              <a:t>Dr. </a:t>
            </a:r>
            <a:r>
              <a:rPr lang="en-US" altLang="zh-CN" sz="1200" b="0" i="0" kern="1200" dirty="0" err="1" smtClean="0">
                <a:solidFill>
                  <a:schemeClr val="tx1"/>
                </a:solidFill>
                <a:effectLst/>
                <a:latin typeface="+mn-lt"/>
                <a:ea typeface="+mn-ea"/>
                <a:cs typeface="+mn-cs"/>
              </a:rPr>
              <a:t>Yash</a:t>
            </a:r>
            <a:r>
              <a:rPr lang="en-US" altLang="zh-CN" sz="1200" b="0" i="0" kern="1200" dirty="0" smtClean="0">
                <a:solidFill>
                  <a:schemeClr val="tx1"/>
                </a:solidFill>
                <a:effectLst/>
                <a:latin typeface="+mn-lt"/>
                <a:ea typeface="+mn-ea"/>
                <a:cs typeface="+mn-cs"/>
              </a:rPr>
              <a:t> </a:t>
            </a:r>
            <a:r>
              <a:rPr lang="en-US" altLang="zh-CN" sz="1200" b="0" i="0" kern="1200" dirty="0" err="1" smtClean="0">
                <a:solidFill>
                  <a:schemeClr val="tx1"/>
                </a:solidFill>
                <a:effectLst/>
                <a:latin typeface="+mn-lt"/>
                <a:ea typeface="+mn-ea"/>
                <a:cs typeface="+mn-cs"/>
              </a:rPr>
              <a:t>Bandari</a:t>
            </a:r>
            <a:r>
              <a:rPr lang="en-US" altLang="zh-CN" sz="1200" b="0" i="0" kern="1200" dirty="0" smtClean="0">
                <a:solidFill>
                  <a:schemeClr val="tx1"/>
                </a:solidFill>
                <a:effectLst/>
                <a:latin typeface="+mn-lt"/>
                <a:ea typeface="+mn-ea"/>
                <a:cs typeface="+mn-cs"/>
              </a:rPr>
              <a:t> works at EWI as an Additive Manufacturing (AM) engineer at Buffalo Manufacturing Works (BMW). </a:t>
            </a:r>
            <a:r>
              <a:rPr lang="en-US" altLang="zh-CN" sz="1200" b="0" i="0" kern="1200" dirty="0" err="1" smtClean="0">
                <a:solidFill>
                  <a:schemeClr val="tx1"/>
                </a:solidFill>
                <a:effectLst/>
                <a:latin typeface="+mn-lt"/>
                <a:ea typeface="+mn-ea"/>
                <a:cs typeface="+mn-cs"/>
              </a:rPr>
              <a:t>Yash</a:t>
            </a:r>
            <a:r>
              <a:rPr lang="en-US" altLang="zh-CN" sz="1200" b="0" i="0" kern="1200" dirty="0" smtClean="0">
                <a:solidFill>
                  <a:schemeClr val="tx1"/>
                </a:solidFill>
                <a:effectLst/>
                <a:latin typeface="+mn-lt"/>
                <a:ea typeface="+mn-ea"/>
                <a:cs typeface="+mn-cs"/>
              </a:rPr>
              <a:t> has an extensive experience in large-scale metal AM to his current work with maturing and commercializing wire-based AM technologies for large-scale components. He is presently involved with electron beam additive manufacture (EBAM), wire + arc additive manufacture (WAAM), Laser + Wire additive manufacture (LMD-w) and blown powder additive manufacture (LMD). </a:t>
            </a:r>
            <a:r>
              <a:rPr lang="en-US" altLang="zh-CN" sz="1200" b="0" i="0" kern="1200" dirty="0" err="1" smtClean="0">
                <a:solidFill>
                  <a:schemeClr val="tx1"/>
                </a:solidFill>
                <a:effectLst/>
                <a:latin typeface="+mn-lt"/>
                <a:ea typeface="+mn-ea"/>
                <a:cs typeface="+mn-cs"/>
              </a:rPr>
              <a:t>Yash</a:t>
            </a:r>
            <a:r>
              <a:rPr lang="en-US" altLang="zh-CN" sz="1200" b="0" i="0" kern="1200" dirty="0" smtClean="0">
                <a:solidFill>
                  <a:schemeClr val="tx1"/>
                </a:solidFill>
                <a:effectLst/>
                <a:latin typeface="+mn-lt"/>
                <a:ea typeface="+mn-ea"/>
                <a:cs typeface="+mn-cs"/>
              </a:rPr>
              <a:t> received his Ph.D. in manufacturing engineering from </a:t>
            </a:r>
            <a:r>
              <a:rPr lang="en-US" altLang="zh-CN" sz="1200" b="0" i="0" kern="1200" dirty="0" err="1" smtClean="0">
                <a:solidFill>
                  <a:schemeClr val="tx1"/>
                </a:solidFill>
                <a:effectLst/>
                <a:latin typeface="+mn-lt"/>
                <a:ea typeface="+mn-ea"/>
                <a:cs typeface="+mn-cs"/>
              </a:rPr>
              <a:t>Cranfield</a:t>
            </a:r>
            <a:r>
              <a:rPr lang="en-US" altLang="zh-CN" sz="1200" b="0" i="0" kern="1200" dirty="0" smtClean="0">
                <a:solidFill>
                  <a:schemeClr val="tx1"/>
                </a:solidFill>
                <a:effectLst/>
                <a:latin typeface="+mn-lt"/>
                <a:ea typeface="+mn-ea"/>
                <a:cs typeface="+mn-cs"/>
              </a:rPr>
              <a:t> University, UK where he conducted research for companies like Lockheed Martin UK, United Technologies Research Center, Technip FMC etc. He also gained experience working for IIT Bombay as a research assistant; TATA Motors Limited in India as a technical manager; and most recently for Oak Ridge National Lab (ORNL) as a post-doctoral research associate, where he was involved in developing a control system for Laser + Wire/Hot wire AM, correlated weld parameters, cooling-rates, and mechanical properties for Ti-6Al-4V AM components, and investigated various tool path strategies for Buy-To-Fly ratio reduction. He is a avid traveler, enjoys cooking, interested in cricket, tennis, and </a:t>
            </a:r>
            <a:r>
              <a:rPr lang="en-US" altLang="zh-CN" sz="1200" b="0" i="0" kern="1200" dirty="0" err="1" smtClean="0">
                <a:solidFill>
                  <a:schemeClr val="tx1"/>
                </a:solidFill>
                <a:effectLst/>
                <a:latin typeface="+mn-lt"/>
                <a:ea typeface="+mn-ea"/>
                <a:cs typeface="+mn-cs"/>
              </a:rPr>
              <a:t>american</a:t>
            </a:r>
            <a:r>
              <a:rPr lang="en-US" altLang="zh-CN" sz="1200" b="0" i="0" kern="1200" dirty="0" smtClean="0">
                <a:solidFill>
                  <a:schemeClr val="tx1"/>
                </a:solidFill>
                <a:effectLst/>
                <a:latin typeface="+mn-lt"/>
                <a:ea typeface="+mn-ea"/>
                <a:cs typeface="+mn-cs"/>
              </a:rPr>
              <a:t> football. Go Bills!</a:t>
            </a:r>
          </a:p>
          <a:p>
            <a:endParaRPr lang="en-US" altLang="zh-CN"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873492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EE52E92-F927-4DC9-BF96-CDA5CE525582}" type="slidenum">
              <a:rPr lang="en-US" altLang="zh-CN" smtClean="0"/>
              <a:pPr/>
              <a:t>30</a:t>
            </a:fld>
            <a:endParaRPr lang="en-US" altLang="zh-CN"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altLang="zh-CN" sz="1200" b="0" i="0" kern="1200" dirty="0" smtClean="0">
                <a:solidFill>
                  <a:schemeClr val="tx1"/>
                </a:solidFill>
                <a:effectLst/>
                <a:latin typeface="+mn-lt"/>
                <a:ea typeface="+mn-ea"/>
                <a:cs typeface="+mn-cs"/>
              </a:rPr>
              <a:t>As </a:t>
            </a:r>
            <a:r>
              <a:rPr lang="en-US" altLang="zh-CN" sz="1200" b="0" i="0" kern="1200" dirty="0" smtClean="0">
                <a:solidFill>
                  <a:schemeClr val="tx1"/>
                </a:solidFill>
                <a:effectLst/>
                <a:latin typeface="+mn-lt"/>
                <a:ea typeface="+mn-ea"/>
                <a:cs typeface="+mn-cs"/>
              </a:rPr>
              <a:t>to March meeting and April meeting</a:t>
            </a:r>
            <a:r>
              <a:rPr lang="en-US" altLang="zh-CN" sz="1200" b="0" i="0" kern="1200" baseline="0" dirty="0" smtClean="0">
                <a:solidFill>
                  <a:schemeClr val="tx1"/>
                </a:solidFill>
                <a:effectLst/>
                <a:latin typeface="+mn-lt"/>
                <a:ea typeface="+mn-ea"/>
                <a:cs typeface="+mn-cs"/>
              </a:rPr>
              <a:t>, </a:t>
            </a:r>
            <a:r>
              <a:rPr lang="en-US" altLang="zh-CN" sz="1200" b="1" i="0" kern="1200" baseline="0" dirty="0" smtClean="0">
                <a:solidFill>
                  <a:schemeClr val="tx1"/>
                </a:solidFill>
                <a:effectLst/>
                <a:latin typeface="+mn-lt"/>
                <a:ea typeface="+mn-ea"/>
                <a:cs typeface="+mn-cs"/>
              </a:rPr>
              <a:t>A</a:t>
            </a:r>
            <a:r>
              <a:rPr lang="en-US" altLang="zh-CN" sz="1200" b="1" i="0" kern="1200" dirty="0" smtClean="0">
                <a:solidFill>
                  <a:schemeClr val="tx1"/>
                </a:solidFill>
                <a:effectLst/>
                <a:latin typeface="+mn-lt"/>
                <a:ea typeface="+mn-ea"/>
                <a:cs typeface="+mn-cs"/>
              </a:rPr>
              <a:t>PS student members </a:t>
            </a:r>
            <a:r>
              <a:rPr lang="en-US" altLang="zh-CN" sz="1200" b="0" i="0" kern="1200" dirty="0" smtClean="0">
                <a:solidFill>
                  <a:schemeClr val="tx1"/>
                </a:solidFill>
                <a:effectLst/>
                <a:latin typeface="+mn-lt"/>
                <a:ea typeface="+mn-ea"/>
                <a:cs typeface="+mn-cs"/>
              </a:rPr>
              <a:t>can receive discounted student rates as low as </a:t>
            </a:r>
            <a:r>
              <a:rPr lang="en-US" altLang="zh-CN" sz="1200" b="1" i="0" kern="1200" dirty="0" smtClean="0">
                <a:solidFill>
                  <a:schemeClr val="tx1"/>
                </a:solidFill>
                <a:effectLst/>
                <a:latin typeface="+mn-lt"/>
                <a:ea typeface="+mn-ea"/>
                <a:cs typeface="+mn-cs"/>
              </a:rPr>
              <a:t>$85 for the full session</a:t>
            </a:r>
            <a:r>
              <a:rPr lang="en-US" altLang="zh-CN" sz="1200" b="1" i="0" kern="1200" dirty="0" smtClean="0">
                <a:solidFill>
                  <a:schemeClr val="tx1"/>
                </a:solidFill>
                <a:effectLst/>
                <a:latin typeface="+mn-lt"/>
                <a:ea typeface="+mn-ea"/>
                <a:cs typeface="+mn-cs"/>
              </a:rPr>
              <a:t>.</a:t>
            </a:r>
          </a:p>
          <a:p>
            <a:pPr eaLnBrk="1" hangingPunct="1"/>
            <a:endParaRPr lang="en-US" altLang="zh-CN" sz="1200" b="1" i="0" kern="1200" dirty="0" smtClean="0">
              <a:solidFill>
                <a:schemeClr val="tx1"/>
              </a:solidFill>
              <a:effectLst/>
              <a:latin typeface="+mn-lt"/>
              <a:ea typeface="+mn-ea"/>
              <a:cs typeface="+mn-cs"/>
            </a:endParaRPr>
          </a:p>
          <a:p>
            <a:pPr eaLnBrk="1" hangingPunct="1"/>
            <a:r>
              <a:rPr lang="en-US" altLang="zh-CN" sz="1200" b="0" i="0" kern="1200" dirty="0" smtClean="0">
                <a:solidFill>
                  <a:schemeClr val="tx1"/>
                </a:solidFill>
                <a:effectLst/>
                <a:latin typeface="+mn-lt"/>
                <a:ea typeface="+mn-ea"/>
                <a:cs typeface="+mn-cs"/>
              </a:rPr>
              <a:t>SPIE</a:t>
            </a:r>
            <a:r>
              <a:rPr lang="zh-CN" altLang="en-US" sz="1200" b="0" i="0" kern="1200" dirty="0" smtClean="0">
                <a:solidFill>
                  <a:schemeClr val="tx1"/>
                </a:solidFill>
                <a:effectLst/>
                <a:latin typeface="+mn-lt"/>
                <a:ea typeface="+mn-ea"/>
                <a:cs typeface="+mn-cs"/>
              </a:rPr>
              <a:t>作为技术赞助方的光电子和微纳光学进展会议，第八届将在深圳举行，主办方是深圳大学、哈工大深圳研究院和南科大，组委会成员有中国光学会会长、</a:t>
            </a:r>
            <a:r>
              <a:rPr lang="en-US" altLang="zh-CN" sz="1200" b="0" i="0" kern="1200" dirty="0" smtClean="0">
                <a:solidFill>
                  <a:schemeClr val="tx1"/>
                </a:solidFill>
                <a:effectLst/>
                <a:latin typeface="+mn-lt"/>
                <a:ea typeface="+mn-ea"/>
                <a:cs typeface="+mn-cs"/>
              </a:rPr>
              <a:t>OSA</a:t>
            </a:r>
            <a:r>
              <a:rPr lang="zh-CN" altLang="en-US" sz="1200" b="0" i="0" kern="1200" dirty="0" smtClean="0">
                <a:solidFill>
                  <a:schemeClr val="tx1"/>
                </a:solidFill>
                <a:effectLst/>
                <a:latin typeface="+mn-lt"/>
                <a:ea typeface="+mn-ea"/>
                <a:cs typeface="+mn-cs"/>
              </a:rPr>
              <a:t>会士和编委龚旗煌；德国马普所光学物理研究所所长</a:t>
            </a:r>
            <a:r>
              <a:rPr lang="en-US" altLang="zh-CN" sz="1200" b="0" i="0" kern="1200" dirty="0" err="1" smtClean="0">
                <a:solidFill>
                  <a:schemeClr val="tx1"/>
                </a:solidFill>
                <a:effectLst/>
                <a:latin typeface="+mn-lt"/>
                <a:ea typeface="+mn-ea"/>
                <a:cs typeface="+mn-cs"/>
              </a:rPr>
              <a:t>Gerd</a:t>
            </a:r>
            <a:r>
              <a:rPr lang="en-US" altLang="zh-CN" sz="1200" b="0" i="0" kern="1200" dirty="0" smtClean="0">
                <a:solidFill>
                  <a:schemeClr val="tx1"/>
                </a:solidFill>
                <a:effectLst/>
                <a:latin typeface="+mn-lt"/>
                <a:ea typeface="+mn-ea"/>
                <a:cs typeface="+mn-cs"/>
              </a:rPr>
              <a:t> </a:t>
            </a:r>
            <a:r>
              <a:rPr lang="en-US" altLang="zh-CN" sz="1200" b="0" i="0" kern="1200" dirty="0" err="1" smtClean="0">
                <a:solidFill>
                  <a:schemeClr val="tx1"/>
                </a:solidFill>
                <a:effectLst/>
                <a:latin typeface="+mn-lt"/>
                <a:ea typeface="+mn-ea"/>
                <a:cs typeface="+mn-cs"/>
              </a:rPr>
              <a:t>Leuchs</a:t>
            </a:r>
            <a:r>
              <a:rPr lang="zh-CN" altLang="en-US" sz="1200" b="0" i="0" kern="1200" dirty="0" smtClean="0">
                <a:solidFill>
                  <a:schemeClr val="tx1"/>
                </a:solidFill>
                <a:effectLst/>
                <a:latin typeface="+mn-lt"/>
                <a:ea typeface="+mn-ea"/>
                <a:cs typeface="+mn-cs"/>
              </a:rPr>
              <a:t>，也是</a:t>
            </a:r>
            <a:r>
              <a:rPr lang="en-US" altLang="zh-CN" sz="1200" b="0" i="0" kern="1200" dirty="0" smtClean="0">
                <a:solidFill>
                  <a:schemeClr val="tx1"/>
                </a:solidFill>
                <a:effectLst/>
                <a:latin typeface="+mn-lt"/>
                <a:ea typeface="+mn-ea"/>
                <a:cs typeface="+mn-cs"/>
              </a:rPr>
              <a:t>OSA</a:t>
            </a:r>
            <a:r>
              <a:rPr lang="zh-CN" altLang="en-US" sz="1200" b="0" i="0" kern="1200" dirty="0" smtClean="0">
                <a:solidFill>
                  <a:schemeClr val="tx1"/>
                </a:solidFill>
                <a:effectLst/>
                <a:latin typeface="+mn-lt"/>
                <a:ea typeface="+mn-ea"/>
                <a:cs typeface="+mn-cs"/>
              </a:rPr>
              <a:t>的会</a:t>
            </a:r>
            <a:r>
              <a:rPr lang="zh-CN" altLang="en-US" sz="1200" b="0" i="0" kern="1200" dirty="0" smtClean="0">
                <a:solidFill>
                  <a:schemeClr val="tx1"/>
                </a:solidFill>
                <a:effectLst/>
                <a:latin typeface="+mn-lt"/>
                <a:ea typeface="+mn-ea"/>
                <a:cs typeface="+mn-cs"/>
              </a:rPr>
              <a:t>士。</a:t>
            </a:r>
            <a:endParaRPr lang="en-US" altLang="zh-CN" sz="1200" b="0" i="0" kern="1200" dirty="0" smtClean="0">
              <a:solidFill>
                <a:schemeClr val="tx1"/>
              </a:solidFill>
              <a:effectLst/>
              <a:latin typeface="+mn-lt"/>
              <a:ea typeface="+mn-ea"/>
              <a:cs typeface="+mn-cs"/>
            </a:endParaRPr>
          </a:p>
          <a:p>
            <a:pPr eaLnBrk="1" hangingPunct="1"/>
            <a:endParaRPr lang="en-US" altLang="zh-CN" sz="1200" b="0" i="0" kern="1200" dirty="0" smtClean="0">
              <a:solidFill>
                <a:schemeClr val="tx1"/>
              </a:solidFill>
              <a:effectLst/>
              <a:latin typeface="+mn-lt"/>
              <a:ea typeface="+mn-ea"/>
              <a:cs typeface="+mn-cs"/>
            </a:endParaRPr>
          </a:p>
          <a:p>
            <a:pPr eaLnBrk="1" hangingPunct="1"/>
            <a:r>
              <a:rPr lang="zh-CN" altLang="en-US" sz="1200" b="0" i="0" kern="1200" baseline="0" dirty="0" smtClean="0">
                <a:solidFill>
                  <a:schemeClr val="tx1"/>
                </a:solidFill>
                <a:effectLst/>
                <a:latin typeface="+mn-lt"/>
                <a:ea typeface="+mn-ea"/>
                <a:cs typeface="+mn-cs"/>
              </a:rPr>
              <a:t>在百度搜会议名称，很难搜到会议的官方报名网站</a:t>
            </a:r>
            <a:r>
              <a:rPr lang="zh-CN" altLang="en-US" sz="1200" b="0" i="0" kern="1200" baseline="0" dirty="0" smtClean="0">
                <a:solidFill>
                  <a:schemeClr val="tx1"/>
                </a:solidFill>
                <a:effectLst/>
                <a:latin typeface="+mn-lt"/>
                <a:ea typeface="+mn-ea"/>
                <a:cs typeface="+mn-cs"/>
              </a:rPr>
              <a:t>，因此建议去学会网站的</a:t>
            </a:r>
            <a:r>
              <a:rPr lang="en-US" altLang="zh-CN" sz="1200" b="0" i="0" kern="1200" baseline="0" dirty="0" smtClean="0">
                <a:solidFill>
                  <a:schemeClr val="tx1"/>
                </a:solidFill>
                <a:effectLst/>
                <a:latin typeface="+mn-lt"/>
                <a:ea typeface="+mn-ea"/>
                <a:cs typeface="+mn-cs"/>
              </a:rPr>
              <a:t>Event</a:t>
            </a:r>
            <a:r>
              <a:rPr lang="zh-CN" altLang="en-US" sz="1200" b="0" i="0" kern="1200" baseline="0" dirty="0" smtClean="0">
                <a:solidFill>
                  <a:schemeClr val="tx1"/>
                </a:solidFill>
                <a:effectLst/>
                <a:latin typeface="+mn-lt"/>
                <a:ea typeface="+mn-ea"/>
                <a:cs typeface="+mn-cs"/>
              </a:rPr>
              <a:t>板块查找。</a:t>
            </a:r>
            <a:endParaRPr lang="en-US" altLang="zh-CN" baseline="0" dirty="0" smtClean="0"/>
          </a:p>
        </p:txBody>
      </p:sp>
    </p:spTree>
    <p:extLst>
      <p:ext uri="{BB962C8B-B14F-4D97-AF65-F5344CB8AC3E}">
        <p14:creationId xmlns:p14="http://schemas.microsoft.com/office/powerpoint/2010/main" val="3957424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EE52E92-F927-4DC9-BF96-CDA5CE525582}" type="slidenum">
              <a:rPr lang="en-US" altLang="zh-CN" smtClean="0"/>
              <a:pPr/>
              <a:t>4</a:t>
            </a:fld>
            <a:endParaRPr lang="en-US" altLang="zh-CN"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zh-CN" altLang="en-US" dirty="0" smtClean="0"/>
              <a:t>阶段一：经典物理学（力学</a:t>
            </a:r>
            <a:r>
              <a:rPr lang="zh-CN" altLang="en-US" dirty="0" smtClean="0"/>
              <a:t>理论，宏观</a:t>
            </a:r>
            <a:r>
              <a:rPr lang="zh-CN" altLang="en-US" dirty="0" smtClean="0"/>
              <a:t>低速）</a:t>
            </a:r>
            <a:endParaRPr lang="en-US" altLang="zh-CN" dirty="0" smtClean="0"/>
          </a:p>
          <a:p>
            <a:pPr eaLnBrk="1" hangingPunct="1"/>
            <a:r>
              <a:rPr lang="zh-CN" altLang="en-US" dirty="0" smtClean="0"/>
              <a:t>阶段二：经典电磁学（逐步</a:t>
            </a:r>
            <a:r>
              <a:rPr lang="zh-CN" altLang="en-US" dirty="0" smtClean="0"/>
              <a:t>进入微观世界</a:t>
            </a:r>
            <a:r>
              <a:rPr lang="zh-CN" altLang="en-US" dirty="0" smtClean="0"/>
              <a:t>，开始为电气</a:t>
            </a:r>
            <a:r>
              <a:rPr lang="zh-CN" altLang="en-US" dirty="0" smtClean="0"/>
              <a:t>工程和</a:t>
            </a:r>
            <a:r>
              <a:rPr lang="zh-CN" altLang="en-US" dirty="0" smtClean="0"/>
              <a:t>无线通信奠基，</a:t>
            </a:r>
            <a:r>
              <a:rPr lang="en-US" altLang="zh-CN" dirty="0" smtClean="0"/>
              <a:t>APS</a:t>
            </a:r>
            <a:r>
              <a:rPr lang="zh-CN" altLang="en-US" dirty="0" smtClean="0"/>
              <a:t>诞生于美国）</a:t>
            </a:r>
            <a:endParaRPr lang="en-US" altLang="zh-CN" dirty="0" smtClean="0"/>
          </a:p>
          <a:p>
            <a:pPr eaLnBrk="1" hangingPunct="1"/>
            <a:r>
              <a:rPr lang="zh-CN" altLang="en-US" dirty="0" smtClean="0"/>
              <a:t>阶段三：现代物理学（爱因斯坦</a:t>
            </a:r>
            <a:r>
              <a:rPr lang="zh-CN" altLang="en-US" dirty="0" smtClean="0"/>
              <a:t>的相对论和光电子学</a:t>
            </a:r>
            <a:r>
              <a:rPr lang="zh-CN" altLang="en-US" dirty="0" smtClean="0"/>
              <a:t>，普朗克的量子物理学，微观高速，</a:t>
            </a:r>
            <a:r>
              <a:rPr lang="en-US" altLang="zh-CN" dirty="0" smtClean="0"/>
              <a:t>OSA</a:t>
            </a:r>
            <a:r>
              <a:rPr lang="zh-CN" altLang="en-US" dirty="0" smtClean="0"/>
              <a:t>诞生）</a:t>
            </a:r>
            <a:endParaRPr lang="en-US" altLang="zh-CN" dirty="0" smtClean="0"/>
          </a:p>
          <a:p>
            <a:pPr eaLnBrk="1" hangingPunct="1"/>
            <a:r>
              <a:rPr lang="zh-CN" altLang="en-US" dirty="0" smtClean="0"/>
              <a:t>阶段四：二战后，冷战促使大国开始对太空开拓，推动</a:t>
            </a:r>
            <a:r>
              <a:rPr lang="zh-CN" altLang="en-US" dirty="0" smtClean="0"/>
              <a:t>天文光学、</a:t>
            </a:r>
            <a:r>
              <a:rPr lang="zh-CN" altLang="en-US" dirty="0" smtClean="0"/>
              <a:t>航天技术和</a:t>
            </a:r>
            <a:r>
              <a:rPr lang="zh-CN" altLang="en-US" dirty="0" smtClean="0"/>
              <a:t>计算机技术的发展</a:t>
            </a:r>
            <a:endParaRPr lang="zh-CN" altLang="zh-CN" dirty="0" smtClean="0"/>
          </a:p>
        </p:txBody>
      </p:sp>
    </p:spTree>
    <p:extLst>
      <p:ext uri="{BB962C8B-B14F-4D97-AF65-F5344CB8AC3E}">
        <p14:creationId xmlns:p14="http://schemas.microsoft.com/office/powerpoint/2010/main" val="335744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EE52E92-F927-4DC9-BF96-CDA5CE525582}" type="slidenum">
              <a:rPr lang="en-US" altLang="zh-CN" smtClean="0"/>
              <a:pPr/>
              <a:t>31</a:t>
            </a:fld>
            <a:endParaRPr lang="en-US" altLang="zh-CN"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altLang="zh-CN" baseline="0" dirty="0" smtClean="0"/>
              <a:t>In USA</a:t>
            </a:r>
          </a:p>
        </p:txBody>
      </p:sp>
    </p:spTree>
    <p:extLst>
      <p:ext uri="{BB962C8B-B14F-4D97-AF65-F5344CB8AC3E}">
        <p14:creationId xmlns:p14="http://schemas.microsoft.com/office/powerpoint/2010/main" val="852085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EE52E92-F927-4DC9-BF96-CDA5CE525582}" type="slidenum">
              <a:rPr lang="en-US" altLang="zh-CN" smtClean="0"/>
              <a:pPr/>
              <a:t>32</a:t>
            </a:fld>
            <a:endParaRPr lang="en-US" altLang="zh-CN"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altLang="zh-CN" baseline="0" dirty="0" smtClean="0"/>
              <a:t>In china</a:t>
            </a:r>
          </a:p>
        </p:txBody>
      </p:sp>
    </p:spTree>
    <p:extLst>
      <p:ext uri="{BB962C8B-B14F-4D97-AF65-F5344CB8AC3E}">
        <p14:creationId xmlns:p14="http://schemas.microsoft.com/office/powerpoint/2010/main" val="2059408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Read abstract before read the full-text! View of abstract will not be counted in by the platform and therefore </a:t>
            </a:r>
            <a:r>
              <a:rPr lang="en-US" altLang="zh-CN" baseline="0" dirty="0" smtClean="0"/>
              <a:t>will not trigger an abuse!</a:t>
            </a:r>
            <a:endParaRPr lang="zh-CN" altLang="en-US" dirty="0"/>
          </a:p>
        </p:txBody>
      </p:sp>
      <p:sp>
        <p:nvSpPr>
          <p:cNvPr id="4" name="灯片编号占位符 3"/>
          <p:cNvSpPr>
            <a:spLocks noGrp="1"/>
          </p:cNvSpPr>
          <p:nvPr>
            <p:ph type="sldNum" sz="quarter" idx="10"/>
          </p:nvPr>
        </p:nvSpPr>
        <p:spPr/>
        <p:txBody>
          <a:bodyPr/>
          <a:lstStyle/>
          <a:p>
            <a:fld id="{6F45B2BB-5C38-4CCE-BEC1-970202CA4DDE}" type="slidenum">
              <a:rPr lang="zh-CN" altLang="en-US" smtClean="0"/>
              <a:pPr/>
              <a:t>33</a:t>
            </a:fld>
            <a:endParaRPr lang="zh-CN" altLang="en-US"/>
          </a:p>
        </p:txBody>
      </p:sp>
    </p:spTree>
    <p:extLst>
      <p:ext uri="{BB962C8B-B14F-4D97-AF65-F5344CB8AC3E}">
        <p14:creationId xmlns:p14="http://schemas.microsoft.com/office/powerpoint/2010/main" val="2009985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i="1" dirty="0" smtClean="0"/>
              <a:t>Physics</a:t>
            </a:r>
            <a:r>
              <a:rPr lang="en-US" altLang="zh-CN" dirty="0" smtClean="0"/>
              <a:t> is a</a:t>
            </a:r>
            <a:r>
              <a:rPr lang="en-US" altLang="zh-CN" baseline="0" dirty="0" smtClean="0"/>
              <a:t> </a:t>
            </a:r>
            <a:r>
              <a:rPr lang="en-US" altLang="zh-CN" baseline="0" dirty="0" err="1" smtClean="0"/>
              <a:t>Sci&amp;Tech</a:t>
            </a:r>
            <a:r>
              <a:rPr lang="en-US" altLang="zh-CN" baseline="0" dirty="0" smtClean="0"/>
              <a:t> Magazine which highlights interesting research activities and findings in the field of Physics</a:t>
            </a:r>
            <a:r>
              <a:rPr lang="en-US" altLang="zh-CN" baseline="0" dirty="0" smtClean="0"/>
              <a:t>.</a:t>
            </a:r>
          </a:p>
          <a:p>
            <a:endParaRPr lang="en-US" altLang="zh-C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latin typeface="Calibri" panose="020F0502020204030204" pitchFamily="34" charset="0"/>
                <a:cs typeface="Calibri" panose="020F0502020204030204" pitchFamily="34" charset="0"/>
              </a:rPr>
              <a:t>Editors regularly notify Physics, APS's daily online news and commentary publication, about important Letters, resulting in coverage such 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latin typeface="Calibri" panose="020F0502020204030204" pitchFamily="34" charset="0"/>
                <a:cs typeface="Calibri" panose="020F0502020204030204" pitchFamily="34" charset="0"/>
              </a:rPr>
              <a:t>Viewpoint: Closing the Door on Einstein and Bohr’s Quantum Debate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latin typeface="Calibri" panose="020F0502020204030204" pitchFamily="34" charset="0"/>
                <a:cs typeface="Calibri" panose="020F0502020204030204" pitchFamily="34" charset="0"/>
              </a:rPr>
              <a:t>Viewpoint: The First Sounds of Merging Black Holes.</a:t>
            </a:r>
          </a:p>
        </p:txBody>
      </p:sp>
      <p:sp>
        <p:nvSpPr>
          <p:cNvPr id="4" name="灯片编号占位符 3"/>
          <p:cNvSpPr>
            <a:spLocks noGrp="1"/>
          </p:cNvSpPr>
          <p:nvPr>
            <p:ph type="sldNum" sz="quarter" idx="10"/>
          </p:nvPr>
        </p:nvSpPr>
        <p:spPr/>
        <p:txBody>
          <a:bodyPr/>
          <a:lstStyle/>
          <a:p>
            <a:fld id="{6F45B2BB-5C38-4CCE-BEC1-970202CA4DDE}" type="slidenum">
              <a:rPr lang="zh-CN" altLang="en-US" smtClean="0"/>
              <a:pPr/>
              <a:t>34</a:t>
            </a:fld>
            <a:endParaRPr lang="zh-CN" altLang="en-US"/>
          </a:p>
        </p:txBody>
      </p:sp>
    </p:spTree>
    <p:extLst>
      <p:ext uri="{BB962C8B-B14F-4D97-AF65-F5344CB8AC3E}">
        <p14:creationId xmlns:p14="http://schemas.microsoft.com/office/powerpoint/2010/main" val="16999771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aseline="0" dirty="0" smtClean="0"/>
              <a:t>邮件订阅</a:t>
            </a:r>
            <a:r>
              <a:rPr lang="en-US" altLang="zh-CN" baseline="0" dirty="0" smtClean="0"/>
              <a:t>Physics</a:t>
            </a:r>
            <a:r>
              <a:rPr lang="zh-CN" altLang="en-US" baseline="0" dirty="0" smtClean="0"/>
              <a:t>周报为什么不行？因为出版社的订阅页面的验证码被国内网络</a:t>
            </a:r>
            <a:r>
              <a:rPr lang="en-US" altLang="zh-CN" baseline="0" dirty="0" smtClean="0"/>
              <a:t>block</a:t>
            </a:r>
            <a:r>
              <a:rPr lang="zh-CN" altLang="en-US" baseline="0" dirty="0" smtClean="0"/>
              <a:t>掉了！没关系，发送“</a:t>
            </a:r>
            <a:r>
              <a:rPr lang="en-US" altLang="zh-CN" baseline="0" dirty="0" smtClean="0"/>
              <a:t>Physics</a:t>
            </a:r>
            <a:r>
              <a:rPr lang="zh-CN" altLang="en-US" baseline="0" dirty="0" smtClean="0"/>
              <a:t>”给我们，我们转发中文版的周报给您！</a:t>
            </a:r>
            <a:endParaRPr lang="en-US" altLang="zh-CN" baseline="0" dirty="0" smtClean="0"/>
          </a:p>
        </p:txBody>
      </p:sp>
      <p:sp>
        <p:nvSpPr>
          <p:cNvPr id="4" name="灯片编号占位符 3"/>
          <p:cNvSpPr>
            <a:spLocks noGrp="1"/>
          </p:cNvSpPr>
          <p:nvPr>
            <p:ph type="sldNum" sz="quarter" idx="10"/>
          </p:nvPr>
        </p:nvSpPr>
        <p:spPr/>
        <p:txBody>
          <a:bodyPr/>
          <a:lstStyle/>
          <a:p>
            <a:fld id="{6F45B2BB-5C38-4CCE-BEC1-970202CA4DDE}" type="slidenum">
              <a:rPr lang="zh-CN" altLang="en-US" smtClean="0"/>
              <a:pPr/>
              <a:t>35</a:t>
            </a:fld>
            <a:endParaRPr lang="zh-CN" altLang="en-US"/>
          </a:p>
        </p:txBody>
      </p:sp>
    </p:spTree>
    <p:extLst>
      <p:ext uri="{BB962C8B-B14F-4D97-AF65-F5344CB8AC3E}">
        <p14:creationId xmlns:p14="http://schemas.microsoft.com/office/powerpoint/2010/main" val="5077785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F45B2BB-5C38-4CCE-BEC1-970202CA4DDE}" type="slidenum">
              <a:rPr lang="zh-CN" altLang="en-US" smtClean="0"/>
              <a:pPr/>
              <a:t>36</a:t>
            </a:fld>
            <a:endParaRPr lang="zh-CN" altLang="en-US"/>
          </a:p>
        </p:txBody>
      </p:sp>
    </p:spTree>
    <p:extLst>
      <p:ext uri="{BB962C8B-B14F-4D97-AF65-F5344CB8AC3E}">
        <p14:creationId xmlns:p14="http://schemas.microsoft.com/office/powerpoint/2010/main" val="26709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EE52E92-F927-4DC9-BF96-CDA5CE525582}" type="slidenum">
              <a:rPr lang="en-US" altLang="zh-CN" smtClean="0"/>
              <a:pPr/>
              <a:t>5</a:t>
            </a:fld>
            <a:endParaRPr lang="en-US" altLang="zh-CN"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zh-CN" altLang="en-US" dirty="0" smtClean="0"/>
              <a:t>学会网站</a:t>
            </a:r>
            <a:r>
              <a:rPr lang="en-US" altLang="zh-CN" dirty="0" smtClean="0"/>
              <a:t>=www+</a:t>
            </a:r>
            <a:r>
              <a:rPr lang="zh-CN" altLang="en-US" dirty="0" smtClean="0"/>
              <a:t>学会英文缩写</a:t>
            </a:r>
            <a:r>
              <a:rPr lang="en-US" altLang="zh-CN" dirty="0" smtClean="0"/>
              <a:t>+org</a:t>
            </a:r>
          </a:p>
          <a:p>
            <a:pPr eaLnBrk="1" hangingPunct="1"/>
            <a:r>
              <a:rPr lang="zh-CN" altLang="en-US" dirty="0" smtClean="0"/>
              <a:t>先进学会网站，再找出版物板块，可以找到正确的数据库入口。</a:t>
            </a:r>
            <a:endParaRPr lang="en-US" altLang="zh-CN" dirty="0" smtClean="0"/>
          </a:p>
          <a:p>
            <a:pPr eaLnBrk="1" hangingPunct="1"/>
            <a:r>
              <a:rPr lang="zh-CN" altLang="en-US" dirty="0" smtClean="0"/>
              <a:t>不要百度！不要百度！不要百度！不是所有学会都给自己数据库网站买热搜。</a:t>
            </a:r>
            <a:endParaRPr lang="zh-CN" altLang="zh-CN" dirty="0" smtClean="0"/>
          </a:p>
        </p:txBody>
      </p:sp>
    </p:spTree>
    <p:extLst>
      <p:ext uri="{BB962C8B-B14F-4D97-AF65-F5344CB8AC3E}">
        <p14:creationId xmlns:p14="http://schemas.microsoft.com/office/powerpoint/2010/main" val="685477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EE52E92-F927-4DC9-BF96-CDA5CE525582}" type="slidenum">
              <a:rPr lang="en-US" altLang="zh-CN" smtClean="0"/>
              <a:pPr/>
              <a:t>6</a:t>
            </a:fld>
            <a:endParaRPr lang="en-US" altLang="zh-CN"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zh-CN" altLang="zh-CN" dirty="0" smtClean="0"/>
          </a:p>
        </p:txBody>
      </p:sp>
    </p:spTree>
    <p:extLst>
      <p:ext uri="{BB962C8B-B14F-4D97-AF65-F5344CB8AC3E}">
        <p14:creationId xmlns:p14="http://schemas.microsoft.com/office/powerpoint/2010/main" val="3242661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EE52E92-F927-4DC9-BF96-CDA5CE525582}" type="slidenum">
              <a:rPr lang="en-US" altLang="zh-CN" smtClean="0"/>
              <a:pPr/>
              <a:t>7</a:t>
            </a:fld>
            <a:endParaRPr lang="en-US" altLang="zh-CN"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zh-CN" altLang="zh-CN" dirty="0" smtClean="0"/>
          </a:p>
        </p:txBody>
      </p:sp>
    </p:spTree>
    <p:extLst>
      <p:ext uri="{BB962C8B-B14F-4D97-AF65-F5344CB8AC3E}">
        <p14:creationId xmlns:p14="http://schemas.microsoft.com/office/powerpoint/2010/main" val="3396386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PRL:</a:t>
            </a:r>
            <a:r>
              <a:rPr lang="en-US" altLang="zh-CN" baseline="0" dirty="0" smtClean="0"/>
              <a:t> all aspects of physics and the interface between physics and other fields.</a:t>
            </a:r>
          </a:p>
          <a:p>
            <a:r>
              <a:rPr lang="en-US" altLang="zh-CN" dirty="0" smtClean="0">
                <a:latin typeface="Calibri" panose="020F0502020204030204" pitchFamily="34" charset="0"/>
                <a:cs typeface="Calibri" panose="020F0502020204030204" pitchFamily="34" charset="0"/>
              </a:rPr>
              <a:t>PRA: fundamental concepts</a:t>
            </a:r>
          </a:p>
          <a:p>
            <a:r>
              <a:rPr lang="en-US" altLang="zh-CN" dirty="0" smtClean="0">
                <a:latin typeface="Calibri" panose="020F0502020204030204" pitchFamily="34" charset="0"/>
                <a:cs typeface="Calibri" panose="020F0502020204030204" pitchFamily="34" charset="0"/>
              </a:rPr>
              <a:t>PRD: focusing</a:t>
            </a:r>
            <a:r>
              <a:rPr lang="en-US" altLang="zh-CN" baseline="0" dirty="0" smtClean="0">
                <a:latin typeface="Calibri" panose="020F0502020204030204" pitchFamily="34" charset="0"/>
                <a:cs typeface="Calibri" panose="020F0502020204030204" pitchFamily="34" charset="0"/>
              </a:rPr>
              <a:t> on h</a:t>
            </a:r>
            <a:r>
              <a:rPr lang="en-US" altLang="zh-CN" dirty="0" smtClean="0">
                <a:latin typeface="Calibri" panose="020F0502020204030204" pitchFamily="34" charset="0"/>
                <a:cs typeface="Calibri" panose="020F0502020204030204" pitchFamily="34" charset="0"/>
              </a:rPr>
              <a:t>igh energy physics</a:t>
            </a:r>
          </a:p>
          <a:p>
            <a:r>
              <a:rPr lang="en-US" altLang="zh-CN" dirty="0" smtClean="0">
                <a:latin typeface="Calibri" panose="020F0502020204030204" pitchFamily="34" charset="0"/>
                <a:cs typeface="Calibri" panose="020F0502020204030204" pitchFamily="34" charset="0"/>
              </a:rPr>
              <a:t>PRA&amp;B: </a:t>
            </a:r>
            <a:r>
              <a:rPr lang="en-US" altLang="zh-CN" sz="1200" b="0" i="0" kern="1200" dirty="0" smtClean="0">
                <a:solidFill>
                  <a:schemeClr val="tx1"/>
                </a:solidFill>
                <a:effectLst/>
                <a:latin typeface="+mn-lt"/>
                <a:ea typeface="+mn-ea"/>
                <a:cs typeface="+mn-cs"/>
              </a:rPr>
              <a:t>an OA journal that is funded by national and international laboratories, universities, and companies,</a:t>
            </a:r>
            <a:r>
              <a:rPr lang="en-US" altLang="zh-CN" sz="1200" b="0" i="0" kern="1200" baseline="0" dirty="0" smtClean="0">
                <a:solidFill>
                  <a:schemeClr val="tx1"/>
                </a:solidFill>
                <a:effectLst/>
                <a:latin typeface="+mn-lt"/>
                <a:ea typeface="+mn-ea"/>
                <a:cs typeface="+mn-cs"/>
              </a:rPr>
              <a:t> focusing on accelerator science, applications, and technology.</a:t>
            </a:r>
          </a:p>
          <a:p>
            <a:r>
              <a:rPr lang="en-US" altLang="zh-CN" sz="1200" b="0" i="0" kern="1200" baseline="0" dirty="0" smtClean="0">
                <a:solidFill>
                  <a:schemeClr val="tx1"/>
                </a:solidFill>
                <a:effectLst/>
                <a:latin typeface="+mn-lt"/>
                <a:ea typeface="+mn-ea"/>
                <a:cs typeface="+mn-cs"/>
              </a:rPr>
              <a:t>PRM: all aspects of material science</a:t>
            </a:r>
            <a:r>
              <a:rPr lang="en-US" altLang="zh-CN" sz="1200" b="0" i="0" kern="1200" baseline="0" dirty="0" smtClean="0">
                <a:solidFill>
                  <a:schemeClr val="tx1"/>
                </a:solidFill>
                <a:effectLst/>
                <a:latin typeface="+mn-lt"/>
                <a:ea typeface="+mn-ea"/>
                <a:cs typeface="+mn-cs"/>
              </a:rPr>
              <a:t>.</a:t>
            </a:r>
          </a:p>
          <a:p>
            <a:endParaRPr lang="en-US" altLang="zh-CN" sz="1200" b="0" i="0" kern="1200" baseline="0" dirty="0" smtClean="0">
              <a:solidFill>
                <a:schemeClr val="tx1"/>
              </a:solidFill>
              <a:effectLst/>
              <a:latin typeface="+mn-lt"/>
              <a:ea typeface="+mn-ea"/>
              <a:cs typeface="+mn-cs"/>
            </a:endParaRPr>
          </a:p>
          <a:p>
            <a:r>
              <a:rPr lang="en-US" altLang="zh-CN" baseline="0" dirty="0" smtClean="0"/>
              <a:t>PRA~PRE receive mostly communication and comment which contains 3000~4000 words. RMP, PRX and </a:t>
            </a:r>
            <a:r>
              <a:rPr lang="en-US" altLang="zh-CN" baseline="0" dirty="0" err="1" smtClean="0"/>
              <a:t>PRReseach</a:t>
            </a:r>
            <a:r>
              <a:rPr lang="en-US" altLang="zh-CN" baseline="0" dirty="0" smtClean="0"/>
              <a:t> are the journals for full-length research articles and </a:t>
            </a:r>
            <a:r>
              <a:rPr lang="en-US" altLang="zh-CN" sz="1200" b="0" i="0" kern="1200" baseline="0" dirty="0" smtClean="0">
                <a:solidFill>
                  <a:schemeClr val="tx1"/>
                </a:solidFill>
                <a:effectLst/>
                <a:latin typeface="+mn-lt"/>
                <a:ea typeface="+mn-ea"/>
                <a:cs typeface="+mn-cs"/>
              </a:rPr>
              <a:t>c</a:t>
            </a:r>
            <a:r>
              <a:rPr lang="en-US" altLang="zh-CN" sz="1200" b="0" i="0" kern="1200" dirty="0" smtClean="0">
                <a:solidFill>
                  <a:schemeClr val="tx1"/>
                </a:solidFill>
                <a:effectLst/>
                <a:latin typeface="+mn-lt"/>
                <a:ea typeface="+mn-ea"/>
                <a:cs typeface="+mn-cs"/>
              </a:rPr>
              <a:t>olloquium reports</a:t>
            </a:r>
            <a:r>
              <a:rPr lang="en-US" altLang="zh-CN" sz="1200" b="0" i="0" kern="1200" baseline="0" dirty="0" smtClean="0">
                <a:solidFill>
                  <a:schemeClr val="tx1"/>
                </a:solidFill>
                <a:effectLst/>
                <a:latin typeface="+mn-lt"/>
                <a:ea typeface="+mn-ea"/>
                <a:cs typeface="+mn-cs"/>
              </a:rPr>
              <a:t> which contains 20000~50000 words.</a:t>
            </a:r>
          </a:p>
          <a:p>
            <a:endParaRPr lang="en-US" altLang="zh-CN"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You may check out the [author] section of each APS journal.</a:t>
            </a:r>
          </a:p>
          <a:p>
            <a:endParaRPr lang="en-US" altLang="zh-CN" sz="1200" b="0" i="0" kern="1200" baseline="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6F45B2BB-5C38-4CCE-BEC1-970202CA4DDE}" type="slidenum">
              <a:rPr lang="zh-CN" altLang="en-US" smtClean="0"/>
              <a:pPr/>
              <a:t>8</a:t>
            </a:fld>
            <a:endParaRPr lang="zh-CN" altLang="en-US"/>
          </a:p>
        </p:txBody>
      </p:sp>
    </p:spTree>
    <p:extLst>
      <p:ext uri="{BB962C8B-B14F-4D97-AF65-F5344CB8AC3E}">
        <p14:creationId xmlns:p14="http://schemas.microsoft.com/office/powerpoint/2010/main" val="2081061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PRX: innovation is a must! OA journal!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PRB: all aspects involving </a:t>
            </a:r>
            <a:r>
              <a:rPr lang="en-US" altLang="zh-CN" sz="1200" b="0" i="0" kern="1200" dirty="0" smtClean="0">
                <a:solidFill>
                  <a:schemeClr val="tx1"/>
                </a:solidFill>
                <a:effectLst/>
                <a:latin typeface="+mn-lt"/>
                <a:ea typeface="+mn-ea"/>
                <a:cs typeface="+mn-cs"/>
              </a:rPr>
              <a:t>Condensed Matter and Materials Physics, which make</a:t>
            </a:r>
            <a:r>
              <a:rPr lang="en-US" altLang="zh-CN" sz="1200" b="0" i="0" kern="1200" baseline="0" dirty="0" smtClean="0">
                <a:solidFill>
                  <a:schemeClr val="tx1"/>
                </a:solidFill>
                <a:effectLst/>
                <a:latin typeface="+mn-lt"/>
                <a:ea typeface="+mn-ea"/>
                <a:cs typeface="+mn-cs"/>
              </a:rPr>
              <a:t>s up the foundation of electronic engineering.</a:t>
            </a:r>
            <a:endParaRPr lang="en-US" altLang="zh-CN" dirty="0" smtClean="0"/>
          </a:p>
          <a:p>
            <a:r>
              <a:rPr lang="en-US" altLang="zh-CN" dirty="0" smtClean="0"/>
              <a:t>PRE:</a:t>
            </a:r>
            <a:r>
              <a:rPr lang="en-US" altLang="zh-CN" baseline="0" dirty="0" smtClean="0"/>
              <a:t> a very cross-disciplinary journal, mainly involving </a:t>
            </a:r>
            <a:r>
              <a:rPr lang="en-US" altLang="zh-CN" sz="1200" b="0" i="0" kern="1200" dirty="0" smtClean="0">
                <a:solidFill>
                  <a:schemeClr val="tx1"/>
                </a:solidFill>
                <a:effectLst/>
                <a:latin typeface="+mn-lt"/>
                <a:ea typeface="+mn-ea"/>
                <a:cs typeface="+mn-cs"/>
              </a:rPr>
              <a:t>statistical, nonlinear, biological, and soft matter physics,</a:t>
            </a:r>
          </a:p>
          <a:p>
            <a:r>
              <a:rPr lang="en-US" altLang="zh-CN" sz="1200" b="0" i="0" kern="1200" dirty="0" err="1" smtClean="0">
                <a:solidFill>
                  <a:schemeClr val="tx1"/>
                </a:solidFill>
                <a:effectLst/>
                <a:latin typeface="+mn-lt"/>
                <a:ea typeface="+mn-ea"/>
                <a:cs typeface="+mn-cs"/>
              </a:rPr>
              <a:t>PRAp</a:t>
            </a:r>
            <a:r>
              <a:rPr lang="en-US" altLang="zh-CN" sz="1200" b="0" i="0" kern="1200" dirty="0" smtClean="0">
                <a:solidFill>
                  <a:schemeClr val="tx1"/>
                </a:solidFill>
                <a:effectLst/>
                <a:latin typeface="+mn-lt"/>
                <a:ea typeface="+mn-ea"/>
                <a:cs typeface="+mn-cs"/>
              </a:rPr>
              <a:t>: makes up a bridge between engineering and physics</a:t>
            </a:r>
          </a:p>
          <a:p>
            <a:r>
              <a:rPr lang="en-US" altLang="zh-CN" sz="1200" b="0" i="0" kern="1200" dirty="0" smtClean="0">
                <a:solidFill>
                  <a:schemeClr val="tx1"/>
                </a:solidFill>
                <a:effectLst/>
                <a:latin typeface="+mn-lt"/>
                <a:ea typeface="+mn-ea"/>
                <a:cs typeface="+mn-cs"/>
              </a:rPr>
              <a:t>PRPER:</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experimental and theoretical research relating to the teaching and learning of physics and astronomy</a:t>
            </a:r>
            <a:endParaRPr lang="en-US" altLang="zh-CN" dirty="0" smtClean="0"/>
          </a:p>
        </p:txBody>
      </p:sp>
      <p:sp>
        <p:nvSpPr>
          <p:cNvPr id="4" name="灯片编号占位符 3"/>
          <p:cNvSpPr>
            <a:spLocks noGrp="1"/>
          </p:cNvSpPr>
          <p:nvPr>
            <p:ph type="sldNum" sz="quarter" idx="10"/>
          </p:nvPr>
        </p:nvSpPr>
        <p:spPr/>
        <p:txBody>
          <a:bodyPr/>
          <a:lstStyle/>
          <a:p>
            <a:fld id="{6F45B2BB-5C38-4CCE-BEC1-970202CA4DDE}" type="slidenum">
              <a:rPr lang="zh-CN" altLang="en-US" smtClean="0"/>
              <a:pPr/>
              <a:t>9</a:t>
            </a:fld>
            <a:endParaRPr lang="zh-CN" altLang="en-US"/>
          </a:p>
        </p:txBody>
      </p:sp>
    </p:spTree>
    <p:extLst>
      <p:ext uri="{BB962C8B-B14F-4D97-AF65-F5344CB8AC3E}">
        <p14:creationId xmlns:p14="http://schemas.microsoft.com/office/powerpoint/2010/main" val="1429294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RMP: all aspects of physics</a:t>
            </a:r>
            <a:r>
              <a:rPr lang="en-US" altLang="zh-CN" baseline="0" dirty="0" smtClean="0"/>
              <a:t> in the form of review article. Find </a:t>
            </a:r>
            <a:r>
              <a:rPr lang="en-US" altLang="zh-CN" baseline="0" dirty="0" err="1" smtClean="0"/>
              <a:t>nobel</a:t>
            </a:r>
            <a:r>
              <a:rPr lang="en-US" altLang="zh-CN" baseline="0" dirty="0" smtClean="0"/>
              <a:t> laureates’ lecture in this journal!</a:t>
            </a:r>
          </a:p>
          <a:p>
            <a:r>
              <a:rPr lang="en-US" altLang="zh-CN" baseline="0" dirty="0" smtClean="0"/>
              <a:t>PRC: a trusted venue for nuclear scientist</a:t>
            </a:r>
          </a:p>
          <a:p>
            <a:r>
              <a:rPr lang="en-US" altLang="zh-CN" baseline="0" dirty="0" smtClean="0"/>
              <a:t>PRR: all aspects of physics in the form of full-length research article, incl. </a:t>
            </a:r>
            <a:r>
              <a:rPr lang="en-US" altLang="zh-CN" sz="1200" b="0" i="0" kern="1200" dirty="0" smtClean="0">
                <a:solidFill>
                  <a:schemeClr val="tx1"/>
                </a:solidFill>
                <a:effectLst/>
                <a:latin typeface="+mn-lt"/>
                <a:ea typeface="+mn-ea"/>
                <a:cs typeface="+mn-cs"/>
              </a:rPr>
              <a:t>fundamental and applied</a:t>
            </a:r>
            <a:r>
              <a:rPr lang="en-US" altLang="zh-CN" sz="1200" b="0" i="0" kern="1200" baseline="0" dirty="0" smtClean="0">
                <a:solidFill>
                  <a:schemeClr val="tx1"/>
                </a:solidFill>
                <a:effectLst/>
                <a:latin typeface="+mn-lt"/>
                <a:ea typeface="+mn-ea"/>
                <a:cs typeface="+mn-cs"/>
              </a:rPr>
              <a:t> research,</a:t>
            </a:r>
            <a:r>
              <a:rPr lang="en-US" altLang="zh-CN" sz="1200" b="0" i="0" kern="1200" dirty="0" smtClean="0">
                <a:solidFill>
                  <a:schemeClr val="tx1"/>
                </a:solidFill>
                <a:effectLst/>
                <a:latin typeface="+mn-lt"/>
                <a:ea typeface="+mn-ea"/>
                <a:cs typeface="+mn-cs"/>
              </a:rPr>
              <a:t> theoretical and experimental demonstration, and report on research</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technics and methodology. A recently</a:t>
            </a:r>
            <a:r>
              <a:rPr lang="en-US" altLang="zh-CN" sz="1200" b="0" i="0" kern="1200" baseline="0" dirty="0" smtClean="0">
                <a:solidFill>
                  <a:schemeClr val="tx1"/>
                </a:solidFill>
                <a:effectLst/>
                <a:latin typeface="+mn-lt"/>
                <a:ea typeface="+mn-ea"/>
                <a:cs typeface="+mn-cs"/>
              </a:rPr>
              <a:t> launched OA journal.</a:t>
            </a:r>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PRF: fluid dynamics in industry,</a:t>
            </a:r>
            <a:r>
              <a:rPr lang="en-US" altLang="zh-CN" sz="1200" b="0" i="0" kern="1200" baseline="0" dirty="0" smtClean="0">
                <a:solidFill>
                  <a:schemeClr val="tx1"/>
                </a:solidFill>
                <a:effectLst/>
                <a:latin typeface="+mn-lt"/>
                <a:ea typeface="+mn-ea"/>
                <a:cs typeface="+mn-cs"/>
              </a:rPr>
              <a:t> bio-system, environment and at micro-and-</a:t>
            </a:r>
            <a:r>
              <a:rPr lang="en-US" altLang="zh-CN" sz="1200" b="0" i="0" kern="1200" baseline="0" dirty="0" err="1" smtClean="0">
                <a:solidFill>
                  <a:schemeClr val="tx1"/>
                </a:solidFill>
                <a:effectLst/>
                <a:latin typeface="+mn-lt"/>
                <a:ea typeface="+mn-ea"/>
                <a:cs typeface="+mn-cs"/>
              </a:rPr>
              <a:t>nano</a:t>
            </a:r>
            <a:r>
              <a:rPr lang="en-US" altLang="zh-CN" sz="1200" b="0" i="0" kern="1200" baseline="0" dirty="0" smtClean="0">
                <a:solidFill>
                  <a:schemeClr val="tx1"/>
                </a:solidFill>
                <a:effectLst/>
                <a:latin typeface="+mn-lt"/>
                <a:ea typeface="+mn-ea"/>
                <a:cs typeface="+mn-cs"/>
              </a:rPr>
              <a:t> scale.</a:t>
            </a:r>
          </a:p>
          <a:p>
            <a:endParaRPr lang="en-US" altLang="zh-CN" sz="1200" b="0" i="0" kern="1200" baseline="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2019</a:t>
            </a:r>
            <a:r>
              <a:rPr lang="zh-CN" altLang="en-US" sz="1200" b="0" i="0" kern="1200" dirty="0" smtClean="0">
                <a:solidFill>
                  <a:schemeClr val="tx1"/>
                </a:solidFill>
                <a:effectLst/>
                <a:latin typeface="+mn-lt"/>
                <a:ea typeface="+mn-ea"/>
                <a:cs typeface="+mn-cs"/>
              </a:rPr>
              <a:t>年内提交至</a:t>
            </a:r>
            <a:r>
              <a:rPr lang="en-US" altLang="zh-CN" sz="1200" b="0" i="0" kern="1200" dirty="0" smtClean="0">
                <a:solidFill>
                  <a:schemeClr val="tx1"/>
                </a:solidFill>
                <a:effectLst/>
                <a:latin typeface="+mn-lt"/>
                <a:ea typeface="+mn-ea"/>
                <a:cs typeface="+mn-cs"/>
              </a:rPr>
              <a:t>PRR</a:t>
            </a:r>
            <a:r>
              <a:rPr lang="zh-CN" altLang="en-US" sz="1200" b="0" i="0" kern="1200" dirty="0" smtClean="0">
                <a:solidFill>
                  <a:schemeClr val="tx1"/>
                </a:solidFill>
                <a:effectLst/>
                <a:latin typeface="+mn-lt"/>
                <a:ea typeface="+mn-ea"/>
                <a:cs typeface="+mn-cs"/>
              </a:rPr>
              <a:t>的稿件，一旦被接受，可免除开放发表费用！</a:t>
            </a:r>
            <a:r>
              <a:rPr lang="en-US" altLang="zh-CN" sz="1200" b="0" i="0" kern="1200" dirty="0" smtClean="0">
                <a:solidFill>
                  <a:schemeClr val="tx1"/>
                </a:solidFill>
                <a:effectLst/>
                <a:latin typeface="+mn-lt"/>
                <a:ea typeface="+mn-ea"/>
                <a:cs typeface="+mn-cs"/>
              </a:rPr>
              <a:t>2019</a:t>
            </a:r>
            <a:r>
              <a:rPr lang="zh-CN" altLang="en-US" sz="1200" b="0" i="0" kern="1200" dirty="0" smtClean="0">
                <a:solidFill>
                  <a:schemeClr val="tx1"/>
                </a:solidFill>
                <a:effectLst/>
                <a:latin typeface="+mn-lt"/>
                <a:ea typeface="+mn-ea"/>
                <a:cs typeface="+mn-cs"/>
              </a:rPr>
              <a:t>年后收到的稿件，开放发表的费用为</a:t>
            </a:r>
            <a:r>
              <a:rPr lang="en-US" altLang="zh-CN" sz="1200" b="0" i="0" kern="1200" dirty="0" smtClean="0">
                <a:solidFill>
                  <a:schemeClr val="tx1"/>
                </a:solidFill>
                <a:effectLst/>
                <a:latin typeface="+mn-lt"/>
                <a:ea typeface="+mn-ea"/>
                <a:cs typeface="+mn-cs"/>
              </a:rPr>
              <a:t>2200</a:t>
            </a:r>
            <a:r>
              <a:rPr lang="zh-CN" altLang="en-US" sz="1200" b="0" i="0" kern="1200" dirty="0" smtClean="0">
                <a:solidFill>
                  <a:schemeClr val="tx1"/>
                </a:solidFill>
                <a:effectLst/>
                <a:latin typeface="+mn-lt"/>
                <a:ea typeface="+mn-ea"/>
                <a:cs typeface="+mn-cs"/>
              </a:rPr>
              <a:t>刀</a:t>
            </a:r>
            <a:endParaRPr lang="en-US" altLang="zh-CN" sz="1200" b="0" i="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6F45B2BB-5C38-4CCE-BEC1-970202CA4DDE}" type="slidenum">
              <a:rPr lang="zh-CN" altLang="en-US" smtClean="0"/>
              <a:pPr/>
              <a:t>10</a:t>
            </a:fld>
            <a:endParaRPr lang="zh-CN" altLang="en-US"/>
          </a:p>
        </p:txBody>
      </p:sp>
    </p:spTree>
    <p:extLst>
      <p:ext uri="{BB962C8B-B14F-4D97-AF65-F5344CB8AC3E}">
        <p14:creationId xmlns:p14="http://schemas.microsoft.com/office/powerpoint/2010/main" val="2539497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a:p>
        </p:txBody>
      </p:sp>
      <p:sp>
        <p:nvSpPr>
          <p:cNvPr id="6" name="灯片编号占位符 5"/>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a:p>
        </p:txBody>
      </p:sp>
      <p:sp>
        <p:nvSpPr>
          <p:cNvPr id="6" name="灯片编号占位符 5"/>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a:p>
        </p:txBody>
      </p:sp>
      <p:sp>
        <p:nvSpPr>
          <p:cNvPr id="6" name="灯片编号占位符 5"/>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pPr algn="l" rtl="0"/>
            <a:endParaRPr lang="zh-CN" altLang="en-US" sz="1200" kern="1200">
              <a:solidFill>
                <a:prstClr val="black">
                  <a:tint val="75000"/>
                </a:prstClr>
              </a:solidFill>
              <a:latin typeface="Calibri"/>
              <a:ea typeface="宋体"/>
              <a:cs typeface="+mn-cs"/>
            </a:endParaRPr>
          </a:p>
        </p:txBody>
      </p:sp>
      <p:sp>
        <p:nvSpPr>
          <p:cNvPr id="5" name="页脚占位符 4"/>
          <p:cNvSpPr>
            <a:spLocks noGrp="1"/>
          </p:cNvSpPr>
          <p:nvPr>
            <p:ph type="ftr" sz="quarter" idx="11"/>
          </p:nvPr>
        </p:nvSpPr>
        <p:spPr/>
        <p:txBody>
          <a:bodyPr/>
          <a:lstStyle/>
          <a:p>
            <a:pPr algn="ctr" rtl="0"/>
            <a:r>
              <a:rPr lang="en-US" altLang="zh-CN" sz="1200" kern="1200" smtClean="0">
                <a:solidFill>
                  <a:prstClr val="black">
                    <a:tint val="75000"/>
                  </a:prstClr>
                </a:solidFill>
                <a:latin typeface="Calibri"/>
                <a:ea typeface="宋体"/>
                <a:cs typeface="+mn-cs"/>
              </a:rPr>
              <a:t>iGroup</a:t>
            </a:r>
            <a:r>
              <a:rPr lang="zh-CN" altLang="en-US" sz="1200" kern="1200" smtClean="0">
                <a:solidFill>
                  <a:prstClr val="black">
                    <a:tint val="75000"/>
                  </a:prstClr>
                </a:solidFill>
                <a:latin typeface="Calibri"/>
                <a:ea typeface="宋体"/>
                <a:cs typeface="+mn-cs"/>
              </a:rPr>
              <a:t>中国</a:t>
            </a:r>
            <a:r>
              <a:rPr lang="en-US" altLang="zh-CN" sz="1200" kern="1200" smtClean="0">
                <a:solidFill>
                  <a:prstClr val="black">
                    <a:tint val="75000"/>
                  </a:prstClr>
                </a:solidFill>
                <a:latin typeface="Calibri"/>
                <a:ea typeface="宋体"/>
                <a:cs typeface="+mn-cs"/>
              </a:rPr>
              <a:t>·</a:t>
            </a:r>
            <a:r>
              <a:rPr lang="zh-CN" altLang="en-US" sz="1200" kern="1200" smtClean="0">
                <a:solidFill>
                  <a:prstClr val="black">
                    <a:tint val="75000"/>
                  </a:prstClr>
                </a:solidFill>
                <a:latin typeface="Calibri"/>
                <a:ea typeface="宋体"/>
                <a:cs typeface="+mn-cs"/>
              </a:rPr>
              <a:t>长煦信息技术咨询（上海）有限公司</a:t>
            </a:r>
            <a:endParaRPr lang="zh-CN" altLang="en-US" sz="1200" kern="1200">
              <a:solidFill>
                <a:prstClr val="black">
                  <a:tint val="75000"/>
                </a:prstClr>
              </a:solidFill>
              <a:latin typeface="Calibri"/>
              <a:ea typeface="宋体"/>
              <a:cs typeface="+mn-cs"/>
            </a:endParaRPr>
          </a:p>
        </p:txBody>
      </p:sp>
      <p:sp>
        <p:nvSpPr>
          <p:cNvPr id="6" name="灯片编号占位符 5"/>
          <p:cNvSpPr>
            <a:spLocks noGrp="1"/>
          </p:cNvSpPr>
          <p:nvPr>
            <p:ph type="sldNum" sz="quarter" idx="12"/>
          </p:nvPr>
        </p:nvSpPr>
        <p:spPr/>
        <p:txBody>
          <a:bodyPr/>
          <a:lstStyle/>
          <a:p>
            <a:pPr algn="r" rtl="0"/>
            <a:fld id="{482E7AA6-1A11-4F54-B86E-211BB401B0FE}" type="slidenum">
              <a:rPr lang="zh-CN" altLang="en-US" sz="1200" kern="1200">
                <a:solidFill>
                  <a:prstClr val="black">
                    <a:tint val="75000"/>
                  </a:prstClr>
                </a:solidFill>
                <a:latin typeface="Calibri"/>
                <a:ea typeface="宋体"/>
                <a:cs typeface="+mn-cs"/>
              </a:rPr>
              <a:pPr algn="r" rtl="0"/>
              <a:t>‹#›</a:t>
            </a:fld>
            <a:endParaRPr lang="zh-CN" altLang="en-US" sz="1200" kern="1200">
              <a:solidFill>
                <a:prstClr val="black">
                  <a:tint val="75000"/>
                </a:prstClr>
              </a:solidFill>
              <a:latin typeface="Calibri"/>
              <a:ea typeface="宋体"/>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a:defRPr lang="zh-CN" altLang="en-US" sz="3200" kern="1200" dirty="0" smtClean="0">
                <a:solidFill>
                  <a:schemeClr val="tx1"/>
                </a:solidFill>
                <a:latin typeface="微软雅黑" pitchFamily="34" charset="-122"/>
                <a:ea typeface="微软雅黑" pitchFamily="34" charset="-122"/>
                <a:cs typeface="+mn-cs"/>
              </a:defRPr>
            </a:lvl1pPr>
            <a:lvl2pPr>
              <a:defRPr lang="zh-CN" altLang="en-US" sz="2800" kern="1200" dirty="0" smtClean="0">
                <a:solidFill>
                  <a:schemeClr val="tx1"/>
                </a:solidFill>
                <a:latin typeface="微软雅黑" pitchFamily="34" charset="-122"/>
                <a:ea typeface="微软雅黑" pitchFamily="34" charset="-122"/>
                <a:cs typeface="+mn-cs"/>
              </a:defRPr>
            </a:lvl2pPr>
            <a:lvl3pPr>
              <a:defRPr lang="zh-CN" altLang="en-US" sz="2400" kern="1200" dirty="0" smtClean="0">
                <a:solidFill>
                  <a:schemeClr val="tx1"/>
                </a:solidFill>
                <a:latin typeface="微软雅黑" pitchFamily="34" charset="-122"/>
                <a:ea typeface="微软雅黑" pitchFamily="34" charset="-122"/>
                <a:cs typeface="+mn-cs"/>
              </a:defRPr>
            </a:lvl3pPr>
            <a:lvl4pPr>
              <a:defRPr lang="zh-CN" altLang="en-US" sz="2000" kern="1200" dirty="0" smtClean="0">
                <a:solidFill>
                  <a:schemeClr val="tx1"/>
                </a:solidFill>
                <a:latin typeface="微软雅黑" pitchFamily="34" charset="-122"/>
                <a:ea typeface="微软雅黑" pitchFamily="34" charset="-122"/>
                <a:cs typeface="+mn-cs"/>
              </a:defRPr>
            </a:lvl4pPr>
            <a:lvl5pPr>
              <a:defRPr lang="zh-CN" altLang="en-US" sz="2000" kern="1200" dirty="0">
                <a:solidFill>
                  <a:schemeClr val="tx1"/>
                </a:solidFill>
                <a:latin typeface="微软雅黑" pitchFamily="34" charset="-122"/>
                <a:ea typeface="微软雅黑" pitchFamily="34" charset="-122"/>
                <a:cs typeface="+mn-cs"/>
              </a:defRPr>
            </a:lvl5pPr>
          </a:lstStyle>
          <a:p>
            <a:pPr marL="342900" lvl="0" indent="-342900" algn="l" rtl="0" eaLnBrk="0" fontAlgn="base" hangingPunct="0">
              <a:spcBef>
                <a:spcPts val="600"/>
              </a:spcBef>
              <a:spcAft>
                <a:spcPct val="0"/>
              </a:spcAft>
              <a:buFont typeface="Arial" charset="0"/>
              <a:buChar char="•"/>
            </a:pPr>
            <a:r>
              <a:rPr lang="zh-CN" altLang="en-US" dirty="0" smtClean="0"/>
              <a:t>单击此处编辑母版文本样式</a:t>
            </a:r>
          </a:p>
          <a:p>
            <a:pPr marL="742950" lvl="1" indent="-285750" algn="l" rtl="0" eaLnBrk="0" fontAlgn="base" hangingPunct="0">
              <a:spcBef>
                <a:spcPts val="600"/>
              </a:spcBef>
              <a:spcAft>
                <a:spcPct val="0"/>
              </a:spcAft>
              <a:buFont typeface="Arial" charset="0"/>
              <a:buChar char="–"/>
            </a:pPr>
            <a:r>
              <a:rPr lang="zh-CN" altLang="en-US" dirty="0" smtClean="0"/>
              <a:t>第二级</a:t>
            </a:r>
          </a:p>
          <a:p>
            <a:pPr marL="1143000" lvl="2" indent="-228600" algn="l" rtl="0" eaLnBrk="0" fontAlgn="base" hangingPunct="0">
              <a:spcBef>
                <a:spcPts val="600"/>
              </a:spcBef>
              <a:spcAft>
                <a:spcPct val="0"/>
              </a:spcAft>
              <a:buFont typeface="Arial" charset="0"/>
              <a:buChar char="•"/>
            </a:pPr>
            <a:r>
              <a:rPr lang="zh-CN" altLang="en-US" dirty="0" smtClean="0"/>
              <a:t>第三级</a:t>
            </a:r>
          </a:p>
          <a:p>
            <a:pPr marL="1600200" lvl="3" indent="-228600" algn="l" rtl="0" eaLnBrk="0" fontAlgn="base" hangingPunct="0">
              <a:spcBef>
                <a:spcPts val="600"/>
              </a:spcBef>
              <a:spcAft>
                <a:spcPct val="0"/>
              </a:spcAft>
              <a:buFont typeface="Arial" charset="0"/>
              <a:buChar char="–"/>
            </a:pPr>
            <a:r>
              <a:rPr lang="zh-CN" altLang="en-US" dirty="0" smtClean="0"/>
              <a:t>第四级</a:t>
            </a:r>
          </a:p>
          <a:p>
            <a:pPr marL="2057400" lvl="4" indent="-228600" algn="l" rtl="0" eaLnBrk="0" fontAlgn="base" hangingPunct="0">
              <a:spcBef>
                <a:spcPts val="600"/>
              </a:spcBef>
              <a:spcAft>
                <a:spcPct val="0"/>
              </a:spcAft>
              <a:buFont typeface="Arial" charset="0"/>
              <a:buChar char="»"/>
            </a:pPr>
            <a:r>
              <a:rPr lang="zh-CN" altLang="en-US" dirty="0" smtClean="0"/>
              <a:t>第五级</a:t>
            </a:r>
            <a:endParaRPr lang="zh-CN" altLang="en-US" dirty="0"/>
          </a:p>
        </p:txBody>
      </p:sp>
      <p:sp>
        <p:nvSpPr>
          <p:cNvPr id="4" name="日期占位符 3"/>
          <p:cNvSpPr>
            <a:spLocks noGrp="1"/>
          </p:cNvSpPr>
          <p:nvPr>
            <p:ph type="dt" sz="half" idx="10"/>
          </p:nvPr>
        </p:nvSpPr>
        <p:spPr>
          <a:xfrm>
            <a:off x="457200" y="6356350"/>
            <a:ext cx="2133600" cy="365125"/>
          </a:xfrm>
          <a:prstGeom prst="rect">
            <a:avLst/>
          </a:prstGeom>
        </p:spPr>
        <p:txBody>
          <a:bodyPr/>
          <a:lstStyle/>
          <a:p>
            <a:pPr algn="l" rtl="0"/>
            <a:endParaRPr lang="zh-CN" altLang="en-US" sz="1200" kern="1200">
              <a:solidFill>
                <a:prstClr val="black">
                  <a:tint val="75000"/>
                </a:prstClr>
              </a:solidFill>
              <a:latin typeface="Calibri"/>
              <a:ea typeface="宋体"/>
              <a:cs typeface="+mn-cs"/>
            </a:endParaRPr>
          </a:p>
        </p:txBody>
      </p:sp>
      <p:sp>
        <p:nvSpPr>
          <p:cNvPr id="5" name="页脚占位符 4"/>
          <p:cNvSpPr>
            <a:spLocks noGrp="1"/>
          </p:cNvSpPr>
          <p:nvPr>
            <p:ph type="ftr" sz="quarter" idx="11"/>
          </p:nvPr>
        </p:nvSpPr>
        <p:spPr/>
        <p:txBody>
          <a:bodyPr/>
          <a:lstStyle>
            <a:lvl1pPr>
              <a:defRPr sz="1200"/>
            </a:lvl1p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6" name="灯片编号占位符 5"/>
          <p:cNvSpPr>
            <a:spLocks noGrp="1"/>
          </p:cNvSpPr>
          <p:nvPr>
            <p:ph type="sldNum" sz="quarter" idx="12"/>
          </p:nvPr>
        </p:nvSpPr>
        <p:spPr/>
        <p:txBody>
          <a:bodyPr vert="horz" lIns="91440" tIns="45720" rIns="91440" bIns="45720" rtlCol="0" anchor="ctr"/>
          <a:lstStyle>
            <a:lvl1pPr marL="0" algn="r" defTabSz="914400" rtl="0" eaLnBrk="1" latinLnBrk="0" hangingPunct="1">
              <a:defRPr lang="zh-CN" altLang="en-US" sz="1800" kern="1200" smtClean="0">
                <a:solidFill>
                  <a:prstClr val="black">
                    <a:tint val="75000"/>
                  </a:prstClr>
                </a:solidFill>
                <a:latin typeface="+mn-lt"/>
                <a:ea typeface="+mn-ea"/>
                <a:cs typeface="+mn-cs"/>
              </a:defRPr>
            </a:lvl1pPr>
          </a:lstStyle>
          <a:p>
            <a:fld id="{482E7AA6-1A11-4F54-B86E-211BB401B0FE}" type="slidenum">
              <a:rPr lang="en-US" altLang="zh-CN"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pPr algn="l" rtl="0"/>
            <a:endParaRPr lang="zh-CN" altLang="en-US" sz="1200" kern="1200">
              <a:solidFill>
                <a:prstClr val="black">
                  <a:tint val="75000"/>
                </a:prstClr>
              </a:solidFill>
              <a:latin typeface="Calibri"/>
              <a:ea typeface="宋体"/>
              <a:cs typeface="+mn-cs"/>
            </a:endParaRPr>
          </a:p>
        </p:txBody>
      </p:sp>
      <p:sp>
        <p:nvSpPr>
          <p:cNvPr id="5" name="页脚占位符 4"/>
          <p:cNvSpPr>
            <a:spLocks noGrp="1"/>
          </p:cNvSpPr>
          <p:nvPr>
            <p:ph type="ftr" sz="quarter" idx="11"/>
          </p:nvPr>
        </p:nvSpPr>
        <p:spPr/>
        <p:txBody>
          <a:bodyPr/>
          <a:lstStyle/>
          <a:p>
            <a:pPr algn="ctr" rtl="0"/>
            <a:r>
              <a:rPr lang="en-US" altLang="zh-CN" sz="1200" kern="1200" smtClean="0">
                <a:solidFill>
                  <a:prstClr val="black">
                    <a:tint val="75000"/>
                  </a:prstClr>
                </a:solidFill>
                <a:latin typeface="Calibri"/>
                <a:ea typeface="宋体"/>
                <a:cs typeface="+mn-cs"/>
              </a:rPr>
              <a:t>iGroup</a:t>
            </a:r>
            <a:r>
              <a:rPr lang="zh-CN" altLang="en-US" sz="1200" kern="1200" smtClean="0">
                <a:solidFill>
                  <a:prstClr val="black">
                    <a:tint val="75000"/>
                  </a:prstClr>
                </a:solidFill>
                <a:latin typeface="Calibri"/>
                <a:ea typeface="宋体"/>
                <a:cs typeface="+mn-cs"/>
              </a:rPr>
              <a:t>中国</a:t>
            </a:r>
            <a:r>
              <a:rPr lang="en-US" altLang="zh-CN" sz="1200" kern="1200" smtClean="0">
                <a:solidFill>
                  <a:prstClr val="black">
                    <a:tint val="75000"/>
                  </a:prstClr>
                </a:solidFill>
                <a:latin typeface="Calibri"/>
                <a:ea typeface="宋体"/>
                <a:cs typeface="+mn-cs"/>
              </a:rPr>
              <a:t>·</a:t>
            </a:r>
            <a:r>
              <a:rPr lang="zh-CN" altLang="en-US" sz="1200" kern="1200" smtClean="0">
                <a:solidFill>
                  <a:prstClr val="black">
                    <a:tint val="75000"/>
                  </a:prstClr>
                </a:solidFill>
                <a:latin typeface="Calibri"/>
                <a:ea typeface="宋体"/>
                <a:cs typeface="+mn-cs"/>
              </a:rPr>
              <a:t>长煦信息技术咨询（上海）有限公司</a:t>
            </a:r>
            <a:endParaRPr lang="zh-CN" altLang="en-US" sz="1200" kern="1200">
              <a:solidFill>
                <a:prstClr val="black">
                  <a:tint val="75000"/>
                </a:prstClr>
              </a:solidFill>
              <a:latin typeface="Calibri"/>
              <a:ea typeface="宋体"/>
              <a:cs typeface="+mn-cs"/>
            </a:endParaRPr>
          </a:p>
        </p:txBody>
      </p:sp>
      <p:sp>
        <p:nvSpPr>
          <p:cNvPr id="6" name="灯片编号占位符 5"/>
          <p:cNvSpPr>
            <a:spLocks noGrp="1"/>
          </p:cNvSpPr>
          <p:nvPr>
            <p:ph type="sldNum" sz="quarter" idx="12"/>
          </p:nvPr>
        </p:nvSpPr>
        <p:spPr/>
        <p:txBody>
          <a:bodyPr/>
          <a:lstStyle/>
          <a:p>
            <a:pPr algn="r" rtl="0"/>
            <a:fld id="{482E7AA6-1A11-4F54-B86E-211BB401B0FE}" type="slidenum">
              <a:rPr lang="zh-CN" altLang="en-US" sz="1200" kern="1200">
                <a:solidFill>
                  <a:prstClr val="black">
                    <a:tint val="75000"/>
                  </a:prstClr>
                </a:solidFill>
                <a:latin typeface="Calibri"/>
                <a:ea typeface="宋体"/>
                <a:cs typeface="+mn-cs"/>
              </a:rPr>
              <a:pPr algn="r" rtl="0"/>
              <a:t>‹#›</a:t>
            </a:fld>
            <a:endParaRPr lang="zh-CN" altLang="en-US" sz="1200" kern="1200">
              <a:solidFill>
                <a:prstClr val="black">
                  <a:tint val="75000"/>
                </a:prstClr>
              </a:solidFill>
              <a:latin typeface="Calibri"/>
              <a:ea typeface="宋体"/>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p>
            <a:pPr algn="l" rtl="0"/>
            <a:endParaRPr lang="zh-CN" altLang="en-US" sz="1200" kern="1200">
              <a:solidFill>
                <a:prstClr val="black">
                  <a:tint val="75000"/>
                </a:prstClr>
              </a:solidFill>
              <a:latin typeface="Calibri"/>
              <a:ea typeface="宋体"/>
              <a:cs typeface="+mn-cs"/>
            </a:endParaRPr>
          </a:p>
        </p:txBody>
      </p:sp>
      <p:sp>
        <p:nvSpPr>
          <p:cNvPr id="6" name="页脚占位符 5"/>
          <p:cNvSpPr>
            <a:spLocks noGrp="1"/>
          </p:cNvSpPr>
          <p:nvPr>
            <p:ph type="ftr" sz="quarter" idx="11"/>
          </p:nvPr>
        </p:nvSpPr>
        <p:spPr/>
        <p:txBody>
          <a:bodyPr/>
          <a:lstStyle/>
          <a:p>
            <a:pPr algn="ctr" rtl="0"/>
            <a:r>
              <a:rPr lang="en-US" altLang="zh-CN" sz="1200" kern="1200" smtClean="0">
                <a:solidFill>
                  <a:prstClr val="black">
                    <a:tint val="75000"/>
                  </a:prstClr>
                </a:solidFill>
                <a:latin typeface="Calibri"/>
                <a:ea typeface="宋体"/>
                <a:cs typeface="+mn-cs"/>
              </a:rPr>
              <a:t>iGroup</a:t>
            </a:r>
            <a:r>
              <a:rPr lang="zh-CN" altLang="en-US" sz="1200" kern="1200" smtClean="0">
                <a:solidFill>
                  <a:prstClr val="black">
                    <a:tint val="75000"/>
                  </a:prstClr>
                </a:solidFill>
                <a:latin typeface="Calibri"/>
                <a:ea typeface="宋体"/>
                <a:cs typeface="+mn-cs"/>
              </a:rPr>
              <a:t>中国</a:t>
            </a:r>
            <a:r>
              <a:rPr lang="en-US" altLang="zh-CN" sz="1200" kern="1200" smtClean="0">
                <a:solidFill>
                  <a:prstClr val="black">
                    <a:tint val="75000"/>
                  </a:prstClr>
                </a:solidFill>
                <a:latin typeface="Calibri"/>
                <a:ea typeface="宋体"/>
                <a:cs typeface="+mn-cs"/>
              </a:rPr>
              <a:t>·</a:t>
            </a:r>
            <a:r>
              <a:rPr lang="zh-CN" altLang="en-US" sz="1200" kern="1200" smtClean="0">
                <a:solidFill>
                  <a:prstClr val="black">
                    <a:tint val="75000"/>
                  </a:prstClr>
                </a:solidFill>
                <a:latin typeface="Calibri"/>
                <a:ea typeface="宋体"/>
                <a:cs typeface="+mn-cs"/>
              </a:rPr>
              <a:t>长煦信息技术咨询（上海）有限公司</a:t>
            </a:r>
            <a:endParaRPr lang="zh-CN" altLang="en-US" sz="1200" kern="1200">
              <a:solidFill>
                <a:prstClr val="black">
                  <a:tint val="75000"/>
                </a:prstClr>
              </a:solidFill>
              <a:latin typeface="Calibri"/>
              <a:ea typeface="宋体"/>
              <a:cs typeface="+mn-cs"/>
            </a:endParaRPr>
          </a:p>
        </p:txBody>
      </p:sp>
      <p:sp>
        <p:nvSpPr>
          <p:cNvPr id="7" name="灯片编号占位符 6"/>
          <p:cNvSpPr>
            <a:spLocks noGrp="1"/>
          </p:cNvSpPr>
          <p:nvPr>
            <p:ph type="sldNum" sz="quarter" idx="12"/>
          </p:nvPr>
        </p:nvSpPr>
        <p:spPr/>
        <p:txBody>
          <a:bodyPr/>
          <a:lstStyle/>
          <a:p>
            <a:pPr algn="r" rtl="0"/>
            <a:fld id="{482E7AA6-1A11-4F54-B86E-211BB401B0FE}" type="slidenum">
              <a:rPr lang="zh-CN" altLang="en-US" sz="1200" kern="1200">
                <a:solidFill>
                  <a:prstClr val="black">
                    <a:tint val="75000"/>
                  </a:prstClr>
                </a:solidFill>
                <a:latin typeface="Calibri"/>
                <a:ea typeface="宋体"/>
                <a:cs typeface="+mn-cs"/>
              </a:rPr>
              <a:pPr algn="r" rtl="0"/>
              <a:t>‹#›</a:t>
            </a:fld>
            <a:endParaRPr lang="zh-CN" altLang="en-US" sz="1200" kern="1200">
              <a:solidFill>
                <a:prstClr val="black">
                  <a:tint val="75000"/>
                </a:prstClr>
              </a:solidFill>
              <a:latin typeface="Calibri"/>
              <a:ea typeface="宋体"/>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p>
            <a:pPr algn="l" rtl="0"/>
            <a:endParaRPr lang="zh-CN" altLang="en-US" sz="1200" kern="1200">
              <a:solidFill>
                <a:prstClr val="black">
                  <a:tint val="75000"/>
                </a:prstClr>
              </a:solidFill>
              <a:latin typeface="Calibri"/>
              <a:ea typeface="宋体"/>
              <a:cs typeface="+mn-cs"/>
            </a:endParaRPr>
          </a:p>
        </p:txBody>
      </p:sp>
      <p:sp>
        <p:nvSpPr>
          <p:cNvPr id="8" name="页脚占位符 7"/>
          <p:cNvSpPr>
            <a:spLocks noGrp="1"/>
          </p:cNvSpPr>
          <p:nvPr>
            <p:ph type="ftr" sz="quarter" idx="11"/>
          </p:nvPr>
        </p:nvSpPr>
        <p:spPr/>
        <p:txBody>
          <a:bodyPr/>
          <a:lstStyle/>
          <a:p>
            <a:pPr algn="ctr" rtl="0"/>
            <a:r>
              <a:rPr lang="en-US" altLang="zh-CN" sz="1200" kern="1200" smtClean="0">
                <a:solidFill>
                  <a:prstClr val="black">
                    <a:tint val="75000"/>
                  </a:prstClr>
                </a:solidFill>
                <a:latin typeface="Calibri"/>
                <a:ea typeface="宋体"/>
                <a:cs typeface="+mn-cs"/>
              </a:rPr>
              <a:t>iGroup</a:t>
            </a:r>
            <a:r>
              <a:rPr lang="zh-CN" altLang="en-US" sz="1200" kern="1200" smtClean="0">
                <a:solidFill>
                  <a:prstClr val="black">
                    <a:tint val="75000"/>
                  </a:prstClr>
                </a:solidFill>
                <a:latin typeface="Calibri"/>
                <a:ea typeface="宋体"/>
                <a:cs typeface="+mn-cs"/>
              </a:rPr>
              <a:t>中国</a:t>
            </a:r>
            <a:r>
              <a:rPr lang="en-US" altLang="zh-CN" sz="1200" kern="1200" smtClean="0">
                <a:solidFill>
                  <a:prstClr val="black">
                    <a:tint val="75000"/>
                  </a:prstClr>
                </a:solidFill>
                <a:latin typeface="Calibri"/>
                <a:ea typeface="宋体"/>
                <a:cs typeface="+mn-cs"/>
              </a:rPr>
              <a:t>·</a:t>
            </a:r>
            <a:r>
              <a:rPr lang="zh-CN" altLang="en-US" sz="1200" kern="1200" smtClean="0">
                <a:solidFill>
                  <a:prstClr val="black">
                    <a:tint val="75000"/>
                  </a:prstClr>
                </a:solidFill>
                <a:latin typeface="Calibri"/>
                <a:ea typeface="宋体"/>
                <a:cs typeface="+mn-cs"/>
              </a:rPr>
              <a:t>长煦信息技术咨询（上海）有限公司</a:t>
            </a:r>
            <a:endParaRPr lang="zh-CN" altLang="en-US" sz="1200" kern="1200">
              <a:solidFill>
                <a:prstClr val="black">
                  <a:tint val="75000"/>
                </a:prstClr>
              </a:solidFill>
              <a:latin typeface="Calibri"/>
              <a:ea typeface="宋体"/>
              <a:cs typeface="+mn-cs"/>
            </a:endParaRPr>
          </a:p>
        </p:txBody>
      </p:sp>
      <p:sp>
        <p:nvSpPr>
          <p:cNvPr id="9" name="灯片编号占位符 8"/>
          <p:cNvSpPr>
            <a:spLocks noGrp="1"/>
          </p:cNvSpPr>
          <p:nvPr>
            <p:ph type="sldNum" sz="quarter" idx="12"/>
          </p:nvPr>
        </p:nvSpPr>
        <p:spPr/>
        <p:txBody>
          <a:bodyPr/>
          <a:lstStyle/>
          <a:p>
            <a:pPr algn="r" rtl="0"/>
            <a:fld id="{482E7AA6-1A11-4F54-B86E-211BB401B0FE}" type="slidenum">
              <a:rPr lang="zh-CN" altLang="en-US" sz="1200" kern="1200">
                <a:solidFill>
                  <a:prstClr val="black">
                    <a:tint val="75000"/>
                  </a:prstClr>
                </a:solidFill>
                <a:latin typeface="Calibri"/>
                <a:ea typeface="宋体"/>
                <a:cs typeface="+mn-cs"/>
              </a:rPr>
              <a:pPr algn="r" rtl="0"/>
              <a:t>‹#›</a:t>
            </a:fld>
            <a:endParaRPr lang="zh-CN" altLang="en-US" sz="1200" kern="1200">
              <a:solidFill>
                <a:prstClr val="black">
                  <a:tint val="75000"/>
                </a:prstClr>
              </a:solidFill>
              <a:latin typeface="Calibri"/>
              <a:ea typeface="宋体"/>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pPr algn="l" rtl="0"/>
            <a:endParaRPr lang="zh-CN" altLang="en-US" sz="1200" kern="1200">
              <a:solidFill>
                <a:prstClr val="black">
                  <a:tint val="75000"/>
                </a:prstClr>
              </a:solidFill>
              <a:latin typeface="Calibri"/>
              <a:ea typeface="宋体"/>
              <a:cs typeface="+mn-cs"/>
            </a:endParaRPr>
          </a:p>
        </p:txBody>
      </p:sp>
      <p:sp>
        <p:nvSpPr>
          <p:cNvPr id="4" name="页脚占位符 3"/>
          <p:cNvSpPr>
            <a:spLocks noGrp="1"/>
          </p:cNvSpPr>
          <p:nvPr>
            <p:ph type="ftr" sz="quarter" idx="11"/>
          </p:nvPr>
        </p:nvSpPr>
        <p:spPr/>
        <p:txBody>
          <a:bodyPr/>
          <a:lstStyle/>
          <a:p>
            <a:pPr algn="ctr" rtl="0"/>
            <a:r>
              <a:rPr lang="en-US" altLang="zh-CN" sz="1200" kern="1200" smtClean="0">
                <a:solidFill>
                  <a:prstClr val="black">
                    <a:tint val="75000"/>
                  </a:prstClr>
                </a:solidFill>
                <a:latin typeface="Calibri"/>
                <a:ea typeface="宋体"/>
                <a:cs typeface="+mn-cs"/>
              </a:rPr>
              <a:t>iGroup</a:t>
            </a:r>
            <a:r>
              <a:rPr lang="zh-CN" altLang="en-US" sz="1200" kern="1200" smtClean="0">
                <a:solidFill>
                  <a:prstClr val="black">
                    <a:tint val="75000"/>
                  </a:prstClr>
                </a:solidFill>
                <a:latin typeface="Calibri"/>
                <a:ea typeface="宋体"/>
                <a:cs typeface="+mn-cs"/>
              </a:rPr>
              <a:t>中国</a:t>
            </a:r>
            <a:r>
              <a:rPr lang="en-US" altLang="zh-CN" sz="1200" kern="1200" smtClean="0">
                <a:solidFill>
                  <a:prstClr val="black">
                    <a:tint val="75000"/>
                  </a:prstClr>
                </a:solidFill>
                <a:latin typeface="Calibri"/>
                <a:ea typeface="宋体"/>
                <a:cs typeface="+mn-cs"/>
              </a:rPr>
              <a:t>·</a:t>
            </a:r>
            <a:r>
              <a:rPr lang="zh-CN" altLang="en-US" sz="1200" kern="1200" smtClean="0">
                <a:solidFill>
                  <a:prstClr val="black">
                    <a:tint val="75000"/>
                  </a:prstClr>
                </a:solidFill>
                <a:latin typeface="Calibri"/>
                <a:ea typeface="宋体"/>
                <a:cs typeface="+mn-cs"/>
              </a:rPr>
              <a:t>长煦信息技术咨询（上海）有限公司</a:t>
            </a:r>
            <a:endParaRPr lang="zh-CN" altLang="en-US" sz="1200" kern="1200">
              <a:solidFill>
                <a:prstClr val="black">
                  <a:tint val="75000"/>
                </a:prstClr>
              </a:solidFill>
              <a:latin typeface="Calibri"/>
              <a:ea typeface="宋体"/>
              <a:cs typeface="+mn-cs"/>
            </a:endParaRPr>
          </a:p>
        </p:txBody>
      </p:sp>
      <p:sp>
        <p:nvSpPr>
          <p:cNvPr id="5" name="灯片编号占位符 4"/>
          <p:cNvSpPr>
            <a:spLocks noGrp="1"/>
          </p:cNvSpPr>
          <p:nvPr>
            <p:ph type="sldNum" sz="quarter" idx="12"/>
          </p:nvPr>
        </p:nvSpPr>
        <p:spPr/>
        <p:txBody>
          <a:bodyPr vert="horz" lIns="91440" tIns="45720" rIns="91440" bIns="45720" rtlCol="0" anchor="ctr"/>
          <a:lstStyle>
            <a:lvl1pPr marL="0" algn="r" defTabSz="914400" rtl="0" eaLnBrk="1" latinLnBrk="0" hangingPunct="1">
              <a:defRPr lang="zh-CN" altLang="en-US" sz="1800" kern="1200" smtClean="0">
                <a:solidFill>
                  <a:prstClr val="black">
                    <a:tint val="75000"/>
                  </a:prstClr>
                </a:solidFill>
                <a:latin typeface="+mn-lt"/>
                <a:ea typeface="+mn-ea"/>
                <a:cs typeface="+mn-cs"/>
              </a:defRPr>
            </a:lvl1pPr>
          </a:lstStyle>
          <a:p>
            <a:fld id="{482E7AA6-1A11-4F54-B86E-211BB401B0FE}" type="slidenum">
              <a:rPr lang="en-US" altLang="zh-CN"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p>
            <a:pPr algn="l" rtl="0"/>
            <a:endParaRPr lang="zh-CN" altLang="en-US" sz="1200" kern="1200">
              <a:solidFill>
                <a:prstClr val="black">
                  <a:tint val="75000"/>
                </a:prstClr>
              </a:solidFill>
              <a:latin typeface="Calibri"/>
              <a:ea typeface="宋体"/>
              <a:cs typeface="+mn-cs"/>
            </a:endParaRPr>
          </a:p>
        </p:txBody>
      </p:sp>
      <p:sp>
        <p:nvSpPr>
          <p:cNvPr id="3" name="页脚占位符 2"/>
          <p:cNvSpPr>
            <a:spLocks noGrp="1"/>
          </p:cNvSpPr>
          <p:nvPr>
            <p:ph type="ftr" sz="quarter" idx="11"/>
          </p:nvPr>
        </p:nvSpPr>
        <p:spPr>
          <a:xfrm>
            <a:off x="2928926" y="6356350"/>
            <a:ext cx="4071966" cy="365125"/>
          </a:xfrm>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lang="en-US" altLang="zh-CN" sz="1400" kern="1200" smtClean="0">
                <a:solidFill>
                  <a:schemeClr val="tx1"/>
                </a:solidFill>
                <a:latin typeface="微软雅黑" pitchFamily="34" charset="-122"/>
                <a:ea typeface="微软雅黑" pitchFamily="34" charset="-122"/>
                <a:cs typeface="+mn-cs"/>
              </a:defRPr>
            </a:lvl1pPr>
          </a:lstStyle>
          <a:p>
            <a:pPr>
              <a:defRPr/>
            </a:pPr>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a:p>
        </p:txBody>
      </p:sp>
      <p:sp>
        <p:nvSpPr>
          <p:cNvPr id="4" name="灯片编号占位符 3"/>
          <p:cNvSpPr>
            <a:spLocks noGrp="1"/>
          </p:cNvSpPr>
          <p:nvPr>
            <p:ph type="sldNum" sz="quarter" idx="12"/>
          </p:nvPr>
        </p:nvSpPr>
        <p:spPr/>
        <p:txBody>
          <a:bodyPr vert="horz" lIns="91440" tIns="45720" rIns="91440" bIns="45720" rtlCol="0" anchor="ctr"/>
          <a:lstStyle>
            <a:lvl1pPr marL="0" algn="r" defTabSz="914400" rtl="0" eaLnBrk="1" latinLnBrk="0" hangingPunct="1">
              <a:defRPr lang="zh-CN" altLang="en-US" sz="1800" kern="1200" smtClean="0">
                <a:solidFill>
                  <a:prstClr val="black">
                    <a:tint val="75000"/>
                  </a:prstClr>
                </a:solidFill>
                <a:latin typeface="+mn-lt"/>
                <a:ea typeface="+mn-ea"/>
                <a:cs typeface="+mn-cs"/>
              </a:defRPr>
            </a:lvl1pPr>
          </a:lstStyle>
          <a:p>
            <a:fld id="{482E7AA6-1A11-4F54-B86E-211BB401B0FE}" type="slidenum">
              <a:rPr lang="en-US" altLang="zh-CN"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a:p>
        </p:txBody>
      </p:sp>
      <p:sp>
        <p:nvSpPr>
          <p:cNvPr id="6" name="灯片编号占位符 5"/>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pPr algn="l" rtl="0"/>
            <a:endParaRPr lang="zh-CN" altLang="en-US" sz="1200" kern="1200">
              <a:solidFill>
                <a:prstClr val="black">
                  <a:tint val="75000"/>
                </a:prstClr>
              </a:solidFill>
              <a:latin typeface="Calibri"/>
              <a:ea typeface="宋体"/>
              <a:cs typeface="+mn-cs"/>
            </a:endParaRPr>
          </a:p>
        </p:txBody>
      </p:sp>
      <p:sp>
        <p:nvSpPr>
          <p:cNvPr id="6" name="页脚占位符 5"/>
          <p:cNvSpPr>
            <a:spLocks noGrp="1"/>
          </p:cNvSpPr>
          <p:nvPr>
            <p:ph type="ftr" sz="quarter" idx="11"/>
          </p:nvPr>
        </p:nvSpPr>
        <p:spPr/>
        <p:txBody>
          <a:bodyPr/>
          <a:lstStyle/>
          <a:p>
            <a:pPr algn="ctr" rtl="0"/>
            <a:r>
              <a:rPr lang="en-US" altLang="zh-CN" sz="1200" kern="1200" smtClean="0">
                <a:solidFill>
                  <a:prstClr val="black">
                    <a:tint val="75000"/>
                  </a:prstClr>
                </a:solidFill>
                <a:latin typeface="Calibri"/>
                <a:ea typeface="宋体"/>
                <a:cs typeface="+mn-cs"/>
              </a:rPr>
              <a:t>iGroup</a:t>
            </a:r>
            <a:r>
              <a:rPr lang="zh-CN" altLang="en-US" sz="1200" kern="1200" smtClean="0">
                <a:solidFill>
                  <a:prstClr val="black">
                    <a:tint val="75000"/>
                  </a:prstClr>
                </a:solidFill>
                <a:latin typeface="Calibri"/>
                <a:ea typeface="宋体"/>
                <a:cs typeface="+mn-cs"/>
              </a:rPr>
              <a:t>中国</a:t>
            </a:r>
            <a:r>
              <a:rPr lang="en-US" altLang="zh-CN" sz="1200" kern="1200" smtClean="0">
                <a:solidFill>
                  <a:prstClr val="black">
                    <a:tint val="75000"/>
                  </a:prstClr>
                </a:solidFill>
                <a:latin typeface="Calibri"/>
                <a:ea typeface="宋体"/>
                <a:cs typeface="+mn-cs"/>
              </a:rPr>
              <a:t>·</a:t>
            </a:r>
            <a:r>
              <a:rPr lang="zh-CN" altLang="en-US" sz="1200" kern="1200" smtClean="0">
                <a:solidFill>
                  <a:prstClr val="black">
                    <a:tint val="75000"/>
                  </a:prstClr>
                </a:solidFill>
                <a:latin typeface="Calibri"/>
                <a:ea typeface="宋体"/>
                <a:cs typeface="+mn-cs"/>
              </a:rPr>
              <a:t>长煦信息技术咨询（上海）有限公司</a:t>
            </a:r>
            <a:endParaRPr lang="zh-CN" altLang="en-US" sz="1200" kern="1200">
              <a:solidFill>
                <a:prstClr val="black">
                  <a:tint val="75000"/>
                </a:prstClr>
              </a:solidFill>
              <a:latin typeface="Calibri"/>
              <a:ea typeface="宋体"/>
              <a:cs typeface="+mn-cs"/>
            </a:endParaRPr>
          </a:p>
        </p:txBody>
      </p:sp>
      <p:sp>
        <p:nvSpPr>
          <p:cNvPr id="7" name="灯片编号占位符 6"/>
          <p:cNvSpPr>
            <a:spLocks noGrp="1"/>
          </p:cNvSpPr>
          <p:nvPr>
            <p:ph type="sldNum" sz="quarter" idx="12"/>
          </p:nvPr>
        </p:nvSpPr>
        <p:spPr/>
        <p:txBody>
          <a:bodyPr/>
          <a:lstStyle/>
          <a:p>
            <a:pPr algn="r" rtl="0"/>
            <a:fld id="{482E7AA6-1A11-4F54-B86E-211BB401B0FE}" type="slidenum">
              <a:rPr lang="zh-CN" altLang="en-US" sz="1200" kern="1200">
                <a:solidFill>
                  <a:prstClr val="black">
                    <a:tint val="75000"/>
                  </a:prstClr>
                </a:solidFill>
                <a:latin typeface="Calibri"/>
                <a:ea typeface="宋体"/>
                <a:cs typeface="+mn-cs"/>
              </a:rPr>
              <a:pPr algn="r" rtl="0"/>
              <a:t>‹#›</a:t>
            </a:fld>
            <a:endParaRPr lang="zh-CN" altLang="en-US" sz="1200" kern="1200">
              <a:solidFill>
                <a:prstClr val="black">
                  <a:tint val="75000"/>
                </a:prstClr>
              </a:solidFill>
              <a:latin typeface="Calibri"/>
              <a:ea typeface="宋体"/>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pPr algn="l" rtl="0"/>
            <a:endParaRPr lang="zh-CN" altLang="en-US" sz="1200" kern="1200">
              <a:solidFill>
                <a:prstClr val="black">
                  <a:tint val="75000"/>
                </a:prstClr>
              </a:solidFill>
              <a:latin typeface="Calibri"/>
              <a:ea typeface="宋体"/>
              <a:cs typeface="+mn-cs"/>
            </a:endParaRPr>
          </a:p>
        </p:txBody>
      </p:sp>
      <p:sp>
        <p:nvSpPr>
          <p:cNvPr id="6" name="页脚占位符 5"/>
          <p:cNvSpPr>
            <a:spLocks noGrp="1"/>
          </p:cNvSpPr>
          <p:nvPr>
            <p:ph type="ftr" sz="quarter" idx="11"/>
          </p:nvPr>
        </p:nvSpPr>
        <p:spPr/>
        <p:txBody>
          <a:bodyPr/>
          <a:lstStyle/>
          <a:p>
            <a:pPr algn="ctr" rtl="0"/>
            <a:r>
              <a:rPr lang="en-US" altLang="zh-CN" sz="1200" kern="1200" smtClean="0">
                <a:solidFill>
                  <a:prstClr val="black">
                    <a:tint val="75000"/>
                  </a:prstClr>
                </a:solidFill>
                <a:latin typeface="Calibri"/>
                <a:ea typeface="宋体"/>
                <a:cs typeface="+mn-cs"/>
              </a:rPr>
              <a:t>iGroup</a:t>
            </a:r>
            <a:r>
              <a:rPr lang="zh-CN" altLang="en-US" sz="1200" kern="1200" smtClean="0">
                <a:solidFill>
                  <a:prstClr val="black">
                    <a:tint val="75000"/>
                  </a:prstClr>
                </a:solidFill>
                <a:latin typeface="Calibri"/>
                <a:ea typeface="宋体"/>
                <a:cs typeface="+mn-cs"/>
              </a:rPr>
              <a:t>中国</a:t>
            </a:r>
            <a:r>
              <a:rPr lang="en-US" altLang="zh-CN" sz="1200" kern="1200" smtClean="0">
                <a:solidFill>
                  <a:prstClr val="black">
                    <a:tint val="75000"/>
                  </a:prstClr>
                </a:solidFill>
                <a:latin typeface="Calibri"/>
                <a:ea typeface="宋体"/>
                <a:cs typeface="+mn-cs"/>
              </a:rPr>
              <a:t>·</a:t>
            </a:r>
            <a:r>
              <a:rPr lang="zh-CN" altLang="en-US" sz="1200" kern="1200" smtClean="0">
                <a:solidFill>
                  <a:prstClr val="black">
                    <a:tint val="75000"/>
                  </a:prstClr>
                </a:solidFill>
                <a:latin typeface="Calibri"/>
                <a:ea typeface="宋体"/>
                <a:cs typeface="+mn-cs"/>
              </a:rPr>
              <a:t>长煦信息技术咨询（上海）有限公司</a:t>
            </a:r>
            <a:endParaRPr lang="zh-CN" altLang="en-US" sz="1200" kern="1200">
              <a:solidFill>
                <a:prstClr val="black">
                  <a:tint val="75000"/>
                </a:prstClr>
              </a:solidFill>
              <a:latin typeface="Calibri"/>
              <a:ea typeface="宋体"/>
              <a:cs typeface="+mn-cs"/>
            </a:endParaRPr>
          </a:p>
        </p:txBody>
      </p:sp>
      <p:sp>
        <p:nvSpPr>
          <p:cNvPr id="7" name="灯片编号占位符 6"/>
          <p:cNvSpPr>
            <a:spLocks noGrp="1"/>
          </p:cNvSpPr>
          <p:nvPr>
            <p:ph type="sldNum" sz="quarter" idx="12"/>
          </p:nvPr>
        </p:nvSpPr>
        <p:spPr/>
        <p:txBody>
          <a:bodyPr/>
          <a:lstStyle/>
          <a:p>
            <a:pPr algn="r" rtl="0"/>
            <a:fld id="{482E7AA6-1A11-4F54-B86E-211BB401B0FE}" type="slidenum">
              <a:rPr lang="zh-CN" altLang="en-US" sz="1200" kern="1200">
                <a:solidFill>
                  <a:prstClr val="black">
                    <a:tint val="75000"/>
                  </a:prstClr>
                </a:solidFill>
                <a:latin typeface="Calibri"/>
                <a:ea typeface="宋体"/>
                <a:cs typeface="+mn-cs"/>
              </a:rPr>
              <a:pPr algn="r" rtl="0"/>
              <a:t>‹#›</a:t>
            </a:fld>
            <a:endParaRPr lang="zh-CN" altLang="en-US" sz="1200" kern="1200">
              <a:solidFill>
                <a:prstClr val="black">
                  <a:tint val="75000"/>
                </a:prstClr>
              </a:solidFill>
              <a:latin typeface="Calibri"/>
              <a:ea typeface="宋体"/>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pPr algn="l" rtl="0"/>
            <a:endParaRPr lang="zh-CN" altLang="en-US" sz="1200" kern="1200">
              <a:solidFill>
                <a:prstClr val="black">
                  <a:tint val="75000"/>
                </a:prstClr>
              </a:solidFill>
              <a:latin typeface="Calibri"/>
              <a:ea typeface="宋体"/>
              <a:cs typeface="+mn-cs"/>
            </a:endParaRPr>
          </a:p>
        </p:txBody>
      </p:sp>
      <p:sp>
        <p:nvSpPr>
          <p:cNvPr id="5" name="页脚占位符 4"/>
          <p:cNvSpPr>
            <a:spLocks noGrp="1"/>
          </p:cNvSpPr>
          <p:nvPr>
            <p:ph type="ftr" sz="quarter" idx="11"/>
          </p:nvPr>
        </p:nvSpPr>
        <p:spPr/>
        <p:txBody>
          <a:bodyPr/>
          <a:lstStyle/>
          <a:p>
            <a:pPr algn="ctr" rtl="0"/>
            <a:r>
              <a:rPr lang="en-US" altLang="zh-CN" sz="1200" kern="1200" smtClean="0">
                <a:solidFill>
                  <a:prstClr val="black">
                    <a:tint val="75000"/>
                  </a:prstClr>
                </a:solidFill>
                <a:latin typeface="Calibri"/>
                <a:ea typeface="宋体"/>
                <a:cs typeface="+mn-cs"/>
              </a:rPr>
              <a:t>iGroup</a:t>
            </a:r>
            <a:r>
              <a:rPr lang="zh-CN" altLang="en-US" sz="1200" kern="1200" smtClean="0">
                <a:solidFill>
                  <a:prstClr val="black">
                    <a:tint val="75000"/>
                  </a:prstClr>
                </a:solidFill>
                <a:latin typeface="Calibri"/>
                <a:ea typeface="宋体"/>
                <a:cs typeface="+mn-cs"/>
              </a:rPr>
              <a:t>中国</a:t>
            </a:r>
            <a:r>
              <a:rPr lang="en-US" altLang="zh-CN" sz="1200" kern="1200" smtClean="0">
                <a:solidFill>
                  <a:prstClr val="black">
                    <a:tint val="75000"/>
                  </a:prstClr>
                </a:solidFill>
                <a:latin typeface="Calibri"/>
                <a:ea typeface="宋体"/>
                <a:cs typeface="+mn-cs"/>
              </a:rPr>
              <a:t>·</a:t>
            </a:r>
            <a:r>
              <a:rPr lang="zh-CN" altLang="en-US" sz="1200" kern="1200" smtClean="0">
                <a:solidFill>
                  <a:prstClr val="black">
                    <a:tint val="75000"/>
                  </a:prstClr>
                </a:solidFill>
                <a:latin typeface="Calibri"/>
                <a:ea typeface="宋体"/>
                <a:cs typeface="+mn-cs"/>
              </a:rPr>
              <a:t>长煦信息技术咨询（上海）有限公司</a:t>
            </a:r>
            <a:endParaRPr lang="zh-CN" altLang="en-US" sz="1200" kern="1200">
              <a:solidFill>
                <a:prstClr val="black">
                  <a:tint val="75000"/>
                </a:prstClr>
              </a:solidFill>
              <a:latin typeface="Calibri"/>
              <a:ea typeface="宋体"/>
              <a:cs typeface="+mn-cs"/>
            </a:endParaRPr>
          </a:p>
        </p:txBody>
      </p:sp>
      <p:sp>
        <p:nvSpPr>
          <p:cNvPr id="6" name="灯片编号占位符 5"/>
          <p:cNvSpPr>
            <a:spLocks noGrp="1"/>
          </p:cNvSpPr>
          <p:nvPr>
            <p:ph type="sldNum" sz="quarter" idx="12"/>
          </p:nvPr>
        </p:nvSpPr>
        <p:spPr/>
        <p:txBody>
          <a:bodyPr/>
          <a:lstStyle/>
          <a:p>
            <a:pPr algn="r" rtl="0"/>
            <a:fld id="{482E7AA6-1A11-4F54-B86E-211BB401B0FE}" type="slidenum">
              <a:rPr lang="zh-CN" altLang="en-US" sz="1200" kern="1200">
                <a:solidFill>
                  <a:prstClr val="black">
                    <a:tint val="75000"/>
                  </a:prstClr>
                </a:solidFill>
                <a:latin typeface="Calibri"/>
                <a:ea typeface="宋体"/>
                <a:cs typeface="+mn-cs"/>
              </a:rPr>
              <a:pPr algn="r" rtl="0"/>
              <a:t>‹#›</a:t>
            </a:fld>
            <a:endParaRPr lang="zh-CN" altLang="en-US" sz="1200" kern="1200">
              <a:solidFill>
                <a:prstClr val="black">
                  <a:tint val="75000"/>
                </a:prstClr>
              </a:solidFill>
              <a:latin typeface="Calibri"/>
              <a:ea typeface="宋体"/>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pPr algn="l" rtl="0"/>
            <a:endParaRPr lang="zh-CN" altLang="en-US" sz="1200" kern="1200">
              <a:solidFill>
                <a:prstClr val="black">
                  <a:tint val="75000"/>
                </a:prstClr>
              </a:solidFill>
              <a:latin typeface="Calibri"/>
              <a:ea typeface="宋体"/>
              <a:cs typeface="+mn-cs"/>
            </a:endParaRPr>
          </a:p>
        </p:txBody>
      </p:sp>
      <p:sp>
        <p:nvSpPr>
          <p:cNvPr id="5" name="页脚占位符 4"/>
          <p:cNvSpPr>
            <a:spLocks noGrp="1"/>
          </p:cNvSpPr>
          <p:nvPr>
            <p:ph type="ftr" sz="quarter" idx="11"/>
          </p:nvPr>
        </p:nvSpPr>
        <p:spPr/>
        <p:txBody>
          <a:bodyPr/>
          <a:lstStyle/>
          <a:p>
            <a:pPr algn="ctr" rtl="0"/>
            <a:r>
              <a:rPr lang="en-US" altLang="zh-CN" sz="1200" kern="1200" smtClean="0">
                <a:solidFill>
                  <a:prstClr val="black">
                    <a:tint val="75000"/>
                  </a:prstClr>
                </a:solidFill>
                <a:latin typeface="Calibri"/>
                <a:ea typeface="宋体"/>
                <a:cs typeface="+mn-cs"/>
              </a:rPr>
              <a:t>iGroup</a:t>
            </a:r>
            <a:r>
              <a:rPr lang="zh-CN" altLang="en-US" sz="1200" kern="1200" smtClean="0">
                <a:solidFill>
                  <a:prstClr val="black">
                    <a:tint val="75000"/>
                  </a:prstClr>
                </a:solidFill>
                <a:latin typeface="Calibri"/>
                <a:ea typeface="宋体"/>
                <a:cs typeface="+mn-cs"/>
              </a:rPr>
              <a:t>中国</a:t>
            </a:r>
            <a:r>
              <a:rPr lang="en-US" altLang="zh-CN" sz="1200" kern="1200" smtClean="0">
                <a:solidFill>
                  <a:prstClr val="black">
                    <a:tint val="75000"/>
                  </a:prstClr>
                </a:solidFill>
                <a:latin typeface="Calibri"/>
                <a:ea typeface="宋体"/>
                <a:cs typeface="+mn-cs"/>
              </a:rPr>
              <a:t>·</a:t>
            </a:r>
            <a:r>
              <a:rPr lang="zh-CN" altLang="en-US" sz="1200" kern="1200" smtClean="0">
                <a:solidFill>
                  <a:prstClr val="black">
                    <a:tint val="75000"/>
                  </a:prstClr>
                </a:solidFill>
                <a:latin typeface="Calibri"/>
                <a:ea typeface="宋体"/>
                <a:cs typeface="+mn-cs"/>
              </a:rPr>
              <a:t>长煦信息技术咨询（上海）有限公司</a:t>
            </a:r>
            <a:endParaRPr lang="zh-CN" altLang="en-US" sz="1200" kern="1200">
              <a:solidFill>
                <a:prstClr val="black">
                  <a:tint val="75000"/>
                </a:prstClr>
              </a:solidFill>
              <a:latin typeface="Calibri"/>
              <a:ea typeface="宋体"/>
              <a:cs typeface="+mn-cs"/>
            </a:endParaRPr>
          </a:p>
        </p:txBody>
      </p:sp>
      <p:sp>
        <p:nvSpPr>
          <p:cNvPr id="6" name="灯片编号占位符 5"/>
          <p:cNvSpPr>
            <a:spLocks noGrp="1"/>
          </p:cNvSpPr>
          <p:nvPr>
            <p:ph type="sldNum" sz="quarter" idx="12"/>
          </p:nvPr>
        </p:nvSpPr>
        <p:spPr/>
        <p:txBody>
          <a:bodyPr/>
          <a:lstStyle/>
          <a:p>
            <a:pPr algn="r" rtl="0"/>
            <a:fld id="{482E7AA6-1A11-4F54-B86E-211BB401B0FE}" type="slidenum">
              <a:rPr lang="zh-CN" altLang="en-US" sz="1200" kern="1200">
                <a:solidFill>
                  <a:prstClr val="black">
                    <a:tint val="75000"/>
                  </a:prstClr>
                </a:solidFill>
                <a:latin typeface="Calibri"/>
                <a:ea typeface="宋体"/>
                <a:cs typeface="+mn-cs"/>
              </a:rPr>
              <a:pPr algn="r" rtl="0"/>
              <a:t>‹#›</a:t>
            </a:fld>
            <a:endParaRPr lang="zh-CN" altLang="en-US" sz="1200" kern="1200">
              <a:solidFill>
                <a:prstClr val="black">
                  <a:tint val="75000"/>
                </a:prstClr>
              </a:solidFill>
              <a:latin typeface="Calibri"/>
              <a:ea typeface="宋体"/>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a:p>
        </p:txBody>
      </p:sp>
      <p:sp>
        <p:nvSpPr>
          <p:cNvPr id="6" name="灯片编号占位符 5"/>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a:p>
        </p:txBody>
      </p:sp>
      <p:sp>
        <p:nvSpPr>
          <p:cNvPr id="7" name="灯片编号占位符 6"/>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a:p>
        </p:txBody>
      </p:sp>
      <p:sp>
        <p:nvSpPr>
          <p:cNvPr id="9" name="灯片编号占位符 8"/>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a:p>
        </p:txBody>
      </p:sp>
      <p:sp>
        <p:nvSpPr>
          <p:cNvPr id="5" name="灯片编号占位符 4"/>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a:p>
        </p:txBody>
      </p:sp>
      <p:sp>
        <p:nvSpPr>
          <p:cNvPr id="4" name="灯片编号占位符 3"/>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a:p>
        </p:txBody>
      </p:sp>
      <p:sp>
        <p:nvSpPr>
          <p:cNvPr id="7" name="灯片编号占位符 6"/>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a:p>
        </p:txBody>
      </p:sp>
      <p:sp>
        <p:nvSpPr>
          <p:cNvPr id="7" name="灯片编号占位符 6"/>
          <p:cNvSpPr>
            <a:spLocks noGrp="1"/>
          </p:cNvSpPr>
          <p:nvPr>
            <p:ph type="sldNum" sz="quarter" idx="12"/>
          </p:nvPr>
        </p:nvSpPr>
        <p:spPr/>
        <p:txBody>
          <a:bodyPr/>
          <a:lstStyle/>
          <a:p>
            <a:fld id="{584408A2-02AF-48CE-BAB9-93344682C70A}"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67544" y="1772816"/>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408A2-02AF-48CE-BAB9-93344682C70A}" type="slidenum">
              <a:rPr lang="zh-CN" altLang="en-US" smtClean="0"/>
              <a:pPr/>
              <a:t>‹#›</a:t>
            </a:fld>
            <a:endParaRPr lang="zh-CN" altLang="en-US"/>
          </a:p>
        </p:txBody>
      </p:sp>
      <p:pic>
        <p:nvPicPr>
          <p:cNvPr id="7" name="图片 6" descr="PPT 标头.png"/>
          <p:cNvPicPr>
            <a:picLocks noChangeAspect="1"/>
          </p:cNvPicPr>
          <p:nvPr userDrawn="1"/>
        </p:nvPicPr>
        <p:blipFill>
          <a:blip r:embed="rId13" cstate="print"/>
          <a:stretch>
            <a:fillRect/>
          </a:stretch>
        </p:blipFill>
        <p:spPr>
          <a:xfrm>
            <a:off x="0" y="0"/>
            <a:ext cx="9144000" cy="1695450"/>
          </a:xfrm>
          <a:prstGeom prst="rect">
            <a:avLst/>
          </a:prstGeom>
        </p:spPr>
      </p:pic>
      <p:pic>
        <p:nvPicPr>
          <p:cNvPr id="8" name="Picture 2" descr="E:\资料\iGroup模板\iGroup 应用文件201309\iGroup Logo\igroup logo .png"/>
          <p:cNvPicPr>
            <a:picLocks noChangeAspect="1" noChangeArrowheads="1"/>
          </p:cNvPicPr>
          <p:nvPr userDrawn="1"/>
        </p:nvPicPr>
        <p:blipFill>
          <a:blip r:embed="rId14"/>
          <a:srcRect/>
          <a:stretch>
            <a:fillRect/>
          </a:stretch>
        </p:blipFill>
        <p:spPr bwMode="auto">
          <a:xfrm>
            <a:off x="66407" y="5670586"/>
            <a:ext cx="1169646" cy="1116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igroup ppt 封面图.jpg"/>
          <p:cNvPicPr>
            <a:picLocks noChangeAspect="1"/>
          </p:cNvPicPr>
          <p:nvPr userDrawn="1"/>
        </p:nvPicPr>
        <p:blipFill>
          <a:blip r:embed="rId3" cstate="print"/>
          <a:stretch>
            <a:fillRect/>
          </a:stretch>
        </p:blipFill>
        <p:spPr>
          <a:xfrm>
            <a:off x="0" y="1522"/>
            <a:ext cx="9144000" cy="6854956"/>
          </a:xfrm>
          <a:prstGeom prst="rect">
            <a:avLst/>
          </a:prstGeom>
        </p:spPr>
      </p:pic>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0BACC-4831-4511-966B-52FC34425CC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descr="E:\资料\iGroup模板\iGroup 应用文件201309\iGroup Logo\igroup logo 英文版全.png"/>
          <p:cNvPicPr>
            <a:picLocks noChangeAspect="1" noChangeArrowheads="1"/>
          </p:cNvPicPr>
          <p:nvPr userDrawn="1"/>
        </p:nvPicPr>
        <p:blipFill>
          <a:blip r:embed="rId13"/>
          <a:srcRect/>
          <a:stretch>
            <a:fillRect/>
          </a:stretch>
        </p:blipFill>
        <p:spPr bwMode="auto">
          <a:xfrm>
            <a:off x="53496" y="5886586"/>
            <a:ext cx="2232488" cy="900000"/>
          </a:xfrm>
          <a:prstGeom prst="rect">
            <a:avLst/>
          </a:prstGeom>
          <a:noFill/>
        </p:spPr>
      </p:pic>
      <p:sp>
        <p:nvSpPr>
          <p:cNvPr id="2" name="标题占位符 1"/>
          <p:cNvSpPr>
            <a:spLocks noGrp="1"/>
          </p:cNvSpPr>
          <p:nvPr>
            <p:ph type="title"/>
          </p:nvPr>
        </p:nvSpPr>
        <p:spPr>
          <a:xfrm>
            <a:off x="428596" y="642918"/>
            <a:ext cx="8229600" cy="8572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marL="742950" lvl="1" indent="-285750" algn="l" defTabSz="914400" rtl="0" eaLnBrk="0" fontAlgn="base" latinLnBrk="0" hangingPunct="0">
              <a:lnSpc>
                <a:spcPct val="100000"/>
              </a:lnSpc>
              <a:spcBef>
                <a:spcPts val="600"/>
              </a:spcBef>
              <a:spcAft>
                <a:spcPct val="0"/>
              </a:spcAft>
              <a:buFont typeface="Arial" charset="0"/>
              <a:buChar char="–"/>
            </a:pPr>
            <a:r>
              <a:rPr lang="zh-CN" altLang="en-US" dirty="0" smtClean="0"/>
              <a:t>第二级</a:t>
            </a:r>
          </a:p>
          <a:p>
            <a:pPr marL="1143000" lvl="2" indent="-228600" algn="l" defTabSz="914400" rtl="0" eaLnBrk="0" fontAlgn="base" latinLnBrk="0" hangingPunct="0">
              <a:lnSpc>
                <a:spcPct val="100000"/>
              </a:lnSpc>
              <a:spcBef>
                <a:spcPts val="600"/>
              </a:spcBef>
              <a:spcAft>
                <a:spcPct val="0"/>
              </a:spcAft>
              <a:buFont typeface="Arial" charset="0"/>
              <a:buChar char="•"/>
            </a:pPr>
            <a:r>
              <a:rPr lang="zh-CN" altLang="en-US" dirty="0" smtClean="0"/>
              <a:t>第三级</a:t>
            </a:r>
          </a:p>
          <a:p>
            <a:pPr marL="1600200" lvl="3" indent="-228600" algn="l" defTabSz="914400" rtl="0" eaLnBrk="0" fontAlgn="base" latinLnBrk="0" hangingPunct="0">
              <a:lnSpc>
                <a:spcPct val="100000"/>
              </a:lnSpc>
              <a:spcBef>
                <a:spcPts val="600"/>
              </a:spcBef>
              <a:spcAft>
                <a:spcPct val="0"/>
              </a:spcAft>
              <a:buFont typeface="Arial" charset="0"/>
              <a:buChar char="–"/>
            </a:pPr>
            <a:r>
              <a:rPr lang="zh-CN" altLang="en-US" dirty="0" smtClean="0"/>
              <a:t>第四级</a:t>
            </a:r>
          </a:p>
          <a:p>
            <a:pPr marL="2057400" lvl="4" indent="-228600" algn="l" defTabSz="914400" rtl="0" eaLnBrk="0" fontAlgn="base" latinLnBrk="0" hangingPunct="0">
              <a:lnSpc>
                <a:spcPct val="100000"/>
              </a:lnSpc>
              <a:spcBef>
                <a:spcPts val="600"/>
              </a:spcBef>
              <a:spcAft>
                <a:spcPct val="0"/>
              </a:spcAft>
              <a:buFont typeface="Arial" charset="0"/>
              <a:buChar char="»"/>
            </a:pPr>
            <a:r>
              <a:rPr lang="zh-CN" altLang="en-US" dirty="0" smtClean="0"/>
              <a:t>第五级</a:t>
            </a:r>
            <a:endParaRPr lang="zh-CN" altLang="en-US" dirty="0"/>
          </a:p>
        </p:txBody>
      </p:sp>
      <p:sp>
        <p:nvSpPr>
          <p:cNvPr id="5" name="页脚占位符 4"/>
          <p:cNvSpPr>
            <a:spLocks noGrp="1"/>
          </p:cNvSpPr>
          <p:nvPr>
            <p:ph type="ftr" sz="quarter" idx="3"/>
          </p:nvPr>
        </p:nvSpPr>
        <p:spPr>
          <a:xfrm>
            <a:off x="2786050" y="6356350"/>
            <a:ext cx="4071966" cy="365125"/>
          </a:xfrm>
          <a:prstGeom prst="rect">
            <a:avLst/>
          </a:prstGeom>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lang="zh-CN" altLang="en-US" sz="1400" kern="1200" smtClean="0">
                <a:solidFill>
                  <a:schemeClr val="tx1"/>
                </a:solidFill>
                <a:latin typeface="微软雅黑" pitchFamily="34" charset="-122"/>
                <a:ea typeface="微软雅黑" pitchFamily="34" charset="-122"/>
                <a:cs typeface="+mn-cs"/>
              </a:defRPr>
            </a:lvl1pPr>
          </a:lstStyle>
          <a:p>
            <a:pPr>
              <a:defRPr/>
            </a:pPr>
            <a:r>
              <a:rPr lang="en-US" altLang="zh-CN" dirty="0" smtClean="0"/>
              <a:t>iGroup</a:t>
            </a:r>
            <a:r>
              <a:rPr lang="zh-CN" altLang="en-US" dirty="0" smtClean="0"/>
              <a:t>中国</a:t>
            </a:r>
            <a:r>
              <a:rPr lang="en-US" altLang="zh-CN" dirty="0" smtClean="0"/>
              <a:t>·</a:t>
            </a:r>
            <a:r>
              <a:rPr lang="zh-CN" altLang="en-US" dirty="0" smtClean="0"/>
              <a:t>长煦信息技术咨询（上海）有限公司</a:t>
            </a:r>
            <a:endParaRPr lang="zh-CN" altLang="en-US" dirty="0"/>
          </a:p>
        </p:txBody>
      </p:sp>
      <p:sp>
        <p:nvSpPr>
          <p:cNvPr id="6" name="灯片编号占位符 5"/>
          <p:cNvSpPr>
            <a:spLocks noGrp="1"/>
          </p:cNvSpPr>
          <p:nvPr>
            <p:ph type="sldNum" sz="quarter" idx="4"/>
          </p:nvPr>
        </p:nvSpPr>
        <p:spPr>
          <a:xfrm>
            <a:off x="7715272" y="6356350"/>
            <a:ext cx="971528"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482E7AA6-1A11-4F54-B86E-211BB401B0FE}" type="slidenum">
              <a:rPr lang="zh-CN" altLang="en-US" smtClean="0">
                <a:solidFill>
                  <a:prstClr val="black">
                    <a:tint val="75000"/>
                  </a:prstClr>
                </a:solidFill>
              </a:rPr>
              <a:pPr/>
              <a:t>‹#›</a:t>
            </a:fld>
            <a:endParaRPr lang="zh-CN" altLang="en-US" dirty="0">
              <a:solidFill>
                <a:prstClr val="black">
                  <a:tint val="75000"/>
                </a:prstClr>
              </a:solidFill>
            </a:endParaRPr>
          </a:p>
        </p:txBody>
      </p:sp>
      <p:pic>
        <p:nvPicPr>
          <p:cNvPr id="1026" name="Picture 2" descr="C:\Documents and Settings\Lycia\桌面\图片1_副本.jpg"/>
          <p:cNvPicPr>
            <a:picLocks noChangeAspect="1" noChangeArrowheads="1"/>
          </p:cNvPicPr>
          <p:nvPr userDrawn="1"/>
        </p:nvPicPr>
        <p:blipFill>
          <a:blip r:embed="rId14"/>
          <a:srcRect/>
          <a:stretch>
            <a:fillRect/>
          </a:stretch>
        </p:blipFill>
        <p:spPr bwMode="auto">
          <a:xfrm>
            <a:off x="0" y="0"/>
            <a:ext cx="9153526" cy="60960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0" fontAlgn="base" latinLnBrk="0" hangingPunct="0">
        <a:spcBef>
          <a:spcPct val="0"/>
        </a:spcBef>
        <a:spcAft>
          <a:spcPct val="0"/>
        </a:spcAft>
        <a:buNone/>
        <a:defRPr lang="zh-CN" altLang="en-US" sz="4000" kern="1200">
          <a:solidFill>
            <a:schemeClr val="tx1"/>
          </a:solidFill>
          <a:latin typeface="+mj-lt"/>
          <a:ea typeface="微软雅黑" pitchFamily="34" charset="-122"/>
          <a:cs typeface="+mj-cs"/>
        </a:defRPr>
      </a:lvl1pPr>
    </p:titleStyle>
    <p:body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hyperlink" Target="https://journals.aps.org/prl/abstract/10.1103/PhysRevLett.116.150502"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30.xml"/><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image" Target="../media/image51.gif"/></Relationships>
</file>

<file path=ppt/slides/_rels/slide35.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34.xml"/><Relationship Id="rId1" Type="http://schemas.openxmlformats.org/officeDocument/2006/relationships/slideLayout" Target="../slideLayouts/slideLayout19.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hyperlink" Target="mailto:news@igroup.com.cn"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4.png"/><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s://www.osapublishing.org/china" TargetMode="External"/><Relationship Id="rId5" Type="http://schemas.openxmlformats.org/officeDocument/2006/relationships/hyperlink" Target="https://www.aps.org/publications" TargetMode="External"/><Relationship Id="rId4" Type="http://schemas.openxmlformats.org/officeDocument/2006/relationships/hyperlink" Target="https://www.osa.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s://www.spiedigitallibrary.org/" TargetMode="External"/><Relationship Id="rId5" Type="http://schemas.openxmlformats.org/officeDocument/2006/relationships/hyperlink" Target="https://www.aps.org/publications" TargetMode="External"/><Relationship Id="rId4" Type="http://schemas.openxmlformats.org/officeDocument/2006/relationships/hyperlink" Target="https://www.osa.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www.aps.org/publications" TargetMode="External"/><Relationship Id="rId5" Type="http://schemas.openxmlformats.org/officeDocument/2006/relationships/hyperlink" Target="http://www.aps.org/"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ctrTitle"/>
          </p:nvPr>
        </p:nvSpPr>
        <p:spPr>
          <a:xfrm>
            <a:off x="611560" y="2492896"/>
            <a:ext cx="8072494" cy="1470025"/>
          </a:xfrm>
        </p:spPr>
        <p:txBody>
          <a:bodyPr>
            <a:noAutofit/>
          </a:bodyPr>
          <a:lstStyle/>
          <a:p>
            <a:r>
              <a:rPr lang="zh-CN" altLang="en-US" sz="3200" kern="0" dirty="0">
                <a:solidFill>
                  <a:schemeClr val="tx1">
                    <a:lumMod val="65000"/>
                    <a:lumOff val="35000"/>
                  </a:schemeClr>
                </a:solidFill>
                <a:latin typeface="Times New Roman" panose="02020603050405020304" pitchFamily="18" charset="0"/>
                <a:cs typeface="Times New Roman" panose="02020603050405020304" pitchFamily="18" charset="0"/>
              </a:rPr>
              <a:t>物理</a:t>
            </a:r>
            <a:r>
              <a:rPr lang="zh-CN" altLang="en-US" sz="3200" kern="0" dirty="0" smtClean="0">
                <a:solidFill>
                  <a:schemeClr val="tx1">
                    <a:lumMod val="65000"/>
                    <a:lumOff val="35000"/>
                  </a:schemeClr>
                </a:solidFill>
                <a:latin typeface="Times New Roman" panose="02020603050405020304" pitchFamily="18" charset="0"/>
                <a:cs typeface="Times New Roman" panose="02020603050405020304" pitchFamily="18" charset="0"/>
              </a:rPr>
              <a:t>类全文数据库培训</a:t>
            </a:r>
            <a:r>
              <a:rPr lang="en-US" altLang="zh-CN" sz="3200" kern="0" dirty="0" smtClean="0">
                <a:solidFill>
                  <a:schemeClr val="tx1">
                    <a:lumMod val="65000"/>
                    <a:lumOff val="35000"/>
                  </a:schemeClr>
                </a:solidFill>
                <a:latin typeface="Times New Roman" panose="02020603050405020304" pitchFamily="18" charset="0"/>
                <a:cs typeface="Times New Roman" panose="02020603050405020304" pitchFamily="18" charset="0"/>
              </a:rPr>
              <a:t/>
            </a:r>
            <a:br>
              <a:rPr lang="en-US" altLang="zh-CN" sz="3200" kern="0" dirty="0" smtClean="0">
                <a:solidFill>
                  <a:schemeClr val="tx1">
                    <a:lumMod val="65000"/>
                    <a:lumOff val="35000"/>
                  </a:schemeClr>
                </a:solidFill>
                <a:latin typeface="Times New Roman" panose="02020603050405020304" pitchFamily="18" charset="0"/>
                <a:cs typeface="Times New Roman" panose="02020603050405020304" pitchFamily="18" charset="0"/>
              </a:rPr>
            </a:br>
            <a:r>
              <a:rPr lang="en-US" altLang="zh-CN" sz="3200" kern="0" dirty="0" smtClean="0">
                <a:solidFill>
                  <a:schemeClr val="tx1">
                    <a:lumMod val="65000"/>
                    <a:lumOff val="35000"/>
                  </a:schemeClr>
                </a:solidFill>
                <a:latin typeface="Times New Roman" panose="02020603050405020304" pitchFamily="18" charset="0"/>
                <a:ea typeface="微软雅黑" pitchFamily="34" charset="-122"/>
                <a:cs typeface="Times New Roman" panose="02020603050405020304" pitchFamily="18" charset="0"/>
              </a:rPr>
              <a:t>APS/OSA/SPIE</a:t>
            </a:r>
            <a:endParaRPr lang="zh-CN" altLang="en-US" sz="3200" dirty="0">
              <a:solidFill>
                <a:schemeClr val="tx1">
                  <a:lumMod val="65000"/>
                  <a:lumOff val="35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6" name="副标题 4"/>
          <p:cNvSpPr txBox="1">
            <a:spLocks/>
          </p:cNvSpPr>
          <p:nvPr/>
        </p:nvSpPr>
        <p:spPr>
          <a:xfrm>
            <a:off x="1371600" y="4391025"/>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zh-CN" altLang="en-US" sz="2400" b="0" i="0" u="none" strike="noStrike" kern="1200" cap="none" spc="0" normalizeH="0" baseline="0" noProof="0" dirty="0" smtClean="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rPr>
              <a:t>江南大学</a:t>
            </a:r>
            <a:endParaRPr kumimoji="0" lang="en-US" altLang="zh-CN" sz="2400" b="0" i="0" u="none" strike="noStrike" kern="1200" cap="none" spc="0" normalizeH="0" baseline="0" noProof="0" dirty="0" smtClean="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altLang="zh-CN" sz="2400" dirty="0" smtClean="0">
                <a:solidFill>
                  <a:schemeClr val="tx1">
                    <a:lumMod val="75000"/>
                    <a:lumOff val="25000"/>
                  </a:schemeClr>
                </a:solidFill>
                <a:latin typeface="Times New Roman" panose="02020603050405020304" pitchFamily="18" charset="0"/>
                <a:cs typeface="Times New Roman" panose="02020603050405020304" pitchFamily="18" charset="0"/>
              </a:rPr>
              <a:t>Jiangnan University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CN" sz="2400" b="0" i="0" u="none" strike="noStrike" kern="1200" cap="none" spc="0" normalizeH="0" baseline="0" noProof="0" dirty="0" smtClean="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rPr>
              <a:t>2019</a:t>
            </a:r>
            <a:endParaRPr kumimoji="0" lang="zh-CN" altLang="en-US" sz="2400" b="0" i="0" u="none" strike="noStrike" kern="1200" cap="none" spc="0" normalizeH="0" baseline="0" noProof="0" dirty="0" smtClean="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l="67723" r="-797"/>
          <a:stretch/>
        </p:blipFill>
        <p:spPr>
          <a:xfrm>
            <a:off x="-36512" y="2636912"/>
            <a:ext cx="3024336" cy="2662472"/>
          </a:xfrm>
          <a:prstGeom prst="rect">
            <a:avLst/>
          </a:prstGeom>
        </p:spPr>
      </p:pic>
      <p:sp>
        <p:nvSpPr>
          <p:cNvPr id="3" name="内容占位符 2"/>
          <p:cNvSpPr>
            <a:spLocks noGrp="1"/>
          </p:cNvSpPr>
          <p:nvPr>
            <p:ph idx="1"/>
          </p:nvPr>
        </p:nvSpPr>
        <p:spPr>
          <a:xfrm>
            <a:off x="392498" y="1711349"/>
            <a:ext cx="8643998" cy="4525963"/>
          </a:xfrm>
        </p:spPr>
        <p:txBody>
          <a:bodyPr/>
          <a:lstStyle/>
          <a:p>
            <a:pPr lvl="0">
              <a:lnSpc>
                <a:spcPct val="150000"/>
              </a:lnSpc>
            </a:pPr>
            <a:r>
              <a:rPr lang="en-US" altLang="zh-CN" sz="1800" b="1" dirty="0"/>
              <a:t>APS</a:t>
            </a:r>
            <a:r>
              <a:rPr lang="zh-CN" altLang="en-US" sz="1800" b="1" dirty="0"/>
              <a:t>各刊研究</a:t>
            </a:r>
            <a:r>
              <a:rPr lang="zh-CN" altLang="en-US" sz="1800" b="1" dirty="0" smtClean="0"/>
              <a:t>主题</a:t>
            </a:r>
            <a:endParaRPr lang="zh-CN" altLang="zh-CN" sz="1800" dirty="0"/>
          </a:p>
        </p:txBody>
      </p:sp>
      <p:grpSp>
        <p:nvGrpSpPr>
          <p:cNvPr id="7" name="组合 15"/>
          <p:cNvGrpSpPr>
            <a:grpSpLocks/>
          </p:cNvGrpSpPr>
          <p:nvPr/>
        </p:nvGrpSpPr>
        <p:grpSpPr bwMode="auto">
          <a:xfrm>
            <a:off x="428596" y="764705"/>
            <a:ext cx="4018081" cy="723900"/>
            <a:chOff x="4247964" y="2057753"/>
            <a:chExt cx="4019052" cy="723665"/>
          </a:xfrm>
        </p:grpSpPr>
        <p:sp>
          <p:nvSpPr>
            <p:cNvPr id="8" name="TextBox 6"/>
            <p:cNvSpPr txBox="1"/>
            <p:nvPr/>
          </p:nvSpPr>
          <p:spPr>
            <a:xfrm>
              <a:off x="5003796" y="2057753"/>
              <a:ext cx="3263220" cy="461515"/>
            </a:xfrm>
            <a:prstGeom prst="rect">
              <a:avLst/>
            </a:prstGeom>
            <a:noFill/>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物理类数据库资源介绍</a:t>
              </a:r>
            </a:p>
          </p:txBody>
        </p:sp>
        <p:sp>
          <p:nvSpPr>
            <p:cNvPr id="9" name="圆角矩形​​ 10"/>
            <p:cNvSpPr/>
            <p:nvPr/>
          </p:nvSpPr>
          <p:spPr>
            <a:xfrm>
              <a:off x="4247964" y="2133928"/>
              <a:ext cx="647856" cy="647490"/>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1</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sp>
        <p:nvSpPr>
          <p:cNvPr id="6" name="线形标注 1 5"/>
          <p:cNvSpPr/>
          <p:nvPr/>
        </p:nvSpPr>
        <p:spPr>
          <a:xfrm>
            <a:off x="4282947" y="761389"/>
            <a:ext cx="4536503" cy="1443475"/>
          </a:xfrm>
          <a:prstGeom prst="borderCallout1">
            <a:avLst>
              <a:gd name="adj1" fmla="val 51027"/>
              <a:gd name="adj2" fmla="val 1151"/>
              <a:gd name="adj3" fmla="val 148637"/>
              <a:gd name="adj4" fmla="val -30594"/>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dirty="0">
                <a:latin typeface="Calibri" panose="020F0502020204030204" pitchFamily="34" charset="0"/>
                <a:cs typeface="Calibri" panose="020F0502020204030204" pitchFamily="34" charset="0"/>
              </a:rPr>
              <a:t>Atomic, </a:t>
            </a:r>
            <a:r>
              <a:rPr lang="en-US" altLang="zh-CN" dirty="0" smtClean="0">
                <a:latin typeface="Calibri" panose="020F0502020204030204" pitchFamily="34" charset="0"/>
                <a:cs typeface="Calibri" panose="020F0502020204030204" pitchFamily="34" charset="0"/>
              </a:rPr>
              <a:t>Molecular</a:t>
            </a:r>
            <a:r>
              <a:rPr lang="en-US" altLang="zh-CN" dirty="0">
                <a:latin typeface="Calibri" panose="020F0502020204030204" pitchFamily="34" charset="0"/>
                <a:cs typeface="Calibri" panose="020F0502020204030204" pitchFamily="34" charset="0"/>
              </a:rPr>
              <a:t>, </a:t>
            </a:r>
            <a:r>
              <a:rPr lang="en-US" altLang="zh-CN" dirty="0" smtClean="0">
                <a:latin typeface="Calibri" panose="020F0502020204030204" pitchFamily="34" charset="0"/>
                <a:cs typeface="Calibri" panose="020F0502020204030204" pitchFamily="34" charset="0"/>
              </a:rPr>
              <a:t>Optics, Chemical </a:t>
            </a:r>
            <a:r>
              <a:rPr lang="en-US" altLang="zh-CN" dirty="0">
                <a:latin typeface="Calibri" panose="020F0502020204030204" pitchFamily="34" charset="0"/>
                <a:cs typeface="Calibri" panose="020F0502020204030204" pitchFamily="34" charset="0"/>
              </a:rPr>
              <a:t>physics</a:t>
            </a:r>
          </a:p>
          <a:p>
            <a:pPr algn="ctr"/>
            <a:r>
              <a:rPr lang="en-US" altLang="zh-CN" dirty="0">
                <a:latin typeface="Calibri" panose="020F0502020204030204" pitchFamily="34" charset="0"/>
                <a:cs typeface="Calibri" panose="020F0502020204030204" pitchFamily="34" charset="0"/>
              </a:rPr>
              <a:t>Condensed matter </a:t>
            </a:r>
            <a:r>
              <a:rPr lang="en-US" altLang="zh-CN" dirty="0" smtClean="0">
                <a:latin typeface="Calibri" panose="020F0502020204030204" pitchFamily="34" charset="0"/>
                <a:cs typeface="Calibri" panose="020F0502020204030204" pitchFamily="34" charset="0"/>
              </a:rPr>
              <a:t>physics, Plasma </a:t>
            </a:r>
            <a:r>
              <a:rPr lang="en-US" altLang="zh-CN" dirty="0">
                <a:latin typeface="Calibri" panose="020F0502020204030204" pitchFamily="34" charset="0"/>
                <a:cs typeface="Calibri" panose="020F0502020204030204" pitchFamily="34" charset="0"/>
              </a:rPr>
              <a:t>physics and </a:t>
            </a:r>
            <a:r>
              <a:rPr lang="en-US" altLang="zh-CN" dirty="0" smtClean="0">
                <a:latin typeface="Calibri" panose="020F0502020204030204" pitchFamily="34" charset="0"/>
                <a:cs typeface="Calibri" panose="020F0502020204030204" pitchFamily="34" charset="0"/>
              </a:rPr>
              <a:t>fusion, Particle-beam physics, Nuclear </a:t>
            </a:r>
            <a:r>
              <a:rPr lang="en-US" altLang="zh-CN" dirty="0">
                <a:latin typeface="Calibri" panose="020F0502020204030204" pitchFamily="34" charset="0"/>
                <a:cs typeface="Calibri" panose="020F0502020204030204" pitchFamily="34" charset="0"/>
              </a:rPr>
              <a:t>physics</a:t>
            </a:r>
          </a:p>
          <a:p>
            <a:pPr algn="ctr"/>
            <a:r>
              <a:rPr lang="en-US" altLang="zh-CN" dirty="0">
                <a:latin typeface="Calibri" panose="020F0502020204030204" pitchFamily="34" charset="0"/>
                <a:cs typeface="Calibri" panose="020F0502020204030204" pitchFamily="34" charset="0"/>
              </a:rPr>
              <a:t>High-energy </a:t>
            </a:r>
            <a:r>
              <a:rPr lang="en-US" altLang="zh-CN" dirty="0" smtClean="0">
                <a:latin typeface="Calibri" panose="020F0502020204030204" pitchFamily="34" charset="0"/>
                <a:cs typeface="Calibri" panose="020F0502020204030204" pitchFamily="34" charset="0"/>
              </a:rPr>
              <a:t>physics, Computational </a:t>
            </a:r>
            <a:r>
              <a:rPr lang="en-US" altLang="zh-CN" dirty="0">
                <a:latin typeface="Calibri" panose="020F0502020204030204" pitchFamily="34" charset="0"/>
                <a:cs typeface="Calibri" panose="020F0502020204030204" pitchFamily="34" charset="0"/>
              </a:rPr>
              <a:t>physics</a:t>
            </a:r>
          </a:p>
        </p:txBody>
      </p:sp>
      <p:sp>
        <p:nvSpPr>
          <p:cNvPr id="15" name="线形标注 1 14"/>
          <p:cNvSpPr/>
          <p:nvPr/>
        </p:nvSpPr>
        <p:spPr>
          <a:xfrm>
            <a:off x="4282950" y="2348880"/>
            <a:ext cx="4536503" cy="1152128"/>
          </a:xfrm>
          <a:prstGeom prst="borderCallout1">
            <a:avLst>
              <a:gd name="adj1" fmla="val 51027"/>
              <a:gd name="adj2" fmla="val 1151"/>
              <a:gd name="adj3" fmla="val 98907"/>
              <a:gd name="adj4" fmla="val -29839"/>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dirty="0">
                <a:latin typeface="Calibri" panose="020F0502020204030204" pitchFamily="34" charset="0"/>
                <a:cs typeface="Calibri" panose="020F0502020204030204" pitchFamily="34" charset="0"/>
              </a:rPr>
              <a:t>Nucleon-nucleon interaction, </a:t>
            </a:r>
            <a:r>
              <a:rPr lang="en-US" altLang="zh-CN" dirty="0" smtClean="0">
                <a:latin typeface="Calibri" panose="020F0502020204030204" pitchFamily="34" charset="0"/>
                <a:cs typeface="Calibri" panose="020F0502020204030204" pitchFamily="34" charset="0"/>
              </a:rPr>
              <a:t>Few-body systems, Nuclear structure, Nuclear reactions, Hadronic physics, Electroweak interaction</a:t>
            </a:r>
            <a:endParaRPr lang="zh-CN" altLang="en-US" dirty="0">
              <a:latin typeface="Calibri" panose="020F0502020204030204" pitchFamily="34" charset="0"/>
              <a:cs typeface="Calibri" panose="020F0502020204030204" pitchFamily="34" charset="0"/>
            </a:endParaRPr>
          </a:p>
        </p:txBody>
      </p:sp>
      <p:sp>
        <p:nvSpPr>
          <p:cNvPr id="16" name="线形标注 1 15"/>
          <p:cNvSpPr/>
          <p:nvPr/>
        </p:nvSpPr>
        <p:spPr>
          <a:xfrm>
            <a:off x="4282949" y="3645024"/>
            <a:ext cx="4536503" cy="1296144"/>
          </a:xfrm>
          <a:prstGeom prst="borderCallout1">
            <a:avLst>
              <a:gd name="adj1" fmla="val 51027"/>
              <a:gd name="adj2" fmla="val 1151"/>
              <a:gd name="adj3" fmla="val 30556"/>
              <a:gd name="adj4" fmla="val -31099"/>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16200000" scaled="1"/>
            <a:tileRect/>
          </a:gradFill>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dirty="0" err="1" smtClean="0">
                <a:latin typeface="Calibri" panose="020F0502020204030204" pitchFamily="34" charset="0"/>
                <a:cs typeface="Calibri" panose="020F0502020204030204" pitchFamily="34" charset="0"/>
              </a:rPr>
              <a:t>Acoustids</a:t>
            </a:r>
            <a:r>
              <a:rPr lang="en-US" altLang="zh-CN" dirty="0" smtClean="0">
                <a:latin typeface="Calibri" panose="020F0502020204030204" pitchFamily="34" charset="0"/>
                <a:cs typeface="Calibri" panose="020F0502020204030204" pitchFamily="34" charset="0"/>
              </a:rPr>
              <a:t>, AI, Astronomy, Climate, Earth and environment, Materials, </a:t>
            </a:r>
            <a:r>
              <a:rPr lang="en-US" altLang="zh-CN" dirty="0" err="1" smtClean="0">
                <a:latin typeface="Calibri" panose="020F0502020204030204" pitchFamily="34" charset="0"/>
                <a:cs typeface="Calibri" panose="020F0502020204030204" pitchFamily="34" charset="0"/>
              </a:rPr>
              <a:t>Electonics</a:t>
            </a:r>
            <a:r>
              <a:rPr lang="en-US" altLang="zh-CN" dirty="0" smtClean="0">
                <a:latin typeface="Calibri" panose="020F0502020204030204" pitchFamily="34" charset="0"/>
                <a:cs typeface="Calibri" panose="020F0502020204030204" pitchFamily="34" charset="0"/>
              </a:rPr>
              <a:t> and devices, Nuclear, Optics and optoelectronics, Polymer, Scientific machine learning</a:t>
            </a:r>
            <a:r>
              <a:rPr lang="en-US" altLang="zh-CN" b="1" dirty="0" smtClean="0">
                <a:latin typeface="Calibri" panose="020F0502020204030204" pitchFamily="34" charset="0"/>
                <a:cs typeface="Calibri" panose="020F0502020204030204" pitchFamily="34" charset="0"/>
              </a:rPr>
              <a:t>.(OA)</a:t>
            </a:r>
            <a:endParaRPr lang="zh-CN" altLang="en-US" b="1" dirty="0">
              <a:latin typeface="Calibri" panose="020F0502020204030204" pitchFamily="34" charset="0"/>
              <a:cs typeface="Calibri" panose="020F0502020204030204" pitchFamily="34" charset="0"/>
            </a:endParaRPr>
          </a:p>
        </p:txBody>
      </p:sp>
      <p:sp>
        <p:nvSpPr>
          <p:cNvPr id="17" name="线形标注 1 16"/>
          <p:cNvSpPr/>
          <p:nvPr/>
        </p:nvSpPr>
        <p:spPr>
          <a:xfrm>
            <a:off x="4282948" y="5057957"/>
            <a:ext cx="4536503" cy="820162"/>
          </a:xfrm>
          <a:prstGeom prst="borderCallout1">
            <a:avLst>
              <a:gd name="adj1" fmla="val 51027"/>
              <a:gd name="adj2" fmla="val 1151"/>
              <a:gd name="adj3" fmla="val -70470"/>
              <a:gd name="adj4" fmla="val -31189"/>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a:solidFill>
              <a:srgbClr val="0070C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dirty="0" smtClean="0">
                <a:latin typeface="Calibri" panose="020F0502020204030204" pitchFamily="34" charset="0"/>
                <a:cs typeface="Calibri" panose="020F0502020204030204" pitchFamily="34" charset="0"/>
              </a:rPr>
              <a:t>Combustion fluid, </a:t>
            </a:r>
            <a:r>
              <a:rPr lang="en-US" altLang="zh-CN" dirty="0" err="1">
                <a:latin typeface="Calibri" panose="020F0502020204030204" pitchFamily="34" charset="0"/>
                <a:cs typeface="Calibri" panose="020F0502020204030204" pitchFamily="34" charset="0"/>
              </a:rPr>
              <a:t>Electrohydrodynamics</a:t>
            </a:r>
            <a:r>
              <a:rPr lang="en-US" altLang="zh-CN" dirty="0">
                <a:latin typeface="Calibri" panose="020F0502020204030204" pitchFamily="34" charset="0"/>
                <a:cs typeface="Calibri" panose="020F0502020204030204" pitchFamily="34" charset="0"/>
              </a:rPr>
              <a:t>, Biomedical </a:t>
            </a:r>
            <a:r>
              <a:rPr lang="en-US" altLang="zh-CN" dirty="0" smtClean="0">
                <a:latin typeface="Calibri" panose="020F0502020204030204" pitchFamily="34" charset="0"/>
                <a:cs typeface="Calibri" panose="020F0502020204030204" pitchFamily="34" charset="0"/>
              </a:rPr>
              <a:t>flow, Drops, Bubbles, </a:t>
            </a:r>
            <a:r>
              <a:rPr lang="en-US" altLang="zh-CN" dirty="0" err="1" smtClean="0">
                <a:latin typeface="Calibri" panose="020F0502020204030204" pitchFamily="34" charset="0"/>
                <a:cs typeface="Calibri" panose="020F0502020204030204" pitchFamily="34" charset="0"/>
              </a:rPr>
              <a:t>Turublence</a:t>
            </a:r>
            <a:r>
              <a:rPr lang="en-US" altLang="zh-CN" dirty="0" smtClean="0">
                <a:latin typeface="Calibri" panose="020F0502020204030204" pitchFamily="34" charset="0"/>
                <a:cs typeface="Calibri" panose="020F0502020204030204" pitchFamily="34" charset="0"/>
              </a:rPr>
              <a:t>, Vortex, Wave.</a:t>
            </a:r>
            <a:endParaRPr lang="zh-CN"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813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randombar(horizontal)">
                                      <p:cBhvr>
                                        <p:cTn id="16" dur="500"/>
                                        <p:tgtEl>
                                          <p:spTgt spid="17"/>
                                        </p:tgtEl>
                                      </p:cBhvr>
                                    </p:animEffect>
                                  </p:childTnLst>
                                </p:cTn>
                              </p:par>
                              <p:par>
                                <p:cTn id="17" presetID="14"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2498" y="1711349"/>
            <a:ext cx="8643998" cy="4525963"/>
          </a:xfrm>
        </p:spPr>
        <p:txBody>
          <a:bodyPr/>
          <a:lstStyle/>
          <a:p>
            <a:pPr lvl="0">
              <a:lnSpc>
                <a:spcPct val="150000"/>
              </a:lnSpc>
            </a:pPr>
            <a:r>
              <a:rPr lang="en-US" altLang="zh-CN" sz="1800" b="1" dirty="0" smtClean="0"/>
              <a:t>APS TOP Journals</a:t>
            </a:r>
          </a:p>
          <a:p>
            <a:pPr lvl="0">
              <a:lnSpc>
                <a:spcPct val="150000"/>
              </a:lnSpc>
            </a:pPr>
            <a:endParaRPr lang="zh-CN" altLang="zh-CN" sz="1800" dirty="0"/>
          </a:p>
        </p:txBody>
      </p:sp>
      <p:grpSp>
        <p:nvGrpSpPr>
          <p:cNvPr id="7" name="组合 15"/>
          <p:cNvGrpSpPr>
            <a:grpSpLocks/>
          </p:cNvGrpSpPr>
          <p:nvPr/>
        </p:nvGrpSpPr>
        <p:grpSpPr bwMode="auto">
          <a:xfrm>
            <a:off x="428596" y="764705"/>
            <a:ext cx="4018081" cy="723900"/>
            <a:chOff x="4247964" y="2057753"/>
            <a:chExt cx="4019052" cy="723665"/>
          </a:xfrm>
        </p:grpSpPr>
        <p:sp>
          <p:nvSpPr>
            <p:cNvPr id="8" name="TextBox 6"/>
            <p:cNvSpPr txBox="1"/>
            <p:nvPr/>
          </p:nvSpPr>
          <p:spPr>
            <a:xfrm>
              <a:off x="5003796" y="2057753"/>
              <a:ext cx="3263220" cy="461515"/>
            </a:xfrm>
            <a:prstGeom prst="rect">
              <a:avLst/>
            </a:prstGeom>
            <a:noFill/>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物理类数据库资源介绍</a:t>
              </a:r>
            </a:p>
          </p:txBody>
        </p:sp>
        <p:sp>
          <p:nvSpPr>
            <p:cNvPr id="9" name="圆角矩形​​ 10"/>
            <p:cNvSpPr/>
            <p:nvPr/>
          </p:nvSpPr>
          <p:spPr>
            <a:xfrm>
              <a:off x="4247964" y="2133928"/>
              <a:ext cx="647856" cy="647490"/>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1</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t="5122"/>
          <a:stretch/>
        </p:blipFill>
        <p:spPr>
          <a:xfrm>
            <a:off x="4217750" y="361349"/>
            <a:ext cx="1957249" cy="2700000"/>
          </a:xfrm>
          <a:prstGeom prst="rect">
            <a:avLst/>
          </a:prstGeom>
          <a:ln>
            <a:solidFill>
              <a:schemeClr val="tx1"/>
            </a:solidFill>
          </a:ln>
        </p:spPr>
      </p:pic>
      <p:sp>
        <p:nvSpPr>
          <p:cNvPr id="12" name="矩形 11"/>
          <p:cNvSpPr/>
          <p:nvPr/>
        </p:nvSpPr>
        <p:spPr>
          <a:xfrm>
            <a:off x="3995936" y="3140968"/>
            <a:ext cx="2396618" cy="369332"/>
          </a:xfrm>
          <a:prstGeom prst="rect">
            <a:avLst/>
          </a:prstGeom>
        </p:spPr>
        <p:txBody>
          <a:bodyPr wrap="none">
            <a:spAutoFit/>
          </a:bodyPr>
          <a:lstStyle/>
          <a:p>
            <a:r>
              <a:rPr lang="en-US" altLang="zh-CN" b="1" dirty="0">
                <a:solidFill>
                  <a:schemeClr val="accent3">
                    <a:lumMod val="75000"/>
                  </a:schemeClr>
                </a:solidFill>
                <a:latin typeface="Calibri" panose="020F0502020204030204" pitchFamily="34" charset="0"/>
                <a:cs typeface="Calibri" panose="020F0502020204030204" pitchFamily="34" charset="0"/>
              </a:rPr>
              <a:t>Physical Review Letters</a:t>
            </a:r>
            <a:endParaRPr lang="en-US" altLang="zh-CN" b="1" i="0" dirty="0">
              <a:solidFill>
                <a:schemeClr val="accent3">
                  <a:lumMod val="75000"/>
                </a:schemeClr>
              </a:solidFill>
              <a:latin typeface="Calibri" panose="020F0502020204030204" pitchFamily="34" charset="0"/>
              <a:cs typeface="Calibri" panose="020F0502020204030204" pitchFamily="34" charset="0"/>
            </a:endParaRPr>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8786" y="361349"/>
            <a:ext cx="1929511" cy="2700000"/>
          </a:xfrm>
          <a:prstGeom prst="rect">
            <a:avLst/>
          </a:prstGeom>
          <a:ln>
            <a:solidFill>
              <a:schemeClr val="tx1"/>
            </a:solidFill>
          </a:ln>
        </p:spPr>
      </p:pic>
      <p:sp>
        <p:nvSpPr>
          <p:cNvPr id="14" name="矩形 13"/>
          <p:cNvSpPr/>
          <p:nvPr/>
        </p:nvSpPr>
        <p:spPr>
          <a:xfrm>
            <a:off x="6405180" y="3140968"/>
            <a:ext cx="2776722" cy="369332"/>
          </a:xfrm>
          <a:prstGeom prst="rect">
            <a:avLst/>
          </a:prstGeom>
        </p:spPr>
        <p:txBody>
          <a:bodyPr wrap="none">
            <a:spAutoFit/>
          </a:bodyPr>
          <a:lstStyle/>
          <a:p>
            <a:r>
              <a:rPr lang="en-US" altLang="zh-CN" b="1" dirty="0">
                <a:solidFill>
                  <a:schemeClr val="accent1"/>
                </a:solidFill>
                <a:latin typeface="Calibri" panose="020F0502020204030204" pitchFamily="34" charset="0"/>
                <a:cs typeface="Calibri" panose="020F0502020204030204" pitchFamily="34" charset="0"/>
              </a:rPr>
              <a:t>Reviews of Modern Physics</a:t>
            </a:r>
          </a:p>
        </p:txBody>
      </p:sp>
      <p:pic>
        <p:nvPicPr>
          <p:cNvPr id="15" name="图片 14"/>
          <p:cNvPicPr>
            <a:picLocks noChangeAspect="1"/>
          </p:cNvPicPr>
          <p:nvPr/>
        </p:nvPicPr>
        <p:blipFill rotWithShape="1">
          <a:blip r:embed="rId5">
            <a:extLst>
              <a:ext uri="{28A0092B-C50C-407E-A947-70E740481C1C}">
                <a14:useLocalDpi xmlns:a14="http://schemas.microsoft.com/office/drawing/2010/main" val="0"/>
              </a:ext>
            </a:extLst>
          </a:blip>
          <a:srcRect l="1274" r="573"/>
          <a:stretch/>
        </p:blipFill>
        <p:spPr>
          <a:xfrm>
            <a:off x="6812096" y="3573016"/>
            <a:ext cx="1976138" cy="2700000"/>
          </a:xfrm>
          <a:prstGeom prst="rect">
            <a:avLst/>
          </a:prstGeom>
          <a:ln>
            <a:solidFill>
              <a:schemeClr val="tx1"/>
            </a:solidFill>
          </a:ln>
        </p:spPr>
      </p:pic>
      <p:sp>
        <p:nvSpPr>
          <p:cNvPr id="16" name="矩形 15"/>
          <p:cNvSpPr/>
          <p:nvPr/>
        </p:nvSpPr>
        <p:spPr>
          <a:xfrm>
            <a:off x="6874105" y="6381328"/>
            <a:ext cx="1874359" cy="369332"/>
          </a:xfrm>
          <a:prstGeom prst="rect">
            <a:avLst/>
          </a:prstGeom>
        </p:spPr>
        <p:txBody>
          <a:bodyPr wrap="none">
            <a:spAutoFit/>
          </a:bodyPr>
          <a:lstStyle/>
          <a:p>
            <a:r>
              <a:rPr lang="en-US" altLang="zh-CN" b="1" dirty="0" smtClean="0">
                <a:solidFill>
                  <a:schemeClr val="accent2">
                    <a:lumMod val="60000"/>
                    <a:lumOff val="40000"/>
                  </a:schemeClr>
                </a:solidFill>
                <a:latin typeface="Calibri" panose="020F0502020204030204" pitchFamily="34" charset="0"/>
                <a:cs typeface="Calibri" panose="020F0502020204030204" pitchFamily="34" charset="0"/>
              </a:rPr>
              <a:t>Physical Review B</a:t>
            </a:r>
            <a:endParaRPr lang="en-US" altLang="zh-CN" b="1" dirty="0">
              <a:solidFill>
                <a:schemeClr val="accent2">
                  <a:lumMod val="60000"/>
                  <a:lumOff val="40000"/>
                </a:schemeClr>
              </a:solidFill>
              <a:latin typeface="Calibri" panose="020F0502020204030204" pitchFamily="34" charset="0"/>
              <a:cs typeface="Calibri" panose="020F0502020204030204" pitchFamily="34" charset="0"/>
            </a:endParaRPr>
          </a:p>
        </p:txBody>
      </p:sp>
      <p:sp>
        <p:nvSpPr>
          <p:cNvPr id="17" name="矩形 16"/>
          <p:cNvSpPr/>
          <p:nvPr/>
        </p:nvSpPr>
        <p:spPr>
          <a:xfrm>
            <a:off x="4293027" y="6387196"/>
            <a:ext cx="1883977" cy="369332"/>
          </a:xfrm>
          <a:prstGeom prst="rect">
            <a:avLst/>
          </a:prstGeom>
        </p:spPr>
        <p:txBody>
          <a:bodyPr wrap="none">
            <a:spAutoFit/>
          </a:bodyPr>
          <a:lstStyle/>
          <a:p>
            <a:r>
              <a:rPr lang="en-US" altLang="zh-CN" b="1" dirty="0" smtClean="0">
                <a:solidFill>
                  <a:schemeClr val="tx2"/>
                </a:solidFill>
                <a:latin typeface="Calibri" panose="020F0502020204030204" pitchFamily="34" charset="0"/>
                <a:cs typeface="Calibri" panose="020F0502020204030204" pitchFamily="34" charset="0"/>
              </a:rPr>
              <a:t>Physical Review A</a:t>
            </a:r>
            <a:endParaRPr lang="en-US" altLang="zh-CN" b="1" dirty="0">
              <a:solidFill>
                <a:schemeClr val="tx2"/>
              </a:solidFill>
              <a:latin typeface="Calibri" panose="020F0502020204030204" pitchFamily="34" charset="0"/>
              <a:cs typeface="Calibri" panose="020F0502020204030204" pitchFamily="34" charset="0"/>
            </a:endParaRPr>
          </a:p>
        </p:txBody>
      </p:sp>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6889" y="3573016"/>
            <a:ext cx="1944293" cy="2700000"/>
          </a:xfrm>
          <a:prstGeom prst="rect">
            <a:avLst/>
          </a:prstGeom>
          <a:ln>
            <a:solidFill>
              <a:schemeClr val="tx1"/>
            </a:solidFill>
          </a:ln>
        </p:spPr>
      </p:pic>
      <p:sp>
        <p:nvSpPr>
          <p:cNvPr id="18" name="Rectangle 3"/>
          <p:cNvSpPr txBox="1">
            <a:spLocks noChangeArrowheads="1"/>
          </p:cNvSpPr>
          <p:nvPr/>
        </p:nvSpPr>
        <p:spPr bwMode="auto">
          <a:xfrm>
            <a:off x="1218847" y="1124744"/>
            <a:ext cx="2057009" cy="423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1200"/>
              </a:spcBef>
              <a:buNone/>
            </a:pPr>
            <a:r>
              <a:rPr lang="zh-CN" altLang="en-US" sz="1600" dirty="0" smtClean="0"/>
              <a:t>权威期刊</a:t>
            </a:r>
            <a:endParaRPr lang="zh-CN" alt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2498" y="1711350"/>
            <a:ext cx="8643998" cy="577954"/>
          </a:xfrm>
        </p:spPr>
        <p:txBody>
          <a:bodyPr/>
          <a:lstStyle/>
          <a:p>
            <a:pPr>
              <a:lnSpc>
                <a:spcPct val="150000"/>
              </a:lnSpc>
            </a:pPr>
            <a:r>
              <a:rPr lang="en-US" altLang="zh-CN" sz="1800" b="1" dirty="0"/>
              <a:t>APS TOP </a:t>
            </a:r>
            <a:r>
              <a:rPr lang="en-US" altLang="zh-CN" sz="1800" b="1" dirty="0" smtClean="0"/>
              <a:t>Journals</a:t>
            </a:r>
            <a:r>
              <a:rPr lang="en-US" altLang="zh-CN" sz="1800" b="1" dirty="0"/>
              <a:t>:</a:t>
            </a:r>
            <a:r>
              <a:rPr lang="en-US" altLang="zh-CN" sz="1800" b="1" dirty="0" smtClean="0"/>
              <a:t> PRL</a:t>
            </a:r>
          </a:p>
          <a:p>
            <a:pPr lvl="0">
              <a:lnSpc>
                <a:spcPct val="150000"/>
              </a:lnSpc>
            </a:pPr>
            <a:endParaRPr lang="zh-CN" altLang="zh-CN" sz="1800" dirty="0"/>
          </a:p>
        </p:txBody>
      </p:sp>
      <p:sp>
        <p:nvSpPr>
          <p:cNvPr id="13" name="矩形 12"/>
          <p:cNvSpPr/>
          <p:nvPr/>
        </p:nvSpPr>
        <p:spPr>
          <a:xfrm>
            <a:off x="392498" y="2435391"/>
            <a:ext cx="6339742" cy="2031325"/>
          </a:xfrm>
          <a:prstGeom prst="rect">
            <a:avLst/>
          </a:prstGeom>
        </p:spPr>
        <p:txBody>
          <a:bodyPr wrap="square">
            <a:spAutoFit/>
          </a:bodyPr>
          <a:lstStyle/>
          <a:p>
            <a:pPr marL="285750" indent="-285750">
              <a:buFont typeface="Arial" panose="020B0604020202020204" pitchFamily="34" charset="0"/>
              <a:buChar char="•"/>
            </a:pPr>
            <a:r>
              <a:rPr lang="en-US" altLang="zh-CN" dirty="0" smtClean="0">
                <a:latin typeface="Calibri" panose="020F0502020204030204" pitchFamily="34" charset="0"/>
                <a:cs typeface="Calibri" panose="020F0502020204030204" pitchFamily="34" charset="0"/>
              </a:rPr>
              <a:t>PRL </a:t>
            </a:r>
            <a:r>
              <a:rPr lang="en-US" altLang="zh-CN" dirty="0">
                <a:latin typeface="Calibri" panose="020F0502020204030204" pitchFamily="34" charset="0"/>
                <a:cs typeface="Calibri" panose="020F0502020204030204" pitchFamily="34" charset="0"/>
              </a:rPr>
              <a:t>authors gain </a:t>
            </a:r>
            <a:r>
              <a:rPr lang="en-US" altLang="zh-CN" dirty="0" smtClean="0">
                <a:latin typeface="Calibri" panose="020F0502020204030204" pitchFamily="34" charset="0"/>
                <a:cs typeface="Calibri" panose="020F0502020204030204" pitchFamily="34" charset="0"/>
              </a:rPr>
              <a:t>rapid publication </a:t>
            </a:r>
            <a:r>
              <a:rPr lang="en-US" altLang="zh-CN" dirty="0">
                <a:latin typeface="Calibri" panose="020F0502020204030204" pitchFamily="34" charset="0"/>
                <a:cs typeface="Calibri" panose="020F0502020204030204" pitchFamily="34" charset="0"/>
              </a:rPr>
              <a:t>and achieve broad dissemination of their work in the most cited journal in physics. </a:t>
            </a:r>
          </a:p>
          <a:p>
            <a:pPr marL="285750" indent="-285750">
              <a:buFont typeface="Arial" panose="020B0604020202020204" pitchFamily="34" charset="0"/>
              <a:buChar char="•"/>
            </a:pPr>
            <a:r>
              <a:rPr lang="en-US" altLang="zh-CN" b="1" dirty="0">
                <a:solidFill>
                  <a:srgbClr val="0070C0"/>
                </a:solidFill>
                <a:latin typeface="Calibri" panose="020F0502020204030204" pitchFamily="34" charset="0"/>
                <a:cs typeface="Calibri" panose="020F0502020204030204" pitchFamily="34" charset="0"/>
              </a:rPr>
              <a:t>Editors’ </a:t>
            </a:r>
            <a:r>
              <a:rPr lang="en-US" altLang="zh-CN" b="1" dirty="0" smtClean="0">
                <a:solidFill>
                  <a:srgbClr val="0070C0"/>
                </a:solidFill>
                <a:latin typeface="Calibri" panose="020F0502020204030204" pitchFamily="34" charset="0"/>
                <a:cs typeface="Calibri" panose="020F0502020204030204" pitchFamily="34" charset="0"/>
              </a:rPr>
              <a:t>Suggestions</a:t>
            </a:r>
          </a:p>
          <a:p>
            <a:pPr marL="285750" indent="-285750">
              <a:buFont typeface="Arial" panose="020B0604020202020204" pitchFamily="34" charset="0"/>
              <a:buChar char="•"/>
            </a:pPr>
            <a:r>
              <a:rPr lang="en-US" altLang="zh-CN" b="1" dirty="0" smtClean="0">
                <a:solidFill>
                  <a:srgbClr val="0070C0"/>
                </a:solidFill>
                <a:latin typeface="Calibri" panose="020F0502020204030204" pitchFamily="34" charset="0"/>
                <a:cs typeface="Calibri" panose="020F0502020204030204" pitchFamily="34" charset="0"/>
              </a:rPr>
              <a:t>Featured </a:t>
            </a:r>
            <a:r>
              <a:rPr lang="en-US" altLang="zh-CN" b="1" dirty="0">
                <a:solidFill>
                  <a:srgbClr val="0070C0"/>
                </a:solidFill>
                <a:latin typeface="Calibri" panose="020F0502020204030204" pitchFamily="34" charset="0"/>
                <a:cs typeface="Calibri" panose="020F0502020204030204" pitchFamily="34" charset="0"/>
              </a:rPr>
              <a:t>in </a:t>
            </a:r>
            <a:r>
              <a:rPr lang="en-US" altLang="zh-CN" b="1" i="1" dirty="0" smtClean="0">
                <a:solidFill>
                  <a:srgbClr val="0070C0"/>
                </a:solidFill>
                <a:latin typeface="Calibri" panose="020F0502020204030204" pitchFamily="34" charset="0"/>
                <a:cs typeface="Calibri" panose="020F0502020204030204" pitchFamily="34" charset="0"/>
              </a:rPr>
              <a:t>Physics</a:t>
            </a:r>
            <a:endParaRPr lang="en-US" altLang="zh-CN" b="1" i="1" dirty="0">
              <a:solidFill>
                <a:srgbClr val="0070C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altLang="zh-CN" b="1" dirty="0" smtClean="0">
                <a:solidFill>
                  <a:srgbClr val="0070C0"/>
                </a:solidFill>
                <a:latin typeface="Calibri" panose="020F0502020204030204" pitchFamily="34" charset="0"/>
                <a:cs typeface="Calibri" panose="020F0502020204030204" pitchFamily="34" charset="0"/>
              </a:rPr>
              <a:t>Collections</a:t>
            </a:r>
          </a:p>
          <a:p>
            <a:pPr marL="285750" indent="-285750">
              <a:buFont typeface="Arial" panose="020B0604020202020204" pitchFamily="34" charset="0"/>
              <a:buChar char="•"/>
            </a:pPr>
            <a:r>
              <a:rPr lang="en-US" altLang="zh-CN" b="1" dirty="0" smtClean="0">
                <a:solidFill>
                  <a:srgbClr val="0070C0"/>
                </a:solidFill>
                <a:latin typeface="Calibri" panose="020F0502020204030204" pitchFamily="34" charset="0"/>
                <a:cs typeface="Calibri" panose="020F0502020204030204" pitchFamily="34" charset="0"/>
              </a:rPr>
              <a:t>Publicity: </a:t>
            </a:r>
            <a:r>
              <a:rPr lang="en-US" altLang="zh-CN" dirty="0" smtClean="0">
                <a:latin typeface="Calibri" panose="020F0502020204030204" pitchFamily="34" charset="0"/>
                <a:cs typeface="Calibri" panose="020F0502020204030204" pitchFamily="34" charset="0"/>
              </a:rPr>
              <a:t>NYT, BBC, Nature</a:t>
            </a:r>
          </a:p>
          <a:p>
            <a:pPr marL="285750" indent="-285750">
              <a:buFont typeface="Arial" panose="020B0604020202020204" pitchFamily="34" charset="0"/>
              <a:buChar char="•"/>
            </a:pPr>
            <a:r>
              <a:rPr lang="en-US" altLang="zh-CN" b="1" dirty="0" smtClean="0">
                <a:solidFill>
                  <a:srgbClr val="0070C0"/>
                </a:solidFill>
                <a:latin typeface="Calibri" panose="020F0502020204030204" pitchFamily="34" charset="0"/>
                <a:cs typeface="Calibri" panose="020F0502020204030204" pitchFamily="34" charset="0"/>
              </a:rPr>
              <a:t>Social Media</a:t>
            </a:r>
            <a:endParaRPr lang="en-US" altLang="zh-CN" dirty="0">
              <a:solidFill>
                <a:srgbClr val="0070C0"/>
              </a:solidFill>
              <a:latin typeface="Calibri" panose="020F0502020204030204" pitchFamily="34" charset="0"/>
              <a:cs typeface="Calibri" panose="020F0502020204030204" pitchFamily="34"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700" y="3068960"/>
            <a:ext cx="4810796" cy="1247949"/>
          </a:xfrm>
          <a:prstGeom prst="rect">
            <a:avLst/>
          </a:prstGeom>
          <a:ln>
            <a:solidFill>
              <a:schemeClr val="tx1"/>
            </a:solidFill>
          </a:ln>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9599" y="4466716"/>
            <a:ext cx="2762801" cy="2344862"/>
          </a:xfrm>
          <a:prstGeom prst="rect">
            <a:avLst/>
          </a:prstGeom>
        </p:spPr>
      </p:pic>
      <p:grpSp>
        <p:nvGrpSpPr>
          <p:cNvPr id="11" name="组合 15"/>
          <p:cNvGrpSpPr>
            <a:grpSpLocks/>
          </p:cNvGrpSpPr>
          <p:nvPr/>
        </p:nvGrpSpPr>
        <p:grpSpPr bwMode="auto">
          <a:xfrm>
            <a:off x="428596" y="764705"/>
            <a:ext cx="4018081" cy="723900"/>
            <a:chOff x="4247964" y="2057753"/>
            <a:chExt cx="4019052" cy="723665"/>
          </a:xfrm>
        </p:grpSpPr>
        <p:sp>
          <p:nvSpPr>
            <p:cNvPr id="12" name="TextBox 6"/>
            <p:cNvSpPr txBox="1"/>
            <p:nvPr/>
          </p:nvSpPr>
          <p:spPr>
            <a:xfrm>
              <a:off x="5003796" y="2057753"/>
              <a:ext cx="3263220" cy="461515"/>
            </a:xfrm>
            <a:prstGeom prst="rect">
              <a:avLst/>
            </a:prstGeom>
            <a:noFill/>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物理类数据库资源介绍</a:t>
              </a:r>
            </a:p>
          </p:txBody>
        </p:sp>
        <p:sp>
          <p:nvSpPr>
            <p:cNvPr id="14" name="圆角矩形​​ 10"/>
            <p:cNvSpPr/>
            <p:nvPr/>
          </p:nvSpPr>
          <p:spPr>
            <a:xfrm>
              <a:off x="4247964" y="2133928"/>
              <a:ext cx="647856" cy="647490"/>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1</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sp>
        <p:nvSpPr>
          <p:cNvPr id="15" name="Rectangle 3"/>
          <p:cNvSpPr txBox="1">
            <a:spLocks noChangeArrowheads="1"/>
          </p:cNvSpPr>
          <p:nvPr/>
        </p:nvSpPr>
        <p:spPr bwMode="auto">
          <a:xfrm>
            <a:off x="1218847" y="1124744"/>
            <a:ext cx="2057009" cy="423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1200"/>
              </a:spcBef>
              <a:buNone/>
            </a:pPr>
            <a:r>
              <a:rPr lang="zh-CN" altLang="en-US" sz="1600" dirty="0" smtClean="0"/>
              <a:t>权威期刊</a:t>
            </a:r>
            <a:endParaRPr lang="zh-CN" altLang="en-US" sz="1600" dirty="0"/>
          </a:p>
        </p:txBody>
      </p:sp>
    </p:spTree>
    <p:extLst>
      <p:ext uri="{BB962C8B-B14F-4D97-AF65-F5344CB8AC3E}">
        <p14:creationId xmlns:p14="http://schemas.microsoft.com/office/powerpoint/2010/main" val="342892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2498" y="1711349"/>
            <a:ext cx="8643998" cy="4525963"/>
          </a:xfrm>
        </p:spPr>
        <p:txBody>
          <a:bodyPr/>
          <a:lstStyle/>
          <a:p>
            <a:pPr lvl="0">
              <a:lnSpc>
                <a:spcPct val="150000"/>
              </a:lnSpc>
            </a:pPr>
            <a:r>
              <a:rPr lang="zh-CN" altLang="en-US" sz="1800" b="1" dirty="0" smtClean="0"/>
              <a:t>什么是“快报 </a:t>
            </a:r>
            <a:r>
              <a:rPr lang="en-US" altLang="zh-CN" sz="1800" b="1" dirty="0" smtClean="0"/>
              <a:t>(Letters)</a:t>
            </a:r>
            <a:r>
              <a:rPr lang="zh-CN" altLang="en-US" sz="1800" b="1" dirty="0" smtClean="0"/>
              <a:t>”？</a:t>
            </a:r>
            <a:endParaRPr lang="zh-CN" altLang="zh-CN" sz="1800" dirty="0"/>
          </a:p>
        </p:txBody>
      </p:sp>
      <p:grpSp>
        <p:nvGrpSpPr>
          <p:cNvPr id="7" name="组合 15"/>
          <p:cNvGrpSpPr>
            <a:grpSpLocks/>
          </p:cNvGrpSpPr>
          <p:nvPr/>
        </p:nvGrpSpPr>
        <p:grpSpPr bwMode="auto">
          <a:xfrm>
            <a:off x="428596" y="764705"/>
            <a:ext cx="4018081" cy="723900"/>
            <a:chOff x="4247964" y="2057753"/>
            <a:chExt cx="4019052" cy="723665"/>
          </a:xfrm>
        </p:grpSpPr>
        <p:sp>
          <p:nvSpPr>
            <p:cNvPr id="8" name="TextBox 6"/>
            <p:cNvSpPr txBox="1"/>
            <p:nvPr/>
          </p:nvSpPr>
          <p:spPr>
            <a:xfrm>
              <a:off x="5003796" y="2057753"/>
              <a:ext cx="3263220" cy="461515"/>
            </a:xfrm>
            <a:prstGeom prst="rect">
              <a:avLst/>
            </a:prstGeom>
            <a:noFill/>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物理类数据库资源介绍</a:t>
              </a:r>
            </a:p>
          </p:txBody>
        </p:sp>
        <p:sp>
          <p:nvSpPr>
            <p:cNvPr id="9" name="圆角矩形​​ 10"/>
            <p:cNvSpPr/>
            <p:nvPr/>
          </p:nvSpPr>
          <p:spPr>
            <a:xfrm>
              <a:off x="4247964" y="2133928"/>
              <a:ext cx="647856" cy="647490"/>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1</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t="5122"/>
          <a:stretch/>
        </p:blipFill>
        <p:spPr>
          <a:xfrm>
            <a:off x="918353" y="2564903"/>
            <a:ext cx="2166025" cy="2988000"/>
          </a:xfrm>
          <a:prstGeom prst="rect">
            <a:avLst/>
          </a:prstGeom>
          <a:ln>
            <a:solidFill>
              <a:schemeClr val="tx1"/>
            </a:solidFill>
          </a:ln>
        </p:spPr>
      </p:pic>
      <p:sp>
        <p:nvSpPr>
          <p:cNvPr id="12" name="矩形 11"/>
          <p:cNvSpPr/>
          <p:nvPr/>
        </p:nvSpPr>
        <p:spPr>
          <a:xfrm>
            <a:off x="745804" y="5589240"/>
            <a:ext cx="2530052" cy="384721"/>
          </a:xfrm>
          <a:prstGeom prst="rect">
            <a:avLst/>
          </a:prstGeom>
        </p:spPr>
        <p:txBody>
          <a:bodyPr wrap="none">
            <a:spAutoFit/>
          </a:bodyPr>
          <a:lstStyle/>
          <a:p>
            <a:r>
              <a:rPr lang="en-US" altLang="zh-CN" sz="1900" b="1" dirty="0">
                <a:solidFill>
                  <a:schemeClr val="accent3">
                    <a:lumMod val="75000"/>
                  </a:schemeClr>
                </a:solidFill>
                <a:latin typeface="Calibri" panose="020F0502020204030204" pitchFamily="34" charset="0"/>
                <a:cs typeface="Calibri" panose="020F0502020204030204" pitchFamily="34" charset="0"/>
              </a:rPr>
              <a:t>Physical Review Letters</a:t>
            </a:r>
            <a:endParaRPr lang="en-US" altLang="zh-CN" sz="1900" b="1" i="0" dirty="0">
              <a:solidFill>
                <a:schemeClr val="accent3">
                  <a:lumMod val="75000"/>
                </a:schemeClr>
              </a:solidFill>
              <a:latin typeface="Calibri" panose="020F0502020204030204" pitchFamily="34" charset="0"/>
              <a:cs typeface="Calibri" panose="020F0502020204030204" pitchFamily="34" charset="0"/>
            </a:endParaRPr>
          </a:p>
        </p:txBody>
      </p:sp>
      <p:sp>
        <p:nvSpPr>
          <p:cNvPr id="13" name="矩形 12"/>
          <p:cNvSpPr/>
          <p:nvPr/>
        </p:nvSpPr>
        <p:spPr>
          <a:xfrm>
            <a:off x="3539005" y="2564903"/>
            <a:ext cx="5353475" cy="2585323"/>
          </a:xfrm>
          <a:prstGeom prst="rect">
            <a:avLst/>
          </a:prstGeom>
        </p:spPr>
        <p:txBody>
          <a:bodyPr wrap="square">
            <a:spAutoFit/>
          </a:bodyPr>
          <a:lstStyle/>
          <a:p>
            <a:pPr marL="285750" indent="-285750">
              <a:buFont typeface="Arial" panose="020B0604020202020204" pitchFamily="34" charset="0"/>
              <a:buChar char="•"/>
            </a:pPr>
            <a:r>
              <a:rPr lang="en-US" altLang="zh-CN" dirty="0" smtClean="0">
                <a:latin typeface="Calibri" panose="020F0502020204030204" pitchFamily="34" charset="0"/>
                <a:cs typeface="Calibri" panose="020F0502020204030204" pitchFamily="34" charset="0"/>
              </a:rPr>
              <a:t>【</a:t>
            </a:r>
            <a:r>
              <a:rPr lang="zh-CN" altLang="en-US" dirty="0" smtClean="0">
                <a:latin typeface="Calibri" panose="020F0502020204030204" pitchFamily="34" charset="0"/>
                <a:cs typeface="Calibri" panose="020F0502020204030204" pitchFamily="34" charset="0"/>
              </a:rPr>
              <a:t>简短</a:t>
            </a:r>
            <a:r>
              <a:rPr lang="en-US" altLang="zh-CN" dirty="0" smtClean="0">
                <a:latin typeface="Calibri" panose="020F0502020204030204" pitchFamily="34" charset="0"/>
                <a:cs typeface="Calibri" panose="020F0502020204030204" pitchFamily="34" charset="0"/>
              </a:rPr>
              <a:t>】</a:t>
            </a:r>
            <a:r>
              <a:rPr lang="zh-CN" altLang="en-US" dirty="0" smtClean="0">
                <a:latin typeface="Calibri" panose="020F0502020204030204" pitchFamily="34" charset="0"/>
                <a:cs typeface="Calibri" panose="020F0502020204030204" pitchFamily="34" charset="0"/>
              </a:rPr>
              <a:t>和</a:t>
            </a:r>
            <a:r>
              <a:rPr lang="en-US" altLang="zh-CN" dirty="0" smtClean="0">
                <a:latin typeface="Calibri" panose="020F0502020204030204" pitchFamily="34" charset="0"/>
                <a:cs typeface="Calibri" panose="020F0502020204030204" pitchFamily="34" charset="0"/>
              </a:rPr>
              <a:t>【</a:t>
            </a:r>
            <a:r>
              <a:rPr lang="zh-CN" altLang="en-US" dirty="0" smtClean="0">
                <a:latin typeface="Calibri" panose="020F0502020204030204" pitchFamily="34" charset="0"/>
                <a:cs typeface="Calibri" panose="020F0502020204030204" pitchFamily="34" charset="0"/>
              </a:rPr>
              <a:t>直奔主题</a:t>
            </a:r>
            <a:r>
              <a:rPr lang="en-US" altLang="zh-CN" dirty="0" smtClean="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altLang="zh-CN"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altLang="zh-CN" dirty="0" smtClean="0">
                <a:latin typeface="Calibri" panose="020F0502020204030204" pitchFamily="34" charset="0"/>
                <a:cs typeface="Calibri" panose="020F0502020204030204" pitchFamily="34" charset="0"/>
              </a:rPr>
              <a:t>【</a:t>
            </a:r>
            <a:r>
              <a:rPr lang="zh-CN" altLang="en-US" dirty="0" smtClean="0">
                <a:latin typeface="Calibri" panose="020F0502020204030204" pitchFamily="34" charset="0"/>
                <a:cs typeface="Calibri" panose="020F0502020204030204" pitchFamily="34" charset="0"/>
              </a:rPr>
              <a:t>创新性</a:t>
            </a:r>
            <a:r>
              <a:rPr lang="en-US" altLang="zh-CN" dirty="0" smtClean="0">
                <a:latin typeface="Calibri" panose="020F0502020204030204" pitchFamily="34" charset="0"/>
                <a:cs typeface="Calibri" panose="020F0502020204030204" pitchFamily="34" charset="0"/>
              </a:rPr>
              <a:t>】</a:t>
            </a:r>
            <a:r>
              <a:rPr lang="zh-CN" altLang="en-US" dirty="0" smtClean="0">
                <a:latin typeface="Calibri" panose="020F0502020204030204" pitchFamily="34" charset="0"/>
                <a:cs typeface="Calibri" panose="020F0502020204030204" pitchFamily="34" charset="0"/>
              </a:rPr>
              <a:t>和</a:t>
            </a:r>
            <a:r>
              <a:rPr lang="en-US" altLang="zh-CN" dirty="0" smtClean="0">
                <a:latin typeface="Calibri" panose="020F0502020204030204" pitchFamily="34" charset="0"/>
                <a:cs typeface="Calibri" panose="020F0502020204030204" pitchFamily="34" charset="0"/>
              </a:rPr>
              <a:t>【</a:t>
            </a:r>
            <a:r>
              <a:rPr lang="zh-CN" altLang="en-US" dirty="0" smtClean="0">
                <a:latin typeface="Calibri" panose="020F0502020204030204" pitchFamily="34" charset="0"/>
                <a:cs typeface="Calibri" panose="020F0502020204030204" pitchFamily="34" charset="0"/>
              </a:rPr>
              <a:t>启迪性</a:t>
            </a:r>
            <a:r>
              <a:rPr lang="en-US" altLang="zh-CN" dirty="0" smtClean="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altLang="zh-CN"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zh-CN" altLang="en-US" dirty="0" smtClean="0">
                <a:latin typeface="Calibri" panose="020F0502020204030204" pitchFamily="34" charset="0"/>
                <a:cs typeface="Calibri" panose="020F0502020204030204" pitchFamily="34" charset="0"/>
              </a:rPr>
              <a:t>从</a:t>
            </a:r>
            <a:r>
              <a:rPr lang="en-US" altLang="zh-CN" dirty="0" smtClean="0">
                <a:latin typeface="Calibri" panose="020F0502020204030204" pitchFamily="34" charset="0"/>
                <a:cs typeface="Calibri" panose="020F0502020204030204" pitchFamily="34" charset="0"/>
              </a:rPr>
              <a:t>【</a:t>
            </a:r>
            <a:r>
              <a:rPr lang="zh-CN" altLang="en-US" dirty="0" smtClean="0">
                <a:latin typeface="Calibri" panose="020F0502020204030204" pitchFamily="34" charset="0"/>
                <a:cs typeface="Calibri" panose="020F0502020204030204" pitchFamily="34" charset="0"/>
              </a:rPr>
              <a:t>投稿</a:t>
            </a:r>
            <a:r>
              <a:rPr lang="en-US" altLang="zh-CN" dirty="0" smtClean="0">
                <a:latin typeface="Calibri" panose="020F0502020204030204" pitchFamily="34" charset="0"/>
                <a:cs typeface="Calibri" panose="020F0502020204030204" pitchFamily="34" charset="0"/>
              </a:rPr>
              <a:t>】</a:t>
            </a:r>
            <a:r>
              <a:rPr lang="zh-CN" altLang="en-US" dirty="0" smtClean="0">
                <a:latin typeface="Calibri" panose="020F0502020204030204" pitchFamily="34" charset="0"/>
                <a:cs typeface="Calibri" panose="020F0502020204030204" pitchFamily="34" charset="0"/>
              </a:rPr>
              <a:t>到</a:t>
            </a:r>
            <a:r>
              <a:rPr lang="en-US" altLang="zh-CN" dirty="0" smtClean="0">
                <a:latin typeface="Calibri" panose="020F0502020204030204" pitchFamily="34" charset="0"/>
                <a:cs typeface="Calibri" panose="020F0502020204030204" pitchFamily="34" charset="0"/>
              </a:rPr>
              <a:t>【</a:t>
            </a:r>
            <a:r>
              <a:rPr lang="zh-CN" altLang="en-US" dirty="0" smtClean="0">
                <a:latin typeface="Calibri" panose="020F0502020204030204" pitchFamily="34" charset="0"/>
                <a:cs typeface="Calibri" panose="020F0502020204030204" pitchFamily="34" charset="0"/>
              </a:rPr>
              <a:t>最终发表</a:t>
            </a:r>
            <a:r>
              <a:rPr lang="en-US" altLang="zh-CN" dirty="0" smtClean="0">
                <a:latin typeface="Calibri" panose="020F0502020204030204" pitchFamily="34" charset="0"/>
                <a:cs typeface="Calibri" panose="020F0502020204030204" pitchFamily="34" charset="0"/>
              </a:rPr>
              <a:t>】</a:t>
            </a:r>
            <a:r>
              <a:rPr lang="zh-CN" altLang="en-US" dirty="0" smtClean="0">
                <a:latin typeface="Calibri" panose="020F0502020204030204" pitchFamily="34" charset="0"/>
                <a:cs typeface="Calibri" panose="020F0502020204030204" pitchFamily="34" charset="0"/>
              </a:rPr>
              <a:t>流程较短</a:t>
            </a:r>
            <a:endParaRPr lang="en-US" altLang="zh-CN"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altLang="zh-CN"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zh-CN" altLang="en-US" dirty="0" smtClean="0">
                <a:latin typeface="Calibri" panose="020F0502020204030204" pitchFamily="34" charset="0"/>
                <a:cs typeface="Calibri" panose="020F0502020204030204" pitchFamily="34" charset="0"/>
              </a:rPr>
              <a:t>更容易被学术杂志和媒体转载</a:t>
            </a:r>
            <a:endParaRPr lang="en-US" altLang="zh-CN"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altLang="zh-CN"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zh-CN" altLang="en-US" dirty="0" smtClean="0">
                <a:latin typeface="Calibri" panose="020F0502020204030204" pitchFamily="34" charset="0"/>
                <a:cs typeface="Calibri" panose="020F0502020204030204" pitchFamily="34" charset="0"/>
              </a:rPr>
              <a:t>其他短文章</a:t>
            </a:r>
            <a:endParaRPr lang="en-US" altLang="zh-CN" dirty="0">
              <a:latin typeface="Calibri" panose="020F0502020204030204" pitchFamily="34" charset="0"/>
              <a:cs typeface="Calibri" panose="020F0502020204030204" pitchFamily="34" charset="0"/>
            </a:endParaRPr>
          </a:p>
        </p:txBody>
      </p:sp>
      <p:sp>
        <p:nvSpPr>
          <p:cNvPr id="2" name="矩形 1"/>
          <p:cNvSpPr/>
          <p:nvPr/>
        </p:nvSpPr>
        <p:spPr>
          <a:xfrm>
            <a:off x="3642278" y="5440735"/>
            <a:ext cx="1741246" cy="461665"/>
          </a:xfrm>
          <a:prstGeom prst="rect">
            <a:avLst/>
          </a:prstGeom>
        </p:spPr>
        <p:txBody>
          <a:bodyPr wrap="none">
            <a:spAutoFit/>
          </a:bodyPr>
          <a:lstStyle/>
          <a:p>
            <a:r>
              <a:rPr lang="en-US" altLang="zh-CN" sz="2400" b="1" dirty="0">
                <a:solidFill>
                  <a:srgbClr val="C00000"/>
                </a:solidFill>
                <a:latin typeface="Calibri" panose="020F0502020204030204" pitchFamily="34" charset="0"/>
                <a:cs typeface="Calibri" panose="020F0502020204030204" pitchFamily="34" charset="0"/>
              </a:rPr>
              <a:t>3,750 words</a:t>
            </a:r>
            <a:endParaRPr lang="zh-CN" altLang="en-US" sz="2400" b="1" dirty="0">
              <a:solidFill>
                <a:srgbClr val="C00000"/>
              </a:solidFill>
              <a:latin typeface="Calibri" panose="020F0502020204030204" pitchFamily="34" charset="0"/>
              <a:cs typeface="Calibri" panose="020F0502020204030204" pitchFamily="34" charset="0"/>
            </a:endParaRPr>
          </a:p>
        </p:txBody>
      </p:sp>
      <p:sp>
        <p:nvSpPr>
          <p:cNvPr id="15" name="Rectangle 3"/>
          <p:cNvSpPr txBox="1">
            <a:spLocks noChangeArrowheads="1"/>
          </p:cNvSpPr>
          <p:nvPr/>
        </p:nvSpPr>
        <p:spPr bwMode="auto">
          <a:xfrm>
            <a:off x="1218847" y="1124744"/>
            <a:ext cx="2057009" cy="423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1200"/>
              </a:spcBef>
              <a:buNone/>
            </a:pPr>
            <a:r>
              <a:rPr lang="zh-CN" altLang="en-US" sz="1600" dirty="0" smtClean="0"/>
              <a:t>权威期刊</a:t>
            </a:r>
            <a:endParaRPr lang="zh-CN" altLang="en-US" sz="1600" dirty="0"/>
          </a:p>
        </p:txBody>
      </p:sp>
      <p:sp>
        <p:nvSpPr>
          <p:cNvPr id="16" name="矩形 15"/>
          <p:cNvSpPr/>
          <p:nvPr/>
        </p:nvSpPr>
        <p:spPr>
          <a:xfrm>
            <a:off x="6215742" y="5440735"/>
            <a:ext cx="2026837" cy="461665"/>
          </a:xfrm>
          <a:prstGeom prst="rect">
            <a:avLst/>
          </a:prstGeom>
        </p:spPr>
        <p:txBody>
          <a:bodyPr wrap="none">
            <a:spAutoFit/>
          </a:bodyPr>
          <a:lstStyle/>
          <a:p>
            <a:r>
              <a:rPr lang="en-US" altLang="zh-CN" sz="2400" b="1" dirty="0" smtClean="0">
                <a:solidFill>
                  <a:srgbClr val="C00000"/>
                </a:solidFill>
                <a:latin typeface="Calibri" panose="020F0502020204030204" pitchFamily="34" charset="0"/>
                <a:cs typeface="Calibri" panose="020F0502020204030204" pitchFamily="34" charset="0"/>
              </a:rPr>
              <a:t>min: 3 months</a:t>
            </a:r>
            <a:endParaRPr lang="zh-CN" altLang="en-US" sz="24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437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2498" y="1711349"/>
            <a:ext cx="8643998" cy="4525963"/>
          </a:xfrm>
        </p:spPr>
        <p:txBody>
          <a:bodyPr/>
          <a:lstStyle/>
          <a:p>
            <a:pPr lvl="0">
              <a:lnSpc>
                <a:spcPct val="150000"/>
              </a:lnSpc>
            </a:pPr>
            <a:r>
              <a:rPr lang="zh-CN" altLang="en-US" sz="1800" b="1" dirty="0" smtClean="0"/>
              <a:t>什么是“快报 </a:t>
            </a:r>
            <a:r>
              <a:rPr lang="en-US" altLang="zh-CN" sz="1800" b="1" dirty="0" smtClean="0"/>
              <a:t>(Letters)</a:t>
            </a:r>
            <a:r>
              <a:rPr lang="zh-CN" altLang="en-US" sz="1800" b="1" dirty="0" smtClean="0"/>
              <a:t>”？</a:t>
            </a:r>
            <a:endParaRPr lang="zh-CN" altLang="zh-CN" sz="1800" dirty="0"/>
          </a:p>
        </p:txBody>
      </p:sp>
      <p:grpSp>
        <p:nvGrpSpPr>
          <p:cNvPr id="7" name="组合 15"/>
          <p:cNvGrpSpPr>
            <a:grpSpLocks/>
          </p:cNvGrpSpPr>
          <p:nvPr/>
        </p:nvGrpSpPr>
        <p:grpSpPr bwMode="auto">
          <a:xfrm>
            <a:off x="428596" y="764705"/>
            <a:ext cx="4018081" cy="723900"/>
            <a:chOff x="4247964" y="2057753"/>
            <a:chExt cx="4019052" cy="723665"/>
          </a:xfrm>
        </p:grpSpPr>
        <p:sp>
          <p:nvSpPr>
            <p:cNvPr id="8" name="TextBox 6"/>
            <p:cNvSpPr txBox="1"/>
            <p:nvPr/>
          </p:nvSpPr>
          <p:spPr>
            <a:xfrm>
              <a:off x="5003796" y="2057753"/>
              <a:ext cx="3263220" cy="461515"/>
            </a:xfrm>
            <a:prstGeom prst="rect">
              <a:avLst/>
            </a:prstGeom>
            <a:noFill/>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物理类数据库资源介绍</a:t>
              </a:r>
            </a:p>
          </p:txBody>
        </p:sp>
        <p:sp>
          <p:nvSpPr>
            <p:cNvPr id="9" name="圆角矩形​​ 10"/>
            <p:cNvSpPr/>
            <p:nvPr/>
          </p:nvSpPr>
          <p:spPr>
            <a:xfrm>
              <a:off x="4247964" y="2133928"/>
              <a:ext cx="647856" cy="647490"/>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1</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t="5122"/>
          <a:stretch/>
        </p:blipFill>
        <p:spPr>
          <a:xfrm>
            <a:off x="918353" y="2564903"/>
            <a:ext cx="2166025" cy="2988000"/>
          </a:xfrm>
          <a:prstGeom prst="rect">
            <a:avLst/>
          </a:prstGeom>
          <a:ln>
            <a:solidFill>
              <a:schemeClr val="tx1"/>
            </a:solidFill>
          </a:ln>
        </p:spPr>
      </p:pic>
      <p:sp>
        <p:nvSpPr>
          <p:cNvPr id="12" name="矩形 11"/>
          <p:cNvSpPr/>
          <p:nvPr/>
        </p:nvSpPr>
        <p:spPr>
          <a:xfrm>
            <a:off x="745804" y="5589240"/>
            <a:ext cx="2530052" cy="384721"/>
          </a:xfrm>
          <a:prstGeom prst="rect">
            <a:avLst/>
          </a:prstGeom>
        </p:spPr>
        <p:txBody>
          <a:bodyPr wrap="none">
            <a:spAutoFit/>
          </a:bodyPr>
          <a:lstStyle/>
          <a:p>
            <a:r>
              <a:rPr lang="en-US" altLang="zh-CN" sz="1900" b="1" dirty="0">
                <a:solidFill>
                  <a:schemeClr val="accent3">
                    <a:lumMod val="75000"/>
                  </a:schemeClr>
                </a:solidFill>
                <a:latin typeface="Calibri" panose="020F0502020204030204" pitchFamily="34" charset="0"/>
                <a:cs typeface="Calibri" panose="020F0502020204030204" pitchFamily="34" charset="0"/>
              </a:rPr>
              <a:t>Physical Review Letters</a:t>
            </a:r>
            <a:endParaRPr lang="en-US" altLang="zh-CN" sz="1900" b="1" i="0" dirty="0">
              <a:solidFill>
                <a:schemeClr val="accent3">
                  <a:lumMod val="75000"/>
                </a:schemeClr>
              </a:solidFill>
              <a:latin typeface="Calibri" panose="020F0502020204030204" pitchFamily="34" charset="0"/>
              <a:cs typeface="Calibri" panose="020F0502020204030204" pitchFamily="34" charset="0"/>
            </a:endParaRPr>
          </a:p>
        </p:txBody>
      </p:sp>
      <p:sp>
        <p:nvSpPr>
          <p:cNvPr id="13" name="矩形 12"/>
          <p:cNvSpPr/>
          <p:nvPr/>
        </p:nvSpPr>
        <p:spPr>
          <a:xfrm>
            <a:off x="3539005" y="2564903"/>
            <a:ext cx="4993435" cy="2585323"/>
          </a:xfrm>
          <a:prstGeom prst="rect">
            <a:avLst/>
          </a:prstGeom>
        </p:spPr>
        <p:txBody>
          <a:bodyPr wrap="square">
            <a:spAutoFit/>
          </a:bodyPr>
          <a:lstStyle/>
          <a:p>
            <a:pPr marL="285750" indent="-285750">
              <a:buFont typeface="Arial" panose="020B0604020202020204" pitchFamily="34" charset="0"/>
              <a:buChar char="•"/>
            </a:pPr>
            <a:r>
              <a:rPr lang="zh-CN" altLang="en-US" dirty="0" smtClean="0">
                <a:latin typeface="Calibri" panose="020F0502020204030204" pitchFamily="34" charset="0"/>
                <a:cs typeface="Calibri" panose="020F0502020204030204" pitchFamily="34" charset="0"/>
              </a:rPr>
              <a:t>一篇好的快报是怎么样的？</a:t>
            </a:r>
            <a:endParaRPr lang="en-US" altLang="zh-CN"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altLang="zh-CN" dirty="0">
              <a:latin typeface="Calibri" panose="020F0502020204030204" pitchFamily="34" charset="0"/>
              <a:cs typeface="Calibri" panose="020F0502020204030204" pitchFamily="34" charset="0"/>
            </a:endParaRPr>
          </a:p>
          <a:p>
            <a:pPr marL="342900" indent="-342900">
              <a:buFont typeface="+mj-lt"/>
              <a:buAutoNum type="arabicPeriod"/>
            </a:pPr>
            <a:r>
              <a:rPr lang="zh-CN" altLang="en-US" dirty="0" smtClean="0">
                <a:latin typeface="Calibri" panose="020F0502020204030204" pitchFamily="34" charset="0"/>
                <a:cs typeface="Calibri" panose="020F0502020204030204" pitchFamily="34" charset="0"/>
              </a:rPr>
              <a:t>可以影响甚至改变他人对物理学现象的理解</a:t>
            </a:r>
            <a:endParaRPr lang="en-US" altLang="zh-CN" dirty="0" smtClean="0">
              <a:latin typeface="Calibri" panose="020F0502020204030204" pitchFamily="34" charset="0"/>
              <a:cs typeface="Calibri" panose="020F0502020204030204" pitchFamily="34" charset="0"/>
            </a:endParaRPr>
          </a:p>
          <a:p>
            <a:pPr marL="342900" indent="-342900">
              <a:buFont typeface="+mj-lt"/>
              <a:buAutoNum type="arabicPeriod"/>
            </a:pPr>
            <a:endParaRPr lang="en-US" altLang="zh-CN" dirty="0" smtClean="0">
              <a:latin typeface="Calibri" panose="020F0502020204030204" pitchFamily="34" charset="0"/>
              <a:cs typeface="Calibri" panose="020F0502020204030204" pitchFamily="34" charset="0"/>
            </a:endParaRPr>
          </a:p>
          <a:p>
            <a:pPr marL="342900" indent="-342900">
              <a:buFont typeface="+mj-lt"/>
              <a:buAutoNum type="arabicPeriod"/>
            </a:pPr>
            <a:r>
              <a:rPr lang="zh-CN" altLang="en-US" dirty="0">
                <a:latin typeface="Calibri" panose="020F0502020204030204" pitchFamily="34" charset="0"/>
                <a:cs typeface="Calibri" panose="020F0502020204030204" pitchFamily="34" charset="0"/>
              </a:rPr>
              <a:t>体现</a:t>
            </a:r>
            <a:r>
              <a:rPr lang="zh-CN" altLang="en-US" dirty="0" smtClean="0">
                <a:latin typeface="Calibri" panose="020F0502020204030204" pitchFamily="34" charset="0"/>
                <a:cs typeface="Calibri" panose="020F0502020204030204" pitchFamily="34" charset="0"/>
              </a:rPr>
              <a:t>出分析或实验的可操作性</a:t>
            </a:r>
            <a:endParaRPr lang="en-US" altLang="zh-CN" dirty="0" smtClean="0">
              <a:latin typeface="Calibri" panose="020F0502020204030204" pitchFamily="34" charset="0"/>
              <a:cs typeface="Calibri" panose="020F0502020204030204" pitchFamily="34" charset="0"/>
            </a:endParaRPr>
          </a:p>
          <a:p>
            <a:pPr marL="342900" indent="-342900">
              <a:buFont typeface="+mj-lt"/>
              <a:buAutoNum type="arabicPeriod"/>
            </a:pPr>
            <a:endParaRPr lang="en-US" altLang="zh-CN" dirty="0" smtClean="0">
              <a:latin typeface="Calibri" panose="020F0502020204030204" pitchFamily="34" charset="0"/>
              <a:cs typeface="Calibri" panose="020F0502020204030204" pitchFamily="34" charset="0"/>
            </a:endParaRPr>
          </a:p>
          <a:p>
            <a:pPr marL="342900" indent="-342900">
              <a:buFont typeface="+mj-lt"/>
              <a:buAutoNum type="arabicPeriod"/>
            </a:pPr>
            <a:r>
              <a:rPr lang="zh-CN" altLang="en-US" dirty="0">
                <a:latin typeface="Calibri" panose="020F0502020204030204" pitchFamily="34" charset="0"/>
                <a:cs typeface="Calibri" panose="020F0502020204030204" pitchFamily="34" charset="0"/>
              </a:rPr>
              <a:t>有详有</a:t>
            </a:r>
            <a:r>
              <a:rPr lang="zh-CN" altLang="en-US" dirty="0" smtClean="0">
                <a:latin typeface="Calibri" panose="020F0502020204030204" pitchFamily="34" charset="0"/>
                <a:cs typeface="Calibri" panose="020F0502020204030204" pitchFamily="34" charset="0"/>
              </a:rPr>
              <a:t>略，突出重点</a:t>
            </a:r>
            <a:endParaRPr lang="en-US" altLang="zh-CN" dirty="0" smtClean="0">
              <a:latin typeface="Calibri" panose="020F0502020204030204" pitchFamily="34" charset="0"/>
              <a:cs typeface="Calibri" panose="020F0502020204030204" pitchFamily="34" charset="0"/>
            </a:endParaRPr>
          </a:p>
          <a:p>
            <a:pPr marL="342900" indent="-342900">
              <a:buFont typeface="+mj-lt"/>
              <a:buAutoNum type="arabicPeriod"/>
            </a:pPr>
            <a:endParaRPr lang="en-US" altLang="zh-CN" dirty="0">
              <a:latin typeface="Calibri" panose="020F0502020204030204" pitchFamily="34" charset="0"/>
              <a:cs typeface="Calibri" panose="020F0502020204030204" pitchFamily="34" charset="0"/>
            </a:endParaRPr>
          </a:p>
          <a:p>
            <a:pPr marL="342900" indent="-342900">
              <a:buFont typeface="+mj-lt"/>
              <a:buAutoNum type="arabicPeriod"/>
            </a:pPr>
            <a:r>
              <a:rPr lang="zh-CN" altLang="en-US" dirty="0" smtClean="0">
                <a:latin typeface="Calibri" panose="020F0502020204030204" pitchFamily="34" charset="0"/>
                <a:cs typeface="Calibri" panose="020F0502020204030204" pitchFamily="34" charset="0"/>
              </a:rPr>
              <a:t>“说明书文风”</a:t>
            </a:r>
            <a:endParaRPr lang="en-US" altLang="zh-CN" dirty="0">
              <a:latin typeface="Calibri" panose="020F0502020204030204" pitchFamily="34" charset="0"/>
              <a:cs typeface="Calibri" panose="020F0502020204030204" pitchFamily="34" charset="0"/>
            </a:endParaRPr>
          </a:p>
        </p:txBody>
      </p:sp>
      <p:sp>
        <p:nvSpPr>
          <p:cNvPr id="15" name="Rectangle 3"/>
          <p:cNvSpPr txBox="1">
            <a:spLocks noChangeArrowheads="1"/>
          </p:cNvSpPr>
          <p:nvPr/>
        </p:nvSpPr>
        <p:spPr bwMode="auto">
          <a:xfrm>
            <a:off x="1218847" y="1124744"/>
            <a:ext cx="2057009" cy="423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1200"/>
              </a:spcBef>
              <a:buNone/>
            </a:pPr>
            <a:r>
              <a:rPr lang="zh-CN" altLang="en-US" sz="1600" dirty="0" smtClean="0"/>
              <a:t>权威期刊</a:t>
            </a:r>
            <a:endParaRPr lang="zh-CN" altLang="en-US" sz="1600" dirty="0"/>
          </a:p>
        </p:txBody>
      </p:sp>
      <p:sp>
        <p:nvSpPr>
          <p:cNvPr id="4" name="矩形 3"/>
          <p:cNvSpPr/>
          <p:nvPr/>
        </p:nvSpPr>
        <p:spPr>
          <a:xfrm>
            <a:off x="2380464" y="5891294"/>
            <a:ext cx="6656032" cy="830997"/>
          </a:xfrm>
          <a:prstGeom prst="rect">
            <a:avLst/>
          </a:prstGeom>
        </p:spPr>
        <p:txBody>
          <a:bodyPr wrap="square">
            <a:spAutoFit/>
          </a:bodyPr>
          <a:lstStyle/>
          <a:p>
            <a:pPr algn="r"/>
            <a:r>
              <a:rPr lang="zh-CN" altLang="en-US" sz="2400" b="1" dirty="0">
                <a:solidFill>
                  <a:srgbClr val="C00000"/>
                </a:solidFill>
                <a:latin typeface="Calibri" panose="020F0502020204030204" pitchFamily="34" charset="0"/>
                <a:cs typeface="Calibri" panose="020F0502020204030204" pitchFamily="34" charset="0"/>
              </a:rPr>
              <a:t>请参考</a:t>
            </a:r>
            <a:r>
              <a:rPr lang="zh-CN" altLang="en-US" sz="2400" b="1" dirty="0" smtClean="0">
                <a:solidFill>
                  <a:srgbClr val="C00000"/>
                </a:solidFill>
                <a:latin typeface="Calibri" panose="020F0502020204030204" pitchFamily="34" charset="0"/>
                <a:cs typeface="Calibri" panose="020F0502020204030204" pitchFamily="34" charset="0"/>
              </a:rPr>
              <a:t>：</a:t>
            </a:r>
            <a:endParaRPr lang="en-US" altLang="zh-CN" sz="2400" b="1" dirty="0" smtClean="0">
              <a:solidFill>
                <a:srgbClr val="C00000"/>
              </a:solidFill>
              <a:latin typeface="Calibri" panose="020F0502020204030204" pitchFamily="34" charset="0"/>
              <a:cs typeface="Calibri" panose="020F0502020204030204" pitchFamily="34" charset="0"/>
            </a:endParaRPr>
          </a:p>
          <a:p>
            <a:pPr algn="r"/>
            <a:r>
              <a:rPr lang="en-US" altLang="zh-CN" sz="2400" b="1" u="sng" dirty="0" smtClean="0">
                <a:solidFill>
                  <a:srgbClr val="C00000"/>
                </a:solidFill>
                <a:latin typeface="Calibri" panose="020F0502020204030204" pitchFamily="34" charset="0"/>
                <a:cs typeface="Calibri" panose="020F0502020204030204" pitchFamily="34" charset="0"/>
              </a:rPr>
              <a:t>https</a:t>
            </a:r>
            <a:r>
              <a:rPr lang="en-US" altLang="zh-CN" sz="2400" b="1" u="sng" dirty="0">
                <a:solidFill>
                  <a:srgbClr val="C00000"/>
                </a:solidFill>
                <a:latin typeface="Calibri" panose="020F0502020204030204" pitchFamily="34" charset="0"/>
                <a:cs typeface="Calibri" panose="020F0502020204030204" pitchFamily="34" charset="0"/>
              </a:rPr>
              <a:t>://doi.org/10.1103/PhysRevLett.100.100001</a:t>
            </a:r>
            <a:endParaRPr lang="zh-CN" altLang="en-US" sz="2400" b="1" u="sng"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036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7" dur="500"/>
                                        <p:tgtEl>
                                          <p:spTgt spid="13">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10" dur="500"/>
                                        <p:tgtEl>
                                          <p:spTgt spid="13">
                                            <p:txEl>
                                              <p:pRg st="4" end="4"/>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xEl>
                                              <p:pRg st="6" end="6"/>
                                            </p:txEl>
                                          </p:spTgt>
                                        </p:tgtEl>
                                        <p:attrNameLst>
                                          <p:attrName>style.visibility</p:attrName>
                                        </p:attrNameLst>
                                      </p:cBhvr>
                                      <p:to>
                                        <p:strVal val="visible"/>
                                      </p:to>
                                    </p:set>
                                    <p:animEffect transition="in" filter="randombar(horizontal)">
                                      <p:cBhvr>
                                        <p:cTn id="13" dur="500"/>
                                        <p:tgtEl>
                                          <p:spTgt spid="13">
                                            <p:txEl>
                                              <p:pRg st="6" end="6"/>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xEl>
                                              <p:pRg st="8" end="8"/>
                                            </p:txEl>
                                          </p:spTgt>
                                        </p:tgtEl>
                                        <p:attrNameLst>
                                          <p:attrName>style.visibility</p:attrName>
                                        </p:attrNameLst>
                                      </p:cBhvr>
                                      <p:to>
                                        <p:strVal val="visible"/>
                                      </p:to>
                                    </p:set>
                                    <p:animEffect transition="in" filter="randombar(horizontal)">
                                      <p:cBhvr>
                                        <p:cTn id="16"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2498" y="1711349"/>
            <a:ext cx="8643998" cy="4525963"/>
          </a:xfrm>
        </p:spPr>
        <p:txBody>
          <a:bodyPr/>
          <a:lstStyle/>
          <a:p>
            <a:pPr lvl="0">
              <a:lnSpc>
                <a:spcPct val="150000"/>
              </a:lnSpc>
            </a:pPr>
            <a:r>
              <a:rPr lang="zh-CN" altLang="en-US" sz="1800" b="1" dirty="0" smtClean="0"/>
              <a:t>主编</a:t>
            </a:r>
            <a:endParaRPr lang="en-US" altLang="zh-CN" sz="1800" b="1" dirty="0" smtClean="0"/>
          </a:p>
          <a:p>
            <a:pPr marL="0" lvl="0" indent="0">
              <a:lnSpc>
                <a:spcPct val="150000"/>
              </a:lnSpc>
              <a:buNone/>
            </a:pPr>
            <a:endParaRPr lang="en-US" altLang="zh-CN" sz="1800" b="1" dirty="0" smtClean="0"/>
          </a:p>
        </p:txBody>
      </p:sp>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t="5122"/>
          <a:stretch/>
        </p:blipFill>
        <p:spPr>
          <a:xfrm>
            <a:off x="918353" y="2564903"/>
            <a:ext cx="2166025" cy="2988000"/>
          </a:xfrm>
          <a:prstGeom prst="rect">
            <a:avLst/>
          </a:prstGeom>
          <a:ln>
            <a:solidFill>
              <a:schemeClr val="tx1"/>
            </a:solidFill>
          </a:ln>
        </p:spPr>
      </p:pic>
      <p:sp>
        <p:nvSpPr>
          <p:cNvPr id="2" name="矩形 1"/>
          <p:cNvSpPr/>
          <p:nvPr/>
        </p:nvSpPr>
        <p:spPr>
          <a:xfrm>
            <a:off x="3419872" y="2564903"/>
            <a:ext cx="3608745" cy="1477328"/>
          </a:xfrm>
          <a:prstGeom prst="rect">
            <a:avLst/>
          </a:prstGeom>
        </p:spPr>
        <p:txBody>
          <a:bodyPr wrap="none">
            <a:spAutoFit/>
          </a:bodyPr>
          <a:lstStyle/>
          <a:p>
            <a:r>
              <a:rPr lang="en-US" altLang="zh-CN" b="1" dirty="0" smtClean="0">
                <a:solidFill>
                  <a:srgbClr val="222222"/>
                </a:solidFill>
                <a:latin typeface="Times New Roman" panose="02020603050405020304" pitchFamily="18" charset="0"/>
                <a:cs typeface="Times New Roman" panose="02020603050405020304" pitchFamily="18" charset="0"/>
              </a:rPr>
              <a:t>Dr. Michael </a:t>
            </a:r>
            <a:r>
              <a:rPr lang="en-US" altLang="zh-CN" b="1" dirty="0" err="1" smtClean="0">
                <a:solidFill>
                  <a:srgbClr val="222222"/>
                </a:solidFill>
                <a:latin typeface="Times New Roman" panose="02020603050405020304" pitchFamily="18" charset="0"/>
                <a:cs typeface="Times New Roman" panose="02020603050405020304" pitchFamily="18" charset="0"/>
              </a:rPr>
              <a:t>Thoennessen</a:t>
            </a:r>
            <a:endParaRPr lang="en-US" altLang="zh-CN" b="1" dirty="0" smtClean="0">
              <a:solidFill>
                <a:srgbClr val="222222"/>
              </a:solidFill>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Distinguished </a:t>
            </a:r>
            <a:r>
              <a:rPr lang="en-US" altLang="zh-CN" dirty="0" smtClean="0">
                <a:latin typeface="Times New Roman" panose="02020603050405020304" pitchFamily="18" charset="0"/>
                <a:cs typeface="Times New Roman" panose="02020603050405020304" pitchFamily="18" charset="0"/>
              </a:rPr>
              <a:t>Professor</a:t>
            </a:r>
          </a:p>
          <a:p>
            <a:r>
              <a:rPr lang="en-US" altLang="zh-CN" dirty="0">
                <a:latin typeface="Times New Roman" panose="02020603050405020304" pitchFamily="18" charset="0"/>
                <a:cs typeface="Times New Roman" panose="02020603050405020304" pitchFamily="18" charset="0"/>
              </a:rPr>
              <a:t>Department of Physics &amp; Astronomy</a:t>
            </a:r>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Michigan </a:t>
            </a:r>
            <a:r>
              <a:rPr lang="en-US" altLang="zh-CN" dirty="0">
                <a:latin typeface="Times New Roman" panose="02020603050405020304" pitchFamily="18" charset="0"/>
                <a:cs typeface="Times New Roman" panose="02020603050405020304" pitchFamily="18" charset="0"/>
              </a:rPr>
              <a:t>State University</a:t>
            </a:r>
            <a:endParaRPr lang="zh-CN" altLang="en-US" dirty="0">
              <a:latin typeface="Times New Roman" panose="02020603050405020304" pitchFamily="18" charset="0"/>
              <a:cs typeface="Times New Roman" panose="02020603050405020304" pitchFamily="18" charset="0"/>
            </a:endParaRPr>
          </a:p>
        </p:txBody>
      </p:sp>
      <p:sp>
        <p:nvSpPr>
          <p:cNvPr id="9" name="矩形 8"/>
          <p:cNvSpPr/>
          <p:nvPr/>
        </p:nvSpPr>
        <p:spPr>
          <a:xfrm>
            <a:off x="745804" y="5589240"/>
            <a:ext cx="2530052" cy="384721"/>
          </a:xfrm>
          <a:prstGeom prst="rect">
            <a:avLst/>
          </a:prstGeom>
        </p:spPr>
        <p:txBody>
          <a:bodyPr wrap="none">
            <a:spAutoFit/>
          </a:bodyPr>
          <a:lstStyle/>
          <a:p>
            <a:r>
              <a:rPr lang="en-US" altLang="zh-CN" sz="1900" b="1" dirty="0">
                <a:solidFill>
                  <a:schemeClr val="accent3">
                    <a:lumMod val="75000"/>
                  </a:schemeClr>
                </a:solidFill>
                <a:latin typeface="Calibri" panose="020F0502020204030204" pitchFamily="34" charset="0"/>
                <a:cs typeface="Calibri" panose="020F0502020204030204" pitchFamily="34" charset="0"/>
              </a:rPr>
              <a:t>Physical Review Letters</a:t>
            </a:r>
            <a:endParaRPr lang="en-US" altLang="zh-CN" sz="1900" b="1" i="0" dirty="0">
              <a:solidFill>
                <a:schemeClr val="accent3">
                  <a:lumMod val="75000"/>
                </a:schemeClr>
              </a:solidFill>
              <a:latin typeface="Calibri" panose="020F0502020204030204" pitchFamily="34" charset="0"/>
              <a:cs typeface="Calibri" panose="020F0502020204030204" pitchFamily="34" charset="0"/>
            </a:endParaRPr>
          </a:p>
        </p:txBody>
      </p:sp>
      <p:pic>
        <p:nvPicPr>
          <p:cNvPr id="1026" name="Picture 2" descr="Michael Thoennessen 150x175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1118" y="2470129"/>
            <a:ext cx="1428750" cy="166687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组合 16"/>
          <p:cNvGrpSpPr>
            <a:grpSpLocks/>
          </p:cNvGrpSpPr>
          <p:nvPr/>
        </p:nvGrpSpPr>
        <p:grpSpPr bwMode="auto">
          <a:xfrm>
            <a:off x="467543" y="832892"/>
            <a:ext cx="2787000" cy="723900"/>
            <a:chOff x="4247964" y="2057754"/>
            <a:chExt cx="2787079" cy="723117"/>
          </a:xfrm>
        </p:grpSpPr>
        <p:sp>
          <p:nvSpPr>
            <p:cNvPr id="12" name="TextBox 10"/>
            <p:cNvSpPr txBox="1">
              <a:spLocks noChangeArrowheads="1"/>
            </p:cNvSpPr>
            <p:nvPr/>
          </p:nvSpPr>
          <p:spPr bwMode="auto">
            <a:xfrm>
              <a:off x="5003661" y="2057754"/>
              <a:ext cx="2031382" cy="461166"/>
            </a:xfrm>
            <a:prstGeom prst="rect">
              <a:avLst/>
            </a:prstGeom>
            <a:noFill/>
            <a:ln w="9525">
              <a:noFill/>
              <a:miter lim="800000"/>
              <a:headEnd/>
              <a:tailEnd/>
            </a:ln>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检索实例分享</a:t>
              </a:r>
            </a:p>
          </p:txBody>
        </p:sp>
        <p:sp>
          <p:nvSpPr>
            <p:cNvPr id="13" name="圆角矩形​​ 18"/>
            <p:cNvSpPr/>
            <p:nvPr/>
          </p:nvSpPr>
          <p:spPr>
            <a:xfrm>
              <a:off x="4247964" y="2133871"/>
              <a:ext cx="647719" cy="647000"/>
            </a:xfrm>
            <a:prstGeom prst="roundRect">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2</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sp>
        <p:nvSpPr>
          <p:cNvPr id="14" name="Rectangle 3"/>
          <p:cNvSpPr txBox="1">
            <a:spLocks noChangeArrowheads="1"/>
          </p:cNvSpPr>
          <p:nvPr/>
        </p:nvSpPr>
        <p:spPr bwMode="auto">
          <a:xfrm>
            <a:off x="1218847" y="1205119"/>
            <a:ext cx="2057009" cy="423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1200"/>
              </a:spcBef>
              <a:buNone/>
            </a:pPr>
            <a:r>
              <a:rPr lang="zh-CN" altLang="en-US" sz="1600" dirty="0" smtClean="0"/>
              <a:t>了解编辑团队</a:t>
            </a:r>
            <a:endParaRPr lang="zh-CN" altLang="en-US" sz="1600" dirty="0"/>
          </a:p>
        </p:txBody>
      </p:sp>
    </p:spTree>
    <p:extLst>
      <p:ext uri="{BB962C8B-B14F-4D97-AF65-F5344CB8AC3E}">
        <p14:creationId xmlns:p14="http://schemas.microsoft.com/office/powerpoint/2010/main" val="14960767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randombar(horizont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2498" y="1711349"/>
            <a:ext cx="8643998" cy="4525963"/>
          </a:xfrm>
        </p:spPr>
        <p:txBody>
          <a:bodyPr/>
          <a:lstStyle/>
          <a:p>
            <a:pPr lvl="0">
              <a:lnSpc>
                <a:spcPct val="150000"/>
              </a:lnSpc>
            </a:pPr>
            <a:r>
              <a:rPr lang="zh-CN" altLang="en-US" sz="1800" b="1" dirty="0" smtClean="0"/>
              <a:t>编辑团队</a:t>
            </a:r>
            <a:endParaRPr lang="en-US" altLang="zh-CN" sz="1800" b="1" dirty="0" smtClean="0"/>
          </a:p>
        </p:txBody>
      </p:sp>
      <p:sp>
        <p:nvSpPr>
          <p:cNvPr id="2" name="矩形 1"/>
          <p:cNvSpPr/>
          <p:nvPr/>
        </p:nvSpPr>
        <p:spPr>
          <a:xfrm>
            <a:off x="443484" y="2348880"/>
            <a:ext cx="4572000" cy="923330"/>
          </a:xfrm>
          <a:prstGeom prst="rect">
            <a:avLst/>
          </a:prstGeom>
        </p:spPr>
        <p:txBody>
          <a:bodyPr>
            <a:spAutoFit/>
          </a:bodyPr>
          <a:lstStyle/>
          <a:p>
            <a:r>
              <a:rPr lang="en-US" altLang="zh-CN" b="1" dirty="0" err="1">
                <a:solidFill>
                  <a:srgbClr val="222222"/>
                </a:solidFill>
                <a:latin typeface="Times New Roman" panose="02020603050405020304" pitchFamily="18" charset="0"/>
                <a:cs typeface="Times New Roman" panose="02020603050405020304" pitchFamily="18" charset="0"/>
              </a:rPr>
              <a:t>Hugues</a:t>
            </a:r>
            <a:r>
              <a:rPr lang="en-US" altLang="zh-CN" b="1" dirty="0">
                <a:solidFill>
                  <a:srgbClr val="222222"/>
                </a:solidFill>
                <a:latin typeface="Times New Roman" panose="02020603050405020304" pitchFamily="18" charset="0"/>
                <a:cs typeface="Times New Roman" panose="02020603050405020304" pitchFamily="18" charset="0"/>
              </a:rPr>
              <a:t> </a:t>
            </a:r>
            <a:r>
              <a:rPr lang="en-US" altLang="zh-CN" b="1" dirty="0" err="1" smtClean="0">
                <a:solidFill>
                  <a:srgbClr val="222222"/>
                </a:solidFill>
                <a:latin typeface="Times New Roman" panose="02020603050405020304" pitchFamily="18" charset="0"/>
                <a:cs typeface="Times New Roman" panose="02020603050405020304" pitchFamily="18" charset="0"/>
              </a:rPr>
              <a:t>Chaté</a:t>
            </a:r>
            <a:endParaRPr lang="en-US" altLang="zh-CN" b="1" dirty="0" smtClean="0">
              <a:solidFill>
                <a:srgbClr val="222222"/>
              </a:solidFill>
              <a:latin typeface="Times New Roman" panose="02020603050405020304" pitchFamily="18" charset="0"/>
              <a:cs typeface="Times New Roman" panose="02020603050405020304" pitchFamily="18" charset="0"/>
            </a:endParaRPr>
          </a:p>
          <a:p>
            <a:r>
              <a:rPr lang="en-US" altLang="zh-CN" dirty="0" smtClean="0">
                <a:solidFill>
                  <a:srgbClr val="222222"/>
                </a:solidFill>
                <a:latin typeface="Times New Roman" panose="02020603050405020304" pitchFamily="18" charset="0"/>
                <a:cs typeface="Times New Roman" panose="02020603050405020304" pitchFamily="18" charset="0"/>
              </a:rPr>
              <a:t>CEA-</a:t>
            </a:r>
            <a:r>
              <a:rPr lang="en-US" altLang="zh-CN" dirty="0" err="1" smtClean="0">
                <a:solidFill>
                  <a:srgbClr val="222222"/>
                </a:solidFill>
                <a:latin typeface="Times New Roman" panose="02020603050405020304" pitchFamily="18" charset="0"/>
                <a:cs typeface="Times New Roman" panose="02020603050405020304" pitchFamily="18" charset="0"/>
              </a:rPr>
              <a:t>Saclay</a:t>
            </a:r>
            <a:r>
              <a:rPr lang="en-US" altLang="zh-CN" dirty="0" smtClean="0">
                <a:solidFill>
                  <a:srgbClr val="222222"/>
                </a:solidFill>
                <a:latin typeface="Times New Roman" panose="02020603050405020304" pitchFamily="18" charset="0"/>
                <a:cs typeface="Times New Roman" panose="02020603050405020304" pitchFamily="18" charset="0"/>
              </a:rPr>
              <a:t>, France</a:t>
            </a:r>
            <a:endParaRPr lang="en-US" altLang="zh-CN" dirty="0">
              <a:solidFill>
                <a:srgbClr val="222222"/>
              </a:solidFill>
              <a:latin typeface="Times New Roman" panose="02020603050405020304" pitchFamily="18" charset="0"/>
              <a:cs typeface="Times New Roman" panose="02020603050405020304" pitchFamily="18" charset="0"/>
            </a:endParaRPr>
          </a:p>
          <a:p>
            <a:r>
              <a:rPr lang="zh-CN" altLang="en-US" dirty="0" smtClean="0">
                <a:solidFill>
                  <a:srgbClr val="222222"/>
                </a:solidFill>
                <a:latin typeface="Times New Roman" panose="02020603050405020304" pitchFamily="18" charset="0"/>
                <a:cs typeface="Times New Roman" panose="02020603050405020304" pitchFamily="18" charset="0"/>
              </a:rPr>
              <a:t>非线性动力学、统计物理学</a:t>
            </a:r>
            <a:endParaRPr lang="zh-CN" altLang="en-US" dirty="0">
              <a:latin typeface="Times New Roman" panose="02020603050405020304" pitchFamily="18" charset="0"/>
              <a:cs typeface="Times New Roman" panose="02020603050405020304" pitchFamily="18" charset="0"/>
            </a:endParaRPr>
          </a:p>
        </p:txBody>
      </p:sp>
      <p:sp>
        <p:nvSpPr>
          <p:cNvPr id="9" name="矩形 8"/>
          <p:cNvSpPr/>
          <p:nvPr/>
        </p:nvSpPr>
        <p:spPr>
          <a:xfrm>
            <a:off x="432048" y="3441774"/>
            <a:ext cx="4572000" cy="923330"/>
          </a:xfrm>
          <a:prstGeom prst="rect">
            <a:avLst/>
          </a:prstGeom>
        </p:spPr>
        <p:txBody>
          <a:bodyPr>
            <a:spAutoFit/>
          </a:bodyPr>
          <a:lstStyle/>
          <a:p>
            <a:r>
              <a:rPr lang="en-US" altLang="zh-CN" b="1" dirty="0">
                <a:solidFill>
                  <a:srgbClr val="222222"/>
                </a:solidFill>
                <a:latin typeface="Times New Roman" panose="02020603050405020304" pitchFamily="18" charset="0"/>
                <a:cs typeface="Times New Roman" panose="02020603050405020304" pitchFamily="18" charset="0"/>
              </a:rPr>
              <a:t>Robert </a:t>
            </a:r>
            <a:r>
              <a:rPr lang="en-US" altLang="zh-CN" b="1" dirty="0" err="1" smtClean="0">
                <a:solidFill>
                  <a:srgbClr val="222222"/>
                </a:solidFill>
                <a:latin typeface="Times New Roman" panose="02020603050405020304" pitchFamily="18" charset="0"/>
                <a:cs typeface="Times New Roman" panose="02020603050405020304" pitchFamily="18" charset="0"/>
              </a:rPr>
              <a:t>Garisto</a:t>
            </a:r>
            <a:endParaRPr lang="en-US" altLang="zh-CN" b="1" dirty="0" smtClean="0">
              <a:solidFill>
                <a:srgbClr val="222222"/>
              </a:solidFill>
              <a:latin typeface="Times New Roman" panose="02020603050405020304" pitchFamily="18" charset="0"/>
              <a:cs typeface="Times New Roman" panose="02020603050405020304" pitchFamily="18" charset="0"/>
            </a:endParaRPr>
          </a:p>
          <a:p>
            <a:r>
              <a:rPr lang="en-US" altLang="zh-CN" dirty="0">
                <a:solidFill>
                  <a:srgbClr val="222222"/>
                </a:solidFill>
                <a:latin typeface="Times New Roman" panose="02020603050405020304" pitchFamily="18" charset="0"/>
                <a:cs typeface="Times New Roman" panose="02020603050405020304" pitchFamily="18" charset="0"/>
              </a:rPr>
              <a:t>Canadian </a:t>
            </a:r>
            <a:r>
              <a:rPr lang="en-US" altLang="zh-CN" dirty="0" smtClean="0">
                <a:solidFill>
                  <a:srgbClr val="222222"/>
                </a:solidFill>
                <a:latin typeface="Times New Roman" panose="02020603050405020304" pitchFamily="18" charset="0"/>
                <a:cs typeface="Times New Roman" panose="02020603050405020304" pitchFamily="18" charset="0"/>
              </a:rPr>
              <a:t>National Lab, Canada</a:t>
            </a:r>
          </a:p>
          <a:p>
            <a:r>
              <a:rPr lang="zh-CN" altLang="en-US" dirty="0" smtClean="0">
                <a:solidFill>
                  <a:srgbClr val="222222"/>
                </a:solidFill>
                <a:latin typeface="Times New Roman" panose="02020603050405020304" pitchFamily="18" charset="0"/>
                <a:cs typeface="Times New Roman" panose="02020603050405020304" pitchFamily="18" charset="0"/>
              </a:rPr>
              <a:t>理论高能物理</a:t>
            </a:r>
            <a:endParaRPr lang="zh-CN" altLang="en-US" dirty="0">
              <a:latin typeface="Times New Roman" panose="02020603050405020304" pitchFamily="18" charset="0"/>
              <a:cs typeface="Times New Roman" panose="02020603050405020304" pitchFamily="18" charset="0"/>
            </a:endParaRPr>
          </a:p>
        </p:txBody>
      </p:sp>
      <p:sp>
        <p:nvSpPr>
          <p:cNvPr id="10" name="矩形 9"/>
          <p:cNvSpPr/>
          <p:nvPr/>
        </p:nvSpPr>
        <p:spPr>
          <a:xfrm>
            <a:off x="432048" y="4581128"/>
            <a:ext cx="4321496" cy="923330"/>
          </a:xfrm>
          <a:prstGeom prst="rect">
            <a:avLst/>
          </a:prstGeom>
        </p:spPr>
        <p:txBody>
          <a:bodyPr wrap="square">
            <a:spAutoFit/>
          </a:bodyPr>
          <a:lstStyle/>
          <a:p>
            <a:r>
              <a:rPr lang="en-US" altLang="zh-CN" b="1" dirty="0">
                <a:solidFill>
                  <a:srgbClr val="222222"/>
                </a:solidFill>
                <a:latin typeface="Times New Roman" panose="02020603050405020304" pitchFamily="18" charset="0"/>
                <a:cs typeface="Times New Roman" panose="02020603050405020304" pitchFamily="18" charset="0"/>
              </a:rPr>
              <a:t>Robert </a:t>
            </a:r>
            <a:r>
              <a:rPr lang="en-US" altLang="zh-CN" b="1" dirty="0" err="1" smtClean="0">
                <a:solidFill>
                  <a:srgbClr val="222222"/>
                </a:solidFill>
                <a:latin typeface="Times New Roman" panose="02020603050405020304" pitchFamily="18" charset="0"/>
                <a:cs typeface="Times New Roman" panose="02020603050405020304" pitchFamily="18" charset="0"/>
              </a:rPr>
              <a:t>Garisto</a:t>
            </a:r>
            <a:endParaRPr lang="en-US" altLang="zh-CN" b="1" dirty="0" smtClean="0">
              <a:solidFill>
                <a:srgbClr val="222222"/>
              </a:solidFill>
              <a:latin typeface="Times New Roman" panose="02020603050405020304" pitchFamily="18" charset="0"/>
              <a:cs typeface="Times New Roman" panose="02020603050405020304" pitchFamily="18" charset="0"/>
            </a:endParaRPr>
          </a:p>
          <a:p>
            <a:r>
              <a:rPr lang="en-US" altLang="zh-CN" dirty="0">
                <a:solidFill>
                  <a:srgbClr val="222222"/>
                </a:solidFill>
                <a:latin typeface="Times New Roman" panose="02020603050405020304" pitchFamily="18" charset="0"/>
                <a:cs typeface="Times New Roman" panose="02020603050405020304" pitchFamily="18" charset="0"/>
              </a:rPr>
              <a:t>Albert Einstein College of </a:t>
            </a:r>
            <a:r>
              <a:rPr lang="en-US" altLang="zh-CN" dirty="0" smtClean="0">
                <a:solidFill>
                  <a:srgbClr val="222222"/>
                </a:solidFill>
                <a:latin typeface="Times New Roman" panose="02020603050405020304" pitchFamily="18" charset="0"/>
                <a:cs typeface="Times New Roman" panose="02020603050405020304" pitchFamily="18" charset="0"/>
              </a:rPr>
              <a:t>Medicine, US</a:t>
            </a:r>
          </a:p>
          <a:p>
            <a:r>
              <a:rPr lang="zh-CN" altLang="en-US" dirty="0" smtClean="0">
                <a:solidFill>
                  <a:srgbClr val="222222"/>
                </a:solidFill>
                <a:latin typeface="Times New Roman" panose="02020603050405020304" pitchFamily="18" charset="0"/>
                <a:cs typeface="Times New Roman" panose="02020603050405020304" pitchFamily="18" charset="0"/>
              </a:rPr>
              <a:t>半导体、二维材料、中观系统</a:t>
            </a:r>
            <a:endParaRPr lang="zh-CN" altLang="en-US" dirty="0">
              <a:latin typeface="Times New Roman" panose="02020603050405020304" pitchFamily="18" charset="0"/>
              <a:cs typeface="Times New Roman" panose="02020603050405020304" pitchFamily="18" charset="0"/>
            </a:endParaRPr>
          </a:p>
        </p:txBody>
      </p:sp>
      <p:sp>
        <p:nvSpPr>
          <p:cNvPr id="11" name="矩形 10"/>
          <p:cNvSpPr/>
          <p:nvPr/>
        </p:nvSpPr>
        <p:spPr>
          <a:xfrm>
            <a:off x="4824536" y="2361654"/>
            <a:ext cx="4572000" cy="923330"/>
          </a:xfrm>
          <a:prstGeom prst="rect">
            <a:avLst/>
          </a:prstGeom>
        </p:spPr>
        <p:txBody>
          <a:bodyPr>
            <a:spAutoFit/>
          </a:bodyPr>
          <a:lstStyle/>
          <a:p>
            <a:r>
              <a:rPr lang="en-US" altLang="zh-CN" b="1" dirty="0">
                <a:solidFill>
                  <a:srgbClr val="222222"/>
                </a:solidFill>
                <a:latin typeface="Times New Roman" panose="02020603050405020304" pitchFamily="18" charset="0"/>
                <a:cs typeface="Times New Roman" panose="02020603050405020304" pitchFamily="18" charset="0"/>
              </a:rPr>
              <a:t>Reinhardt B. </a:t>
            </a:r>
            <a:r>
              <a:rPr lang="en-US" altLang="zh-CN" b="1" dirty="0" err="1" smtClean="0">
                <a:solidFill>
                  <a:srgbClr val="222222"/>
                </a:solidFill>
                <a:latin typeface="Times New Roman" panose="02020603050405020304" pitchFamily="18" charset="0"/>
                <a:cs typeface="Times New Roman" panose="02020603050405020304" pitchFamily="18" charset="0"/>
              </a:rPr>
              <a:t>Schuhmann</a:t>
            </a:r>
            <a:endParaRPr lang="en-US" altLang="zh-CN" b="1" dirty="0" smtClean="0">
              <a:solidFill>
                <a:srgbClr val="222222"/>
              </a:solidFill>
              <a:latin typeface="Times New Roman" panose="02020603050405020304" pitchFamily="18" charset="0"/>
              <a:cs typeface="Times New Roman" panose="02020603050405020304" pitchFamily="18" charset="0"/>
            </a:endParaRPr>
          </a:p>
          <a:p>
            <a:r>
              <a:rPr lang="en-US" altLang="zh-CN" dirty="0" smtClean="0">
                <a:solidFill>
                  <a:srgbClr val="222222"/>
                </a:solidFill>
                <a:latin typeface="Times New Roman" panose="02020603050405020304" pitchFamily="18" charset="0"/>
                <a:cs typeface="Times New Roman" panose="02020603050405020304" pitchFamily="18" charset="0"/>
              </a:rPr>
              <a:t>Full-time </a:t>
            </a:r>
            <a:r>
              <a:rPr lang="en-US" altLang="zh-CN" dirty="0">
                <a:solidFill>
                  <a:srgbClr val="222222"/>
                </a:solidFill>
                <a:latin typeface="Times New Roman" panose="02020603050405020304" pitchFamily="18" charset="0"/>
                <a:cs typeface="Times New Roman" panose="02020603050405020304" pitchFamily="18" charset="0"/>
              </a:rPr>
              <a:t>APS </a:t>
            </a:r>
            <a:r>
              <a:rPr lang="en-US" altLang="zh-CN" dirty="0" smtClean="0">
                <a:solidFill>
                  <a:srgbClr val="222222"/>
                </a:solidFill>
                <a:latin typeface="Times New Roman" panose="02020603050405020304" pitchFamily="18" charset="0"/>
                <a:cs typeface="Times New Roman" panose="02020603050405020304" pitchFamily="18" charset="0"/>
              </a:rPr>
              <a:t>editor</a:t>
            </a:r>
          </a:p>
          <a:p>
            <a:r>
              <a:rPr lang="zh-CN" altLang="en-US" dirty="0" smtClean="0">
                <a:solidFill>
                  <a:srgbClr val="222222"/>
                </a:solidFill>
                <a:latin typeface="Times New Roman" panose="02020603050405020304" pitchFamily="18" charset="0"/>
                <a:cs typeface="Times New Roman" panose="02020603050405020304" pitchFamily="18" charset="0"/>
              </a:rPr>
              <a:t>凝聚态物理、核物理</a:t>
            </a:r>
            <a:endParaRPr lang="zh-CN" altLang="en-US" dirty="0">
              <a:latin typeface="Times New Roman" panose="02020603050405020304" pitchFamily="18" charset="0"/>
              <a:cs typeface="Times New Roman" panose="02020603050405020304" pitchFamily="18" charset="0"/>
            </a:endParaRPr>
          </a:p>
        </p:txBody>
      </p:sp>
      <p:sp>
        <p:nvSpPr>
          <p:cNvPr id="12" name="矩形 11"/>
          <p:cNvSpPr/>
          <p:nvPr/>
        </p:nvSpPr>
        <p:spPr>
          <a:xfrm>
            <a:off x="4824536" y="3441774"/>
            <a:ext cx="4319464" cy="1200329"/>
          </a:xfrm>
          <a:prstGeom prst="rect">
            <a:avLst/>
          </a:prstGeom>
        </p:spPr>
        <p:txBody>
          <a:bodyPr wrap="square">
            <a:spAutoFit/>
          </a:bodyPr>
          <a:lstStyle/>
          <a:p>
            <a:r>
              <a:rPr lang="en-US" altLang="zh-CN" b="1" dirty="0">
                <a:solidFill>
                  <a:srgbClr val="222222"/>
                </a:solidFill>
                <a:latin typeface="Times New Roman" panose="02020603050405020304" pitchFamily="18" charset="0"/>
                <a:cs typeface="Times New Roman" panose="02020603050405020304" pitchFamily="18" charset="0"/>
              </a:rPr>
              <a:t>Frank </a:t>
            </a:r>
            <a:r>
              <a:rPr lang="en-US" altLang="zh-CN" b="1" dirty="0" err="1" smtClean="0">
                <a:solidFill>
                  <a:srgbClr val="222222"/>
                </a:solidFill>
                <a:latin typeface="Times New Roman" panose="02020603050405020304" pitchFamily="18" charset="0"/>
                <a:cs typeface="Times New Roman" panose="02020603050405020304" pitchFamily="18" charset="0"/>
              </a:rPr>
              <a:t>Narducci</a:t>
            </a:r>
            <a:endParaRPr lang="en-US" altLang="zh-CN" b="1" dirty="0" smtClean="0">
              <a:solidFill>
                <a:srgbClr val="222222"/>
              </a:solidFill>
              <a:latin typeface="Times New Roman" panose="02020603050405020304" pitchFamily="18" charset="0"/>
              <a:cs typeface="Times New Roman" panose="02020603050405020304" pitchFamily="18" charset="0"/>
            </a:endParaRPr>
          </a:p>
          <a:p>
            <a:r>
              <a:rPr lang="en-US" altLang="zh-CN" dirty="0" smtClean="0">
                <a:solidFill>
                  <a:srgbClr val="222222"/>
                </a:solidFill>
                <a:latin typeface="Times New Roman" panose="02020603050405020304" pitchFamily="18" charset="0"/>
                <a:cs typeface="Times New Roman" panose="02020603050405020304" pitchFamily="18" charset="0"/>
              </a:rPr>
              <a:t>Atomic </a:t>
            </a:r>
            <a:r>
              <a:rPr lang="en-US" altLang="zh-CN" dirty="0">
                <a:solidFill>
                  <a:srgbClr val="222222"/>
                </a:solidFill>
                <a:latin typeface="Times New Roman" panose="02020603050405020304" pitchFamily="18" charset="0"/>
                <a:cs typeface="Times New Roman" panose="02020603050405020304" pitchFamily="18" charset="0"/>
              </a:rPr>
              <a:t>physics group, Naval Postgraduate </a:t>
            </a:r>
            <a:r>
              <a:rPr lang="en-US" altLang="zh-CN" dirty="0" smtClean="0">
                <a:solidFill>
                  <a:srgbClr val="222222"/>
                </a:solidFill>
                <a:latin typeface="Times New Roman" panose="02020603050405020304" pitchFamily="18" charset="0"/>
                <a:cs typeface="Times New Roman" panose="02020603050405020304" pitchFamily="18" charset="0"/>
              </a:rPr>
              <a:t>School, US </a:t>
            </a:r>
          </a:p>
          <a:p>
            <a:r>
              <a:rPr lang="zh-CN" altLang="en-US" dirty="0" smtClean="0">
                <a:solidFill>
                  <a:srgbClr val="222222"/>
                </a:solidFill>
                <a:latin typeface="Times New Roman" panose="02020603050405020304" pitchFamily="18" charset="0"/>
                <a:cs typeface="Times New Roman" panose="02020603050405020304" pitchFamily="18" charset="0"/>
              </a:rPr>
              <a:t>航海传感器、量子相干性</a:t>
            </a:r>
            <a:endParaRPr lang="zh-CN" altLang="en-US" dirty="0">
              <a:latin typeface="Times New Roman" panose="02020603050405020304" pitchFamily="18" charset="0"/>
              <a:cs typeface="Times New Roman" panose="02020603050405020304" pitchFamily="18" charset="0"/>
            </a:endParaRPr>
          </a:p>
        </p:txBody>
      </p:sp>
      <p:sp>
        <p:nvSpPr>
          <p:cNvPr id="13" name="矩形 12"/>
          <p:cNvSpPr/>
          <p:nvPr/>
        </p:nvSpPr>
        <p:spPr>
          <a:xfrm>
            <a:off x="4861048" y="4797152"/>
            <a:ext cx="4319464" cy="923330"/>
          </a:xfrm>
          <a:prstGeom prst="rect">
            <a:avLst/>
          </a:prstGeom>
        </p:spPr>
        <p:txBody>
          <a:bodyPr wrap="square">
            <a:spAutoFit/>
          </a:bodyPr>
          <a:lstStyle/>
          <a:p>
            <a:r>
              <a:rPr lang="en-US" altLang="zh-CN" b="1" dirty="0" err="1">
                <a:solidFill>
                  <a:srgbClr val="222222"/>
                </a:solidFill>
                <a:latin typeface="Times New Roman" panose="02020603050405020304" pitchFamily="18" charset="0"/>
                <a:cs typeface="Times New Roman" panose="02020603050405020304" pitchFamily="18" charset="0"/>
              </a:rPr>
              <a:t>Deniz</a:t>
            </a:r>
            <a:r>
              <a:rPr lang="en-US" altLang="zh-CN" b="1" dirty="0">
                <a:solidFill>
                  <a:srgbClr val="222222"/>
                </a:solidFill>
                <a:latin typeface="Times New Roman" panose="02020603050405020304" pitchFamily="18" charset="0"/>
                <a:cs typeface="Times New Roman" panose="02020603050405020304" pitchFamily="18" charset="0"/>
              </a:rPr>
              <a:t> van </a:t>
            </a:r>
            <a:r>
              <a:rPr lang="en-US" altLang="zh-CN" b="1" dirty="0" err="1" smtClean="0">
                <a:solidFill>
                  <a:srgbClr val="222222"/>
                </a:solidFill>
                <a:latin typeface="Times New Roman" panose="02020603050405020304" pitchFamily="18" charset="0"/>
                <a:cs typeface="Times New Roman" panose="02020603050405020304" pitchFamily="18" charset="0"/>
              </a:rPr>
              <a:t>Heijnsbergen</a:t>
            </a:r>
            <a:endParaRPr lang="en-US" altLang="zh-CN" b="1" dirty="0" smtClean="0">
              <a:solidFill>
                <a:srgbClr val="222222"/>
              </a:solidFill>
              <a:latin typeface="Times New Roman" panose="02020603050405020304" pitchFamily="18" charset="0"/>
              <a:cs typeface="Times New Roman" panose="02020603050405020304" pitchFamily="18" charset="0"/>
            </a:endParaRPr>
          </a:p>
          <a:p>
            <a:r>
              <a:rPr lang="en-US" altLang="zh-CN" dirty="0">
                <a:solidFill>
                  <a:srgbClr val="222222"/>
                </a:solidFill>
                <a:latin typeface="Times New Roman" panose="02020603050405020304" pitchFamily="18" charset="0"/>
                <a:cs typeface="Times New Roman" panose="02020603050405020304" pitchFamily="18" charset="0"/>
              </a:rPr>
              <a:t>R&amp;D department of </a:t>
            </a:r>
            <a:r>
              <a:rPr lang="en-US" altLang="zh-CN" dirty="0" smtClean="0">
                <a:solidFill>
                  <a:srgbClr val="222222"/>
                </a:solidFill>
                <a:latin typeface="Times New Roman" panose="02020603050405020304" pitchFamily="18" charset="0"/>
                <a:cs typeface="Times New Roman" panose="02020603050405020304" pitchFamily="18" charset="0"/>
              </a:rPr>
              <a:t>ASML</a:t>
            </a:r>
          </a:p>
          <a:p>
            <a:r>
              <a:rPr lang="zh-CN" altLang="en-US" dirty="0" smtClean="0">
                <a:solidFill>
                  <a:srgbClr val="222222"/>
                </a:solidFill>
                <a:latin typeface="Times New Roman" panose="02020603050405020304" pitchFamily="18" charset="0"/>
                <a:cs typeface="Times New Roman" panose="02020603050405020304" pitchFamily="18" charset="0"/>
              </a:rPr>
              <a:t>光刻</a:t>
            </a:r>
            <a:endParaRPr lang="zh-CN" altLang="en-US" dirty="0">
              <a:latin typeface="Times New Roman" panose="02020603050405020304" pitchFamily="18" charset="0"/>
              <a:cs typeface="Times New Roman" panose="02020603050405020304" pitchFamily="18" charset="0"/>
            </a:endParaRPr>
          </a:p>
        </p:txBody>
      </p:sp>
      <p:grpSp>
        <p:nvGrpSpPr>
          <p:cNvPr id="14" name="组合 16"/>
          <p:cNvGrpSpPr>
            <a:grpSpLocks/>
          </p:cNvGrpSpPr>
          <p:nvPr/>
        </p:nvGrpSpPr>
        <p:grpSpPr bwMode="auto">
          <a:xfrm>
            <a:off x="467543" y="832892"/>
            <a:ext cx="2787000" cy="723900"/>
            <a:chOff x="4247964" y="2057754"/>
            <a:chExt cx="2787079" cy="723117"/>
          </a:xfrm>
        </p:grpSpPr>
        <p:sp>
          <p:nvSpPr>
            <p:cNvPr id="15" name="TextBox 10"/>
            <p:cNvSpPr txBox="1">
              <a:spLocks noChangeArrowheads="1"/>
            </p:cNvSpPr>
            <p:nvPr/>
          </p:nvSpPr>
          <p:spPr bwMode="auto">
            <a:xfrm>
              <a:off x="5003661" y="2057754"/>
              <a:ext cx="2031382" cy="461166"/>
            </a:xfrm>
            <a:prstGeom prst="rect">
              <a:avLst/>
            </a:prstGeom>
            <a:noFill/>
            <a:ln w="9525">
              <a:noFill/>
              <a:miter lim="800000"/>
              <a:headEnd/>
              <a:tailEnd/>
            </a:ln>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检索实例分享</a:t>
              </a:r>
            </a:p>
          </p:txBody>
        </p:sp>
        <p:sp>
          <p:nvSpPr>
            <p:cNvPr id="16" name="圆角矩形​​ 18"/>
            <p:cNvSpPr/>
            <p:nvPr/>
          </p:nvSpPr>
          <p:spPr>
            <a:xfrm>
              <a:off x="4247964" y="2133871"/>
              <a:ext cx="647719" cy="647000"/>
            </a:xfrm>
            <a:prstGeom prst="roundRect">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2</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sp>
        <p:nvSpPr>
          <p:cNvPr id="17" name="Rectangle 3"/>
          <p:cNvSpPr txBox="1">
            <a:spLocks noChangeArrowheads="1"/>
          </p:cNvSpPr>
          <p:nvPr/>
        </p:nvSpPr>
        <p:spPr bwMode="auto">
          <a:xfrm>
            <a:off x="1218847" y="1205119"/>
            <a:ext cx="2057009" cy="423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1200"/>
              </a:spcBef>
              <a:buNone/>
            </a:pPr>
            <a:r>
              <a:rPr lang="zh-CN" altLang="en-US" sz="1600" dirty="0" smtClean="0"/>
              <a:t>了解编辑团队</a:t>
            </a:r>
            <a:endParaRPr lang="zh-CN" altLang="en-US" sz="1600" dirty="0"/>
          </a:p>
        </p:txBody>
      </p:sp>
      <p:sp>
        <p:nvSpPr>
          <p:cNvPr id="18" name="文本框 17"/>
          <p:cNvSpPr txBox="1"/>
          <p:nvPr/>
        </p:nvSpPr>
        <p:spPr>
          <a:xfrm>
            <a:off x="3779912" y="5949280"/>
            <a:ext cx="5256162" cy="830997"/>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r"/>
            <a:r>
              <a:rPr lang="zh-CN" altLang="en-US" sz="2400" b="1" dirty="0" smtClean="0">
                <a:solidFill>
                  <a:srgbClr val="C00000"/>
                </a:solidFill>
                <a:latin typeface="Calibri" panose="020F0502020204030204" pitchFamily="34" charset="0"/>
                <a:cs typeface="Calibri" panose="020F0502020204030204" pitchFamily="34" charset="0"/>
              </a:rPr>
              <a:t>更多编辑团队信息：</a:t>
            </a:r>
            <a:r>
              <a:rPr lang="en-US" altLang="zh-CN" sz="2400" b="1" u="sng" dirty="0" smtClean="0">
                <a:solidFill>
                  <a:srgbClr val="C00000"/>
                </a:solidFill>
                <a:latin typeface="Calibri" panose="020F0502020204030204" pitchFamily="34" charset="0"/>
                <a:cs typeface="Calibri" panose="020F0502020204030204" pitchFamily="34" charset="0"/>
              </a:rPr>
              <a:t>https</a:t>
            </a:r>
            <a:r>
              <a:rPr lang="en-US" altLang="zh-CN" sz="2400" b="1" u="sng" dirty="0">
                <a:solidFill>
                  <a:srgbClr val="C00000"/>
                </a:solidFill>
                <a:latin typeface="Calibri" panose="020F0502020204030204" pitchFamily="34" charset="0"/>
                <a:cs typeface="Calibri" panose="020F0502020204030204" pitchFamily="34" charset="0"/>
              </a:rPr>
              <a:t>://journals.aps.org/edannounce</a:t>
            </a:r>
            <a:endParaRPr lang="zh-CN" altLang="en-US" sz="2400" b="1" u="sng"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0688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3484" y="2132856"/>
            <a:ext cx="4572000" cy="369332"/>
          </a:xfrm>
          <a:prstGeom prst="rect">
            <a:avLst/>
          </a:prstGeom>
        </p:spPr>
        <p:txBody>
          <a:bodyPr>
            <a:spAutoFit/>
          </a:bodyPr>
          <a:lstStyle/>
          <a:p>
            <a:r>
              <a:rPr lang="en-US" altLang="zh-CN" b="1" dirty="0" smtClean="0">
                <a:solidFill>
                  <a:srgbClr val="222222"/>
                </a:solidFill>
                <a:latin typeface="Times New Roman" panose="02020603050405020304" pitchFamily="18" charset="0"/>
                <a:cs typeface="Times New Roman" panose="02020603050405020304" pitchFamily="18" charset="0"/>
              </a:rPr>
              <a:t>2019</a:t>
            </a:r>
            <a:r>
              <a:rPr lang="zh-CN" altLang="en-US" b="1" dirty="0" smtClean="0">
                <a:solidFill>
                  <a:srgbClr val="222222"/>
                </a:solidFill>
                <a:latin typeface="Times New Roman" panose="02020603050405020304" pitchFamily="18" charset="0"/>
                <a:cs typeface="Times New Roman" panose="02020603050405020304" pitchFamily="18" charset="0"/>
              </a:rPr>
              <a:t>年</a:t>
            </a:r>
            <a:r>
              <a:rPr lang="en-US" altLang="zh-CN" b="1" dirty="0" smtClean="0">
                <a:solidFill>
                  <a:srgbClr val="222222"/>
                </a:solidFill>
                <a:latin typeface="Times New Roman" panose="02020603050405020304" pitchFamily="18" charset="0"/>
                <a:cs typeface="Times New Roman" panose="02020603050405020304" pitchFamily="18" charset="0"/>
              </a:rPr>
              <a:t>9</a:t>
            </a:r>
            <a:r>
              <a:rPr lang="zh-CN" altLang="en-US" b="1" dirty="0" smtClean="0">
                <a:solidFill>
                  <a:srgbClr val="222222"/>
                </a:solidFill>
                <a:latin typeface="Times New Roman" panose="02020603050405020304" pitchFamily="18" charset="0"/>
                <a:cs typeface="Times New Roman" panose="02020603050405020304" pitchFamily="18" charset="0"/>
              </a:rPr>
              <a:t>月 </a:t>
            </a:r>
            <a:r>
              <a:rPr lang="en-US" altLang="zh-CN" b="1" dirty="0" smtClean="0">
                <a:solidFill>
                  <a:srgbClr val="222222"/>
                </a:solidFill>
                <a:latin typeface="Times New Roman" panose="02020603050405020304" pitchFamily="18" charset="0"/>
                <a:cs typeface="Times New Roman" panose="02020603050405020304" pitchFamily="18" charset="0"/>
              </a:rPr>
              <a:t>| Physics and Life</a:t>
            </a:r>
            <a:endParaRPr lang="zh-CN" altLang="en-US" dirty="0">
              <a:latin typeface="Times New Roman" panose="02020603050405020304" pitchFamily="18" charset="0"/>
              <a:cs typeface="Times New Roman" panose="02020603050405020304" pitchFamily="18" charset="0"/>
            </a:endParaRPr>
          </a:p>
        </p:txBody>
      </p:sp>
      <p:grpSp>
        <p:nvGrpSpPr>
          <p:cNvPr id="14" name="组合 16"/>
          <p:cNvGrpSpPr>
            <a:grpSpLocks/>
          </p:cNvGrpSpPr>
          <p:nvPr/>
        </p:nvGrpSpPr>
        <p:grpSpPr bwMode="auto">
          <a:xfrm>
            <a:off x="467543" y="832892"/>
            <a:ext cx="2787000" cy="723900"/>
            <a:chOff x="4247964" y="2057754"/>
            <a:chExt cx="2787079" cy="723117"/>
          </a:xfrm>
        </p:grpSpPr>
        <p:sp>
          <p:nvSpPr>
            <p:cNvPr id="15" name="TextBox 10"/>
            <p:cNvSpPr txBox="1">
              <a:spLocks noChangeArrowheads="1"/>
            </p:cNvSpPr>
            <p:nvPr/>
          </p:nvSpPr>
          <p:spPr bwMode="auto">
            <a:xfrm>
              <a:off x="5003661" y="2057754"/>
              <a:ext cx="2031382" cy="461166"/>
            </a:xfrm>
            <a:prstGeom prst="rect">
              <a:avLst/>
            </a:prstGeom>
            <a:noFill/>
            <a:ln w="9525">
              <a:noFill/>
              <a:miter lim="800000"/>
              <a:headEnd/>
              <a:tailEnd/>
            </a:ln>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检索实例分享</a:t>
              </a:r>
            </a:p>
          </p:txBody>
        </p:sp>
        <p:sp>
          <p:nvSpPr>
            <p:cNvPr id="16" name="圆角矩形​​ 18"/>
            <p:cNvSpPr/>
            <p:nvPr/>
          </p:nvSpPr>
          <p:spPr>
            <a:xfrm>
              <a:off x="4247964" y="2133871"/>
              <a:ext cx="647719" cy="647000"/>
            </a:xfrm>
            <a:prstGeom prst="roundRect">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2</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42" y="2753206"/>
            <a:ext cx="8460000" cy="473760"/>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sp>
        <p:nvSpPr>
          <p:cNvPr id="17" name="矩形 16"/>
          <p:cNvSpPr/>
          <p:nvPr/>
        </p:nvSpPr>
        <p:spPr>
          <a:xfrm>
            <a:off x="426344" y="3541124"/>
            <a:ext cx="6521920" cy="369332"/>
          </a:xfrm>
          <a:prstGeom prst="rect">
            <a:avLst/>
          </a:prstGeom>
        </p:spPr>
        <p:txBody>
          <a:bodyPr wrap="square">
            <a:spAutoFit/>
          </a:bodyPr>
          <a:lstStyle/>
          <a:p>
            <a:r>
              <a:rPr lang="en-US" altLang="zh-CN" b="1" dirty="0" smtClean="0">
                <a:solidFill>
                  <a:srgbClr val="222222"/>
                </a:solidFill>
                <a:latin typeface="Times New Roman" panose="02020603050405020304" pitchFamily="18" charset="0"/>
                <a:cs typeface="Times New Roman" panose="02020603050405020304" pitchFamily="18" charset="0"/>
              </a:rPr>
              <a:t>2016</a:t>
            </a:r>
            <a:r>
              <a:rPr lang="zh-CN" altLang="en-US" b="1" dirty="0" smtClean="0">
                <a:solidFill>
                  <a:srgbClr val="222222"/>
                </a:solidFill>
                <a:latin typeface="Times New Roman" panose="02020603050405020304" pitchFamily="18" charset="0"/>
                <a:cs typeface="Times New Roman" panose="02020603050405020304" pitchFamily="18" charset="0"/>
              </a:rPr>
              <a:t>年</a:t>
            </a:r>
            <a:r>
              <a:rPr lang="en-US" altLang="zh-CN" b="1" dirty="0">
                <a:solidFill>
                  <a:srgbClr val="222222"/>
                </a:solidFill>
                <a:latin typeface="Times New Roman" panose="02020603050405020304" pitchFamily="18" charset="0"/>
                <a:cs typeface="Times New Roman" panose="02020603050405020304" pitchFamily="18" charset="0"/>
              </a:rPr>
              <a:t>8</a:t>
            </a:r>
            <a:r>
              <a:rPr lang="zh-CN" altLang="en-US" b="1" dirty="0" smtClean="0">
                <a:solidFill>
                  <a:srgbClr val="222222"/>
                </a:solidFill>
                <a:latin typeface="Times New Roman" panose="02020603050405020304" pitchFamily="18" charset="0"/>
                <a:cs typeface="Times New Roman" panose="02020603050405020304" pitchFamily="18" charset="0"/>
              </a:rPr>
              <a:t>月 </a:t>
            </a:r>
            <a:r>
              <a:rPr lang="en-US" altLang="zh-CN" b="1" dirty="0">
                <a:solidFill>
                  <a:srgbClr val="222222"/>
                </a:solidFill>
                <a:latin typeface="Times New Roman" panose="02020603050405020304" pitchFamily="18" charset="0"/>
                <a:cs typeface="Times New Roman" panose="02020603050405020304" pitchFamily="18" charset="0"/>
              </a:rPr>
              <a:t>| Hybridizing Quantum Physics and Engineering</a:t>
            </a:r>
            <a:endParaRPr lang="zh-CN" altLang="en-US" dirty="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350" y="4268847"/>
            <a:ext cx="8470294" cy="432000"/>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sp>
        <p:nvSpPr>
          <p:cNvPr id="18" name="矩形 17"/>
          <p:cNvSpPr/>
          <p:nvPr/>
        </p:nvSpPr>
        <p:spPr>
          <a:xfrm>
            <a:off x="443484" y="5053482"/>
            <a:ext cx="6521920" cy="369332"/>
          </a:xfrm>
          <a:prstGeom prst="rect">
            <a:avLst/>
          </a:prstGeom>
        </p:spPr>
        <p:txBody>
          <a:bodyPr wrap="square">
            <a:spAutoFit/>
          </a:bodyPr>
          <a:lstStyle/>
          <a:p>
            <a:r>
              <a:rPr lang="en-US" altLang="zh-CN" b="1" dirty="0" smtClean="0">
                <a:solidFill>
                  <a:srgbClr val="222222"/>
                </a:solidFill>
                <a:latin typeface="Times New Roman" panose="02020603050405020304" pitchFamily="18" charset="0"/>
                <a:cs typeface="Times New Roman" panose="02020603050405020304" pitchFamily="18" charset="0"/>
              </a:rPr>
              <a:t>2019</a:t>
            </a:r>
            <a:r>
              <a:rPr lang="zh-CN" altLang="en-US" b="1" dirty="0" smtClean="0">
                <a:solidFill>
                  <a:srgbClr val="222222"/>
                </a:solidFill>
                <a:latin typeface="Times New Roman" panose="02020603050405020304" pitchFamily="18" charset="0"/>
                <a:cs typeface="Times New Roman" panose="02020603050405020304" pitchFamily="18" charset="0"/>
              </a:rPr>
              <a:t>年</a:t>
            </a:r>
            <a:r>
              <a:rPr lang="en-US" altLang="zh-CN" b="1" dirty="0" smtClean="0">
                <a:solidFill>
                  <a:srgbClr val="222222"/>
                </a:solidFill>
                <a:latin typeface="Times New Roman" panose="02020603050405020304" pitchFamily="18" charset="0"/>
                <a:cs typeface="Times New Roman" panose="02020603050405020304" pitchFamily="18" charset="0"/>
              </a:rPr>
              <a:t>6</a:t>
            </a:r>
            <a:r>
              <a:rPr lang="zh-CN" altLang="en-US" b="1" dirty="0" smtClean="0">
                <a:solidFill>
                  <a:srgbClr val="222222"/>
                </a:solidFill>
                <a:latin typeface="Times New Roman" panose="02020603050405020304" pitchFamily="18" charset="0"/>
                <a:cs typeface="Times New Roman" panose="02020603050405020304" pitchFamily="18" charset="0"/>
              </a:rPr>
              <a:t>月 </a:t>
            </a:r>
            <a:r>
              <a:rPr lang="en-US" altLang="zh-CN" b="1" dirty="0">
                <a:solidFill>
                  <a:srgbClr val="222222"/>
                </a:solidFill>
                <a:latin typeface="Times New Roman" panose="02020603050405020304" pitchFamily="18" charset="0"/>
                <a:cs typeface="Times New Roman" panose="02020603050405020304" pitchFamily="18" charset="0"/>
              </a:rPr>
              <a:t>| Avoid the Tragedy of the Commons</a:t>
            </a:r>
            <a:endParaRPr lang="zh-CN" altLang="en-US" dirty="0">
              <a:latin typeface="Times New Roman" panose="02020603050405020304" pitchFamily="18" charset="0"/>
              <a:cs typeface="Times New Roman" panose="02020603050405020304" pitchFamily="18" charset="0"/>
            </a:endParaRPr>
          </a:p>
        </p:txBody>
      </p:sp>
      <p:sp>
        <p:nvSpPr>
          <p:cNvPr id="19" name="Rectangle 3"/>
          <p:cNvSpPr txBox="1">
            <a:spLocks noChangeArrowheads="1"/>
          </p:cNvSpPr>
          <p:nvPr/>
        </p:nvSpPr>
        <p:spPr bwMode="auto">
          <a:xfrm>
            <a:off x="1218847" y="1205119"/>
            <a:ext cx="2057009" cy="423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1200"/>
              </a:spcBef>
              <a:buNone/>
            </a:pPr>
            <a:r>
              <a:rPr lang="zh-CN" altLang="en-US" sz="1600" dirty="0" smtClean="0"/>
              <a:t>了解编辑团队</a:t>
            </a:r>
            <a:endParaRPr lang="zh-CN" altLang="en-US" sz="1600" dirty="0"/>
          </a:p>
        </p:txBody>
      </p:sp>
    </p:spTree>
    <p:extLst>
      <p:ext uri="{BB962C8B-B14F-4D97-AF65-F5344CB8AC3E}">
        <p14:creationId xmlns:p14="http://schemas.microsoft.com/office/powerpoint/2010/main" val="128451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24944"/>
            <a:ext cx="9144000" cy="3781353"/>
          </a:xfrm>
          <a:prstGeom prst="rect">
            <a:avLst/>
          </a:prstGeom>
          <a:ln>
            <a:solidFill>
              <a:schemeClr val="tx1"/>
            </a:solidFill>
          </a:ln>
        </p:spPr>
      </p:pic>
      <p:sp>
        <p:nvSpPr>
          <p:cNvPr id="2" name="矩形 1"/>
          <p:cNvSpPr/>
          <p:nvPr/>
        </p:nvSpPr>
        <p:spPr>
          <a:xfrm>
            <a:off x="467543" y="1943883"/>
            <a:ext cx="7957884" cy="400110"/>
          </a:xfrm>
          <a:prstGeom prst="rect">
            <a:avLst/>
          </a:prstGeom>
        </p:spPr>
        <p:txBody>
          <a:bodyPr wrap="none">
            <a:spAutoFit/>
          </a:bodyPr>
          <a:lstStyle/>
          <a:p>
            <a:r>
              <a:rPr lang="zh-CN" altLang="en-US" sz="2000" b="1" dirty="0" smtClean="0">
                <a:solidFill>
                  <a:srgbClr val="222222"/>
                </a:solidFill>
                <a:latin typeface="Times New Roman" panose="02020603050405020304" pitchFamily="18" charset="0"/>
                <a:cs typeface="Times New Roman" panose="02020603050405020304" pitchFamily="18" charset="0"/>
              </a:rPr>
              <a:t>课堂练习：</a:t>
            </a:r>
            <a:r>
              <a:rPr lang="en-US" altLang="zh-CN" sz="2000" b="1" dirty="0" smtClean="0">
                <a:solidFill>
                  <a:srgbClr val="222222"/>
                </a:solidFill>
                <a:latin typeface="Times New Roman" panose="02020603050405020304" pitchFamily="18" charset="0"/>
                <a:cs typeface="Times New Roman" panose="02020603050405020304" pitchFamily="18" charset="0"/>
              </a:rPr>
              <a:t>Reinhardt Schumann </a:t>
            </a:r>
            <a:r>
              <a:rPr lang="zh-CN" altLang="en-US" sz="2000" dirty="0" smtClean="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Schuhmann</a:t>
            </a: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Reinhardt </a:t>
            </a:r>
            <a:r>
              <a:rPr lang="en-US" altLang="zh-CN" sz="2000" dirty="0" smtClean="0">
                <a:solidFill>
                  <a:schemeClr val="accent3">
                    <a:lumMod val="75000"/>
                  </a:schemeClr>
                </a:solidFill>
                <a:latin typeface="Times New Roman" panose="02020603050405020304" pitchFamily="18" charset="0"/>
                <a:cs typeface="Times New Roman" panose="02020603050405020304" pitchFamily="18" charset="0"/>
              </a:rPr>
              <a:t>as AUTHOR</a:t>
            </a:r>
            <a:endParaRPr lang="en-US" altLang="zh-CN" sz="2000" b="1" dirty="0" smtClean="0">
              <a:solidFill>
                <a:schemeClr val="accent3">
                  <a:lumMod val="75000"/>
                </a:schemeClr>
              </a:solidFill>
              <a:latin typeface="Times New Roman" panose="02020603050405020304" pitchFamily="18" charset="0"/>
              <a:cs typeface="Times New Roman" panose="02020603050405020304" pitchFamily="18" charset="0"/>
            </a:endParaRPr>
          </a:p>
        </p:txBody>
      </p:sp>
      <p:grpSp>
        <p:nvGrpSpPr>
          <p:cNvPr id="11" name="组合 16"/>
          <p:cNvGrpSpPr>
            <a:grpSpLocks/>
          </p:cNvGrpSpPr>
          <p:nvPr/>
        </p:nvGrpSpPr>
        <p:grpSpPr bwMode="auto">
          <a:xfrm>
            <a:off x="467543" y="832892"/>
            <a:ext cx="2787000" cy="723900"/>
            <a:chOff x="4247964" y="2057754"/>
            <a:chExt cx="2787079" cy="723117"/>
          </a:xfrm>
        </p:grpSpPr>
        <p:sp>
          <p:nvSpPr>
            <p:cNvPr id="12" name="TextBox 10"/>
            <p:cNvSpPr txBox="1">
              <a:spLocks noChangeArrowheads="1"/>
            </p:cNvSpPr>
            <p:nvPr/>
          </p:nvSpPr>
          <p:spPr bwMode="auto">
            <a:xfrm>
              <a:off x="5003661" y="2057754"/>
              <a:ext cx="2031382" cy="461166"/>
            </a:xfrm>
            <a:prstGeom prst="rect">
              <a:avLst/>
            </a:prstGeom>
            <a:noFill/>
            <a:ln w="9525">
              <a:noFill/>
              <a:miter lim="800000"/>
              <a:headEnd/>
              <a:tailEnd/>
            </a:ln>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检索实例分享</a:t>
              </a:r>
            </a:p>
          </p:txBody>
        </p:sp>
        <p:sp>
          <p:nvSpPr>
            <p:cNvPr id="13" name="圆角矩形​​ 18"/>
            <p:cNvSpPr/>
            <p:nvPr/>
          </p:nvSpPr>
          <p:spPr>
            <a:xfrm>
              <a:off x="4247964" y="2133871"/>
              <a:ext cx="647719" cy="647000"/>
            </a:xfrm>
            <a:prstGeom prst="roundRect">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2</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sp>
        <p:nvSpPr>
          <p:cNvPr id="5" name="圆角矩形 4"/>
          <p:cNvSpPr/>
          <p:nvPr/>
        </p:nvSpPr>
        <p:spPr>
          <a:xfrm>
            <a:off x="8460432" y="2802135"/>
            <a:ext cx="504056" cy="60008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4" name="圆角矩形 13"/>
          <p:cNvSpPr/>
          <p:nvPr/>
        </p:nvSpPr>
        <p:spPr>
          <a:xfrm>
            <a:off x="260325" y="4001795"/>
            <a:ext cx="1933411" cy="60008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5" name="圆角矩形 14"/>
          <p:cNvSpPr/>
          <p:nvPr/>
        </p:nvSpPr>
        <p:spPr>
          <a:xfrm>
            <a:off x="6084168" y="3997926"/>
            <a:ext cx="1933411" cy="60008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5068" y="1711349"/>
            <a:ext cx="2238361" cy="4255488"/>
          </a:xfrm>
          <a:prstGeom prst="rect">
            <a:avLst/>
          </a:prstGeom>
          <a:ln>
            <a:solidFill>
              <a:schemeClr val="tx1"/>
            </a:solidFill>
          </a:ln>
        </p:spPr>
      </p:pic>
      <p:sp>
        <p:nvSpPr>
          <p:cNvPr id="16" name="圆角矩形 15"/>
          <p:cNvSpPr/>
          <p:nvPr/>
        </p:nvSpPr>
        <p:spPr>
          <a:xfrm>
            <a:off x="5364067" y="2502095"/>
            <a:ext cx="1933411" cy="60008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3" name="Rectangle 3"/>
          <p:cNvSpPr txBox="1">
            <a:spLocks noChangeArrowheads="1"/>
          </p:cNvSpPr>
          <p:nvPr/>
        </p:nvSpPr>
        <p:spPr bwMode="auto">
          <a:xfrm>
            <a:off x="1218847" y="1205119"/>
            <a:ext cx="2057009" cy="423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1200"/>
              </a:spcBef>
              <a:buNone/>
            </a:pPr>
            <a:r>
              <a:rPr lang="zh-CN" altLang="en-US" sz="1600" dirty="0" smtClean="0"/>
              <a:t>了解编辑团队</a:t>
            </a:r>
            <a:endParaRPr lang="zh-CN" altLang="en-US" sz="1600" dirty="0"/>
          </a:p>
        </p:txBody>
      </p:sp>
    </p:spTree>
    <p:extLst>
      <p:ext uri="{BB962C8B-B14F-4D97-AF65-F5344CB8AC3E}">
        <p14:creationId xmlns:p14="http://schemas.microsoft.com/office/powerpoint/2010/main" val="105202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62055" y="4645585"/>
            <a:ext cx="4002033"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zh-CN" altLang="en-US" sz="3200" b="1" dirty="0">
                <a:solidFill>
                  <a:schemeClr val="tx1"/>
                </a:solidFill>
                <a:effectLst>
                  <a:outerShdw blurRad="38100" dist="38100" dir="2700000" algn="tl">
                    <a:srgbClr val="000000">
                      <a:alpha val="43137"/>
                    </a:srgbClr>
                  </a:outerShdw>
                </a:effectLst>
              </a:rPr>
              <a:t>马约拉纳</a:t>
            </a:r>
            <a:r>
              <a:rPr lang="zh-CN" altLang="en-US" sz="3200" b="1" dirty="0" smtClean="0">
                <a:solidFill>
                  <a:schemeClr val="tx1"/>
                </a:solidFill>
                <a:effectLst>
                  <a:outerShdw blurRad="38100" dist="38100" dir="2700000" algn="tl">
                    <a:srgbClr val="000000">
                      <a:alpha val="43137"/>
                    </a:srgbClr>
                  </a:outerShdw>
                </a:effectLst>
              </a:rPr>
              <a:t>费米子</a:t>
            </a:r>
            <a:endParaRPr lang="en-US" altLang="zh-CN" sz="3200" b="1" dirty="0" smtClean="0">
              <a:solidFill>
                <a:schemeClr val="tx1"/>
              </a:solidFill>
              <a:effectLst>
                <a:outerShdw blurRad="38100" dist="38100" dir="2700000" algn="tl">
                  <a:srgbClr val="000000">
                    <a:alpha val="43137"/>
                  </a:srgbClr>
                </a:outerShdw>
              </a:effectLst>
            </a:endParaRPr>
          </a:p>
          <a:p>
            <a:pPr algn="ctr"/>
            <a:r>
              <a:rPr lang="en-US" altLang="zh-CN" sz="2800" dirty="0" err="1">
                <a:solidFill>
                  <a:schemeClr val="tx1"/>
                </a:solidFill>
                <a:latin typeface="微软雅黑" panose="020B0503020204020204" pitchFamily="34" charset="-122"/>
                <a:ea typeface="微软雅黑" panose="020B0503020204020204" pitchFamily="34" charset="-122"/>
              </a:rPr>
              <a:t>Majorana</a:t>
            </a:r>
            <a:r>
              <a:rPr lang="en-US" altLang="zh-CN" sz="2800" dirty="0">
                <a:solidFill>
                  <a:schemeClr val="tx1"/>
                </a:solidFill>
                <a:latin typeface="微软雅黑" panose="020B0503020204020204" pitchFamily="34" charset="-122"/>
                <a:ea typeface="微软雅黑" panose="020B0503020204020204" pitchFamily="34" charset="-122"/>
              </a:rPr>
              <a:t> fermion</a:t>
            </a:r>
            <a:endParaRPr lang="zh-CN" altLang="en-US" sz="2800" b="1"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1349232" y="3277433"/>
            <a:ext cx="4002033"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zh-CN" altLang="en-US" sz="3200" b="1" dirty="0" smtClean="0">
                <a:solidFill>
                  <a:schemeClr val="tx1"/>
                </a:solidFill>
                <a:effectLst>
                  <a:outerShdw blurRad="38100" dist="38100" dir="2700000" algn="tl">
                    <a:srgbClr val="000000">
                      <a:alpha val="43137"/>
                    </a:srgbClr>
                  </a:outerShdw>
                </a:effectLst>
              </a:rPr>
              <a:t>凝聚物</a:t>
            </a:r>
            <a:endParaRPr lang="en-US" altLang="zh-CN" sz="3200" b="1" dirty="0" smtClean="0">
              <a:solidFill>
                <a:schemeClr val="tx1"/>
              </a:solidFill>
              <a:effectLst>
                <a:outerShdw blurRad="38100" dist="38100" dir="2700000" algn="tl">
                  <a:srgbClr val="000000">
                    <a:alpha val="43137"/>
                  </a:srgbClr>
                </a:outerShdw>
              </a:effectLst>
            </a:endParaRPr>
          </a:p>
          <a:p>
            <a:pPr algn="ctr"/>
            <a:r>
              <a:rPr lang="en-US" altLang="zh-CN" sz="2800" dirty="0">
                <a:solidFill>
                  <a:schemeClr val="tx1"/>
                </a:solidFill>
                <a:latin typeface="微软雅黑" panose="020B0503020204020204" pitchFamily="34" charset="-122"/>
                <a:ea typeface="微软雅黑" panose="020B0503020204020204" pitchFamily="34" charset="-122"/>
              </a:rPr>
              <a:t> Condensates</a:t>
            </a:r>
            <a:endParaRPr lang="zh-CN" altLang="en-US" sz="2800" b="1"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2" name="组合 16"/>
          <p:cNvGrpSpPr>
            <a:grpSpLocks/>
          </p:cNvGrpSpPr>
          <p:nvPr/>
        </p:nvGrpSpPr>
        <p:grpSpPr bwMode="auto">
          <a:xfrm>
            <a:off x="467543" y="832892"/>
            <a:ext cx="2787000" cy="723900"/>
            <a:chOff x="4247964" y="2057754"/>
            <a:chExt cx="2787079" cy="723117"/>
          </a:xfrm>
        </p:grpSpPr>
        <p:sp>
          <p:nvSpPr>
            <p:cNvPr id="13" name="TextBox 10"/>
            <p:cNvSpPr txBox="1">
              <a:spLocks noChangeArrowheads="1"/>
            </p:cNvSpPr>
            <p:nvPr/>
          </p:nvSpPr>
          <p:spPr bwMode="auto">
            <a:xfrm>
              <a:off x="5003661" y="2057754"/>
              <a:ext cx="2031382" cy="461166"/>
            </a:xfrm>
            <a:prstGeom prst="rect">
              <a:avLst/>
            </a:prstGeom>
            <a:noFill/>
            <a:ln w="9525">
              <a:noFill/>
              <a:miter lim="800000"/>
              <a:headEnd/>
              <a:tailEnd/>
            </a:ln>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检索实例分享</a:t>
              </a:r>
            </a:p>
          </p:txBody>
        </p:sp>
        <p:sp>
          <p:nvSpPr>
            <p:cNvPr id="14" name="圆角矩形​​ 18"/>
            <p:cNvSpPr/>
            <p:nvPr/>
          </p:nvSpPr>
          <p:spPr>
            <a:xfrm>
              <a:off x="4247964" y="2133871"/>
              <a:ext cx="647719" cy="647000"/>
            </a:xfrm>
            <a:prstGeom prst="roundRect">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2</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sp>
        <p:nvSpPr>
          <p:cNvPr id="17" name="Rectangle 3"/>
          <p:cNvSpPr txBox="1">
            <a:spLocks noChangeArrowheads="1"/>
          </p:cNvSpPr>
          <p:nvPr/>
        </p:nvSpPr>
        <p:spPr bwMode="auto">
          <a:xfrm>
            <a:off x="1218847" y="1196752"/>
            <a:ext cx="2057009" cy="423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1200"/>
              </a:spcBef>
              <a:buNone/>
            </a:pPr>
            <a:r>
              <a:rPr lang="zh-CN" altLang="en-US" sz="1600" dirty="0" smtClean="0"/>
              <a:t>热门话题</a:t>
            </a:r>
            <a:endParaRPr lang="zh-CN" altLang="en-US" sz="1600" dirty="0"/>
          </a:p>
        </p:txBody>
      </p:sp>
      <p:sp>
        <p:nvSpPr>
          <p:cNvPr id="18" name="矩形 17"/>
          <p:cNvSpPr/>
          <p:nvPr/>
        </p:nvSpPr>
        <p:spPr>
          <a:xfrm>
            <a:off x="1349231" y="1909281"/>
            <a:ext cx="4002033"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zh-CN" altLang="en-US" sz="3200" b="1" dirty="0" smtClean="0">
                <a:solidFill>
                  <a:schemeClr val="tx1"/>
                </a:solidFill>
                <a:effectLst>
                  <a:outerShdw blurRad="38100" dist="38100" dir="2700000" algn="tl">
                    <a:srgbClr val="000000">
                      <a:alpha val="43137"/>
                    </a:srgbClr>
                  </a:outerShdw>
                </a:effectLst>
              </a:rPr>
              <a:t>量子相干性</a:t>
            </a:r>
            <a:endParaRPr lang="en-US" altLang="zh-CN" sz="3200" b="1" dirty="0" smtClean="0">
              <a:solidFill>
                <a:schemeClr val="tx1"/>
              </a:solidFill>
              <a:effectLst>
                <a:outerShdw blurRad="38100" dist="38100" dir="2700000" algn="tl">
                  <a:srgbClr val="000000">
                    <a:alpha val="43137"/>
                  </a:srgbClr>
                </a:outerShdw>
              </a:effectLst>
            </a:endParaRPr>
          </a:p>
          <a:p>
            <a:pPr algn="ctr"/>
            <a:r>
              <a:rPr lang="en-US" altLang="zh-CN" sz="2800" dirty="0" smtClean="0">
                <a:solidFill>
                  <a:schemeClr val="tx1"/>
                </a:solidFill>
                <a:latin typeface="微软雅黑" panose="020B0503020204020204" pitchFamily="34" charset="-122"/>
                <a:ea typeface="微软雅黑" panose="020B0503020204020204" pitchFamily="34" charset="-122"/>
              </a:rPr>
              <a:t>Quantum Coherence</a:t>
            </a:r>
            <a:endParaRPr lang="zh-CN" altLang="en-US" sz="2800" b="1"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32288" t="26613" r="7863" b="13157"/>
          <a:stretch/>
        </p:blipFill>
        <p:spPr>
          <a:xfrm>
            <a:off x="2555776" y="2017465"/>
            <a:ext cx="6480720" cy="3666723"/>
          </a:xfrm>
          <a:prstGeom prst="rect">
            <a:avLst/>
          </a:prstGeom>
          <a:ln>
            <a:solidFill>
              <a:schemeClr val="tx1"/>
            </a:solidFill>
          </a:ln>
        </p:spPr>
      </p:pic>
    </p:spTree>
    <p:extLst>
      <p:ext uri="{BB962C8B-B14F-4D97-AF65-F5344CB8AC3E}">
        <p14:creationId xmlns:p14="http://schemas.microsoft.com/office/powerpoint/2010/main" val="125767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5"/>
          <p:cNvGrpSpPr>
            <a:grpSpLocks/>
          </p:cNvGrpSpPr>
          <p:nvPr/>
        </p:nvGrpSpPr>
        <p:grpSpPr bwMode="auto">
          <a:xfrm>
            <a:off x="611560" y="2040490"/>
            <a:ext cx="4018081" cy="723900"/>
            <a:chOff x="4247964" y="2057753"/>
            <a:chExt cx="4019052" cy="723665"/>
          </a:xfrm>
        </p:grpSpPr>
        <p:sp>
          <p:nvSpPr>
            <p:cNvPr id="7" name="TextBox 6"/>
            <p:cNvSpPr txBox="1"/>
            <p:nvPr/>
          </p:nvSpPr>
          <p:spPr>
            <a:xfrm>
              <a:off x="5003796" y="2057753"/>
              <a:ext cx="3263220" cy="461515"/>
            </a:xfrm>
            <a:prstGeom prst="rect">
              <a:avLst/>
            </a:prstGeom>
            <a:noFill/>
          </p:spPr>
          <p:txBody>
            <a:bodyPr wrap="none">
              <a:spAutoFit/>
            </a:bodyPr>
            <a:lstStyle/>
            <a:p>
              <a:r>
                <a:rPr lang="zh-CN" altLang="en-US" sz="2400" dirty="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物理</a:t>
              </a:r>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类数据库资源介绍</a:t>
              </a:r>
            </a:p>
          </p:txBody>
        </p:sp>
        <p:sp>
          <p:nvSpPr>
            <p:cNvPr id="8" name="圆角矩形​​ 10"/>
            <p:cNvSpPr/>
            <p:nvPr/>
          </p:nvSpPr>
          <p:spPr>
            <a:xfrm>
              <a:off x="4247964" y="2133928"/>
              <a:ext cx="647856" cy="647490"/>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1</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grpSp>
        <p:nvGrpSpPr>
          <p:cNvPr id="10" name="组合 16"/>
          <p:cNvGrpSpPr>
            <a:grpSpLocks/>
          </p:cNvGrpSpPr>
          <p:nvPr/>
        </p:nvGrpSpPr>
        <p:grpSpPr bwMode="auto">
          <a:xfrm>
            <a:off x="611559" y="3042207"/>
            <a:ext cx="2787000" cy="723900"/>
            <a:chOff x="4247964" y="2057754"/>
            <a:chExt cx="2787079" cy="723117"/>
          </a:xfrm>
        </p:grpSpPr>
        <p:sp>
          <p:nvSpPr>
            <p:cNvPr id="11" name="TextBox 10"/>
            <p:cNvSpPr txBox="1">
              <a:spLocks noChangeArrowheads="1"/>
            </p:cNvSpPr>
            <p:nvPr/>
          </p:nvSpPr>
          <p:spPr bwMode="auto">
            <a:xfrm>
              <a:off x="5003661" y="2057754"/>
              <a:ext cx="2031382" cy="461166"/>
            </a:xfrm>
            <a:prstGeom prst="rect">
              <a:avLst/>
            </a:prstGeom>
            <a:noFill/>
            <a:ln w="9525">
              <a:noFill/>
              <a:miter lim="800000"/>
              <a:headEnd/>
              <a:tailEnd/>
            </a:ln>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检索实例分享</a:t>
              </a:r>
            </a:p>
          </p:txBody>
        </p:sp>
        <p:sp>
          <p:nvSpPr>
            <p:cNvPr id="12" name="圆角矩形​​ 18"/>
            <p:cNvSpPr/>
            <p:nvPr/>
          </p:nvSpPr>
          <p:spPr>
            <a:xfrm>
              <a:off x="4247964" y="2133871"/>
              <a:ext cx="647719" cy="647000"/>
            </a:xfrm>
            <a:prstGeom prst="roundRect">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2</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grpSp>
        <p:nvGrpSpPr>
          <p:cNvPr id="14" name="组合 20"/>
          <p:cNvGrpSpPr>
            <a:grpSpLocks/>
          </p:cNvGrpSpPr>
          <p:nvPr/>
        </p:nvGrpSpPr>
        <p:grpSpPr bwMode="auto">
          <a:xfrm>
            <a:off x="605528" y="4114041"/>
            <a:ext cx="2786975" cy="723900"/>
            <a:chOff x="4247964" y="2057753"/>
            <a:chExt cx="2787222" cy="723118"/>
          </a:xfrm>
        </p:grpSpPr>
        <p:sp>
          <p:nvSpPr>
            <p:cNvPr id="15" name="TextBox 14"/>
            <p:cNvSpPr txBox="1"/>
            <p:nvPr/>
          </p:nvSpPr>
          <p:spPr>
            <a:xfrm>
              <a:off x="5003681" y="2057753"/>
              <a:ext cx="2031505" cy="461167"/>
            </a:xfrm>
            <a:prstGeom prst="rect">
              <a:avLst/>
            </a:prstGeom>
            <a:noFill/>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其他可用资源</a:t>
              </a:r>
              <a:endParaRPr lang="en-US" altLang="zh-CN"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16" name="圆角矩形​​ 22"/>
            <p:cNvSpPr/>
            <p:nvPr/>
          </p:nvSpPr>
          <p:spPr>
            <a:xfrm>
              <a:off x="4247964" y="2133871"/>
              <a:ext cx="647757" cy="647000"/>
            </a:xfrm>
            <a:prstGeom prst="roundRect">
              <a:avLst/>
            </a:prstGeom>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3</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cxnSp>
        <p:nvCxnSpPr>
          <p:cNvPr id="18" name="直接连接符​​ 29"/>
          <p:cNvCxnSpPr>
            <a:cxnSpLocks noChangeShapeType="1"/>
          </p:cNvCxnSpPr>
          <p:nvPr/>
        </p:nvCxnSpPr>
        <p:spPr bwMode="auto">
          <a:xfrm flipH="1">
            <a:off x="644555" y="1506519"/>
            <a:ext cx="7988300" cy="0"/>
          </a:xfrm>
          <a:prstGeom prst="line">
            <a:avLst/>
          </a:prstGeom>
          <a:ln>
            <a:headEnd/>
            <a:tailEnd/>
          </a:ln>
        </p:spPr>
        <p:style>
          <a:lnRef idx="1">
            <a:schemeClr val="accent2"/>
          </a:lnRef>
          <a:fillRef idx="0">
            <a:schemeClr val="accent2"/>
          </a:fillRef>
          <a:effectRef idx="0">
            <a:schemeClr val="accent2"/>
          </a:effectRef>
          <a:fontRef idx="minor">
            <a:schemeClr val="tx1"/>
          </a:fontRef>
        </p:style>
      </p:cxnSp>
      <p:sp>
        <p:nvSpPr>
          <p:cNvPr id="19" name="标题 24"/>
          <p:cNvSpPr txBox="1">
            <a:spLocks/>
          </p:cNvSpPr>
          <p:nvPr/>
        </p:nvSpPr>
        <p:spPr bwMode="auto">
          <a:xfrm>
            <a:off x="357158" y="714356"/>
            <a:ext cx="8229600" cy="704850"/>
          </a:xfrm>
          <a:prstGeom prst="rect">
            <a:avLst/>
          </a:prstGeom>
          <a:noFill/>
          <a:ln w="9525">
            <a:noFill/>
            <a:miter lim="800000"/>
            <a:headEnd/>
            <a:tailEnd/>
          </a:ln>
        </p:spPr>
        <p:txBody>
          <a:bodyPr anchor="ctr"/>
          <a:lstStyle/>
          <a:p>
            <a:pPr algn="r"/>
            <a:r>
              <a:rPr lang="zh-CN" altLang="en-US" sz="3200" b="1"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提纲</a:t>
            </a:r>
            <a:endParaRPr lang="en-US" altLang="zh-CN" sz="3200" b="1"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endParaRPr>
          </a:p>
          <a:p>
            <a:pPr algn="r"/>
            <a:r>
              <a:rPr lang="en-US" altLang="zh-CN"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CONTENTS</a:t>
            </a:r>
            <a:endParaRPr lang="zh-CN" altLang="en-US" sz="2400" dirty="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endParaRPr>
          </a:p>
        </p:txBody>
      </p:sp>
      <p:grpSp>
        <p:nvGrpSpPr>
          <p:cNvPr id="20" name="组合 20"/>
          <p:cNvGrpSpPr>
            <a:grpSpLocks/>
          </p:cNvGrpSpPr>
          <p:nvPr/>
        </p:nvGrpSpPr>
        <p:grpSpPr bwMode="auto">
          <a:xfrm>
            <a:off x="605531" y="5173475"/>
            <a:ext cx="4633636" cy="723900"/>
            <a:chOff x="4247964" y="2057753"/>
            <a:chExt cx="4634043" cy="723118"/>
          </a:xfrm>
        </p:grpSpPr>
        <p:sp>
          <p:nvSpPr>
            <p:cNvPr id="21" name="TextBox 14"/>
            <p:cNvSpPr txBox="1"/>
            <p:nvPr/>
          </p:nvSpPr>
          <p:spPr>
            <a:xfrm>
              <a:off x="5003681" y="2057753"/>
              <a:ext cx="3878326" cy="461166"/>
            </a:xfrm>
            <a:prstGeom prst="rect">
              <a:avLst/>
            </a:prstGeom>
            <a:noFill/>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养成良好的数据库使用习惯</a:t>
              </a:r>
              <a:endParaRPr lang="en-US" altLang="zh-CN"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22" name="圆角矩形​​ 22"/>
            <p:cNvSpPr/>
            <p:nvPr/>
          </p:nvSpPr>
          <p:spPr>
            <a:xfrm>
              <a:off x="4247964" y="2133871"/>
              <a:ext cx="647757" cy="647000"/>
            </a:xfrm>
            <a:prstGeom prst="roundRect">
              <a:avLst/>
            </a:prstGeom>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altLang="zh-CN" sz="2800" kern="0" dirty="0" smtClean="0">
                  <a:solidFill>
                    <a:schemeClr val="bg1"/>
                  </a:solidFill>
                  <a:latin typeface="Times New Roman" panose="02020603050405020304" pitchFamily="18" charset="0"/>
                  <a:ea typeface="微软雅黑" pitchFamily="34" charset="-122"/>
                  <a:cs typeface="Times New Roman" panose="02020603050405020304" pitchFamily="18" charset="0"/>
                </a:rPr>
                <a:t>4</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sp>
        <p:nvSpPr>
          <p:cNvPr id="2" name="左箭头 1"/>
          <p:cNvSpPr/>
          <p:nvPr/>
        </p:nvSpPr>
        <p:spPr>
          <a:xfrm>
            <a:off x="3995936" y="2613979"/>
            <a:ext cx="2088232" cy="1319077"/>
          </a:xfrm>
          <a:prstGeom prst="leftArrow">
            <a:avLst>
              <a:gd name="adj1" fmla="val 73615"/>
              <a:gd name="adj2" fmla="val 2343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rPr>
              <a:t>课堂练习</a:t>
            </a:r>
            <a:endParaRPr lang="zh-CN" altLang="en-US" sz="2000" b="1" dirty="0">
              <a:latin typeface="微软雅黑" panose="020B0503020204020204" pitchFamily="34" charset="-122"/>
              <a:ea typeface="微软雅黑" panose="020B0503020204020204" pitchFamily="34" charset="-122"/>
            </a:endParaRPr>
          </a:p>
        </p:txBody>
      </p:sp>
      <p:sp>
        <p:nvSpPr>
          <p:cNvPr id="17" name="左箭头 16"/>
          <p:cNvSpPr/>
          <p:nvPr/>
        </p:nvSpPr>
        <p:spPr>
          <a:xfrm>
            <a:off x="5652120" y="5237836"/>
            <a:ext cx="2088232" cy="1319077"/>
          </a:xfrm>
          <a:prstGeom prst="leftArrow">
            <a:avLst>
              <a:gd name="adj1" fmla="val 73615"/>
              <a:gd name="adj2" fmla="val 2343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rPr>
              <a:t>课后作业</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312378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634" r="1678"/>
          <a:stretch/>
        </p:blipFill>
        <p:spPr>
          <a:xfrm>
            <a:off x="179513" y="2975219"/>
            <a:ext cx="8784976" cy="1114581"/>
          </a:xfrm>
          <a:prstGeom prst="rect">
            <a:avLst/>
          </a:prstGeom>
          <a:ln>
            <a:solidFill>
              <a:schemeClr val="tx1"/>
            </a:solidFill>
          </a:ln>
        </p:spPr>
      </p:pic>
      <p:sp>
        <p:nvSpPr>
          <p:cNvPr id="9" name="圆角矩形 8"/>
          <p:cNvSpPr/>
          <p:nvPr/>
        </p:nvSpPr>
        <p:spPr>
          <a:xfrm>
            <a:off x="334333" y="3260968"/>
            <a:ext cx="1933411" cy="60008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nvGrpSpPr>
          <p:cNvPr id="11" name="组合 16"/>
          <p:cNvGrpSpPr>
            <a:grpSpLocks/>
          </p:cNvGrpSpPr>
          <p:nvPr/>
        </p:nvGrpSpPr>
        <p:grpSpPr bwMode="auto">
          <a:xfrm>
            <a:off x="467543" y="832892"/>
            <a:ext cx="2787000" cy="723900"/>
            <a:chOff x="4247964" y="2057754"/>
            <a:chExt cx="2787079" cy="723117"/>
          </a:xfrm>
        </p:grpSpPr>
        <p:sp>
          <p:nvSpPr>
            <p:cNvPr id="12" name="TextBox 10"/>
            <p:cNvSpPr txBox="1">
              <a:spLocks noChangeArrowheads="1"/>
            </p:cNvSpPr>
            <p:nvPr/>
          </p:nvSpPr>
          <p:spPr bwMode="auto">
            <a:xfrm>
              <a:off x="5003661" y="2057754"/>
              <a:ext cx="2031382" cy="461166"/>
            </a:xfrm>
            <a:prstGeom prst="rect">
              <a:avLst/>
            </a:prstGeom>
            <a:noFill/>
            <a:ln w="9525">
              <a:noFill/>
              <a:miter lim="800000"/>
              <a:headEnd/>
              <a:tailEnd/>
            </a:ln>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检索实例分享</a:t>
              </a:r>
            </a:p>
          </p:txBody>
        </p:sp>
        <p:sp>
          <p:nvSpPr>
            <p:cNvPr id="13" name="圆角矩形​​ 18"/>
            <p:cNvSpPr/>
            <p:nvPr/>
          </p:nvSpPr>
          <p:spPr>
            <a:xfrm>
              <a:off x="4247964" y="2133871"/>
              <a:ext cx="647719" cy="647000"/>
            </a:xfrm>
            <a:prstGeom prst="roundRect">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2</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sp>
        <p:nvSpPr>
          <p:cNvPr id="14" name="Rectangle 3"/>
          <p:cNvSpPr txBox="1">
            <a:spLocks noChangeArrowheads="1"/>
          </p:cNvSpPr>
          <p:nvPr/>
        </p:nvSpPr>
        <p:spPr bwMode="auto">
          <a:xfrm>
            <a:off x="1218847" y="1196752"/>
            <a:ext cx="2057009" cy="423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1200"/>
              </a:spcBef>
              <a:buNone/>
            </a:pPr>
            <a:r>
              <a:rPr lang="zh-CN" altLang="en-US" sz="1600" dirty="0" smtClean="0"/>
              <a:t>热门话题</a:t>
            </a:r>
            <a:endParaRPr lang="zh-CN" altLang="en-US" sz="1600" dirty="0"/>
          </a:p>
        </p:txBody>
      </p:sp>
      <p:sp>
        <p:nvSpPr>
          <p:cNvPr id="20" name="矩形 19"/>
          <p:cNvSpPr/>
          <p:nvPr/>
        </p:nvSpPr>
        <p:spPr>
          <a:xfrm>
            <a:off x="467543" y="1943883"/>
            <a:ext cx="7945830" cy="400110"/>
          </a:xfrm>
          <a:prstGeom prst="rect">
            <a:avLst/>
          </a:prstGeom>
        </p:spPr>
        <p:txBody>
          <a:bodyPr wrap="none">
            <a:spAutoFit/>
          </a:bodyPr>
          <a:lstStyle/>
          <a:p>
            <a:r>
              <a:rPr lang="zh-CN" altLang="en-US" sz="2000" b="1" dirty="0" smtClean="0">
                <a:solidFill>
                  <a:srgbClr val="222222"/>
                </a:solidFill>
                <a:latin typeface="Times New Roman" panose="02020603050405020304" pitchFamily="18" charset="0"/>
                <a:cs typeface="Times New Roman" panose="02020603050405020304" pitchFamily="18" charset="0"/>
              </a:rPr>
              <a:t>课堂练习：</a:t>
            </a:r>
            <a:r>
              <a:rPr lang="en-US" altLang="zh-CN" sz="2000" b="1" dirty="0">
                <a:solidFill>
                  <a:srgbClr val="222222"/>
                </a:solidFill>
                <a:latin typeface="Times New Roman" panose="02020603050405020304" pitchFamily="18" charset="0"/>
                <a:cs typeface="Times New Roman" panose="02020603050405020304" pitchFamily="18" charset="0"/>
              </a:rPr>
              <a:t>q</a:t>
            </a:r>
            <a:r>
              <a:rPr lang="en-US" altLang="zh-CN" sz="2000" b="1" dirty="0" smtClean="0">
                <a:solidFill>
                  <a:srgbClr val="222222"/>
                </a:solidFill>
                <a:latin typeface="Times New Roman" panose="02020603050405020304" pitchFamily="18" charset="0"/>
                <a:cs typeface="Times New Roman" panose="02020603050405020304" pitchFamily="18" charset="0"/>
              </a:rPr>
              <a:t>uantum coherence </a:t>
            </a:r>
            <a:r>
              <a:rPr lang="zh-CN" altLang="en-US" sz="2000" dirty="0" smtClean="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“quantum coherence” </a:t>
            </a:r>
            <a:r>
              <a:rPr lang="en-US" altLang="zh-CN" sz="2000" dirty="0" smtClean="0">
                <a:solidFill>
                  <a:schemeClr val="accent3">
                    <a:lumMod val="75000"/>
                  </a:schemeClr>
                </a:solidFill>
                <a:latin typeface="Times New Roman" panose="02020603050405020304" pitchFamily="18" charset="0"/>
                <a:cs typeface="Times New Roman" panose="02020603050405020304" pitchFamily="18" charset="0"/>
              </a:rPr>
              <a:t>in Abstract/Title</a:t>
            </a:r>
            <a:endParaRPr lang="en-US" altLang="zh-CN" sz="2000" b="1" dirty="0" smtClean="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21" name="圆角矩形 20"/>
          <p:cNvSpPr/>
          <p:nvPr/>
        </p:nvSpPr>
        <p:spPr>
          <a:xfrm>
            <a:off x="2436086" y="3263337"/>
            <a:ext cx="1933411" cy="60008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4" name="矩形 23"/>
          <p:cNvSpPr/>
          <p:nvPr/>
        </p:nvSpPr>
        <p:spPr>
          <a:xfrm>
            <a:off x="212007" y="4941168"/>
            <a:ext cx="6230424" cy="400110"/>
          </a:xfrm>
          <a:prstGeom prst="rect">
            <a:avLst/>
          </a:prstGeom>
        </p:spPr>
        <p:txBody>
          <a:bodyPr wrap="none">
            <a:spAutoFit/>
          </a:bodyPr>
          <a:lstStyle/>
          <a:p>
            <a:r>
              <a:rPr lang="en-US" altLang="zh-CN" sz="2000" b="1" dirty="0" smtClean="0">
                <a:solidFill>
                  <a:srgbClr val="222222"/>
                </a:solidFill>
                <a:latin typeface="Times New Roman" panose="02020603050405020304" pitchFamily="18" charset="0"/>
                <a:cs typeface="Times New Roman" panose="02020603050405020304" pitchFamily="18" charset="0"/>
              </a:rPr>
              <a:t>                       condensates </a:t>
            </a:r>
            <a:r>
              <a:rPr lang="zh-CN" altLang="en-US" sz="2000" dirty="0" smtClean="0">
                <a:latin typeface="Times New Roman" panose="02020603050405020304" pitchFamily="18" charset="0"/>
                <a:cs typeface="Times New Roman" panose="02020603050405020304" pitchFamily="18" charset="0"/>
              </a:rPr>
              <a:t>→ </a:t>
            </a:r>
            <a:r>
              <a:rPr lang="en-US" altLang="zh-CN" sz="2000" dirty="0" err="1" smtClean="0">
                <a:latin typeface="Times New Roman" panose="02020603050405020304" pitchFamily="18" charset="0"/>
                <a:cs typeface="Times New Roman" panose="02020603050405020304" pitchFamily="18" charset="0"/>
              </a:rPr>
              <a:t>condensat</a:t>
            </a:r>
            <a:r>
              <a:rPr lang="en-US" altLang="zh-CN" sz="2000" dirty="0" smtClean="0">
                <a:latin typeface="Times New Roman" panose="02020603050405020304" pitchFamily="18" charset="0"/>
                <a:cs typeface="Times New Roman" panose="02020603050405020304" pitchFamily="18" charset="0"/>
              </a:rPr>
              <a:t>* </a:t>
            </a:r>
            <a:r>
              <a:rPr lang="en-US" altLang="zh-CN" sz="2000" dirty="0" smtClean="0">
                <a:solidFill>
                  <a:schemeClr val="accent3">
                    <a:lumMod val="75000"/>
                  </a:schemeClr>
                </a:solidFill>
                <a:latin typeface="Times New Roman" panose="02020603050405020304" pitchFamily="18" charset="0"/>
                <a:cs typeface="Times New Roman" panose="02020603050405020304" pitchFamily="18" charset="0"/>
              </a:rPr>
              <a:t>in Abstract/Title</a:t>
            </a:r>
            <a:endParaRPr lang="en-US" altLang="zh-CN" sz="2000" b="1" dirty="0" smtClean="0">
              <a:solidFill>
                <a:schemeClr val="accent3">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462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randombar(vertic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p:bldP spid="21" grpId="0" animBg="1"/>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16"/>
          <p:cNvGrpSpPr>
            <a:grpSpLocks/>
          </p:cNvGrpSpPr>
          <p:nvPr/>
        </p:nvGrpSpPr>
        <p:grpSpPr bwMode="auto">
          <a:xfrm>
            <a:off x="467543" y="832892"/>
            <a:ext cx="2787000" cy="723900"/>
            <a:chOff x="4247964" y="2057754"/>
            <a:chExt cx="2787079" cy="723117"/>
          </a:xfrm>
        </p:grpSpPr>
        <p:sp>
          <p:nvSpPr>
            <p:cNvPr id="11" name="TextBox 10"/>
            <p:cNvSpPr txBox="1">
              <a:spLocks noChangeArrowheads="1"/>
            </p:cNvSpPr>
            <p:nvPr/>
          </p:nvSpPr>
          <p:spPr bwMode="auto">
            <a:xfrm>
              <a:off x="5003661" y="2057754"/>
              <a:ext cx="2031382" cy="461166"/>
            </a:xfrm>
            <a:prstGeom prst="rect">
              <a:avLst/>
            </a:prstGeom>
            <a:noFill/>
            <a:ln w="9525">
              <a:noFill/>
              <a:miter lim="800000"/>
              <a:headEnd/>
              <a:tailEnd/>
            </a:ln>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检索实例分享</a:t>
              </a:r>
            </a:p>
          </p:txBody>
        </p:sp>
        <p:sp>
          <p:nvSpPr>
            <p:cNvPr id="13" name="圆角矩形​​ 18"/>
            <p:cNvSpPr/>
            <p:nvPr/>
          </p:nvSpPr>
          <p:spPr>
            <a:xfrm>
              <a:off x="4247964" y="2133871"/>
              <a:ext cx="647719" cy="647000"/>
            </a:xfrm>
            <a:prstGeom prst="roundRect">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2</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sp>
        <p:nvSpPr>
          <p:cNvPr id="14" name="Rectangle 3"/>
          <p:cNvSpPr txBox="1">
            <a:spLocks noChangeArrowheads="1"/>
          </p:cNvSpPr>
          <p:nvPr/>
        </p:nvSpPr>
        <p:spPr bwMode="auto">
          <a:xfrm>
            <a:off x="1218847" y="1196752"/>
            <a:ext cx="2057009" cy="423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1200"/>
              </a:spcBef>
              <a:buNone/>
            </a:pPr>
            <a:r>
              <a:rPr lang="zh-CN" altLang="en-US" sz="1600" dirty="0" smtClean="0"/>
              <a:t>热门话题</a:t>
            </a:r>
            <a:endParaRPr lang="zh-CN" altLang="en-US" sz="1600" dirty="0"/>
          </a:p>
        </p:txBody>
      </p: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r="6972"/>
          <a:stretch/>
        </p:blipFill>
        <p:spPr>
          <a:xfrm>
            <a:off x="3390029" y="809747"/>
            <a:ext cx="2088000" cy="5521945"/>
          </a:xfrm>
          <a:prstGeom prst="rect">
            <a:avLst/>
          </a:prstGeom>
          <a:ln>
            <a:solidFill>
              <a:schemeClr val="tx1"/>
            </a:solidFill>
          </a:ln>
        </p:spPr>
      </p:pic>
      <p:sp>
        <p:nvSpPr>
          <p:cNvPr id="20" name="圆角矩形 19"/>
          <p:cNvSpPr/>
          <p:nvPr/>
        </p:nvSpPr>
        <p:spPr>
          <a:xfrm>
            <a:off x="3275856" y="4581128"/>
            <a:ext cx="1933411" cy="36004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822390"/>
            <a:ext cx="2088000" cy="1911549"/>
          </a:xfrm>
          <a:prstGeom prst="rect">
            <a:avLst/>
          </a:prstGeom>
          <a:ln>
            <a:solidFill>
              <a:schemeClr val="tx1"/>
            </a:solidFill>
          </a:ln>
        </p:spPr>
      </p:pic>
      <p:sp>
        <p:nvSpPr>
          <p:cNvPr id="21" name="圆角矩形 20"/>
          <p:cNvSpPr/>
          <p:nvPr/>
        </p:nvSpPr>
        <p:spPr>
          <a:xfrm>
            <a:off x="5652120" y="1772816"/>
            <a:ext cx="1933411" cy="36004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16"/>
          <p:cNvGrpSpPr>
            <a:grpSpLocks/>
          </p:cNvGrpSpPr>
          <p:nvPr/>
        </p:nvGrpSpPr>
        <p:grpSpPr bwMode="auto">
          <a:xfrm>
            <a:off x="467543" y="832892"/>
            <a:ext cx="2787000" cy="723900"/>
            <a:chOff x="4247964" y="2057754"/>
            <a:chExt cx="2787079" cy="723117"/>
          </a:xfrm>
        </p:grpSpPr>
        <p:sp>
          <p:nvSpPr>
            <p:cNvPr id="11" name="TextBox 10"/>
            <p:cNvSpPr txBox="1">
              <a:spLocks noChangeArrowheads="1"/>
            </p:cNvSpPr>
            <p:nvPr/>
          </p:nvSpPr>
          <p:spPr bwMode="auto">
            <a:xfrm>
              <a:off x="5003661" y="2057754"/>
              <a:ext cx="2031382" cy="461166"/>
            </a:xfrm>
            <a:prstGeom prst="rect">
              <a:avLst/>
            </a:prstGeom>
            <a:noFill/>
            <a:ln w="9525">
              <a:noFill/>
              <a:miter lim="800000"/>
              <a:headEnd/>
              <a:tailEnd/>
            </a:ln>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检索实例分享</a:t>
              </a:r>
            </a:p>
          </p:txBody>
        </p:sp>
        <p:sp>
          <p:nvSpPr>
            <p:cNvPr id="13" name="圆角矩形​​ 18"/>
            <p:cNvSpPr/>
            <p:nvPr/>
          </p:nvSpPr>
          <p:spPr>
            <a:xfrm>
              <a:off x="4247964" y="2133871"/>
              <a:ext cx="647719" cy="647000"/>
            </a:xfrm>
            <a:prstGeom prst="roundRect">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2</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sp>
        <p:nvSpPr>
          <p:cNvPr id="14" name="Rectangle 3"/>
          <p:cNvSpPr txBox="1">
            <a:spLocks noChangeArrowheads="1"/>
          </p:cNvSpPr>
          <p:nvPr/>
        </p:nvSpPr>
        <p:spPr bwMode="auto">
          <a:xfrm>
            <a:off x="1218847" y="1196752"/>
            <a:ext cx="2057009" cy="423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1200"/>
              </a:spcBef>
              <a:buNone/>
            </a:pPr>
            <a:r>
              <a:rPr lang="zh-CN" altLang="en-US" sz="1600" dirty="0" smtClean="0"/>
              <a:t>热门话题</a:t>
            </a:r>
            <a:endParaRPr lang="zh-CN" altLang="en-US" sz="1600" dirty="0"/>
          </a:p>
        </p:txBody>
      </p:sp>
      <p:sp>
        <p:nvSpPr>
          <p:cNvPr id="2" name="矩形 1"/>
          <p:cNvSpPr/>
          <p:nvPr/>
        </p:nvSpPr>
        <p:spPr>
          <a:xfrm>
            <a:off x="2627784" y="5511091"/>
            <a:ext cx="6372200" cy="830997"/>
          </a:xfrm>
          <a:prstGeom prst="rect">
            <a:avLst/>
          </a:prstGeom>
        </p:spPr>
        <p:txBody>
          <a:bodyPr wrap="square">
            <a:spAutoFit/>
          </a:bodyPr>
          <a:lstStyle/>
          <a:p>
            <a:pPr algn="r"/>
            <a:r>
              <a:rPr lang="en-US" altLang="zh-CN" sz="2400" dirty="0">
                <a:hlinkClick r:id="rId3"/>
              </a:rPr>
              <a:t>Robustness of Coherence: An Operational and Observable Measure of Quantum Coherence</a:t>
            </a:r>
            <a:endParaRPr lang="zh-CN" altLang="en-US" sz="2400" dirty="0"/>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952" y="1984293"/>
            <a:ext cx="7600687" cy="2837062"/>
          </a:xfrm>
          <a:prstGeom prst="rect">
            <a:avLst/>
          </a:prstGeom>
          <a:ln>
            <a:solidFill>
              <a:schemeClr val="tx1"/>
            </a:solidFill>
          </a:ln>
        </p:spPr>
      </p:pic>
      <p:sp>
        <p:nvSpPr>
          <p:cNvPr id="12" name="线形标注 1 11"/>
          <p:cNvSpPr/>
          <p:nvPr/>
        </p:nvSpPr>
        <p:spPr>
          <a:xfrm>
            <a:off x="467543" y="5046744"/>
            <a:ext cx="2160241" cy="614504"/>
          </a:xfrm>
          <a:prstGeom prst="borderCallout1">
            <a:avLst>
              <a:gd name="adj1" fmla="val 741"/>
              <a:gd name="adj2" fmla="val 51870"/>
              <a:gd name="adj3" fmla="val -88462"/>
              <a:gd name="adj4" fmla="val 57023"/>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lnSpc>
                <a:spcPct val="150000"/>
              </a:lnSpc>
              <a:defRPr/>
            </a:pPr>
            <a:r>
              <a:rPr lang="zh-CN" altLang="en-US" dirty="0" smtClean="0">
                <a:solidFill>
                  <a:prstClr val="black"/>
                </a:solidFill>
                <a:latin typeface="微软雅黑" pitchFamily="34" charset="-122"/>
                <a:ea typeface="微软雅黑" pitchFamily="34" charset="-122"/>
              </a:rPr>
              <a:t>分支学科</a:t>
            </a:r>
          </a:p>
        </p:txBody>
      </p:sp>
      <p:sp>
        <p:nvSpPr>
          <p:cNvPr id="15" name="线形标注 1 14"/>
          <p:cNvSpPr/>
          <p:nvPr/>
        </p:nvSpPr>
        <p:spPr>
          <a:xfrm>
            <a:off x="5921398" y="4514103"/>
            <a:ext cx="2160241" cy="614504"/>
          </a:xfrm>
          <a:prstGeom prst="borderCallout1">
            <a:avLst>
              <a:gd name="adj1" fmla="val 741"/>
              <a:gd name="adj2" fmla="val 51870"/>
              <a:gd name="adj3" fmla="val -104292"/>
              <a:gd name="adj4" fmla="val 8390"/>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lnSpc>
                <a:spcPct val="150000"/>
              </a:lnSpc>
              <a:defRPr/>
            </a:pPr>
            <a:r>
              <a:rPr lang="zh-CN" altLang="en-US" dirty="0" smtClean="0">
                <a:solidFill>
                  <a:prstClr val="black"/>
                </a:solidFill>
                <a:latin typeface="微软雅黑" pitchFamily="34" charset="-122"/>
                <a:ea typeface="微软雅黑" pitchFamily="34" charset="-122"/>
              </a:rPr>
              <a:t>更细的研究方向</a:t>
            </a:r>
          </a:p>
        </p:txBody>
      </p:sp>
    </p:spTree>
    <p:extLst>
      <p:ext uri="{BB962C8B-B14F-4D97-AF65-F5344CB8AC3E}">
        <p14:creationId xmlns:p14="http://schemas.microsoft.com/office/powerpoint/2010/main" val="201540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16"/>
          <p:cNvGrpSpPr>
            <a:grpSpLocks/>
          </p:cNvGrpSpPr>
          <p:nvPr/>
        </p:nvGrpSpPr>
        <p:grpSpPr bwMode="auto">
          <a:xfrm>
            <a:off x="467543" y="832892"/>
            <a:ext cx="2787000" cy="723900"/>
            <a:chOff x="4247964" y="2057754"/>
            <a:chExt cx="2787079" cy="723117"/>
          </a:xfrm>
        </p:grpSpPr>
        <p:sp>
          <p:nvSpPr>
            <p:cNvPr id="11" name="TextBox 10"/>
            <p:cNvSpPr txBox="1">
              <a:spLocks noChangeArrowheads="1"/>
            </p:cNvSpPr>
            <p:nvPr/>
          </p:nvSpPr>
          <p:spPr bwMode="auto">
            <a:xfrm>
              <a:off x="5003661" y="2057754"/>
              <a:ext cx="2031382" cy="461166"/>
            </a:xfrm>
            <a:prstGeom prst="rect">
              <a:avLst/>
            </a:prstGeom>
            <a:noFill/>
            <a:ln w="9525">
              <a:noFill/>
              <a:miter lim="800000"/>
              <a:headEnd/>
              <a:tailEnd/>
            </a:ln>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检索实例分享</a:t>
              </a:r>
            </a:p>
          </p:txBody>
        </p:sp>
        <p:sp>
          <p:nvSpPr>
            <p:cNvPr id="13" name="圆角矩形​​ 18"/>
            <p:cNvSpPr/>
            <p:nvPr/>
          </p:nvSpPr>
          <p:spPr>
            <a:xfrm>
              <a:off x="4247964" y="2133871"/>
              <a:ext cx="647719" cy="647000"/>
            </a:xfrm>
            <a:prstGeom prst="roundRect">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2</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sp>
        <p:nvSpPr>
          <p:cNvPr id="14" name="Rectangle 3"/>
          <p:cNvSpPr txBox="1">
            <a:spLocks noChangeArrowheads="1"/>
          </p:cNvSpPr>
          <p:nvPr/>
        </p:nvSpPr>
        <p:spPr bwMode="auto">
          <a:xfrm>
            <a:off x="1218847" y="1196752"/>
            <a:ext cx="2057009" cy="423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1200"/>
              </a:spcBef>
              <a:buNone/>
            </a:pPr>
            <a:r>
              <a:rPr lang="zh-CN" altLang="en-US" sz="1600" dirty="0" smtClean="0"/>
              <a:t>热门话题</a:t>
            </a:r>
            <a:endParaRPr lang="zh-CN" altLang="en-US" sz="1600"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41" y="1772817"/>
            <a:ext cx="2088000" cy="1911549"/>
          </a:xfrm>
          <a:prstGeom prst="rect">
            <a:avLst/>
          </a:prstGeom>
          <a:ln>
            <a:solidFill>
              <a:schemeClr val="tx1"/>
            </a:solidFill>
          </a:ln>
        </p:spPr>
      </p:pic>
      <p:sp>
        <p:nvSpPr>
          <p:cNvPr id="21" name="圆角矩形 20"/>
          <p:cNvSpPr/>
          <p:nvPr/>
        </p:nvSpPr>
        <p:spPr>
          <a:xfrm>
            <a:off x="475725" y="2723243"/>
            <a:ext cx="1933411" cy="36004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2" name="矩形 11"/>
          <p:cNvSpPr/>
          <p:nvPr/>
        </p:nvSpPr>
        <p:spPr>
          <a:xfrm>
            <a:off x="3539005" y="1700808"/>
            <a:ext cx="4993435" cy="2031325"/>
          </a:xfrm>
          <a:prstGeom prst="rect">
            <a:avLst/>
          </a:prstGeom>
        </p:spPr>
        <p:txBody>
          <a:bodyPr wrap="square">
            <a:spAutoFit/>
          </a:bodyPr>
          <a:lstStyle/>
          <a:p>
            <a:pPr marL="285750" indent="-285750">
              <a:buFont typeface="Arial" panose="020B0604020202020204" pitchFamily="34" charset="0"/>
              <a:buChar char="•"/>
            </a:pPr>
            <a:r>
              <a:rPr lang="zh-CN" altLang="en-US" dirty="0" smtClean="0">
                <a:latin typeface="Calibri" panose="020F0502020204030204" pitchFamily="34" charset="0"/>
                <a:cs typeface="Calibri" panose="020F0502020204030204" pitchFamily="34" charset="0"/>
              </a:rPr>
              <a:t>那什么是</a:t>
            </a:r>
            <a:r>
              <a:rPr lang="en-US" altLang="zh-CN" dirty="0" smtClean="0">
                <a:latin typeface="Calibri" panose="020F0502020204030204" pitchFamily="34" charset="0"/>
                <a:cs typeface="Calibri" panose="020F0502020204030204" pitchFamily="34" charset="0"/>
              </a:rPr>
              <a:t>【</a:t>
            </a:r>
            <a:r>
              <a:rPr lang="zh-CN" altLang="en-US" dirty="0" smtClean="0">
                <a:latin typeface="Calibri" panose="020F0502020204030204" pitchFamily="34" charset="0"/>
                <a:cs typeface="Calibri" panose="020F0502020204030204" pitchFamily="34" charset="0"/>
              </a:rPr>
              <a:t>编辑推荐</a:t>
            </a:r>
            <a:r>
              <a:rPr lang="en-US" altLang="zh-CN" dirty="0" smtClean="0">
                <a:latin typeface="Calibri" panose="020F0502020204030204" pitchFamily="34" charset="0"/>
                <a:cs typeface="Calibri" panose="020F0502020204030204" pitchFamily="34" charset="0"/>
              </a:rPr>
              <a:t>】</a:t>
            </a:r>
            <a:r>
              <a:rPr lang="zh-CN" altLang="en-US" dirty="0" smtClean="0">
                <a:latin typeface="Calibri" panose="020F0502020204030204" pitchFamily="34" charset="0"/>
                <a:cs typeface="Calibri" panose="020F0502020204030204" pitchFamily="34" charset="0"/>
              </a:rPr>
              <a:t>栏目？</a:t>
            </a:r>
            <a:endParaRPr lang="en-US" altLang="zh-CN"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altLang="zh-CN" dirty="0">
              <a:latin typeface="Calibri" panose="020F0502020204030204" pitchFamily="34" charset="0"/>
              <a:cs typeface="Calibri" panose="020F0502020204030204" pitchFamily="34" charset="0"/>
            </a:endParaRPr>
          </a:p>
          <a:p>
            <a:pPr marL="342900" indent="-342900">
              <a:buFont typeface="+mj-lt"/>
              <a:buAutoNum type="arabicPeriod"/>
            </a:pPr>
            <a:r>
              <a:rPr lang="zh-CN" altLang="en-US" dirty="0">
                <a:latin typeface="Calibri" panose="020F0502020204030204" pitchFamily="34" charset="0"/>
                <a:cs typeface="Calibri" panose="020F0502020204030204" pitchFamily="34" charset="0"/>
              </a:rPr>
              <a:t>推荐</a:t>
            </a:r>
            <a:r>
              <a:rPr lang="zh-CN" altLang="en-US" dirty="0" smtClean="0">
                <a:latin typeface="Calibri" panose="020F0502020204030204" pitchFamily="34" charset="0"/>
                <a:cs typeface="Calibri" panose="020F0502020204030204" pitchFamily="34" charset="0"/>
              </a:rPr>
              <a:t>具有广泛应用意义的文章</a:t>
            </a:r>
            <a:endParaRPr lang="en-US" altLang="zh-CN" dirty="0" smtClean="0">
              <a:latin typeface="Calibri" panose="020F0502020204030204" pitchFamily="34" charset="0"/>
              <a:cs typeface="Calibri" panose="020F0502020204030204" pitchFamily="34" charset="0"/>
            </a:endParaRPr>
          </a:p>
          <a:p>
            <a:pPr marL="342900" indent="-342900">
              <a:buFont typeface="+mj-lt"/>
              <a:buAutoNum type="arabicPeriod"/>
            </a:pPr>
            <a:endParaRPr lang="en-US" altLang="zh-CN" dirty="0" smtClean="0">
              <a:latin typeface="Calibri" panose="020F0502020204030204" pitchFamily="34" charset="0"/>
              <a:cs typeface="Calibri" panose="020F0502020204030204" pitchFamily="34" charset="0"/>
            </a:endParaRPr>
          </a:p>
          <a:p>
            <a:pPr marL="342900" indent="-342900">
              <a:buFont typeface="+mj-lt"/>
              <a:buAutoNum type="arabicPeriod"/>
            </a:pPr>
            <a:r>
              <a:rPr lang="zh-CN" altLang="en-US" dirty="0" smtClean="0">
                <a:latin typeface="Calibri" panose="020F0502020204030204" pitchFamily="34" charset="0"/>
                <a:cs typeface="Calibri" panose="020F0502020204030204" pitchFamily="34" charset="0"/>
              </a:rPr>
              <a:t>每周经由每种期刊的编辑团队二次挑选</a:t>
            </a:r>
            <a:endParaRPr lang="en-US" altLang="zh-CN" dirty="0" smtClean="0">
              <a:latin typeface="Calibri" panose="020F0502020204030204" pitchFamily="34" charset="0"/>
              <a:cs typeface="Calibri" panose="020F0502020204030204" pitchFamily="34" charset="0"/>
            </a:endParaRPr>
          </a:p>
          <a:p>
            <a:pPr marL="342900" indent="-342900">
              <a:buFont typeface="+mj-lt"/>
              <a:buAutoNum type="arabicPeriod"/>
            </a:pPr>
            <a:endParaRPr lang="en-US" altLang="zh-CN" dirty="0" smtClean="0">
              <a:latin typeface="Calibri" panose="020F0502020204030204" pitchFamily="34" charset="0"/>
              <a:cs typeface="Calibri" panose="020F0502020204030204" pitchFamily="34" charset="0"/>
            </a:endParaRPr>
          </a:p>
          <a:p>
            <a:pPr marL="342900" indent="-342900">
              <a:buFont typeface="+mj-lt"/>
              <a:buAutoNum type="arabicPeriod"/>
            </a:pPr>
            <a:r>
              <a:rPr lang="zh-CN" altLang="en-US" dirty="0" smtClean="0">
                <a:latin typeface="Calibri" panose="020F0502020204030204" pitchFamily="34" charset="0"/>
                <a:cs typeface="Calibri" panose="020F0502020204030204" pitchFamily="34" charset="0"/>
              </a:rPr>
              <a:t>集中呈现于期刊主页的</a:t>
            </a:r>
            <a:r>
              <a:rPr lang="en-US" altLang="zh-CN" dirty="0" smtClean="0">
                <a:latin typeface="Calibri" panose="020F0502020204030204" pitchFamily="34" charset="0"/>
                <a:cs typeface="Calibri" panose="020F0502020204030204" pitchFamily="34" charset="0"/>
              </a:rPr>
              <a:t>【Highlight】</a:t>
            </a:r>
            <a:r>
              <a:rPr lang="zh-CN" altLang="en-US" dirty="0" smtClean="0">
                <a:latin typeface="Calibri" panose="020F0502020204030204" pitchFamily="34" charset="0"/>
                <a:cs typeface="Calibri" panose="020F0502020204030204" pitchFamily="34" charset="0"/>
              </a:rPr>
              <a:t>板块</a:t>
            </a:r>
            <a:endParaRPr lang="en-US" altLang="zh-CN" dirty="0">
              <a:latin typeface="Calibri" panose="020F0502020204030204" pitchFamily="34" charset="0"/>
              <a:cs typeface="Calibri" panose="020F0502020204030204" pitchFamily="34" charset="0"/>
            </a:endParaRPr>
          </a:p>
        </p:txBody>
      </p:sp>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r="36314" b="33948"/>
          <a:stretch/>
        </p:blipFill>
        <p:spPr>
          <a:xfrm>
            <a:off x="619741" y="3836750"/>
            <a:ext cx="5104387" cy="2883956"/>
          </a:xfrm>
          <a:prstGeom prst="rect">
            <a:avLst/>
          </a:prstGeom>
          <a:ln>
            <a:solidFill>
              <a:schemeClr val="tx1"/>
            </a:solidFill>
          </a:ln>
        </p:spPr>
      </p:pic>
      <p:sp>
        <p:nvSpPr>
          <p:cNvPr id="15" name="圆角矩形 14"/>
          <p:cNvSpPr/>
          <p:nvPr/>
        </p:nvSpPr>
        <p:spPr>
          <a:xfrm>
            <a:off x="467543" y="4670797"/>
            <a:ext cx="1296145" cy="36004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2081616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31639" y="4601447"/>
            <a:ext cx="4002033"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zh-CN" altLang="en-US" sz="3200" b="1" dirty="0">
                <a:solidFill>
                  <a:schemeClr val="tx1"/>
                </a:solidFill>
                <a:effectLst>
                  <a:outerShdw blurRad="38100" dist="38100" dir="2700000" algn="tl">
                    <a:srgbClr val="000000">
                      <a:alpha val="43137"/>
                    </a:srgbClr>
                  </a:outerShdw>
                </a:effectLst>
              </a:rPr>
              <a:t>马约拉纳</a:t>
            </a:r>
            <a:r>
              <a:rPr lang="zh-CN" altLang="en-US" sz="3200" b="1" dirty="0" smtClean="0">
                <a:solidFill>
                  <a:schemeClr val="tx1"/>
                </a:solidFill>
                <a:effectLst>
                  <a:outerShdw blurRad="38100" dist="38100" dir="2700000" algn="tl">
                    <a:srgbClr val="000000">
                      <a:alpha val="43137"/>
                    </a:srgbClr>
                  </a:outerShdw>
                </a:effectLst>
              </a:rPr>
              <a:t>费米子</a:t>
            </a:r>
            <a:endParaRPr lang="en-US" altLang="zh-CN" sz="3200" b="1" dirty="0" smtClean="0">
              <a:solidFill>
                <a:schemeClr val="tx1"/>
              </a:solidFill>
              <a:effectLst>
                <a:outerShdw blurRad="38100" dist="38100" dir="2700000" algn="tl">
                  <a:srgbClr val="000000">
                    <a:alpha val="43137"/>
                  </a:srgbClr>
                </a:outerShdw>
              </a:effectLst>
            </a:endParaRPr>
          </a:p>
          <a:p>
            <a:pPr algn="ctr"/>
            <a:r>
              <a:rPr lang="en-US" altLang="zh-CN" sz="2800" dirty="0">
                <a:solidFill>
                  <a:schemeClr val="tx1"/>
                </a:solidFill>
                <a:latin typeface="微软雅黑" panose="020B0503020204020204" pitchFamily="34" charset="-122"/>
                <a:ea typeface="微软雅黑" panose="020B0503020204020204" pitchFamily="34" charset="-122"/>
              </a:rPr>
              <a:t>Charles </a:t>
            </a:r>
            <a:r>
              <a:rPr lang="en-US" altLang="zh-CN" sz="2800" dirty="0" smtClean="0">
                <a:solidFill>
                  <a:schemeClr val="tx1"/>
                </a:solidFill>
                <a:latin typeface="微软雅黑" panose="020B0503020204020204" pitchFamily="34" charset="-122"/>
                <a:ea typeface="微软雅黑" panose="020B0503020204020204" pitchFamily="34" charset="-122"/>
              </a:rPr>
              <a:t>L. Kane</a:t>
            </a:r>
            <a:endParaRPr lang="zh-CN" altLang="en-US" sz="2800" b="1"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2" name="组合 16"/>
          <p:cNvGrpSpPr>
            <a:grpSpLocks/>
          </p:cNvGrpSpPr>
          <p:nvPr/>
        </p:nvGrpSpPr>
        <p:grpSpPr bwMode="auto">
          <a:xfrm>
            <a:off x="467543" y="832892"/>
            <a:ext cx="2787000" cy="723900"/>
            <a:chOff x="4247964" y="2057754"/>
            <a:chExt cx="2787079" cy="723117"/>
          </a:xfrm>
        </p:grpSpPr>
        <p:sp>
          <p:nvSpPr>
            <p:cNvPr id="13" name="TextBox 10"/>
            <p:cNvSpPr txBox="1">
              <a:spLocks noChangeArrowheads="1"/>
            </p:cNvSpPr>
            <p:nvPr/>
          </p:nvSpPr>
          <p:spPr bwMode="auto">
            <a:xfrm>
              <a:off x="5003661" y="2057754"/>
              <a:ext cx="2031382" cy="461166"/>
            </a:xfrm>
            <a:prstGeom prst="rect">
              <a:avLst/>
            </a:prstGeom>
            <a:noFill/>
            <a:ln w="9525">
              <a:noFill/>
              <a:miter lim="800000"/>
              <a:headEnd/>
              <a:tailEnd/>
            </a:ln>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检索实例分享</a:t>
              </a:r>
            </a:p>
          </p:txBody>
        </p:sp>
        <p:sp>
          <p:nvSpPr>
            <p:cNvPr id="14" name="圆角矩形​​ 18"/>
            <p:cNvSpPr/>
            <p:nvPr/>
          </p:nvSpPr>
          <p:spPr>
            <a:xfrm>
              <a:off x="4247964" y="2133871"/>
              <a:ext cx="647719" cy="647000"/>
            </a:xfrm>
            <a:prstGeom prst="roundRect">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2</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sp>
        <p:nvSpPr>
          <p:cNvPr id="17" name="Rectangle 3"/>
          <p:cNvSpPr txBox="1">
            <a:spLocks noChangeArrowheads="1"/>
          </p:cNvSpPr>
          <p:nvPr/>
        </p:nvSpPr>
        <p:spPr bwMode="auto">
          <a:xfrm>
            <a:off x="1218847" y="1196752"/>
            <a:ext cx="2057009" cy="423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1200"/>
              </a:spcBef>
              <a:buNone/>
            </a:pPr>
            <a:r>
              <a:rPr lang="zh-CN" altLang="en-US" sz="1600" dirty="0" smtClean="0"/>
              <a:t>热门作者</a:t>
            </a:r>
            <a:endParaRPr lang="zh-CN" altLang="en-US" sz="1600" dirty="0"/>
          </a:p>
        </p:txBody>
      </p:sp>
      <p:sp>
        <p:nvSpPr>
          <p:cNvPr id="18" name="矩形 17"/>
          <p:cNvSpPr/>
          <p:nvPr/>
        </p:nvSpPr>
        <p:spPr>
          <a:xfrm>
            <a:off x="1331640" y="1909281"/>
            <a:ext cx="4002033"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zh-CN" altLang="en-US" sz="3200" b="1" dirty="0" smtClean="0">
                <a:solidFill>
                  <a:schemeClr val="tx1"/>
                </a:solidFill>
                <a:effectLst>
                  <a:outerShdw blurRad="38100" dist="38100" dir="2700000" algn="tl">
                    <a:srgbClr val="000000">
                      <a:alpha val="43137"/>
                    </a:srgbClr>
                  </a:outerShdw>
                </a:effectLst>
              </a:rPr>
              <a:t>量子相干性</a:t>
            </a:r>
            <a:endParaRPr lang="en-US" altLang="zh-CN" sz="3200" b="1" dirty="0" smtClean="0">
              <a:solidFill>
                <a:schemeClr val="tx1"/>
              </a:solidFill>
              <a:effectLst>
                <a:outerShdw blurRad="38100" dist="38100" dir="2700000" algn="tl">
                  <a:srgbClr val="000000">
                    <a:alpha val="43137"/>
                  </a:srgbClr>
                </a:outerShdw>
              </a:effectLst>
            </a:endParaRPr>
          </a:p>
          <a:p>
            <a:pPr algn="ctr"/>
            <a:r>
              <a:rPr lang="en-US" altLang="zh-CN" sz="2800" dirty="0">
                <a:solidFill>
                  <a:schemeClr val="tx1"/>
                </a:solidFill>
                <a:latin typeface="微软雅黑" panose="020B0503020204020204" pitchFamily="34" charset="-122"/>
                <a:ea typeface="微软雅黑" panose="020B0503020204020204" pitchFamily="34" charset="-122"/>
              </a:rPr>
              <a:t>Christopher Monroe</a:t>
            </a:r>
            <a:endParaRPr lang="zh-CN" altLang="en-US" sz="2800" b="1"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2050" name="Picture 2" descr="Christopher Monro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917583"/>
            <a:ext cx="1728000" cy="17280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8497" y="2924944"/>
            <a:ext cx="1728000" cy="1728000"/>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3768" y="4221088"/>
            <a:ext cx="6386513" cy="1776382"/>
          </a:xfrm>
          <a:prstGeom prst="rect">
            <a:avLst/>
          </a:prstGeom>
          <a:ln>
            <a:solidFill>
              <a:schemeClr val="tx1"/>
            </a:solidFill>
          </a:ln>
        </p:spPr>
      </p:pic>
    </p:spTree>
    <p:extLst>
      <p:ext uri="{BB962C8B-B14F-4D97-AF65-F5344CB8AC3E}">
        <p14:creationId xmlns:p14="http://schemas.microsoft.com/office/powerpoint/2010/main" val="411679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6"/>
          <p:cNvGrpSpPr>
            <a:grpSpLocks/>
          </p:cNvGrpSpPr>
          <p:nvPr/>
        </p:nvGrpSpPr>
        <p:grpSpPr bwMode="auto">
          <a:xfrm>
            <a:off x="467543" y="832892"/>
            <a:ext cx="2787000" cy="723900"/>
            <a:chOff x="4247964" y="2057754"/>
            <a:chExt cx="2787079" cy="723117"/>
          </a:xfrm>
        </p:grpSpPr>
        <p:sp>
          <p:nvSpPr>
            <p:cNvPr id="13" name="TextBox 10"/>
            <p:cNvSpPr txBox="1">
              <a:spLocks noChangeArrowheads="1"/>
            </p:cNvSpPr>
            <p:nvPr/>
          </p:nvSpPr>
          <p:spPr bwMode="auto">
            <a:xfrm>
              <a:off x="5003661" y="2057754"/>
              <a:ext cx="2031382" cy="461166"/>
            </a:xfrm>
            <a:prstGeom prst="rect">
              <a:avLst/>
            </a:prstGeom>
            <a:noFill/>
            <a:ln w="9525">
              <a:noFill/>
              <a:miter lim="800000"/>
              <a:headEnd/>
              <a:tailEnd/>
            </a:ln>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检索实例分享</a:t>
              </a:r>
            </a:p>
          </p:txBody>
        </p:sp>
        <p:sp>
          <p:nvSpPr>
            <p:cNvPr id="14" name="圆角矩形​​ 18"/>
            <p:cNvSpPr/>
            <p:nvPr/>
          </p:nvSpPr>
          <p:spPr>
            <a:xfrm>
              <a:off x="4247964" y="2133871"/>
              <a:ext cx="647719" cy="647000"/>
            </a:xfrm>
            <a:prstGeom prst="roundRect">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2</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sp>
        <p:nvSpPr>
          <p:cNvPr id="17" name="Rectangle 3"/>
          <p:cNvSpPr txBox="1">
            <a:spLocks noChangeArrowheads="1"/>
          </p:cNvSpPr>
          <p:nvPr/>
        </p:nvSpPr>
        <p:spPr bwMode="auto">
          <a:xfrm>
            <a:off x="1218847" y="1196752"/>
            <a:ext cx="2057009" cy="423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1200"/>
              </a:spcBef>
              <a:buNone/>
            </a:pPr>
            <a:r>
              <a:rPr lang="en-US" altLang="zh-CN" sz="1600" dirty="0"/>
              <a:t>SPIE</a:t>
            </a:r>
            <a:r>
              <a:rPr lang="zh-CN" altLang="en-US" sz="1600" dirty="0" smtClean="0"/>
              <a:t>作者</a:t>
            </a:r>
            <a:endParaRPr lang="zh-CN" altLang="en-US" sz="1600" dirty="0"/>
          </a:p>
        </p:txBody>
      </p:sp>
      <p:sp>
        <p:nvSpPr>
          <p:cNvPr id="16" name="矩形 15"/>
          <p:cNvSpPr/>
          <p:nvPr/>
        </p:nvSpPr>
        <p:spPr>
          <a:xfrm>
            <a:off x="4788024" y="1700808"/>
            <a:ext cx="4002033"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zh-CN" altLang="en-US" sz="3200" b="1" dirty="0">
                <a:solidFill>
                  <a:schemeClr val="tx1"/>
                </a:solidFill>
                <a:effectLst>
                  <a:outerShdw blurRad="38100" dist="38100" dir="2700000" algn="tl">
                    <a:srgbClr val="000000">
                      <a:alpha val="43137"/>
                    </a:srgbClr>
                  </a:outerShdw>
                </a:effectLst>
              </a:rPr>
              <a:t>洪明</a:t>
            </a:r>
            <a:r>
              <a:rPr lang="zh-CN" altLang="en-US" sz="3200" b="1" dirty="0" smtClean="0">
                <a:solidFill>
                  <a:schemeClr val="tx1"/>
                </a:solidFill>
                <a:effectLst>
                  <a:outerShdw blurRad="38100" dist="38100" dir="2700000" algn="tl">
                    <a:srgbClr val="000000">
                      <a:alpha val="43137"/>
                    </a:srgbClr>
                  </a:outerShdw>
                </a:effectLst>
              </a:rPr>
              <a:t>辉</a:t>
            </a:r>
            <a:endParaRPr lang="en-US" altLang="zh-CN" sz="3200" b="1" dirty="0" smtClean="0">
              <a:solidFill>
                <a:schemeClr val="tx1"/>
              </a:solidFill>
              <a:effectLst>
                <a:outerShdw blurRad="38100" dist="38100" dir="2700000" algn="tl">
                  <a:srgbClr val="000000">
                    <a:alpha val="43137"/>
                  </a:srgbClr>
                </a:outerShdw>
              </a:effectLst>
            </a:endParaRPr>
          </a:p>
          <a:p>
            <a:pPr algn="ctr"/>
            <a:r>
              <a:rPr lang="en-US" altLang="zh-CN" sz="2800" dirty="0" err="1" smtClean="0">
                <a:solidFill>
                  <a:schemeClr val="tx1"/>
                </a:solidFill>
                <a:latin typeface="微软雅黑" panose="020B0503020204020204" pitchFamily="34" charset="-122"/>
                <a:ea typeface="微软雅黑" panose="020B0503020204020204" pitchFamily="34" charset="-122"/>
              </a:rPr>
              <a:t>Minghui</a:t>
            </a:r>
            <a:r>
              <a:rPr lang="en-US" altLang="zh-CN" sz="2800" dirty="0" smtClean="0">
                <a:solidFill>
                  <a:schemeClr val="tx1"/>
                </a:solidFill>
                <a:latin typeface="微软雅黑" panose="020B0503020204020204" pitchFamily="34" charset="-122"/>
                <a:ea typeface="微软雅黑" panose="020B0503020204020204" pitchFamily="34" charset="-122"/>
              </a:rPr>
              <a:t> Hong</a:t>
            </a:r>
            <a:endParaRPr lang="en-US" altLang="zh-CN" sz="2800" dirty="0">
              <a:solidFill>
                <a:schemeClr val="tx1"/>
              </a:solidFill>
              <a:latin typeface="微软雅黑" panose="020B0503020204020204" pitchFamily="34" charset="-122"/>
              <a:ea typeface="微软雅黑" panose="020B0503020204020204" pitchFamily="34" charset="-122"/>
            </a:endParaRPr>
          </a:p>
        </p:txBody>
      </p:sp>
      <p:sp>
        <p:nvSpPr>
          <p:cNvPr id="19" name="矩形 18"/>
          <p:cNvSpPr/>
          <p:nvPr/>
        </p:nvSpPr>
        <p:spPr>
          <a:xfrm>
            <a:off x="467543" y="1700808"/>
            <a:ext cx="4002033"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zh-CN" altLang="en-US" sz="3200" b="1" dirty="0" smtClean="0">
                <a:solidFill>
                  <a:schemeClr val="tx1"/>
                </a:solidFill>
                <a:effectLst>
                  <a:outerShdw blurRad="38100" dist="38100" dir="2700000" algn="tl">
                    <a:srgbClr val="000000">
                      <a:alpha val="43137"/>
                    </a:srgbClr>
                  </a:outerShdw>
                </a:effectLst>
              </a:rPr>
              <a:t>蔡定平</a:t>
            </a:r>
            <a:endParaRPr lang="en-US" altLang="zh-CN" sz="3200" b="1" dirty="0" smtClean="0">
              <a:solidFill>
                <a:schemeClr val="tx1"/>
              </a:solidFill>
              <a:effectLst>
                <a:outerShdw blurRad="38100" dist="38100" dir="2700000" algn="tl">
                  <a:srgbClr val="000000">
                    <a:alpha val="43137"/>
                  </a:srgbClr>
                </a:outerShdw>
              </a:effectLst>
            </a:endParaRPr>
          </a:p>
          <a:p>
            <a:pPr algn="ctr"/>
            <a:r>
              <a:rPr lang="en-US" altLang="zh-CN" sz="2800" dirty="0">
                <a:solidFill>
                  <a:schemeClr val="tx1"/>
                </a:solidFill>
                <a:latin typeface="微软雅黑" panose="020B0503020204020204" pitchFamily="34" charset="-122"/>
                <a:ea typeface="微软雅黑" panose="020B0503020204020204" pitchFamily="34" charset="-122"/>
              </a:rPr>
              <a:t>Din Ping Tsai</a:t>
            </a:r>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b="11703"/>
          <a:stretch/>
        </p:blipFill>
        <p:spPr>
          <a:xfrm>
            <a:off x="467543" y="2780928"/>
            <a:ext cx="6716062" cy="4230944"/>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r="1691"/>
          <a:stretch/>
        </p:blipFill>
        <p:spPr>
          <a:xfrm>
            <a:off x="2195736" y="2780928"/>
            <a:ext cx="6602461" cy="4229690"/>
          </a:xfrm>
          <a:prstGeom prst="rect">
            <a:avLst/>
          </a:prstGeom>
        </p:spPr>
      </p:pic>
    </p:spTree>
    <p:extLst>
      <p:ext uri="{BB962C8B-B14F-4D97-AF65-F5344CB8AC3E}">
        <p14:creationId xmlns:p14="http://schemas.microsoft.com/office/powerpoint/2010/main" val="50622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6"/>
          <p:cNvGrpSpPr>
            <a:grpSpLocks/>
          </p:cNvGrpSpPr>
          <p:nvPr/>
        </p:nvGrpSpPr>
        <p:grpSpPr bwMode="auto">
          <a:xfrm>
            <a:off x="467543" y="832892"/>
            <a:ext cx="2787000" cy="723900"/>
            <a:chOff x="4247964" y="2057754"/>
            <a:chExt cx="2787079" cy="723117"/>
          </a:xfrm>
        </p:grpSpPr>
        <p:sp>
          <p:nvSpPr>
            <p:cNvPr id="13" name="TextBox 10"/>
            <p:cNvSpPr txBox="1">
              <a:spLocks noChangeArrowheads="1"/>
            </p:cNvSpPr>
            <p:nvPr/>
          </p:nvSpPr>
          <p:spPr bwMode="auto">
            <a:xfrm>
              <a:off x="5003661" y="2057754"/>
              <a:ext cx="2031382" cy="461166"/>
            </a:xfrm>
            <a:prstGeom prst="rect">
              <a:avLst/>
            </a:prstGeom>
            <a:noFill/>
            <a:ln w="9525">
              <a:noFill/>
              <a:miter lim="800000"/>
              <a:headEnd/>
              <a:tailEnd/>
            </a:ln>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检索实例分享</a:t>
              </a:r>
            </a:p>
          </p:txBody>
        </p:sp>
        <p:sp>
          <p:nvSpPr>
            <p:cNvPr id="14" name="圆角矩形​​ 18"/>
            <p:cNvSpPr/>
            <p:nvPr/>
          </p:nvSpPr>
          <p:spPr>
            <a:xfrm>
              <a:off x="4247964" y="2133871"/>
              <a:ext cx="647719" cy="647000"/>
            </a:xfrm>
            <a:prstGeom prst="roundRect">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2</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sp>
        <p:nvSpPr>
          <p:cNvPr id="17" name="Rectangle 3"/>
          <p:cNvSpPr txBox="1">
            <a:spLocks noChangeArrowheads="1"/>
          </p:cNvSpPr>
          <p:nvPr/>
        </p:nvSpPr>
        <p:spPr bwMode="auto">
          <a:xfrm>
            <a:off x="1218847" y="1196752"/>
            <a:ext cx="2057009" cy="423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1200"/>
              </a:spcBef>
              <a:buNone/>
            </a:pPr>
            <a:r>
              <a:rPr lang="en-US" altLang="zh-CN" sz="1600" dirty="0"/>
              <a:t>SPIE</a:t>
            </a:r>
            <a:r>
              <a:rPr lang="zh-CN" altLang="en-US" sz="1600" dirty="0" smtClean="0"/>
              <a:t>作者</a:t>
            </a:r>
            <a:endParaRPr lang="zh-CN" altLang="en-US" sz="1600" dirty="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393" y="1920652"/>
            <a:ext cx="2484463" cy="4148696"/>
          </a:xfrm>
          <a:prstGeom prst="rect">
            <a:avLst/>
          </a:prstGeom>
          <a:ln>
            <a:solidFill>
              <a:schemeClr val="tx1"/>
            </a:solidFill>
          </a:ln>
        </p:spPr>
      </p:pic>
      <p:sp>
        <p:nvSpPr>
          <p:cNvPr id="11" name="线形标注 1 10"/>
          <p:cNvSpPr/>
          <p:nvPr/>
        </p:nvSpPr>
        <p:spPr>
          <a:xfrm>
            <a:off x="4860032" y="1920652"/>
            <a:ext cx="3528392" cy="2183441"/>
          </a:xfrm>
          <a:prstGeom prst="borderCallout1">
            <a:avLst>
              <a:gd name="adj1" fmla="val 50342"/>
              <a:gd name="adj2" fmla="val 412"/>
              <a:gd name="adj3" fmla="val 54749"/>
              <a:gd name="adj4" fmla="val -74641"/>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lnSpc>
                <a:spcPct val="150000"/>
              </a:lnSpc>
              <a:defRPr/>
            </a:pPr>
            <a:r>
              <a:rPr lang="zh-CN" altLang="en-US" dirty="0">
                <a:solidFill>
                  <a:prstClr val="black"/>
                </a:solidFill>
                <a:latin typeface="微软雅黑" pitchFamily="34" charset="-122"/>
                <a:ea typeface="微软雅黑" pitchFamily="34" charset="-122"/>
              </a:rPr>
              <a:t>在</a:t>
            </a:r>
            <a:r>
              <a:rPr lang="en-US" altLang="zh-CN" dirty="0" smtClean="0">
                <a:solidFill>
                  <a:prstClr val="black"/>
                </a:solidFill>
                <a:latin typeface="微软雅黑" pitchFamily="34" charset="-122"/>
                <a:ea typeface="微软雅黑" pitchFamily="34" charset="-122"/>
              </a:rPr>
              <a:t>SPIE</a:t>
            </a:r>
            <a:r>
              <a:rPr lang="zh-CN" altLang="en-US" dirty="0" smtClean="0">
                <a:solidFill>
                  <a:prstClr val="black"/>
                </a:solidFill>
                <a:latin typeface="微软雅黑" pitchFamily="34" charset="-122"/>
                <a:ea typeface="微软雅黑" pitchFamily="34" charset="-122"/>
              </a:rPr>
              <a:t>数据库检索：</a:t>
            </a:r>
            <a:r>
              <a:rPr lang="zh-CN" altLang="en-US" u="sng" dirty="0" smtClean="0">
                <a:solidFill>
                  <a:prstClr val="black"/>
                </a:solidFill>
                <a:latin typeface="微软雅黑" pitchFamily="34" charset="-122"/>
                <a:ea typeface="微软雅黑" pitchFamily="34" charset="-122"/>
              </a:rPr>
              <a:t>作者所属机构为“</a:t>
            </a:r>
            <a:r>
              <a:rPr lang="en-US" altLang="zh-CN" u="sng" dirty="0" smtClean="0">
                <a:solidFill>
                  <a:prstClr val="black"/>
                </a:solidFill>
                <a:latin typeface="微软雅黑" pitchFamily="34" charset="-122"/>
                <a:ea typeface="微软雅黑" pitchFamily="34" charset="-122"/>
              </a:rPr>
              <a:t>Jiangnan</a:t>
            </a:r>
            <a:r>
              <a:rPr lang="zh-CN" altLang="en-US" u="sng" dirty="0" smtClean="0">
                <a:solidFill>
                  <a:prstClr val="black"/>
                </a:solidFill>
                <a:latin typeface="微软雅黑" pitchFamily="34" charset="-122"/>
                <a:ea typeface="微软雅黑" pitchFamily="34" charset="-122"/>
              </a:rPr>
              <a:t>”</a:t>
            </a:r>
            <a:r>
              <a:rPr lang="zh-CN" altLang="en-US" dirty="0" smtClean="0">
                <a:solidFill>
                  <a:prstClr val="black"/>
                </a:solidFill>
                <a:latin typeface="微软雅黑" pitchFamily="34" charset="-122"/>
                <a:ea typeface="微软雅黑" pitchFamily="34" charset="-122"/>
              </a:rPr>
              <a:t>，检索结果左栏出现作者投稿时所用的姓名。</a:t>
            </a:r>
          </a:p>
        </p:txBody>
      </p:sp>
    </p:spTree>
    <p:extLst>
      <p:ext uri="{BB962C8B-B14F-4D97-AF65-F5344CB8AC3E}">
        <p14:creationId xmlns:p14="http://schemas.microsoft.com/office/powerpoint/2010/main" val="153462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44464" y="4645585"/>
            <a:ext cx="4002033"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zh-CN" altLang="en-US" sz="3200" b="1" dirty="0" smtClean="0">
                <a:solidFill>
                  <a:schemeClr val="tx1"/>
                </a:solidFill>
                <a:effectLst>
                  <a:outerShdw blurRad="38100" dist="38100" dir="2700000" algn="tl">
                    <a:srgbClr val="000000">
                      <a:alpha val="43137"/>
                    </a:srgbClr>
                  </a:outerShdw>
                </a:effectLst>
              </a:rPr>
              <a:t>中国科学技术大学</a:t>
            </a:r>
            <a:endParaRPr lang="en-US" altLang="zh-CN" sz="3200" b="1" dirty="0" smtClean="0">
              <a:solidFill>
                <a:schemeClr val="tx1"/>
              </a:solidFill>
              <a:effectLst>
                <a:outerShdw blurRad="38100" dist="38100" dir="2700000" algn="tl">
                  <a:srgbClr val="000000">
                    <a:alpha val="43137"/>
                  </a:srgbClr>
                </a:outerShdw>
              </a:effectLst>
            </a:endParaRPr>
          </a:p>
          <a:p>
            <a:pPr algn="ctr"/>
            <a:r>
              <a:rPr lang="en-US" altLang="zh-CN" sz="2800" dirty="0">
                <a:solidFill>
                  <a:schemeClr val="tx1"/>
                </a:solidFill>
                <a:latin typeface="微软雅黑" panose="020B0503020204020204" pitchFamily="34" charset="-122"/>
                <a:ea typeface="微软雅黑" panose="020B0503020204020204" pitchFamily="34" charset="-122"/>
              </a:rPr>
              <a:t>USTC</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1" name="矩形 10"/>
          <p:cNvSpPr/>
          <p:nvPr/>
        </p:nvSpPr>
        <p:spPr>
          <a:xfrm>
            <a:off x="1331641" y="3277433"/>
            <a:ext cx="4002033"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zh-CN" altLang="en-US" sz="3200" b="1" dirty="0" smtClean="0">
                <a:solidFill>
                  <a:schemeClr val="tx1"/>
                </a:solidFill>
                <a:effectLst>
                  <a:outerShdw blurRad="38100" dist="38100" dir="2700000" algn="tl">
                    <a:srgbClr val="000000">
                      <a:alpha val="43137"/>
                    </a:srgbClr>
                  </a:outerShdw>
                </a:effectLst>
              </a:rPr>
              <a:t>清华大学</a:t>
            </a:r>
            <a:endParaRPr lang="en-US" altLang="zh-CN" sz="3200" b="1" dirty="0" smtClean="0">
              <a:solidFill>
                <a:schemeClr val="tx1"/>
              </a:solidFill>
              <a:effectLst>
                <a:outerShdw blurRad="38100" dist="38100" dir="2700000" algn="tl">
                  <a:srgbClr val="000000">
                    <a:alpha val="43137"/>
                  </a:srgbClr>
                </a:outerShdw>
              </a:effectLst>
            </a:endParaRPr>
          </a:p>
          <a:p>
            <a:pPr algn="ctr"/>
            <a:r>
              <a:rPr lang="en-US" altLang="zh-CN" sz="2800" dirty="0" smtClean="0">
                <a:solidFill>
                  <a:schemeClr val="tx1"/>
                </a:solidFill>
                <a:latin typeface="微软雅黑" panose="020B0503020204020204" pitchFamily="34" charset="-122"/>
                <a:ea typeface="微软雅黑" panose="020B0503020204020204" pitchFamily="34" charset="-122"/>
              </a:rPr>
              <a:t>Tsinghua University</a:t>
            </a:r>
            <a:endParaRPr lang="zh-CN" altLang="en-US" sz="2800" b="1"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2" name="组合 16"/>
          <p:cNvGrpSpPr>
            <a:grpSpLocks/>
          </p:cNvGrpSpPr>
          <p:nvPr/>
        </p:nvGrpSpPr>
        <p:grpSpPr bwMode="auto">
          <a:xfrm>
            <a:off x="467543" y="832892"/>
            <a:ext cx="2787000" cy="723900"/>
            <a:chOff x="4247964" y="2057754"/>
            <a:chExt cx="2787079" cy="723117"/>
          </a:xfrm>
        </p:grpSpPr>
        <p:sp>
          <p:nvSpPr>
            <p:cNvPr id="13" name="TextBox 10"/>
            <p:cNvSpPr txBox="1">
              <a:spLocks noChangeArrowheads="1"/>
            </p:cNvSpPr>
            <p:nvPr/>
          </p:nvSpPr>
          <p:spPr bwMode="auto">
            <a:xfrm>
              <a:off x="5003661" y="2057754"/>
              <a:ext cx="2031382" cy="461166"/>
            </a:xfrm>
            <a:prstGeom prst="rect">
              <a:avLst/>
            </a:prstGeom>
            <a:noFill/>
            <a:ln w="9525">
              <a:noFill/>
              <a:miter lim="800000"/>
              <a:headEnd/>
              <a:tailEnd/>
            </a:ln>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检索实例分享</a:t>
              </a:r>
            </a:p>
          </p:txBody>
        </p:sp>
        <p:sp>
          <p:nvSpPr>
            <p:cNvPr id="14" name="圆角矩形​​ 18"/>
            <p:cNvSpPr/>
            <p:nvPr/>
          </p:nvSpPr>
          <p:spPr>
            <a:xfrm>
              <a:off x="4247964" y="2133871"/>
              <a:ext cx="647719" cy="647000"/>
            </a:xfrm>
            <a:prstGeom prst="roundRect">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2</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sp>
        <p:nvSpPr>
          <p:cNvPr id="17" name="Rectangle 3"/>
          <p:cNvSpPr txBox="1">
            <a:spLocks noChangeArrowheads="1"/>
          </p:cNvSpPr>
          <p:nvPr/>
        </p:nvSpPr>
        <p:spPr bwMode="auto">
          <a:xfrm>
            <a:off x="1218847" y="1196752"/>
            <a:ext cx="2057009" cy="423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1200"/>
              </a:spcBef>
              <a:buNone/>
            </a:pPr>
            <a:r>
              <a:rPr lang="zh-CN" altLang="en-US" sz="1600" dirty="0" smtClean="0"/>
              <a:t>热门研究机构</a:t>
            </a:r>
            <a:endParaRPr lang="zh-CN" altLang="en-US" sz="1600" dirty="0"/>
          </a:p>
        </p:txBody>
      </p:sp>
      <p:sp>
        <p:nvSpPr>
          <p:cNvPr id="18" name="矩形 17"/>
          <p:cNvSpPr/>
          <p:nvPr/>
        </p:nvSpPr>
        <p:spPr>
          <a:xfrm>
            <a:off x="1331640" y="1909281"/>
            <a:ext cx="4002033"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zh-CN" altLang="en-US" sz="3200" b="1" dirty="0" smtClean="0">
                <a:solidFill>
                  <a:schemeClr val="tx1"/>
                </a:solidFill>
                <a:effectLst>
                  <a:outerShdw blurRad="38100" dist="38100" dir="2700000" algn="tl">
                    <a:srgbClr val="000000">
                      <a:alpha val="43137"/>
                    </a:srgbClr>
                  </a:outerShdw>
                </a:effectLst>
              </a:rPr>
              <a:t>东京大学</a:t>
            </a:r>
            <a:endParaRPr lang="en-US" altLang="zh-CN" sz="3200" b="1" dirty="0" smtClean="0">
              <a:solidFill>
                <a:schemeClr val="tx1"/>
              </a:solidFill>
              <a:effectLst>
                <a:outerShdw blurRad="38100" dist="38100" dir="2700000" algn="tl">
                  <a:srgbClr val="000000">
                    <a:alpha val="43137"/>
                  </a:srgbClr>
                </a:outerShdw>
              </a:effectLst>
            </a:endParaRPr>
          </a:p>
          <a:p>
            <a:pPr algn="ctr"/>
            <a:r>
              <a:rPr lang="en-US" altLang="zh-CN" sz="2800" dirty="0">
                <a:solidFill>
                  <a:schemeClr val="tx1"/>
                </a:solidFill>
                <a:latin typeface="微软雅黑" panose="020B0503020204020204" pitchFamily="34" charset="-122"/>
                <a:ea typeface="微软雅黑" panose="020B0503020204020204" pitchFamily="34" charset="-122"/>
              </a:rPr>
              <a:t>Tokyo University</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 name="左箭头 9"/>
          <p:cNvSpPr/>
          <p:nvPr/>
        </p:nvSpPr>
        <p:spPr>
          <a:xfrm>
            <a:off x="6300192" y="3125725"/>
            <a:ext cx="2088232" cy="1319077"/>
          </a:xfrm>
          <a:prstGeom prst="leftArrow">
            <a:avLst>
              <a:gd name="adj1" fmla="val 73615"/>
              <a:gd name="adj2" fmla="val 2343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000" b="1" dirty="0" smtClean="0">
                <a:latin typeface="微软雅黑" panose="020B0503020204020204" pitchFamily="34" charset="-122"/>
                <a:ea typeface="微软雅黑" panose="020B0503020204020204" pitchFamily="34" charset="-122"/>
              </a:rPr>
              <a:t>ESI </a:t>
            </a:r>
            <a:r>
              <a:rPr lang="zh-CN" altLang="en-US" sz="2000" b="1" dirty="0" smtClean="0">
                <a:latin typeface="微软雅黑" panose="020B0503020204020204" pitchFamily="34" charset="-122"/>
                <a:ea typeface="微软雅黑" panose="020B0503020204020204" pitchFamily="34" charset="-122"/>
              </a:rPr>
              <a:t>＜</a:t>
            </a:r>
            <a:r>
              <a:rPr lang="en-US" altLang="zh-CN" sz="2000" b="1" dirty="0" smtClean="0">
                <a:latin typeface="微软雅黑" panose="020B0503020204020204" pitchFamily="34" charset="-122"/>
                <a:ea typeface="微软雅黑" panose="020B0503020204020204" pitchFamily="34" charset="-122"/>
              </a:rPr>
              <a:t>10%</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4284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6"/>
          <p:cNvGrpSpPr>
            <a:grpSpLocks/>
          </p:cNvGrpSpPr>
          <p:nvPr/>
        </p:nvGrpSpPr>
        <p:grpSpPr bwMode="auto">
          <a:xfrm>
            <a:off x="467543" y="832892"/>
            <a:ext cx="2787000" cy="723900"/>
            <a:chOff x="4247964" y="2057754"/>
            <a:chExt cx="2787079" cy="723117"/>
          </a:xfrm>
        </p:grpSpPr>
        <p:sp>
          <p:nvSpPr>
            <p:cNvPr id="13" name="TextBox 10"/>
            <p:cNvSpPr txBox="1">
              <a:spLocks noChangeArrowheads="1"/>
            </p:cNvSpPr>
            <p:nvPr/>
          </p:nvSpPr>
          <p:spPr bwMode="auto">
            <a:xfrm>
              <a:off x="5003661" y="2057754"/>
              <a:ext cx="2031382" cy="461166"/>
            </a:xfrm>
            <a:prstGeom prst="rect">
              <a:avLst/>
            </a:prstGeom>
            <a:noFill/>
            <a:ln w="9525">
              <a:noFill/>
              <a:miter lim="800000"/>
              <a:headEnd/>
              <a:tailEnd/>
            </a:ln>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检索实例分享</a:t>
              </a:r>
            </a:p>
          </p:txBody>
        </p:sp>
        <p:sp>
          <p:nvSpPr>
            <p:cNvPr id="14" name="圆角矩形​​ 18"/>
            <p:cNvSpPr/>
            <p:nvPr/>
          </p:nvSpPr>
          <p:spPr>
            <a:xfrm>
              <a:off x="4247964" y="2133871"/>
              <a:ext cx="647719" cy="647000"/>
            </a:xfrm>
            <a:prstGeom prst="roundRect">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2</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sp>
        <p:nvSpPr>
          <p:cNvPr id="17" name="Rectangle 3"/>
          <p:cNvSpPr txBox="1">
            <a:spLocks noChangeArrowheads="1"/>
          </p:cNvSpPr>
          <p:nvPr/>
        </p:nvSpPr>
        <p:spPr bwMode="auto">
          <a:xfrm>
            <a:off x="1218847" y="1196752"/>
            <a:ext cx="2057009" cy="423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1200"/>
              </a:spcBef>
              <a:buNone/>
            </a:pPr>
            <a:r>
              <a:rPr lang="zh-CN" altLang="en-US" sz="1600" dirty="0" smtClean="0"/>
              <a:t>热门研究机构</a:t>
            </a:r>
            <a:endParaRPr lang="zh-CN" altLang="en-US" sz="1600" dirty="0"/>
          </a:p>
        </p:txBody>
      </p:sp>
      <p:sp>
        <p:nvSpPr>
          <p:cNvPr id="15" name="矩形 14"/>
          <p:cNvSpPr/>
          <p:nvPr/>
        </p:nvSpPr>
        <p:spPr>
          <a:xfrm>
            <a:off x="467543" y="1943883"/>
            <a:ext cx="6815905" cy="400110"/>
          </a:xfrm>
          <a:prstGeom prst="rect">
            <a:avLst/>
          </a:prstGeom>
        </p:spPr>
        <p:txBody>
          <a:bodyPr wrap="none">
            <a:spAutoFit/>
          </a:bodyPr>
          <a:lstStyle/>
          <a:p>
            <a:r>
              <a:rPr lang="zh-CN" altLang="en-US" sz="2000" b="1" dirty="0" smtClean="0">
                <a:solidFill>
                  <a:srgbClr val="222222"/>
                </a:solidFill>
                <a:latin typeface="Times New Roman" panose="02020603050405020304" pitchFamily="18" charset="0"/>
                <a:cs typeface="Times New Roman" panose="02020603050405020304" pitchFamily="18" charset="0"/>
              </a:rPr>
              <a:t>课堂练习：</a:t>
            </a:r>
            <a:r>
              <a:rPr lang="en-US" altLang="zh-CN" sz="2000" b="1" dirty="0" smtClean="0">
                <a:solidFill>
                  <a:srgbClr val="222222"/>
                </a:solidFill>
                <a:latin typeface="Times New Roman" panose="02020603050405020304" pitchFamily="18" charset="0"/>
                <a:cs typeface="Times New Roman" panose="02020603050405020304" pitchFamily="18" charset="0"/>
              </a:rPr>
              <a:t>Tsinghua University </a:t>
            </a:r>
            <a:r>
              <a:rPr lang="zh-CN" altLang="en-US" sz="2000" dirty="0" smtClean="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100084 </a:t>
            </a:r>
            <a:r>
              <a:rPr lang="en-US" altLang="zh-CN" sz="2000" dirty="0" smtClean="0">
                <a:solidFill>
                  <a:schemeClr val="accent3">
                    <a:lumMod val="75000"/>
                  </a:schemeClr>
                </a:solidFill>
                <a:latin typeface="Times New Roman" panose="02020603050405020304" pitchFamily="18" charset="0"/>
                <a:cs typeface="Times New Roman" panose="02020603050405020304" pitchFamily="18" charset="0"/>
              </a:rPr>
              <a:t>in AFFILIATION</a:t>
            </a:r>
            <a:endParaRPr lang="en-US" altLang="zh-CN" sz="2000" b="1" dirty="0" smtClean="0">
              <a:solidFill>
                <a:schemeClr val="accent3">
                  <a:lumMod val="75000"/>
                </a:schemeClr>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r="1156"/>
          <a:stretch/>
        </p:blipFill>
        <p:spPr>
          <a:xfrm>
            <a:off x="147580" y="2600072"/>
            <a:ext cx="8888916" cy="1143160"/>
          </a:xfrm>
          <a:prstGeom prst="rect">
            <a:avLst/>
          </a:prstGeom>
          <a:ln>
            <a:solidFill>
              <a:schemeClr val="tx1"/>
            </a:solidFill>
          </a:ln>
        </p:spPr>
      </p:pic>
      <p:pic>
        <p:nvPicPr>
          <p:cNvPr id="3" name="图片 2"/>
          <p:cNvPicPr>
            <a:picLocks noChangeAspect="1"/>
          </p:cNvPicPr>
          <p:nvPr/>
        </p:nvPicPr>
        <p:blipFill rotWithShape="1">
          <a:blip r:embed="rId4"/>
          <a:srcRect l="13386" t="26597" r="63777" b="36463"/>
          <a:stretch/>
        </p:blipFill>
        <p:spPr>
          <a:xfrm>
            <a:off x="5050217" y="3152976"/>
            <a:ext cx="3243712" cy="2796304"/>
          </a:xfrm>
          <a:prstGeom prst="rect">
            <a:avLst/>
          </a:prstGeom>
          <a:ln>
            <a:solidFill>
              <a:schemeClr val="tx1"/>
            </a:solidFill>
          </a:ln>
        </p:spPr>
      </p:pic>
      <p:sp>
        <p:nvSpPr>
          <p:cNvPr id="16" name="圆角矩形 15"/>
          <p:cNvSpPr/>
          <p:nvPr/>
        </p:nvSpPr>
        <p:spPr>
          <a:xfrm>
            <a:off x="395536" y="2852936"/>
            <a:ext cx="1933411" cy="60008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9" name="圆角矩形 18"/>
          <p:cNvSpPr/>
          <p:nvPr/>
        </p:nvSpPr>
        <p:spPr>
          <a:xfrm>
            <a:off x="2581215" y="2852936"/>
            <a:ext cx="1933411" cy="60008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0" name="圆角矩形 19"/>
          <p:cNvSpPr/>
          <p:nvPr/>
        </p:nvSpPr>
        <p:spPr>
          <a:xfrm>
            <a:off x="4932041" y="5565224"/>
            <a:ext cx="1728192" cy="456064"/>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25753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88190" y="1848644"/>
            <a:ext cx="6056719" cy="2954655"/>
          </a:xfrm>
          <a:prstGeom prst="rect">
            <a:avLst/>
          </a:prstGeom>
          <a:solidFill>
            <a:schemeClr val="accent5">
              <a:lumMod val="20000"/>
              <a:lumOff val="80000"/>
              <a:alpha val="64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1" i="0" strike="noStrike" cap="none" normalizeH="0" baseline="0" dirty="0" smtClean="0">
                <a:ln>
                  <a:noFill/>
                </a:ln>
                <a:effectLst/>
                <a:latin typeface="Calibri" panose="020F0502020204030204" pitchFamily="34" charset="0"/>
                <a:cs typeface="Calibri" panose="020F0502020204030204" pitchFamily="34" charset="0"/>
              </a:rPr>
              <a:t>Upcoming events in </a:t>
            </a:r>
            <a:r>
              <a:rPr lang="en-US" altLang="zh-CN" sz="1600" b="1" dirty="0" smtClean="0">
                <a:latin typeface="Calibri" panose="020F0502020204030204" pitchFamily="34" charset="0"/>
                <a:cs typeface="Calibri" panose="020F0502020204030204" pitchFamily="34" charset="0"/>
              </a:rPr>
              <a:t>2020</a:t>
            </a:r>
            <a:endParaRPr kumimoji="0" lang="en-US" altLang="zh-CN" sz="1600" b="1" i="0" strike="noStrike" cap="none" normalizeH="0" baseline="0" dirty="0" smtClean="0">
              <a:ln>
                <a:noFill/>
              </a:ln>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sz="1400" b="1" u="sng" dirty="0">
              <a:latin typeface="Calibri" panose="020F0502020204030204" pitchFamily="34" charset="0"/>
              <a:cs typeface="Calibri" panose="020F0502020204030204" pitchFamily="34" charset="0"/>
            </a:endParaRPr>
          </a:p>
          <a:p>
            <a:pPr lvl="0"/>
            <a:r>
              <a:rPr lang="en-US" altLang="zh-CN" sz="1400" b="1" u="sng" dirty="0" smtClean="0">
                <a:solidFill>
                  <a:srgbClr val="C00000"/>
                </a:solidFill>
                <a:latin typeface="Calibri" panose="020F0502020204030204" pitchFamily="34" charset="0"/>
                <a:cs typeface="Calibri" panose="020F0502020204030204" pitchFamily="34" charset="0"/>
              </a:rPr>
              <a:t>APS</a:t>
            </a:r>
            <a:r>
              <a:rPr lang="en-US" altLang="zh-CN" sz="1400" b="1" u="sng" dirty="0" smtClean="0">
                <a:latin typeface="Calibri" panose="020F0502020204030204" pitchFamily="34" charset="0"/>
                <a:cs typeface="Calibri" panose="020F0502020204030204" pitchFamily="34" charset="0"/>
              </a:rPr>
              <a:t> National </a:t>
            </a:r>
            <a:r>
              <a:rPr lang="en-US" altLang="zh-CN" sz="1400" b="1" u="sng" dirty="0">
                <a:latin typeface="Calibri" panose="020F0502020204030204" pitchFamily="34" charset="0"/>
                <a:cs typeface="Calibri" panose="020F0502020204030204" pitchFamily="34" charset="0"/>
              </a:rPr>
              <a:t>Mentoring Community Conference 2020 </a:t>
            </a:r>
            <a:endParaRPr lang="en-US" altLang="zh-CN" sz="1400" b="1" u="sng" dirty="0" smtClean="0">
              <a:latin typeface="Calibri" panose="020F0502020204030204" pitchFamily="34" charset="0"/>
              <a:cs typeface="Calibri" panose="020F0502020204030204" pitchFamily="34" charset="0"/>
            </a:endParaRPr>
          </a:p>
          <a:p>
            <a:pPr lvl="0"/>
            <a:r>
              <a:rPr lang="en-US" altLang="zh-CN" sz="1400" dirty="0">
                <a:latin typeface="Calibri" panose="020F0502020204030204" pitchFamily="34" charset="0"/>
                <a:cs typeface="Calibri" panose="020F0502020204030204" pitchFamily="34" charset="0"/>
              </a:rPr>
              <a:t>February 6-8, </a:t>
            </a:r>
            <a:r>
              <a:rPr lang="en-US" altLang="zh-CN" sz="1400" dirty="0" smtClean="0">
                <a:latin typeface="Calibri" panose="020F0502020204030204" pitchFamily="34" charset="0"/>
                <a:cs typeface="Calibri" panose="020F0502020204030204" pitchFamily="34" charset="0"/>
              </a:rPr>
              <a:t>2020 | Orlando</a:t>
            </a:r>
            <a:r>
              <a:rPr lang="en-US" altLang="zh-CN" sz="1400" dirty="0">
                <a:latin typeface="Calibri" panose="020F0502020204030204" pitchFamily="34" charset="0"/>
                <a:cs typeface="Calibri" panose="020F0502020204030204" pitchFamily="34" charset="0"/>
              </a:rPr>
              <a:t>, </a:t>
            </a:r>
            <a:r>
              <a:rPr lang="en-US" altLang="zh-CN" sz="1400" dirty="0" smtClean="0">
                <a:latin typeface="Calibri" panose="020F0502020204030204" pitchFamily="34" charset="0"/>
                <a:cs typeface="Calibri" panose="020F0502020204030204" pitchFamily="34" charset="0"/>
              </a:rPr>
              <a:t>USA</a:t>
            </a:r>
            <a:r>
              <a:rPr kumimoji="0" lang="zh-CN" altLang="zh-CN" sz="1400" b="0" i="0" u="none" strike="noStrike" cap="none" normalizeH="0" baseline="0" dirty="0" smtClean="0">
                <a:ln>
                  <a:noFill/>
                </a:ln>
                <a:effectLst/>
                <a:latin typeface="Calibri" panose="020F0502020204030204" pitchFamily="34" charset="0"/>
                <a:cs typeface="Calibri" panose="020F0502020204030204" pitchFamily="34" charset="0"/>
              </a:rPr>
              <a:t/>
            </a:r>
            <a:br>
              <a:rPr kumimoji="0" lang="zh-CN" altLang="zh-CN" sz="1400" b="0" i="0" u="none" strike="noStrike" cap="none" normalizeH="0" baseline="0" dirty="0" smtClean="0">
                <a:ln>
                  <a:noFill/>
                </a:ln>
                <a:effectLst/>
                <a:latin typeface="Calibri" panose="020F0502020204030204" pitchFamily="34" charset="0"/>
                <a:cs typeface="Calibri" panose="020F0502020204030204" pitchFamily="34" charset="0"/>
              </a:rPr>
            </a:br>
            <a:endParaRPr kumimoji="0" lang="zh-CN" altLang="zh-CN" sz="1000" b="0" i="0" u="none" strike="noStrike" cap="none" normalizeH="0" baseline="0" dirty="0" smtClean="0">
              <a:ln>
                <a:noFill/>
              </a:ln>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000" b="0" i="0" u="none" strike="noStrike" cap="none" normalizeH="0" baseline="0" dirty="0" smtClean="0">
              <a:ln>
                <a:noFill/>
              </a:ln>
              <a:effectLst/>
              <a:latin typeface="Calibri" panose="020F0502020204030204" pitchFamily="34" charset="0"/>
              <a:cs typeface="Calibri" panose="020F0502020204030204" pitchFamily="34" charset="0"/>
            </a:endParaRPr>
          </a:p>
          <a:p>
            <a:pPr lvl="0"/>
            <a:r>
              <a:rPr lang="en-US" altLang="zh-CN" sz="1400" b="1" u="sng" dirty="0" smtClean="0">
                <a:solidFill>
                  <a:srgbClr val="C00000"/>
                </a:solidFill>
                <a:latin typeface="Calibri" panose="020F0502020204030204" pitchFamily="34" charset="0"/>
                <a:cs typeface="Calibri" panose="020F0502020204030204" pitchFamily="34" charset="0"/>
              </a:rPr>
              <a:t>APS</a:t>
            </a:r>
            <a:r>
              <a:rPr lang="en-US" altLang="zh-CN" sz="1400" b="1" u="sng" dirty="0" smtClean="0">
                <a:latin typeface="Calibri" panose="020F0502020204030204" pitchFamily="34" charset="0"/>
                <a:cs typeface="Calibri" panose="020F0502020204030204" pitchFamily="34" charset="0"/>
              </a:rPr>
              <a:t> </a:t>
            </a:r>
            <a:r>
              <a:rPr lang="en-US" altLang="zh-CN" sz="1400" b="1" u="sng" dirty="0" err="1" smtClean="0">
                <a:latin typeface="Calibri" panose="020F0502020204030204" pitchFamily="34" charset="0"/>
                <a:cs typeface="Calibri" panose="020F0502020204030204" pitchFamily="34" charset="0"/>
              </a:rPr>
              <a:t>PhysTEC</a:t>
            </a:r>
            <a:r>
              <a:rPr lang="en-US" altLang="zh-CN" sz="1400" b="1" u="sng" dirty="0" smtClean="0">
                <a:latin typeface="Calibri" panose="020F0502020204030204" pitchFamily="34" charset="0"/>
                <a:cs typeface="Calibri" panose="020F0502020204030204" pitchFamily="34" charset="0"/>
              </a:rPr>
              <a:t> </a:t>
            </a:r>
            <a:r>
              <a:rPr lang="en-US" altLang="zh-CN" sz="1400" b="1" u="sng" dirty="0">
                <a:latin typeface="Calibri" panose="020F0502020204030204" pitchFamily="34" charset="0"/>
                <a:cs typeface="Calibri" panose="020F0502020204030204" pitchFamily="34" charset="0"/>
              </a:rPr>
              <a:t>Conference </a:t>
            </a:r>
            <a:r>
              <a:rPr kumimoji="0" lang="zh-CN" altLang="zh-CN" sz="1400" b="0" i="0" u="none" strike="noStrike" cap="none" normalizeH="0" baseline="0" dirty="0" smtClean="0">
                <a:ln>
                  <a:noFill/>
                </a:ln>
                <a:effectLst/>
                <a:latin typeface="Calibri" panose="020F0502020204030204" pitchFamily="34" charset="0"/>
                <a:cs typeface="Calibri" panose="020F0502020204030204" pitchFamily="34" charset="0"/>
              </a:rPr>
              <a:t/>
            </a:r>
            <a:br>
              <a:rPr kumimoji="0" lang="zh-CN" altLang="zh-CN" sz="1400" b="0" i="0" u="none" strike="noStrike" cap="none" normalizeH="0" baseline="0" dirty="0" smtClean="0">
                <a:ln>
                  <a:noFill/>
                </a:ln>
                <a:effectLst/>
                <a:latin typeface="Calibri" panose="020F0502020204030204" pitchFamily="34" charset="0"/>
                <a:cs typeface="Calibri" panose="020F0502020204030204" pitchFamily="34" charset="0"/>
              </a:rPr>
            </a:br>
            <a:r>
              <a:rPr lang="en-US" altLang="zh-CN" sz="1400" dirty="0">
                <a:latin typeface="Calibri" panose="020F0502020204030204" pitchFamily="34" charset="0"/>
                <a:cs typeface="Calibri" panose="020F0502020204030204" pitchFamily="34" charset="0"/>
              </a:rPr>
              <a:t>February 29-March 1, </a:t>
            </a:r>
            <a:r>
              <a:rPr lang="en-US" altLang="zh-CN" sz="1400" dirty="0" smtClean="0">
                <a:latin typeface="Calibri" panose="020F0502020204030204" pitchFamily="34" charset="0"/>
                <a:cs typeface="Calibri" panose="020F0502020204030204" pitchFamily="34" charset="0"/>
              </a:rPr>
              <a:t>2020 | Denver</a:t>
            </a:r>
            <a:r>
              <a:rPr lang="en-US" altLang="zh-CN" sz="1400" dirty="0">
                <a:latin typeface="Calibri" panose="020F0502020204030204" pitchFamily="34" charset="0"/>
                <a:cs typeface="Calibri" panose="020F0502020204030204" pitchFamily="34" charset="0"/>
              </a:rPr>
              <a:t>, </a:t>
            </a:r>
            <a:r>
              <a:rPr lang="en-US" altLang="zh-CN" sz="1400" dirty="0" smtClean="0">
                <a:latin typeface="Calibri" panose="020F0502020204030204" pitchFamily="34" charset="0"/>
                <a:cs typeface="Calibri" panose="020F0502020204030204" pitchFamily="34" charset="0"/>
              </a:rPr>
              <a:t>USA</a:t>
            </a:r>
          </a:p>
          <a:p>
            <a:pPr lvl="0"/>
            <a:endParaRPr lang="en-US" altLang="zh-CN" sz="1400" b="1" u="sng" dirty="0">
              <a:latin typeface="Calibri" panose="020F0502020204030204" pitchFamily="34" charset="0"/>
              <a:cs typeface="Calibri" panose="020F0502020204030204" pitchFamily="34" charset="0"/>
            </a:endParaRPr>
          </a:p>
          <a:p>
            <a:pPr lvl="0"/>
            <a:r>
              <a:rPr lang="en-US" altLang="zh-CN" sz="1400" b="1" u="sng" dirty="0">
                <a:solidFill>
                  <a:srgbClr val="0070C0"/>
                </a:solidFill>
                <a:latin typeface="Calibri" panose="020F0502020204030204" pitchFamily="34" charset="0"/>
                <a:cs typeface="Calibri" panose="020F0502020204030204" pitchFamily="34" charset="0"/>
              </a:rPr>
              <a:t>OSA </a:t>
            </a:r>
            <a:r>
              <a:rPr lang="en-US" altLang="zh-CN" sz="1400" b="1" u="sng" dirty="0" smtClean="0">
                <a:latin typeface="Calibri" panose="020F0502020204030204" pitchFamily="34" charset="0"/>
                <a:cs typeface="Calibri" panose="020F0502020204030204" pitchFamily="34" charset="0"/>
              </a:rPr>
              <a:t>Recent </a:t>
            </a:r>
            <a:r>
              <a:rPr lang="en-US" altLang="zh-CN" sz="1400" b="1" u="sng" dirty="0">
                <a:latin typeface="Calibri" panose="020F0502020204030204" pitchFamily="34" charset="0"/>
                <a:cs typeface="Calibri" panose="020F0502020204030204" pitchFamily="34" charset="0"/>
              </a:rPr>
              <a:t>Advances in Wire-Based Additive </a:t>
            </a:r>
            <a:r>
              <a:rPr lang="en-US" altLang="zh-CN" sz="1400" b="1" u="sng" dirty="0" smtClean="0">
                <a:latin typeface="Calibri" panose="020F0502020204030204" pitchFamily="34" charset="0"/>
                <a:cs typeface="Calibri" panose="020F0502020204030204" pitchFamily="34" charset="0"/>
              </a:rPr>
              <a:t>Manufacturing</a:t>
            </a:r>
          </a:p>
          <a:p>
            <a:pPr lvl="0"/>
            <a:r>
              <a:rPr lang="en-US" altLang="zh-CN" sz="1400" dirty="0">
                <a:latin typeface="Calibri" panose="020F0502020204030204" pitchFamily="34" charset="0"/>
                <a:cs typeface="Calibri" panose="020F0502020204030204" pitchFamily="34" charset="0"/>
              </a:rPr>
              <a:t>9 January </a:t>
            </a:r>
            <a:r>
              <a:rPr lang="en-US" altLang="zh-CN" sz="1400" dirty="0" smtClean="0">
                <a:latin typeface="Calibri" panose="020F0502020204030204" pitchFamily="34" charset="0"/>
                <a:cs typeface="Calibri" panose="020F0502020204030204" pitchFamily="34" charset="0"/>
              </a:rPr>
              <a:t>2020 | </a:t>
            </a:r>
            <a:r>
              <a:rPr lang="en-US" altLang="zh-CN" sz="1400" i="1" dirty="0" smtClean="0">
                <a:latin typeface="Calibri" panose="020F0502020204030204" pitchFamily="34" charset="0"/>
                <a:cs typeface="Calibri" panose="020F0502020204030204" pitchFamily="34" charset="0"/>
              </a:rPr>
              <a:t>ONLINE</a:t>
            </a:r>
            <a:endParaRPr lang="en-US" altLang="zh-CN" sz="1400" i="1" dirty="0">
              <a:latin typeface="Calibri" panose="020F0502020204030204" pitchFamily="34" charset="0"/>
              <a:cs typeface="Calibri" panose="020F0502020204030204" pitchFamily="34" charset="0"/>
            </a:endParaRPr>
          </a:p>
          <a:p>
            <a:pPr lvl="0"/>
            <a:r>
              <a:rPr lang="en-US" altLang="zh-CN" sz="1400" b="1" u="sng" dirty="0" smtClean="0">
                <a:solidFill>
                  <a:srgbClr val="0070C0"/>
                </a:solidFill>
                <a:latin typeface="Calibri" panose="020F0502020204030204" pitchFamily="34" charset="0"/>
                <a:cs typeface="Calibri" panose="020F0502020204030204" pitchFamily="34" charset="0"/>
              </a:rPr>
              <a:t>OSA </a:t>
            </a:r>
            <a:r>
              <a:rPr lang="en-US" altLang="zh-CN" sz="1400" b="1" u="sng" dirty="0" smtClean="0">
                <a:latin typeface="Calibri" panose="020F0502020204030204" pitchFamily="34" charset="0"/>
                <a:cs typeface="Calibri" panose="020F0502020204030204" pitchFamily="34" charset="0"/>
              </a:rPr>
              <a:t>The </a:t>
            </a:r>
            <a:r>
              <a:rPr lang="en-US" altLang="zh-CN" sz="1400" b="1" u="sng" dirty="0">
                <a:latin typeface="Calibri" panose="020F0502020204030204" pitchFamily="34" charset="0"/>
                <a:cs typeface="Calibri" panose="020F0502020204030204" pitchFamily="34" charset="0"/>
              </a:rPr>
              <a:t>22nd International </a:t>
            </a:r>
            <a:r>
              <a:rPr lang="en-US" altLang="zh-CN" sz="1400" b="1" u="sng" dirty="0" err="1">
                <a:latin typeface="Calibri" panose="020F0502020204030204" pitchFamily="34" charset="0"/>
                <a:cs typeface="Calibri" panose="020F0502020204030204" pitchFamily="34" charset="0"/>
              </a:rPr>
              <a:t>Conferemce</a:t>
            </a:r>
            <a:r>
              <a:rPr lang="en-US" altLang="zh-CN" sz="1400" b="1" u="sng" dirty="0">
                <a:latin typeface="Calibri" panose="020F0502020204030204" pitchFamily="34" charset="0"/>
                <a:cs typeface="Calibri" panose="020F0502020204030204" pitchFamily="34" charset="0"/>
              </a:rPr>
              <a:t> on Ultrafast Phenomena</a:t>
            </a:r>
            <a:r>
              <a:rPr kumimoji="0" lang="zh-CN" altLang="zh-CN" sz="1400" b="0" i="0" u="none" strike="noStrike" cap="none" normalizeH="0" baseline="0" dirty="0" smtClean="0">
                <a:ln>
                  <a:noFill/>
                </a:ln>
                <a:effectLst/>
                <a:latin typeface="Calibri" panose="020F0502020204030204" pitchFamily="34" charset="0"/>
                <a:cs typeface="Calibri" panose="020F0502020204030204" pitchFamily="34" charset="0"/>
              </a:rPr>
              <a:t>   </a:t>
            </a:r>
            <a:r>
              <a:rPr kumimoji="0" lang="zh-CN" altLang="zh-CN" sz="2400" b="0" i="0" u="none" strike="noStrike" cap="none" normalizeH="0" baseline="0" dirty="0" smtClean="0">
                <a:ln>
                  <a:noFill/>
                </a:ln>
                <a:effectLst/>
                <a:latin typeface="Calibri" panose="020F0502020204030204" pitchFamily="34" charset="0"/>
                <a:cs typeface="Calibri" panose="020F0502020204030204" pitchFamily="34" charset="0"/>
              </a:rPr>
              <a:t> </a:t>
            </a:r>
            <a:r>
              <a:rPr kumimoji="0" lang="zh-CN" altLang="zh-CN" sz="1400" b="0" i="0" u="none" strike="noStrike" cap="none" normalizeH="0" baseline="0" dirty="0" smtClean="0">
                <a:ln>
                  <a:noFill/>
                </a:ln>
                <a:effectLst/>
                <a:latin typeface="Calibri" panose="020F0502020204030204" pitchFamily="34" charset="0"/>
                <a:cs typeface="Calibri" panose="020F0502020204030204" pitchFamily="34" charset="0"/>
              </a:rPr>
              <a:t>       </a:t>
            </a:r>
            <a:br>
              <a:rPr kumimoji="0" lang="zh-CN" altLang="zh-CN" sz="1400" b="0" i="0" u="none" strike="noStrike" cap="none" normalizeH="0" baseline="0" dirty="0" smtClean="0">
                <a:ln>
                  <a:noFill/>
                </a:ln>
                <a:effectLst/>
                <a:latin typeface="Calibri" panose="020F0502020204030204" pitchFamily="34" charset="0"/>
                <a:cs typeface="Calibri" panose="020F0502020204030204" pitchFamily="34" charset="0"/>
              </a:rPr>
            </a:br>
            <a:r>
              <a:rPr lang="en-US" altLang="zh-CN" sz="1400" dirty="0">
                <a:latin typeface="Calibri" panose="020F0502020204030204" pitchFamily="34" charset="0"/>
                <a:cs typeface="Calibri" panose="020F0502020204030204" pitchFamily="34" charset="0"/>
              </a:rPr>
              <a:t>19 - 24 Jul </a:t>
            </a:r>
            <a:r>
              <a:rPr lang="en-US" altLang="zh-CN" sz="1400" dirty="0" smtClean="0">
                <a:latin typeface="Calibri" panose="020F0502020204030204" pitchFamily="34" charset="0"/>
                <a:cs typeface="Calibri" panose="020F0502020204030204" pitchFamily="34" charset="0"/>
              </a:rPr>
              <a:t>2020 | Shanghai CHINA</a:t>
            </a:r>
            <a:endParaRPr kumimoji="0" lang="zh-CN" altLang="zh-CN" sz="1000" b="0" i="0" u="none" strike="noStrike" cap="none" normalizeH="0" baseline="0" dirty="0" smtClean="0">
              <a:ln>
                <a:noFill/>
              </a:ln>
              <a:effectLst/>
              <a:latin typeface="Calibri" panose="020F0502020204030204" pitchFamily="34" charset="0"/>
              <a:cs typeface="Calibri" panose="020F0502020204030204" pitchFamily="34" charset="0"/>
            </a:endParaRPr>
          </a:p>
        </p:txBody>
      </p:sp>
      <p:pic>
        <p:nvPicPr>
          <p:cNvPr id="4" name="Picture 2" descr="APS M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863" y="-3416300"/>
            <a:ext cx="333375" cy="28575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20"/>
          <p:cNvGrpSpPr>
            <a:grpSpLocks/>
          </p:cNvGrpSpPr>
          <p:nvPr/>
        </p:nvGrpSpPr>
        <p:grpSpPr bwMode="auto">
          <a:xfrm>
            <a:off x="457658" y="752145"/>
            <a:ext cx="2786975" cy="723900"/>
            <a:chOff x="4247964" y="2057753"/>
            <a:chExt cx="2787222" cy="723118"/>
          </a:xfrm>
        </p:grpSpPr>
        <p:sp>
          <p:nvSpPr>
            <p:cNvPr id="13" name="TextBox 14"/>
            <p:cNvSpPr txBox="1"/>
            <p:nvPr/>
          </p:nvSpPr>
          <p:spPr>
            <a:xfrm>
              <a:off x="5003681" y="2057753"/>
              <a:ext cx="2031505" cy="461167"/>
            </a:xfrm>
            <a:prstGeom prst="rect">
              <a:avLst/>
            </a:prstGeom>
            <a:noFill/>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其他可用资源</a:t>
              </a:r>
              <a:endParaRPr lang="en-US" altLang="zh-CN"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14" name="圆角矩形​​ 22"/>
            <p:cNvSpPr/>
            <p:nvPr/>
          </p:nvSpPr>
          <p:spPr>
            <a:xfrm>
              <a:off x="4247964" y="2133871"/>
              <a:ext cx="647757" cy="647000"/>
            </a:xfrm>
            <a:prstGeom prst="roundRect">
              <a:avLst/>
            </a:prstGeom>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3</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sp>
        <p:nvSpPr>
          <p:cNvPr id="15" name="Rectangle 3"/>
          <p:cNvSpPr txBox="1">
            <a:spLocks noChangeArrowheads="1"/>
          </p:cNvSpPr>
          <p:nvPr/>
        </p:nvSpPr>
        <p:spPr bwMode="auto">
          <a:xfrm>
            <a:off x="1218847" y="1124744"/>
            <a:ext cx="2057009" cy="423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1200"/>
              </a:spcBef>
              <a:buNone/>
            </a:pPr>
            <a:r>
              <a:rPr lang="zh-CN" altLang="en-US" sz="1600" dirty="0" smtClean="0"/>
              <a:t>会议和研讨会</a:t>
            </a:r>
            <a:endParaRPr lang="zh-CN" altLang="en-US" sz="1600" dirty="0"/>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5101703"/>
            <a:ext cx="6300192" cy="1547006"/>
          </a:xfrm>
          <a:prstGeom prst="rect">
            <a:avLst/>
          </a:prstGeom>
        </p:spPr>
      </p:pic>
    </p:spTree>
    <p:extLst>
      <p:ext uri="{BB962C8B-B14F-4D97-AF65-F5344CB8AC3E}">
        <p14:creationId xmlns:p14="http://schemas.microsoft.com/office/powerpoint/2010/main" val="2220494149"/>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bwMode="auto">
          <a:xfrm>
            <a:off x="428596" y="2143116"/>
            <a:ext cx="7887820" cy="4500594"/>
          </a:xfrm>
          <a:noFill/>
          <a:ln>
            <a:miter lim="800000"/>
            <a:headEnd/>
            <a:tailEnd/>
          </a:ln>
        </p:spPr>
        <p:txBody>
          <a:bodyPr vert="horz" wrap="square" lIns="91440" tIns="45720" rIns="91440" bIns="45720" numCol="1" anchor="t" anchorCtr="0" compatLnSpc="1">
            <a:prstTxWarp prst="textNoShape">
              <a:avLst/>
            </a:prstTxWarp>
          </a:bodyPr>
          <a:lstStyle/>
          <a:p>
            <a:pPr marL="365125" indent="-365125" algn="just" eaLnBrk="1" hangingPunct="1">
              <a:lnSpc>
                <a:spcPct val="150000"/>
              </a:lnSpc>
              <a:spcBef>
                <a:spcPts val="1200"/>
              </a:spcBef>
            </a:pPr>
            <a:r>
              <a:rPr lang="en-US" altLang="zh-CN" sz="1600" dirty="0" smtClean="0"/>
              <a:t>APS</a:t>
            </a:r>
            <a:r>
              <a:rPr lang="zh-CN" altLang="en-US" sz="1600" dirty="0" smtClean="0"/>
              <a:t>（美国物理学会）：</a:t>
            </a:r>
            <a:r>
              <a:rPr sz="1600" dirty="0" smtClean="0"/>
              <a:t>成立于</a:t>
            </a:r>
            <a:r>
              <a:rPr lang="en-US" altLang="zh-CN" sz="1600" dirty="0"/>
              <a:t>1899</a:t>
            </a:r>
            <a:r>
              <a:rPr sz="1600" dirty="0" smtClean="0"/>
              <a:t>年，世界上最具声望的物理学专业学会之一</a:t>
            </a:r>
            <a:r>
              <a:rPr lang="zh-CN" altLang="en-US" sz="1600" dirty="0" smtClean="0"/>
              <a:t>，她</a:t>
            </a:r>
            <a:r>
              <a:rPr sz="1600" dirty="0" smtClean="0"/>
              <a:t>出版的所有物理评论系列期刊分别是各专业领域最受尊重</a:t>
            </a:r>
            <a:r>
              <a:rPr sz="1600" dirty="0"/>
              <a:t>、</a:t>
            </a:r>
            <a:r>
              <a:rPr sz="1600" dirty="0" smtClean="0"/>
              <a:t>被引用次数最多的科技期刊</a:t>
            </a:r>
            <a:r>
              <a:rPr lang="zh-CN" altLang="en-US" sz="1600" dirty="0" smtClean="0"/>
              <a:t>队伍</a:t>
            </a:r>
            <a:r>
              <a:rPr sz="1600" dirty="0" smtClean="0"/>
              <a:t>，在全球物理学及相关学科中具有极高的声望</a:t>
            </a:r>
            <a:r>
              <a:rPr lang="zh-CN" altLang="en-US" sz="1600" dirty="0"/>
              <a:t>。</a:t>
            </a:r>
            <a:endParaRPr lang="en-US" altLang="zh-CN" sz="1600" dirty="0" smtClean="0"/>
          </a:p>
          <a:p>
            <a:pPr marL="365125" indent="-365125" algn="just" eaLnBrk="1" hangingPunct="1">
              <a:lnSpc>
                <a:spcPct val="150000"/>
              </a:lnSpc>
              <a:spcBef>
                <a:spcPts val="1200"/>
              </a:spcBef>
            </a:pPr>
            <a:r>
              <a:rPr lang="en-US" sz="1600" dirty="0" smtClean="0"/>
              <a:t>OSA</a:t>
            </a:r>
            <a:r>
              <a:rPr lang="zh-CN" altLang="en-US" sz="1600" dirty="0" smtClean="0"/>
              <a:t>（美国光学会）：</a:t>
            </a:r>
            <a:r>
              <a:rPr lang="zh-CN" altLang="en-US" sz="1600" dirty="0"/>
              <a:t>成立于</a:t>
            </a:r>
            <a:r>
              <a:rPr lang="en-US" altLang="zh-CN" sz="1600" dirty="0"/>
              <a:t>1916</a:t>
            </a:r>
            <a:r>
              <a:rPr lang="zh-CN" altLang="en-US" sz="1600" dirty="0"/>
              <a:t>年</a:t>
            </a:r>
            <a:r>
              <a:rPr lang="zh-CN" altLang="en-US" sz="1600" dirty="0" smtClean="0"/>
              <a:t>，会员以光学</a:t>
            </a:r>
            <a:r>
              <a:rPr lang="zh-CN" altLang="en-US" sz="1600" dirty="0"/>
              <a:t>研究人员、制图师</a:t>
            </a:r>
            <a:r>
              <a:rPr lang="zh-CN" altLang="en-US" sz="1600" dirty="0" smtClean="0"/>
              <a:t>以及光学仪器和医学成像仪器的工程师和使用者为主，发展</a:t>
            </a:r>
            <a:r>
              <a:rPr lang="zh-CN" altLang="en-US" sz="1600" dirty="0"/>
              <a:t>至今</a:t>
            </a:r>
            <a:r>
              <a:rPr lang="zh-CN" altLang="en-US" sz="1600" dirty="0" smtClean="0"/>
              <a:t>，已出版了</a:t>
            </a:r>
            <a:r>
              <a:rPr lang="en-US" altLang="zh-CN" sz="1600" dirty="0"/>
              <a:t>18</a:t>
            </a:r>
            <a:r>
              <a:rPr lang="zh-CN" altLang="en-US" sz="1600" dirty="0" smtClean="0"/>
              <a:t>种期刊、</a:t>
            </a:r>
            <a:r>
              <a:rPr lang="en-US" altLang="zh-CN" sz="1600" dirty="0"/>
              <a:t>8</a:t>
            </a:r>
            <a:r>
              <a:rPr lang="zh-CN" altLang="en-US" sz="1600" dirty="0"/>
              <a:t>种合作</a:t>
            </a:r>
            <a:r>
              <a:rPr lang="zh-CN" altLang="en-US" sz="1600" dirty="0" smtClean="0"/>
              <a:t>出版刊</a:t>
            </a:r>
            <a:r>
              <a:rPr lang="zh-CN" altLang="en-US" sz="1600" dirty="0"/>
              <a:t>、</a:t>
            </a:r>
            <a:r>
              <a:rPr lang="en-US" altLang="zh-CN" sz="1600" dirty="0"/>
              <a:t>OSA</a:t>
            </a:r>
            <a:r>
              <a:rPr lang="zh-CN" altLang="en-US" sz="1600" dirty="0"/>
              <a:t>主题会议录系列、三大行业会议</a:t>
            </a:r>
            <a:r>
              <a:rPr lang="zh-CN" altLang="en-US" sz="1600" dirty="0" smtClean="0"/>
              <a:t>录等。</a:t>
            </a:r>
            <a:endParaRPr lang="en-US" altLang="zh-CN" sz="1600" dirty="0" smtClean="0"/>
          </a:p>
          <a:p>
            <a:pPr marL="365125" indent="-365125" algn="just" eaLnBrk="1" hangingPunct="1">
              <a:lnSpc>
                <a:spcPct val="150000"/>
              </a:lnSpc>
              <a:spcBef>
                <a:spcPts val="1200"/>
              </a:spcBef>
            </a:pPr>
            <a:r>
              <a:rPr lang="en-US" altLang="zh-CN" sz="1600" dirty="0" smtClean="0"/>
              <a:t>SPIE</a:t>
            </a:r>
            <a:r>
              <a:rPr lang="zh-CN" altLang="en-US" sz="1600" dirty="0" smtClean="0"/>
              <a:t>（国际光学工程学会）：成立于</a:t>
            </a:r>
            <a:r>
              <a:rPr lang="en-US" altLang="zh-CN" sz="1600" dirty="0" smtClean="0"/>
              <a:t>1955</a:t>
            </a:r>
            <a:r>
              <a:rPr lang="zh-CN" altLang="en-US" sz="1600" dirty="0" smtClean="0"/>
              <a:t>年，专注于光电子学、通讯技术和光学成像领域的研究和应用，目前已出版</a:t>
            </a:r>
            <a:r>
              <a:rPr lang="en-US" altLang="zh-CN" sz="1600" dirty="0" smtClean="0"/>
              <a:t>11000</a:t>
            </a:r>
            <a:r>
              <a:rPr lang="zh-CN" altLang="en-US" sz="1600" dirty="0" smtClean="0"/>
              <a:t>多卷会议录和</a:t>
            </a:r>
            <a:r>
              <a:rPr lang="en-US" altLang="zh-CN" sz="1600" dirty="0" smtClean="0"/>
              <a:t>11</a:t>
            </a:r>
            <a:r>
              <a:rPr lang="zh-CN" altLang="en-US" sz="1600" dirty="0" smtClean="0"/>
              <a:t>种期刊。</a:t>
            </a:r>
            <a:endParaRPr sz="1600" dirty="0"/>
          </a:p>
        </p:txBody>
      </p:sp>
      <p:grpSp>
        <p:nvGrpSpPr>
          <p:cNvPr id="8" name="组合 15"/>
          <p:cNvGrpSpPr>
            <a:grpSpLocks/>
          </p:cNvGrpSpPr>
          <p:nvPr/>
        </p:nvGrpSpPr>
        <p:grpSpPr bwMode="auto">
          <a:xfrm>
            <a:off x="428596" y="764705"/>
            <a:ext cx="4018081" cy="723900"/>
            <a:chOff x="4247964" y="2057753"/>
            <a:chExt cx="4019052" cy="723665"/>
          </a:xfrm>
        </p:grpSpPr>
        <p:sp>
          <p:nvSpPr>
            <p:cNvPr id="9" name="TextBox 6"/>
            <p:cNvSpPr txBox="1"/>
            <p:nvPr/>
          </p:nvSpPr>
          <p:spPr>
            <a:xfrm>
              <a:off x="5003796" y="2057753"/>
              <a:ext cx="3263220" cy="461515"/>
            </a:xfrm>
            <a:prstGeom prst="rect">
              <a:avLst/>
            </a:prstGeom>
            <a:noFill/>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物理类数据库资源介绍</a:t>
              </a:r>
            </a:p>
          </p:txBody>
        </p:sp>
        <p:sp>
          <p:nvSpPr>
            <p:cNvPr id="10" name="圆角矩形​​ 10"/>
            <p:cNvSpPr/>
            <p:nvPr/>
          </p:nvSpPr>
          <p:spPr>
            <a:xfrm>
              <a:off x="4247964" y="2133928"/>
              <a:ext cx="647856" cy="647490"/>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1</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spTree>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PS M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863" y="-3416300"/>
            <a:ext cx="333375" cy="28575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1"/>
          <p:cNvSpPr>
            <a:spLocks noChangeArrowheads="1"/>
          </p:cNvSpPr>
          <p:nvPr/>
        </p:nvSpPr>
        <p:spPr bwMode="auto">
          <a:xfrm>
            <a:off x="4284000" y="5392983"/>
            <a:ext cx="4845559" cy="1323439"/>
          </a:xfrm>
          <a:prstGeom prst="rect">
            <a:avLst/>
          </a:prstGeom>
          <a:solidFill>
            <a:schemeClr val="accent5">
              <a:lumMod val="20000"/>
              <a:lumOff val="80000"/>
              <a:alpha val="64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r"/>
            <a:r>
              <a:rPr lang="en-US" altLang="zh-CN" sz="1600" b="1" u="sng" dirty="0">
                <a:solidFill>
                  <a:srgbClr val="C00000"/>
                </a:solidFill>
                <a:latin typeface="Calibri" panose="020F0502020204030204" pitchFamily="34" charset="0"/>
                <a:cs typeface="Calibri" panose="020F0502020204030204" pitchFamily="34" charset="0"/>
              </a:rPr>
              <a:t>APS</a:t>
            </a:r>
            <a:r>
              <a:rPr lang="en-US" altLang="zh-CN" sz="1600" b="1" u="sng" dirty="0">
                <a:latin typeface="Calibri" panose="020F0502020204030204" pitchFamily="34" charset="0"/>
                <a:cs typeface="Calibri" panose="020F0502020204030204" pitchFamily="34" charset="0"/>
              </a:rPr>
              <a:t> April Meeting 2020 APS </a:t>
            </a:r>
            <a:r>
              <a:rPr lang="en-US" altLang="zh-CN" sz="1600" b="1" u="sng" dirty="0" smtClean="0">
                <a:latin typeface="Calibri" panose="020F0502020204030204" pitchFamily="34" charset="0"/>
                <a:cs typeface="Calibri" panose="020F0502020204030204" pitchFamily="34" charset="0"/>
              </a:rPr>
              <a:t>Meeting</a:t>
            </a:r>
          </a:p>
          <a:p>
            <a:pPr lvl="0" algn="r"/>
            <a:r>
              <a:rPr lang="en-US" altLang="zh-CN" sz="1600" dirty="0" smtClean="0">
                <a:latin typeface="Calibri" panose="020F0502020204030204" pitchFamily="34" charset="0"/>
                <a:cs typeface="Calibri" panose="020F0502020204030204" pitchFamily="34" charset="0"/>
              </a:rPr>
              <a:t>April </a:t>
            </a:r>
            <a:r>
              <a:rPr lang="en-US" altLang="zh-CN" sz="1600" dirty="0">
                <a:latin typeface="Calibri" panose="020F0502020204030204" pitchFamily="34" charset="0"/>
                <a:cs typeface="Calibri" panose="020F0502020204030204" pitchFamily="34" charset="0"/>
              </a:rPr>
              <a:t>18-21, </a:t>
            </a:r>
            <a:r>
              <a:rPr lang="en-US" altLang="zh-CN" sz="1600" dirty="0" smtClean="0">
                <a:latin typeface="Calibri" panose="020F0502020204030204" pitchFamily="34" charset="0"/>
                <a:cs typeface="Calibri" panose="020F0502020204030204" pitchFamily="34" charset="0"/>
              </a:rPr>
              <a:t>2020 | Washington</a:t>
            </a:r>
            <a:r>
              <a:rPr lang="en-US" altLang="zh-CN" sz="1600" dirty="0">
                <a:latin typeface="Calibri" panose="020F0502020204030204" pitchFamily="34" charset="0"/>
                <a:cs typeface="Calibri" panose="020F0502020204030204" pitchFamily="34" charset="0"/>
              </a:rPr>
              <a:t>, D.C.</a:t>
            </a:r>
          </a:p>
          <a:p>
            <a:pPr lvl="0" algn="r"/>
            <a:r>
              <a:rPr lang="en-US" altLang="zh-CN" sz="1600" dirty="0" smtClean="0">
                <a:latin typeface="Calibri" panose="020F0502020204030204" pitchFamily="34" charset="0"/>
                <a:cs typeface="Calibri" panose="020F0502020204030204" pitchFamily="34" charset="0"/>
              </a:rPr>
              <a:t>Abstract </a:t>
            </a:r>
            <a:r>
              <a:rPr lang="en-US" altLang="zh-CN" sz="1600" dirty="0">
                <a:latin typeface="Calibri" panose="020F0502020204030204" pitchFamily="34" charset="0"/>
                <a:cs typeface="Calibri" panose="020F0502020204030204" pitchFamily="34" charset="0"/>
              </a:rPr>
              <a:t>Submission: January 10, 2020</a:t>
            </a:r>
          </a:p>
          <a:p>
            <a:pPr lvl="0" algn="r"/>
            <a:r>
              <a:rPr lang="en-US" altLang="zh-CN" sz="1600" dirty="0">
                <a:latin typeface="Calibri" panose="020F0502020204030204" pitchFamily="34" charset="0"/>
                <a:cs typeface="Calibri" panose="020F0502020204030204" pitchFamily="34" charset="0"/>
              </a:rPr>
              <a:t>Early Registration: February 28, 2020</a:t>
            </a:r>
          </a:p>
          <a:p>
            <a:pPr lvl="0" algn="r"/>
            <a:r>
              <a:rPr lang="en-US" altLang="zh-CN" sz="1600" dirty="0" smtClean="0">
                <a:latin typeface="Calibri" panose="020F0502020204030204" pitchFamily="34" charset="0"/>
                <a:cs typeface="Calibri" panose="020F0502020204030204" pitchFamily="34" charset="0"/>
              </a:rPr>
              <a:t>Late </a:t>
            </a:r>
            <a:r>
              <a:rPr lang="en-US" altLang="zh-CN" sz="1600" dirty="0">
                <a:latin typeface="Calibri" panose="020F0502020204030204" pitchFamily="34" charset="0"/>
                <a:cs typeface="Calibri" panose="020F0502020204030204" pitchFamily="34" charset="0"/>
              </a:rPr>
              <a:t>Registration: March 27, 2020</a:t>
            </a:r>
            <a:endParaRPr kumimoji="0" lang="zh-CN" altLang="zh-CN" sz="1600" b="0" i="0" u="none" strike="noStrike" cap="none" normalizeH="0" baseline="0" dirty="0" smtClean="0">
              <a:ln>
                <a:noFill/>
              </a:ln>
              <a:effectLst/>
              <a:latin typeface="Calibri" panose="020F0502020204030204" pitchFamily="34" charset="0"/>
              <a:cs typeface="Calibri" panose="020F0502020204030204" pitchFamily="34" charset="0"/>
            </a:endParaRP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4000" y="4149080"/>
            <a:ext cx="4860000" cy="1070283"/>
          </a:xfrm>
          <a:prstGeom prst="rect">
            <a:avLst/>
          </a:prstGeom>
        </p:spPr>
      </p:pic>
      <p:grpSp>
        <p:nvGrpSpPr>
          <p:cNvPr id="13" name="组合 20"/>
          <p:cNvGrpSpPr>
            <a:grpSpLocks/>
          </p:cNvGrpSpPr>
          <p:nvPr/>
        </p:nvGrpSpPr>
        <p:grpSpPr bwMode="auto">
          <a:xfrm>
            <a:off x="457658" y="752145"/>
            <a:ext cx="2786975" cy="723900"/>
            <a:chOff x="4247964" y="2057753"/>
            <a:chExt cx="2787222" cy="723118"/>
          </a:xfrm>
        </p:grpSpPr>
        <p:sp>
          <p:nvSpPr>
            <p:cNvPr id="14" name="TextBox 14"/>
            <p:cNvSpPr txBox="1"/>
            <p:nvPr/>
          </p:nvSpPr>
          <p:spPr>
            <a:xfrm>
              <a:off x="5003681" y="2057753"/>
              <a:ext cx="2031505" cy="461167"/>
            </a:xfrm>
            <a:prstGeom prst="rect">
              <a:avLst/>
            </a:prstGeom>
            <a:noFill/>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其他可用资源</a:t>
              </a:r>
              <a:endParaRPr lang="en-US" altLang="zh-CN"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15" name="圆角矩形​​ 22"/>
            <p:cNvSpPr/>
            <p:nvPr/>
          </p:nvSpPr>
          <p:spPr>
            <a:xfrm>
              <a:off x="4247964" y="2133871"/>
              <a:ext cx="647757" cy="647000"/>
            </a:xfrm>
            <a:prstGeom prst="roundRect">
              <a:avLst/>
            </a:prstGeom>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3</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sp>
        <p:nvSpPr>
          <p:cNvPr id="8" name="Rectangle 3"/>
          <p:cNvSpPr txBox="1">
            <a:spLocks noChangeArrowheads="1"/>
          </p:cNvSpPr>
          <p:nvPr/>
        </p:nvSpPr>
        <p:spPr bwMode="auto">
          <a:xfrm>
            <a:off x="1218847" y="1124744"/>
            <a:ext cx="2057009" cy="423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1200"/>
              </a:spcBef>
              <a:buNone/>
            </a:pPr>
            <a:r>
              <a:rPr lang="zh-CN" altLang="en-US" sz="1600" dirty="0" smtClean="0"/>
              <a:t>会议和研讨会</a:t>
            </a:r>
            <a:endParaRPr lang="zh-CN" altLang="en-US" sz="1600" dirty="0"/>
          </a:p>
        </p:txBody>
      </p:sp>
      <p:sp>
        <p:nvSpPr>
          <p:cNvPr id="9" name="Rectangle 1"/>
          <p:cNvSpPr>
            <a:spLocks noChangeArrowheads="1"/>
          </p:cNvSpPr>
          <p:nvPr/>
        </p:nvSpPr>
        <p:spPr bwMode="auto">
          <a:xfrm>
            <a:off x="1979712" y="2831128"/>
            <a:ext cx="7164038" cy="1077218"/>
          </a:xfrm>
          <a:prstGeom prst="rect">
            <a:avLst/>
          </a:prstGeom>
          <a:solidFill>
            <a:schemeClr val="accent5">
              <a:lumMod val="20000"/>
              <a:lumOff val="80000"/>
              <a:alpha val="64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r"/>
            <a:r>
              <a:rPr lang="en-US" altLang="zh-CN" sz="1600" b="1" u="sng" dirty="0" smtClean="0">
                <a:solidFill>
                  <a:srgbClr val="FFC000"/>
                </a:solidFill>
                <a:latin typeface="Calibri" panose="020F0502020204030204" pitchFamily="34" charset="0"/>
                <a:cs typeface="Calibri" panose="020F0502020204030204" pitchFamily="34" charset="0"/>
              </a:rPr>
              <a:t>SPIE</a:t>
            </a:r>
            <a:r>
              <a:rPr lang="en-US" altLang="zh-CN" sz="1600" b="1" u="sng" dirty="0" smtClean="0">
                <a:solidFill>
                  <a:srgbClr val="C00000"/>
                </a:solidFill>
                <a:latin typeface="Calibri" panose="020F0502020204030204" pitchFamily="34" charset="0"/>
                <a:cs typeface="Calibri" panose="020F0502020204030204" pitchFamily="34" charset="0"/>
              </a:rPr>
              <a:t> </a:t>
            </a:r>
            <a:r>
              <a:rPr lang="en-US" altLang="zh-CN" sz="1600" b="1" u="sng" dirty="0" smtClean="0">
                <a:latin typeface="Calibri" panose="020F0502020204030204" pitchFamily="34" charset="0"/>
                <a:cs typeface="Calibri" panose="020F0502020204030204" pitchFamily="34" charset="0"/>
              </a:rPr>
              <a:t>8th </a:t>
            </a:r>
            <a:r>
              <a:rPr lang="en-US" altLang="zh-CN" sz="1600" b="1" u="sng" dirty="0">
                <a:latin typeface="Calibri" panose="020F0502020204030204" pitchFamily="34" charset="0"/>
                <a:cs typeface="Calibri" panose="020F0502020204030204" pitchFamily="34" charset="0"/>
              </a:rPr>
              <a:t>Conference on Advances in Optoelectronics and </a:t>
            </a:r>
            <a:r>
              <a:rPr lang="en-US" altLang="zh-CN" sz="1600" b="1" u="sng" dirty="0" smtClean="0">
                <a:latin typeface="Calibri" panose="020F0502020204030204" pitchFamily="34" charset="0"/>
                <a:cs typeface="Calibri" panose="020F0502020204030204" pitchFamily="34" charset="0"/>
              </a:rPr>
              <a:t>Micro/Nano-Optics</a:t>
            </a:r>
          </a:p>
          <a:p>
            <a:pPr lvl="0" algn="r"/>
            <a:r>
              <a:rPr lang="en-US" altLang="zh-CN" sz="1600" dirty="0">
                <a:latin typeface="Calibri" panose="020F0502020204030204" pitchFamily="34" charset="0"/>
                <a:cs typeface="Calibri" panose="020F0502020204030204" pitchFamily="34" charset="0"/>
              </a:rPr>
              <a:t>23-26 April </a:t>
            </a:r>
            <a:r>
              <a:rPr lang="en-US" altLang="zh-CN" sz="1600" dirty="0" smtClean="0">
                <a:latin typeface="Calibri" panose="020F0502020204030204" pitchFamily="34" charset="0"/>
                <a:cs typeface="Calibri" panose="020F0502020204030204" pitchFamily="34" charset="0"/>
              </a:rPr>
              <a:t>2020 | Shenzhen, China</a:t>
            </a:r>
          </a:p>
          <a:p>
            <a:pPr lvl="0" algn="r"/>
            <a:r>
              <a:rPr lang="en-US" altLang="zh-CN" sz="1600" dirty="0">
                <a:latin typeface="Calibri" panose="020F0502020204030204" pitchFamily="34" charset="0"/>
                <a:cs typeface="Calibri" panose="020F0502020204030204" pitchFamily="34" charset="0"/>
              </a:rPr>
              <a:t>Abstract submission </a:t>
            </a:r>
            <a:r>
              <a:rPr lang="en-US" altLang="zh-CN" sz="1600" dirty="0" smtClean="0">
                <a:latin typeface="Calibri" panose="020F0502020204030204" pitchFamily="34" charset="0"/>
                <a:cs typeface="Calibri" panose="020F0502020204030204" pitchFamily="34" charset="0"/>
              </a:rPr>
              <a:t>: January </a:t>
            </a:r>
            <a:r>
              <a:rPr lang="en-US" altLang="zh-CN" sz="1600" dirty="0">
                <a:latin typeface="Calibri" panose="020F0502020204030204" pitchFamily="34" charset="0"/>
                <a:cs typeface="Calibri" panose="020F0502020204030204" pitchFamily="34" charset="0"/>
              </a:rPr>
              <a:t>15 2020</a:t>
            </a:r>
          </a:p>
          <a:p>
            <a:pPr algn="r"/>
            <a:r>
              <a:rPr lang="en-US" altLang="zh-CN" sz="1600" dirty="0" smtClean="0">
                <a:latin typeface="Calibri" panose="020F0502020204030204" pitchFamily="34" charset="0"/>
                <a:cs typeface="Calibri" panose="020F0502020204030204" pitchFamily="34" charset="0"/>
              </a:rPr>
              <a:t>On-line registration open:</a:t>
            </a:r>
            <a:r>
              <a:rPr lang="en-US" altLang="zh-CN" sz="1600" dirty="0">
                <a:latin typeface="Calibri" panose="020F0502020204030204" pitchFamily="34" charset="0"/>
                <a:cs typeface="Calibri" panose="020F0502020204030204" pitchFamily="34" charset="0"/>
              </a:rPr>
              <a:t>15 </a:t>
            </a:r>
            <a:r>
              <a:rPr lang="en-US" altLang="zh-CN" sz="1600" dirty="0" smtClean="0">
                <a:latin typeface="Calibri" panose="020F0502020204030204" pitchFamily="34" charset="0"/>
                <a:cs typeface="Calibri" panose="020F0502020204030204" pitchFamily="34" charset="0"/>
              </a:rPr>
              <a:t>2020 </a:t>
            </a:r>
            <a:endParaRPr kumimoji="0" lang="zh-CN" altLang="zh-CN" sz="1600" b="0" i="0" u="none" strike="noStrike" cap="none" normalizeH="0" baseline="0" dirty="0" smtClean="0">
              <a:ln>
                <a:noFill/>
              </a:ln>
              <a:effectLst/>
              <a:latin typeface="Calibri" panose="020F0502020204030204" pitchFamily="34" charset="0"/>
              <a:cs typeface="Calibri" panose="020F0502020204030204" pitchFamily="34" charset="0"/>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0000" y="1606187"/>
            <a:ext cx="6804000" cy="1063125"/>
          </a:xfrm>
          <a:prstGeom prst="rect">
            <a:avLst/>
          </a:prstGeom>
        </p:spPr>
      </p:pic>
    </p:spTree>
    <p:extLst>
      <p:ext uri="{BB962C8B-B14F-4D97-AF65-F5344CB8AC3E}">
        <p14:creationId xmlns:p14="http://schemas.microsoft.com/office/powerpoint/2010/main" val="27817474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PS M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863" y="-3416300"/>
            <a:ext cx="333375" cy="28575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组合 20"/>
          <p:cNvGrpSpPr>
            <a:grpSpLocks/>
          </p:cNvGrpSpPr>
          <p:nvPr/>
        </p:nvGrpSpPr>
        <p:grpSpPr bwMode="auto">
          <a:xfrm>
            <a:off x="457658" y="752145"/>
            <a:ext cx="2786975" cy="723900"/>
            <a:chOff x="4247964" y="2057753"/>
            <a:chExt cx="2787222" cy="723118"/>
          </a:xfrm>
        </p:grpSpPr>
        <p:sp>
          <p:nvSpPr>
            <p:cNvPr id="14" name="TextBox 14"/>
            <p:cNvSpPr txBox="1"/>
            <p:nvPr/>
          </p:nvSpPr>
          <p:spPr>
            <a:xfrm>
              <a:off x="5003681" y="2057753"/>
              <a:ext cx="2031505" cy="461167"/>
            </a:xfrm>
            <a:prstGeom prst="rect">
              <a:avLst/>
            </a:prstGeom>
            <a:noFill/>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其他可用资源</a:t>
              </a:r>
              <a:endParaRPr lang="en-US" altLang="zh-CN"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15" name="圆角矩形​​ 22"/>
            <p:cNvSpPr/>
            <p:nvPr/>
          </p:nvSpPr>
          <p:spPr>
            <a:xfrm>
              <a:off x="4247964" y="2133871"/>
              <a:ext cx="647757" cy="647000"/>
            </a:xfrm>
            <a:prstGeom prst="roundRect">
              <a:avLst/>
            </a:prstGeom>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3</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sp>
        <p:nvSpPr>
          <p:cNvPr id="3" name="矩形 2"/>
          <p:cNvSpPr/>
          <p:nvPr/>
        </p:nvSpPr>
        <p:spPr>
          <a:xfrm>
            <a:off x="3550804" y="1840758"/>
            <a:ext cx="3973524" cy="400110"/>
          </a:xfrm>
          <a:prstGeom prst="rect">
            <a:avLst/>
          </a:prstGeom>
        </p:spPr>
        <p:txBody>
          <a:bodyPr wrap="none">
            <a:spAutoFit/>
          </a:bodyPr>
          <a:lstStyle/>
          <a:p>
            <a:r>
              <a:rPr lang="en-US" altLang="zh-CN" sz="2000" b="1" u="sng" dirty="0"/>
              <a:t>https://</a:t>
            </a:r>
            <a:r>
              <a:rPr lang="en-US" altLang="zh-CN" sz="2000" b="1" u="sng" dirty="0" smtClean="0"/>
              <a:t>jobs.workinoptics.com/jobs</a:t>
            </a:r>
            <a:endParaRPr lang="zh-CN" altLang="en-US" sz="2000" b="1" u="sng" dirty="0"/>
          </a:p>
        </p:txBody>
      </p:sp>
      <p:pic>
        <p:nvPicPr>
          <p:cNvPr id="5122" name="Picture 2" descr="Work in Optic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213" y="1713163"/>
            <a:ext cx="2899036" cy="52770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txBox="1">
            <a:spLocks noChangeArrowheads="1"/>
          </p:cNvSpPr>
          <p:nvPr/>
        </p:nvSpPr>
        <p:spPr bwMode="auto">
          <a:xfrm>
            <a:off x="1218847" y="1124744"/>
            <a:ext cx="2057009" cy="423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1200"/>
              </a:spcBef>
              <a:buNone/>
            </a:pPr>
            <a:r>
              <a:rPr lang="zh-CN" altLang="en-US" sz="1600" dirty="0" smtClean="0"/>
              <a:t>工作机会</a:t>
            </a:r>
            <a:endParaRPr lang="zh-CN" altLang="en-US" sz="1600" dirty="0"/>
          </a:p>
        </p:txBody>
      </p:sp>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658" y="2405606"/>
            <a:ext cx="7200000" cy="4335483"/>
          </a:xfrm>
          <a:prstGeom prst="rect">
            <a:avLst/>
          </a:prstGeom>
          <a:ln>
            <a:solidFill>
              <a:schemeClr val="tx1">
                <a:lumMod val="50000"/>
                <a:lumOff val="50000"/>
              </a:schemeClr>
            </a:solidFill>
          </a:ln>
        </p:spPr>
      </p:pic>
    </p:spTree>
    <p:extLst>
      <p:ext uri="{BB962C8B-B14F-4D97-AF65-F5344CB8AC3E}">
        <p14:creationId xmlns:p14="http://schemas.microsoft.com/office/powerpoint/2010/main" val="330160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PS M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863" y="-3416300"/>
            <a:ext cx="333375" cy="28575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组合 20"/>
          <p:cNvGrpSpPr>
            <a:grpSpLocks/>
          </p:cNvGrpSpPr>
          <p:nvPr/>
        </p:nvGrpSpPr>
        <p:grpSpPr bwMode="auto">
          <a:xfrm>
            <a:off x="457658" y="752145"/>
            <a:ext cx="2786975" cy="723900"/>
            <a:chOff x="4247964" y="2057753"/>
            <a:chExt cx="2787222" cy="723118"/>
          </a:xfrm>
        </p:grpSpPr>
        <p:sp>
          <p:nvSpPr>
            <p:cNvPr id="14" name="TextBox 14"/>
            <p:cNvSpPr txBox="1"/>
            <p:nvPr/>
          </p:nvSpPr>
          <p:spPr>
            <a:xfrm>
              <a:off x="5003681" y="2057753"/>
              <a:ext cx="2031505" cy="461167"/>
            </a:xfrm>
            <a:prstGeom prst="rect">
              <a:avLst/>
            </a:prstGeom>
            <a:noFill/>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其他可用资源</a:t>
              </a:r>
              <a:endParaRPr lang="en-US" altLang="zh-CN"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15" name="圆角矩形​​ 22"/>
            <p:cNvSpPr/>
            <p:nvPr/>
          </p:nvSpPr>
          <p:spPr>
            <a:xfrm>
              <a:off x="4247964" y="2133871"/>
              <a:ext cx="647757" cy="647000"/>
            </a:xfrm>
            <a:prstGeom prst="roundRect">
              <a:avLst/>
            </a:prstGeom>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3</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pic>
        <p:nvPicPr>
          <p:cNvPr id="2050" name="Picture 2" descr="SPIE Career Cen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723281"/>
            <a:ext cx="2476500" cy="409575"/>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3608" y="2348880"/>
            <a:ext cx="8192643" cy="4534533"/>
          </a:xfrm>
          <a:prstGeom prst="rect">
            <a:avLst/>
          </a:prstGeom>
        </p:spPr>
      </p:pic>
      <p:sp>
        <p:nvSpPr>
          <p:cNvPr id="3" name="矩形 2"/>
          <p:cNvSpPr/>
          <p:nvPr/>
        </p:nvSpPr>
        <p:spPr>
          <a:xfrm>
            <a:off x="3531562" y="1840758"/>
            <a:ext cx="3632726" cy="400110"/>
          </a:xfrm>
          <a:prstGeom prst="rect">
            <a:avLst/>
          </a:prstGeom>
        </p:spPr>
        <p:txBody>
          <a:bodyPr wrap="none">
            <a:spAutoFit/>
          </a:bodyPr>
          <a:lstStyle/>
          <a:p>
            <a:r>
              <a:rPr lang="zh-CN" altLang="en-US" sz="2000" b="1" u="sng" dirty="0"/>
              <a:t>https://spiecareercenter.org/jobs</a:t>
            </a:r>
          </a:p>
        </p:txBody>
      </p:sp>
      <p:sp>
        <p:nvSpPr>
          <p:cNvPr id="9" name="Rectangle 3"/>
          <p:cNvSpPr txBox="1">
            <a:spLocks noChangeArrowheads="1"/>
          </p:cNvSpPr>
          <p:nvPr/>
        </p:nvSpPr>
        <p:spPr bwMode="auto">
          <a:xfrm>
            <a:off x="1218847" y="1124744"/>
            <a:ext cx="2057009" cy="423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1200"/>
              </a:spcBef>
              <a:buNone/>
            </a:pPr>
            <a:r>
              <a:rPr lang="zh-CN" altLang="en-US" sz="1600" dirty="0" smtClean="0"/>
              <a:t>工作机会</a:t>
            </a:r>
            <a:endParaRPr lang="zh-CN" altLang="en-US" sz="1600" dirty="0"/>
          </a:p>
        </p:txBody>
      </p:sp>
    </p:spTree>
    <p:extLst>
      <p:ext uri="{BB962C8B-B14F-4D97-AF65-F5344CB8AC3E}">
        <p14:creationId xmlns:p14="http://schemas.microsoft.com/office/powerpoint/2010/main" val="28742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1132"/>
          <a:stretch/>
        </p:blipFill>
        <p:spPr>
          <a:xfrm>
            <a:off x="1619672" y="1763300"/>
            <a:ext cx="6291580" cy="4906060"/>
          </a:xfrm>
          <a:prstGeom prst="rect">
            <a:avLst/>
          </a:prstGeom>
          <a:ln>
            <a:solidFill>
              <a:schemeClr val="tx1"/>
            </a:solidFill>
          </a:ln>
        </p:spPr>
      </p:pic>
      <p:sp>
        <p:nvSpPr>
          <p:cNvPr id="8" name="圆角矩形 7"/>
          <p:cNvSpPr/>
          <p:nvPr/>
        </p:nvSpPr>
        <p:spPr>
          <a:xfrm>
            <a:off x="4355976" y="4077072"/>
            <a:ext cx="1405153" cy="360040"/>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nvGrpSpPr>
          <p:cNvPr id="9" name="组合 20"/>
          <p:cNvGrpSpPr>
            <a:grpSpLocks/>
          </p:cNvGrpSpPr>
          <p:nvPr/>
        </p:nvGrpSpPr>
        <p:grpSpPr bwMode="auto">
          <a:xfrm>
            <a:off x="467544" y="760884"/>
            <a:ext cx="4633636" cy="723900"/>
            <a:chOff x="4247964" y="2057753"/>
            <a:chExt cx="4634043" cy="723118"/>
          </a:xfrm>
        </p:grpSpPr>
        <p:sp>
          <p:nvSpPr>
            <p:cNvPr id="10" name="TextBox 14"/>
            <p:cNvSpPr txBox="1"/>
            <p:nvPr/>
          </p:nvSpPr>
          <p:spPr>
            <a:xfrm>
              <a:off x="5003681" y="2057753"/>
              <a:ext cx="3878326" cy="461166"/>
            </a:xfrm>
            <a:prstGeom prst="rect">
              <a:avLst/>
            </a:prstGeom>
            <a:noFill/>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养成良好的数据库使用习惯</a:t>
              </a:r>
              <a:endParaRPr lang="en-US" altLang="zh-CN"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11" name="圆角矩形​​ 22"/>
            <p:cNvSpPr/>
            <p:nvPr/>
          </p:nvSpPr>
          <p:spPr>
            <a:xfrm>
              <a:off x="4247964" y="2133871"/>
              <a:ext cx="647757" cy="647000"/>
            </a:xfrm>
            <a:prstGeom prst="roundRect">
              <a:avLst/>
            </a:prstGeom>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altLang="zh-CN" sz="2800" kern="0" dirty="0" smtClean="0">
                  <a:solidFill>
                    <a:schemeClr val="bg1"/>
                  </a:solidFill>
                  <a:latin typeface="Times New Roman" panose="02020603050405020304" pitchFamily="18" charset="0"/>
                  <a:ea typeface="微软雅黑" pitchFamily="34" charset="-122"/>
                  <a:cs typeface="Times New Roman" panose="02020603050405020304" pitchFamily="18" charset="0"/>
                </a:rPr>
                <a:t>4</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sp>
        <p:nvSpPr>
          <p:cNvPr id="13" name="Rectangle 3"/>
          <p:cNvSpPr txBox="1">
            <a:spLocks noChangeArrowheads="1"/>
          </p:cNvSpPr>
          <p:nvPr/>
        </p:nvSpPr>
        <p:spPr bwMode="auto">
          <a:xfrm>
            <a:off x="1218847" y="1124744"/>
            <a:ext cx="2057009" cy="423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1200"/>
              </a:spcBef>
              <a:buNone/>
            </a:pPr>
            <a:r>
              <a:rPr lang="zh-CN" altLang="en-US" sz="1600" dirty="0" smtClean="0"/>
              <a:t>避免过量下载</a:t>
            </a:r>
            <a:endParaRPr lang="zh-CN" altLang="en-US" sz="1600" dirty="0"/>
          </a:p>
        </p:txBody>
      </p:sp>
    </p:spTree>
    <p:extLst>
      <p:ext uri="{BB962C8B-B14F-4D97-AF65-F5344CB8AC3E}">
        <p14:creationId xmlns:p14="http://schemas.microsoft.com/office/powerpoint/2010/main" val="14978714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20"/>
          <p:cNvGrpSpPr>
            <a:grpSpLocks/>
          </p:cNvGrpSpPr>
          <p:nvPr/>
        </p:nvGrpSpPr>
        <p:grpSpPr bwMode="auto">
          <a:xfrm>
            <a:off x="467544" y="760884"/>
            <a:ext cx="4633636" cy="723900"/>
            <a:chOff x="4247964" y="2057753"/>
            <a:chExt cx="4634043" cy="723118"/>
          </a:xfrm>
        </p:grpSpPr>
        <p:sp>
          <p:nvSpPr>
            <p:cNvPr id="16" name="TextBox 14"/>
            <p:cNvSpPr txBox="1"/>
            <p:nvPr/>
          </p:nvSpPr>
          <p:spPr>
            <a:xfrm>
              <a:off x="5003681" y="2057753"/>
              <a:ext cx="3878326" cy="461166"/>
            </a:xfrm>
            <a:prstGeom prst="rect">
              <a:avLst/>
            </a:prstGeom>
            <a:noFill/>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养成良好的数据库使用习惯</a:t>
              </a:r>
              <a:endParaRPr lang="en-US" altLang="zh-CN"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17" name="圆角矩形​​ 22"/>
            <p:cNvSpPr/>
            <p:nvPr/>
          </p:nvSpPr>
          <p:spPr>
            <a:xfrm>
              <a:off x="4247964" y="2133871"/>
              <a:ext cx="647757" cy="647000"/>
            </a:xfrm>
            <a:prstGeom prst="roundRect">
              <a:avLst/>
            </a:prstGeom>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altLang="zh-CN" sz="2800" kern="0" dirty="0" smtClean="0">
                  <a:solidFill>
                    <a:schemeClr val="bg1"/>
                  </a:solidFill>
                  <a:latin typeface="Times New Roman" panose="02020603050405020304" pitchFamily="18" charset="0"/>
                  <a:ea typeface="微软雅黑" pitchFamily="34" charset="-122"/>
                  <a:cs typeface="Times New Roman" panose="02020603050405020304" pitchFamily="18" charset="0"/>
                </a:rPr>
                <a:t>4</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pic>
        <p:nvPicPr>
          <p:cNvPr id="3076" name="Picture 4" descr="C:\Documents and Settings\Lycia\桌面\APS Journals - RSS Feeds for APS Journals_副本.png"/>
          <p:cNvPicPr>
            <a:picLocks noChangeAspect="1" noChangeArrowheads="1"/>
          </p:cNvPicPr>
          <p:nvPr/>
        </p:nvPicPr>
        <p:blipFill>
          <a:blip r:embed="rId3"/>
          <a:srcRect/>
          <a:stretch>
            <a:fillRect/>
          </a:stretch>
        </p:blipFill>
        <p:spPr bwMode="auto">
          <a:xfrm>
            <a:off x="547714" y="2527996"/>
            <a:ext cx="6500858" cy="4372906"/>
          </a:xfrm>
          <a:prstGeom prst="rect">
            <a:avLst/>
          </a:prstGeom>
          <a:noFill/>
          <a:ln w="9525">
            <a:solidFill>
              <a:schemeClr val="tx1"/>
            </a:solidFill>
            <a:miter lim="800000"/>
            <a:headEnd/>
            <a:tailEnd/>
          </a:ln>
          <a:effectLst/>
        </p:spPr>
      </p:pic>
      <p:sp>
        <p:nvSpPr>
          <p:cNvPr id="5" name="圆角矩形 4"/>
          <p:cNvSpPr/>
          <p:nvPr/>
        </p:nvSpPr>
        <p:spPr>
          <a:xfrm>
            <a:off x="755576" y="2839725"/>
            <a:ext cx="918343" cy="513898"/>
          </a:xfrm>
          <a:prstGeom prst="roundRect">
            <a:avLst/>
          </a:prstGeom>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zh-CN" altLang="en-US" sz="2000" b="1" dirty="0">
              <a:solidFill>
                <a:schemeClr val="tx1"/>
              </a:solidFill>
            </a:endParaRPr>
          </a:p>
        </p:txBody>
      </p:sp>
      <p:sp>
        <p:nvSpPr>
          <p:cNvPr id="6" name="线形标注 1 5"/>
          <p:cNvSpPr/>
          <p:nvPr/>
        </p:nvSpPr>
        <p:spPr>
          <a:xfrm>
            <a:off x="2571736" y="3768419"/>
            <a:ext cx="2500330" cy="928694"/>
          </a:xfrm>
          <a:prstGeom prst="borderCallout1">
            <a:avLst>
              <a:gd name="adj1" fmla="val 48924"/>
              <a:gd name="adj2" fmla="val 515"/>
              <a:gd name="adj3" fmla="val -52660"/>
              <a:gd name="adj4" fmla="val -34794"/>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点击</a:t>
            </a:r>
            <a:r>
              <a:rPr lang="en-US" altLang="zh-CN" dirty="0" smtClean="0">
                <a:solidFill>
                  <a:prstClr val="black"/>
                </a:solidFill>
                <a:latin typeface="微软雅黑" pitchFamily="34" charset="-122"/>
                <a:ea typeface="微软雅黑" pitchFamily="34" charset="-122"/>
              </a:rPr>
              <a:t>Physics</a:t>
            </a:r>
            <a:r>
              <a:rPr lang="zh-CN" altLang="en-US" dirty="0" smtClean="0">
                <a:solidFill>
                  <a:prstClr val="black"/>
                </a:solidFill>
                <a:latin typeface="微软雅黑" pitchFamily="34" charset="-122"/>
                <a:ea typeface="微软雅黑" pitchFamily="34" charset="-122"/>
              </a:rPr>
              <a:t>旁边的订阅图标</a:t>
            </a:r>
          </a:p>
        </p:txBody>
      </p:sp>
      <p:sp>
        <p:nvSpPr>
          <p:cNvPr id="15" name="线形标注 1 14"/>
          <p:cNvSpPr/>
          <p:nvPr/>
        </p:nvSpPr>
        <p:spPr>
          <a:xfrm>
            <a:off x="5262622" y="3768419"/>
            <a:ext cx="3571900" cy="1797350"/>
          </a:xfrm>
          <a:prstGeom prst="borderCallout1">
            <a:avLst>
              <a:gd name="adj1" fmla="val 26076"/>
              <a:gd name="adj2" fmla="val 338"/>
              <a:gd name="adj3" fmla="val 25924"/>
              <a:gd name="adj4" fmla="val -4888"/>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将</a:t>
            </a:r>
            <a:r>
              <a:rPr lang="zh-CN" altLang="en-US" dirty="0">
                <a:solidFill>
                  <a:prstClr val="black"/>
                </a:solidFill>
                <a:latin typeface="微软雅黑" pitchFamily="34" charset="-122"/>
                <a:ea typeface="微软雅黑" pitchFamily="34" charset="-122"/>
              </a:rPr>
              <a:t>弹出页面的网址复制到电脑中的</a:t>
            </a:r>
            <a:r>
              <a:rPr lang="en-US" altLang="zh-CN" dirty="0">
                <a:solidFill>
                  <a:prstClr val="black"/>
                </a:solidFill>
                <a:latin typeface="微软雅黑" pitchFamily="34" charset="-122"/>
                <a:ea typeface="微软雅黑" pitchFamily="34" charset="-122"/>
              </a:rPr>
              <a:t>RSS</a:t>
            </a:r>
            <a:r>
              <a:rPr lang="zh-CN" altLang="en-US" dirty="0">
                <a:solidFill>
                  <a:prstClr val="black"/>
                </a:solidFill>
                <a:latin typeface="微软雅黑" pitchFamily="34" charset="-122"/>
                <a:ea typeface="微软雅黑" pitchFamily="34" charset="-122"/>
              </a:rPr>
              <a:t>阅读软件上，增加订阅选项，即可通过</a:t>
            </a:r>
            <a:r>
              <a:rPr lang="en-US" altLang="zh-CN" dirty="0">
                <a:solidFill>
                  <a:prstClr val="black"/>
                </a:solidFill>
                <a:latin typeface="微软雅黑" pitchFamily="34" charset="-122"/>
                <a:ea typeface="微软雅黑" pitchFamily="34" charset="-122"/>
              </a:rPr>
              <a:t>IE</a:t>
            </a:r>
            <a:r>
              <a:rPr lang="zh-CN" altLang="en-US" dirty="0">
                <a:solidFill>
                  <a:prstClr val="black"/>
                </a:solidFill>
                <a:latin typeface="微软雅黑" pitchFamily="34" charset="-122"/>
                <a:ea typeface="微软雅黑" pitchFamily="34" charset="-122"/>
              </a:rPr>
              <a:t>浏览器或</a:t>
            </a:r>
            <a:r>
              <a:rPr lang="en-US" altLang="zh-CN" dirty="0">
                <a:solidFill>
                  <a:prstClr val="black"/>
                </a:solidFill>
                <a:latin typeface="微软雅黑" pitchFamily="34" charset="-122"/>
                <a:ea typeface="微软雅黑" pitchFamily="34" charset="-122"/>
              </a:rPr>
              <a:t>RSS</a:t>
            </a:r>
            <a:r>
              <a:rPr lang="zh-CN" altLang="en-US" dirty="0">
                <a:solidFill>
                  <a:prstClr val="black"/>
                </a:solidFill>
                <a:latin typeface="微软雅黑" pitchFamily="34" charset="-122"/>
                <a:ea typeface="微软雅黑" pitchFamily="34" charset="-122"/>
              </a:rPr>
              <a:t>阅读软件浏览订阅内容。</a:t>
            </a:r>
            <a:endParaRPr lang="zh-CN" altLang="en-US" dirty="0" smtClean="0">
              <a:solidFill>
                <a:prstClr val="black"/>
              </a:solidFill>
              <a:latin typeface="微软雅黑" pitchFamily="34" charset="-122"/>
              <a:ea typeface="微软雅黑" pitchFamily="34" charset="-122"/>
            </a:endParaRPr>
          </a:p>
        </p:txBody>
      </p:sp>
      <p:pic>
        <p:nvPicPr>
          <p:cNvPr id="1026" name="Picture 2" descr="Phys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3272" y="868952"/>
            <a:ext cx="2381250" cy="119062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244476" y="1893676"/>
            <a:ext cx="2642518" cy="400110"/>
          </a:xfrm>
          <a:prstGeom prst="rect">
            <a:avLst/>
          </a:prstGeom>
        </p:spPr>
        <p:txBody>
          <a:bodyPr wrap="none">
            <a:spAutoFit/>
          </a:bodyPr>
          <a:lstStyle/>
          <a:p>
            <a:r>
              <a:rPr lang="zh-CN" altLang="en-US" sz="2000" b="1" u="sng" dirty="0">
                <a:solidFill>
                  <a:srgbClr val="002060"/>
                </a:solidFill>
                <a:latin typeface="Calibri" panose="020F0502020204030204" pitchFamily="34" charset="0"/>
                <a:cs typeface="Calibri" panose="020F0502020204030204" pitchFamily="34" charset="0"/>
              </a:rPr>
              <a:t>https://physics.aps.</a:t>
            </a:r>
            <a:r>
              <a:rPr lang="zh-CN" altLang="en-US" sz="2000" b="1" u="sng" dirty="0" smtClean="0">
                <a:solidFill>
                  <a:srgbClr val="002060"/>
                </a:solidFill>
                <a:latin typeface="Calibri" panose="020F0502020204030204" pitchFamily="34" charset="0"/>
                <a:cs typeface="Calibri" panose="020F0502020204030204" pitchFamily="34" charset="0"/>
              </a:rPr>
              <a:t>org</a:t>
            </a:r>
            <a:endParaRPr lang="zh-CN" altLang="en-US" sz="2000" b="1" u="sng" dirty="0">
              <a:solidFill>
                <a:srgbClr val="002060"/>
              </a:solidFill>
              <a:latin typeface="Calibri" panose="020F0502020204030204" pitchFamily="34" charset="0"/>
              <a:cs typeface="Calibri" panose="020F0502020204030204" pitchFamily="34" charset="0"/>
            </a:endParaRPr>
          </a:p>
        </p:txBody>
      </p:sp>
      <p:sp>
        <p:nvSpPr>
          <p:cNvPr id="20" name="Rectangle 3"/>
          <p:cNvSpPr txBox="1">
            <a:spLocks noChangeArrowheads="1"/>
          </p:cNvSpPr>
          <p:nvPr/>
        </p:nvSpPr>
        <p:spPr bwMode="auto">
          <a:xfrm>
            <a:off x="1218847" y="1124744"/>
            <a:ext cx="2057009" cy="423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1200"/>
              </a:spcBef>
              <a:buNone/>
            </a:pPr>
            <a:r>
              <a:rPr lang="zh-CN" altLang="en-US" sz="1600" dirty="0" smtClean="0"/>
              <a:t>订阅科技杂志</a:t>
            </a:r>
            <a:endParaRPr lang="zh-CN" altLang="en-US" sz="1600" dirty="0"/>
          </a:p>
        </p:txBody>
      </p:sp>
    </p:spTree>
    <p:extLst>
      <p:ext uri="{BB962C8B-B14F-4D97-AF65-F5344CB8AC3E}">
        <p14:creationId xmlns:p14="http://schemas.microsoft.com/office/powerpoint/2010/main" val="263492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20"/>
          <p:cNvGrpSpPr>
            <a:grpSpLocks/>
          </p:cNvGrpSpPr>
          <p:nvPr/>
        </p:nvGrpSpPr>
        <p:grpSpPr bwMode="auto">
          <a:xfrm>
            <a:off x="467544" y="760884"/>
            <a:ext cx="4633636" cy="723900"/>
            <a:chOff x="4247964" y="2057753"/>
            <a:chExt cx="4634043" cy="723118"/>
          </a:xfrm>
        </p:grpSpPr>
        <p:sp>
          <p:nvSpPr>
            <p:cNvPr id="16" name="TextBox 14"/>
            <p:cNvSpPr txBox="1"/>
            <p:nvPr/>
          </p:nvSpPr>
          <p:spPr>
            <a:xfrm>
              <a:off x="5003681" y="2057753"/>
              <a:ext cx="3878326" cy="461166"/>
            </a:xfrm>
            <a:prstGeom prst="rect">
              <a:avLst/>
            </a:prstGeom>
            <a:noFill/>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养成良好的数据库使用习惯</a:t>
              </a:r>
              <a:endParaRPr lang="en-US" altLang="zh-CN"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17" name="圆角矩形​​ 22"/>
            <p:cNvSpPr/>
            <p:nvPr/>
          </p:nvSpPr>
          <p:spPr>
            <a:xfrm>
              <a:off x="4247964" y="2133871"/>
              <a:ext cx="647757" cy="647000"/>
            </a:xfrm>
            <a:prstGeom prst="roundRect">
              <a:avLst/>
            </a:prstGeom>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altLang="zh-CN" sz="2800" kern="0" dirty="0" smtClean="0">
                  <a:solidFill>
                    <a:schemeClr val="bg1"/>
                  </a:solidFill>
                  <a:latin typeface="Times New Roman" panose="02020603050405020304" pitchFamily="18" charset="0"/>
                  <a:ea typeface="微软雅黑" pitchFamily="34" charset="-122"/>
                  <a:cs typeface="Times New Roman" panose="02020603050405020304" pitchFamily="18" charset="0"/>
                </a:rPr>
                <a:t>4</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sp>
        <p:nvSpPr>
          <p:cNvPr id="15" name="线形标注 1 14"/>
          <p:cNvSpPr/>
          <p:nvPr/>
        </p:nvSpPr>
        <p:spPr>
          <a:xfrm>
            <a:off x="5262622" y="3768419"/>
            <a:ext cx="3571900" cy="1460781"/>
          </a:xfrm>
          <a:prstGeom prst="borderCallout1">
            <a:avLst>
              <a:gd name="adj1" fmla="val 26076"/>
              <a:gd name="adj2" fmla="val 338"/>
              <a:gd name="adj3" fmla="val 25924"/>
              <a:gd name="adj4" fmla="val -4888"/>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邮件订阅</a:t>
            </a:r>
            <a:r>
              <a:rPr lang="zh-CN" altLang="en-US" dirty="0">
                <a:solidFill>
                  <a:prstClr val="black"/>
                </a:solidFill>
                <a:latin typeface="微软雅黑" pitchFamily="34" charset="-122"/>
                <a:ea typeface="微软雅黑" pitchFamily="34" charset="-122"/>
              </a:rPr>
              <a:t>：</a:t>
            </a:r>
            <a:r>
              <a:rPr lang="zh-CN" altLang="en-US" dirty="0" smtClean="0">
                <a:solidFill>
                  <a:prstClr val="black"/>
                </a:solidFill>
                <a:latin typeface="微软雅黑" pitchFamily="34" charset="-122"/>
                <a:ea typeface="微软雅黑" pitchFamily="34" charset="-122"/>
              </a:rPr>
              <a:t>我们可以转发给您！</a:t>
            </a:r>
            <a:endParaRPr lang="en-US" altLang="zh-CN" dirty="0" smtClean="0">
              <a:solidFill>
                <a:prstClr val="black"/>
              </a:solidFill>
              <a:latin typeface="微软雅黑" pitchFamily="34" charset="-122"/>
              <a:ea typeface="微软雅黑" pitchFamily="34" charset="-122"/>
            </a:endParaRPr>
          </a:p>
          <a:p>
            <a:pPr marL="0" lvl="1">
              <a:lnSpc>
                <a:spcPct val="150000"/>
              </a:lnSpc>
              <a:defRPr/>
            </a:pPr>
            <a:r>
              <a:rPr lang="zh-CN" altLang="en-US" dirty="0" smtClean="0">
                <a:solidFill>
                  <a:prstClr val="black"/>
                </a:solidFill>
                <a:latin typeface="微软雅黑" pitchFamily="34" charset="-122"/>
                <a:ea typeface="微软雅黑" pitchFamily="34" charset="-122"/>
              </a:rPr>
              <a:t>只需发送“</a:t>
            </a:r>
            <a:r>
              <a:rPr lang="en-US" altLang="zh-CN" dirty="0" smtClean="0">
                <a:solidFill>
                  <a:prstClr val="black"/>
                </a:solidFill>
                <a:latin typeface="微软雅黑" pitchFamily="34" charset="-122"/>
                <a:ea typeface="微软雅黑" pitchFamily="34" charset="-122"/>
              </a:rPr>
              <a:t>Physics</a:t>
            </a:r>
            <a:r>
              <a:rPr lang="zh-CN" altLang="en-US" dirty="0" smtClean="0">
                <a:solidFill>
                  <a:prstClr val="black"/>
                </a:solidFill>
                <a:latin typeface="微软雅黑" pitchFamily="34" charset="-122"/>
                <a:ea typeface="微软雅黑" pitchFamily="34" charset="-122"/>
              </a:rPr>
              <a:t>”至</a:t>
            </a:r>
            <a:r>
              <a:rPr lang="en-US" altLang="zh-CN" u="sng" dirty="0" smtClean="0">
                <a:solidFill>
                  <a:srgbClr val="0070C0"/>
                </a:solidFill>
                <a:latin typeface="微软雅黑" pitchFamily="34" charset="-122"/>
                <a:ea typeface="微软雅黑" pitchFamily="34" charset="-122"/>
              </a:rPr>
              <a:t>news@igroup.com.cn</a:t>
            </a:r>
            <a:r>
              <a:rPr lang="zh-CN" altLang="en-US" dirty="0" smtClean="0">
                <a:solidFill>
                  <a:prstClr val="black"/>
                </a:solidFill>
                <a:latin typeface="微软雅黑" pitchFamily="34" charset="-122"/>
                <a:ea typeface="微软雅黑" pitchFamily="34" charset="-122"/>
              </a:rPr>
              <a:t>。</a:t>
            </a:r>
          </a:p>
        </p:txBody>
      </p:sp>
      <p:pic>
        <p:nvPicPr>
          <p:cNvPr id="1026" name="Picture 2" descr="Phys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3272" y="868952"/>
            <a:ext cx="2381250" cy="119062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244476" y="1893676"/>
            <a:ext cx="2642518" cy="400110"/>
          </a:xfrm>
          <a:prstGeom prst="rect">
            <a:avLst/>
          </a:prstGeom>
        </p:spPr>
        <p:txBody>
          <a:bodyPr wrap="none">
            <a:spAutoFit/>
          </a:bodyPr>
          <a:lstStyle/>
          <a:p>
            <a:r>
              <a:rPr lang="zh-CN" altLang="en-US" sz="2000" b="1" u="sng" dirty="0">
                <a:solidFill>
                  <a:srgbClr val="002060"/>
                </a:solidFill>
                <a:latin typeface="Calibri" panose="020F0502020204030204" pitchFamily="34" charset="0"/>
                <a:cs typeface="Calibri" panose="020F0502020204030204" pitchFamily="34" charset="0"/>
              </a:rPr>
              <a:t>https://physics.aps.</a:t>
            </a:r>
            <a:r>
              <a:rPr lang="zh-CN" altLang="en-US" sz="2000" b="1" u="sng" dirty="0" smtClean="0">
                <a:solidFill>
                  <a:srgbClr val="002060"/>
                </a:solidFill>
                <a:latin typeface="Calibri" panose="020F0502020204030204" pitchFamily="34" charset="0"/>
                <a:cs typeface="Calibri" panose="020F0502020204030204" pitchFamily="34" charset="0"/>
              </a:rPr>
              <a:t>org</a:t>
            </a:r>
            <a:endParaRPr lang="zh-CN" altLang="en-US" sz="2000" b="1" u="sng" dirty="0">
              <a:solidFill>
                <a:srgbClr val="002060"/>
              </a:solidFill>
              <a:latin typeface="Calibri" panose="020F0502020204030204" pitchFamily="34" charset="0"/>
              <a:cs typeface="Calibri" panose="020F0502020204030204" pitchFamily="34" charset="0"/>
            </a:endParaRPr>
          </a:p>
        </p:txBody>
      </p:sp>
      <p:sp>
        <p:nvSpPr>
          <p:cNvPr id="20" name="Rectangle 3"/>
          <p:cNvSpPr txBox="1">
            <a:spLocks noChangeArrowheads="1"/>
          </p:cNvSpPr>
          <p:nvPr/>
        </p:nvSpPr>
        <p:spPr bwMode="auto">
          <a:xfrm>
            <a:off x="1218847" y="1124744"/>
            <a:ext cx="2057009" cy="423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1200"/>
              </a:spcBef>
              <a:buNone/>
            </a:pPr>
            <a:r>
              <a:rPr lang="zh-CN" altLang="en-US" sz="1600" dirty="0" smtClean="0"/>
              <a:t>订阅科技杂志</a:t>
            </a:r>
            <a:endParaRPr lang="zh-CN" altLang="en-US" sz="1600" dirty="0"/>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944" y="1843130"/>
            <a:ext cx="4563112" cy="4534533"/>
          </a:xfrm>
          <a:prstGeom prst="rect">
            <a:avLst/>
          </a:prstGeom>
          <a:ln>
            <a:solidFill>
              <a:schemeClr val="tx1"/>
            </a:solidFill>
          </a:ln>
        </p:spPr>
      </p:pic>
    </p:spTree>
    <p:extLst>
      <p:ext uri="{BB962C8B-B14F-4D97-AF65-F5344CB8AC3E}">
        <p14:creationId xmlns:p14="http://schemas.microsoft.com/office/powerpoint/2010/main" val="385516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6"/>
          <p:cNvSpPr txBox="1"/>
          <p:nvPr/>
        </p:nvSpPr>
        <p:spPr bwMode="auto">
          <a:xfrm>
            <a:off x="615650" y="1268760"/>
            <a:ext cx="7340726" cy="3477875"/>
          </a:xfrm>
          <a:prstGeom prst="rect">
            <a:avLst/>
          </a:prstGeom>
          <a:noFill/>
        </p:spPr>
        <p:txBody>
          <a:bodyPr wrap="square">
            <a:spAutoFit/>
          </a:bodyPr>
          <a:lstStyle/>
          <a:p>
            <a:pPr fontAlgn="auto">
              <a:spcBef>
                <a:spcPts val="0"/>
              </a:spcBef>
              <a:spcAft>
                <a:spcPts val="0"/>
              </a:spcAft>
              <a:defRPr/>
            </a:pPr>
            <a:r>
              <a:rPr lang="zh-CN" altLang="en-US" sz="2000" b="1"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课后作业：</a:t>
            </a:r>
            <a:endParaRPr lang="en-US" altLang="zh-CN" sz="2000" b="1"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endParaRPr>
          </a:p>
          <a:p>
            <a:pPr fontAlgn="auto">
              <a:spcBef>
                <a:spcPts val="0"/>
              </a:spcBef>
              <a:spcAft>
                <a:spcPts val="0"/>
              </a:spcAft>
              <a:defRPr/>
            </a:pPr>
            <a:endParaRPr lang="en-US" altLang="zh-CN" sz="2000" kern="0" dirty="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endParaRPr>
          </a:p>
          <a:p>
            <a:pPr fontAlgn="auto">
              <a:spcBef>
                <a:spcPts val="0"/>
              </a:spcBef>
              <a:spcAft>
                <a:spcPts val="0"/>
              </a:spcAft>
              <a:defRPr/>
            </a:pPr>
            <a:r>
              <a:rPr lang="zh-CN" altLang="en-US" sz="2000" kern="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请在</a:t>
            </a:r>
            <a:r>
              <a:rPr lang="en-US" altLang="zh-CN" sz="2000" kern="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APS</a:t>
            </a:r>
            <a:r>
              <a:rPr lang="zh-CN" altLang="en-US" sz="2000" kern="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a:t>
            </a:r>
            <a:r>
              <a:rPr lang="en-US" altLang="zh-CN" sz="2000" kern="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OSA</a:t>
            </a:r>
            <a:r>
              <a:rPr lang="zh-CN" altLang="en-US" sz="2000" kern="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a:t>
            </a:r>
            <a:r>
              <a:rPr lang="en-US" altLang="zh-CN" sz="2000" kern="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SPIE</a:t>
            </a:r>
            <a:r>
              <a:rPr lang="zh-CN" altLang="en-US" sz="2000" kern="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数据库检索一篇由诺贝尔物理学奖得主主笔或合著的文章，下载</a:t>
            </a:r>
            <a:r>
              <a:rPr lang="en-US" altLang="zh-CN" sz="2000" kern="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PDF</a:t>
            </a:r>
            <a:r>
              <a:rPr lang="zh-CN" altLang="en-US" sz="2000" kern="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全文后，发送至</a:t>
            </a:r>
            <a:r>
              <a:rPr lang="en-US" altLang="zh-CN" sz="2000" kern="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hlinkClick r:id="rId3"/>
              </a:rPr>
              <a:t>news@igroup.com.cn</a:t>
            </a:r>
            <a:r>
              <a:rPr lang="zh-CN" altLang="en-US" sz="2000" kern="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a:t>
            </a:r>
            <a:endParaRPr lang="en-US" altLang="zh-CN" sz="2000" kern="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endParaRPr>
          </a:p>
          <a:p>
            <a:pPr fontAlgn="auto">
              <a:spcBef>
                <a:spcPts val="0"/>
              </a:spcBef>
              <a:spcAft>
                <a:spcPts val="0"/>
              </a:spcAft>
              <a:defRPr/>
            </a:pPr>
            <a:endParaRPr lang="en-US" altLang="zh-CN" sz="2000" kern="0" dirty="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endParaRPr>
          </a:p>
          <a:p>
            <a:pPr fontAlgn="auto">
              <a:spcBef>
                <a:spcPts val="0"/>
              </a:spcBef>
              <a:spcAft>
                <a:spcPts val="0"/>
              </a:spcAft>
              <a:defRPr/>
            </a:pPr>
            <a:r>
              <a:rPr lang="zh-CN" altLang="en-US" sz="2000" b="1" kern="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注意：</a:t>
            </a:r>
            <a:endParaRPr lang="en-US" altLang="zh-CN" sz="2000" b="1" kern="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endParaRPr>
          </a:p>
          <a:p>
            <a:pPr fontAlgn="auto">
              <a:spcBef>
                <a:spcPts val="0"/>
              </a:spcBef>
              <a:spcAft>
                <a:spcPts val="0"/>
              </a:spcAft>
              <a:defRPr/>
            </a:pPr>
            <a:r>
              <a:rPr lang="zh-CN" altLang="en-US" sz="2000" kern="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可以是任意一年的诺贝尔物理学奖得主！</a:t>
            </a:r>
            <a:endParaRPr lang="en-US" altLang="zh-CN" sz="2000" kern="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endParaRPr>
          </a:p>
          <a:p>
            <a:pPr fontAlgn="auto">
              <a:spcBef>
                <a:spcPts val="0"/>
              </a:spcBef>
              <a:spcAft>
                <a:spcPts val="0"/>
              </a:spcAft>
              <a:defRPr/>
            </a:pPr>
            <a:r>
              <a:rPr lang="zh-CN" altLang="en-US" sz="2000" kern="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可以来自任意</a:t>
            </a:r>
            <a:r>
              <a:rPr lang="en-US" altLang="zh-CN" sz="2000" kern="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APS</a:t>
            </a:r>
            <a:r>
              <a:rPr lang="zh-CN" altLang="en-US" sz="2000" kern="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a:t>
            </a:r>
            <a:r>
              <a:rPr lang="en-US" altLang="zh-CN" sz="2000" kern="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OSA</a:t>
            </a:r>
            <a:r>
              <a:rPr lang="zh-CN" altLang="en-US" sz="2000" kern="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a:t>
            </a:r>
            <a:r>
              <a:rPr lang="en-US" altLang="zh-CN" sz="2000" kern="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SPIE</a:t>
            </a:r>
            <a:r>
              <a:rPr lang="zh-CN" altLang="en-US" sz="2000" kern="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出版物！</a:t>
            </a:r>
            <a:endParaRPr lang="en-US" altLang="zh-CN" sz="2000" kern="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endParaRPr>
          </a:p>
          <a:p>
            <a:pPr fontAlgn="auto">
              <a:spcBef>
                <a:spcPts val="0"/>
              </a:spcBef>
              <a:spcAft>
                <a:spcPts val="0"/>
              </a:spcAft>
              <a:defRPr/>
            </a:pPr>
            <a:r>
              <a:rPr lang="zh-CN" altLang="en-US" sz="2000" kern="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最先发送邮件的</a:t>
            </a:r>
            <a:r>
              <a:rPr lang="zh-CN" altLang="en-US" sz="2000" kern="0" dirty="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三</a:t>
            </a:r>
            <a:r>
              <a:rPr lang="zh-CN" altLang="en-US" sz="2000" kern="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位同学可获得纪念奖品！</a:t>
            </a:r>
            <a:endParaRPr lang="en-US" altLang="zh-CN" sz="2000" kern="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endParaRPr>
          </a:p>
          <a:p>
            <a:pPr fontAlgn="auto">
              <a:spcBef>
                <a:spcPts val="0"/>
              </a:spcBef>
              <a:spcAft>
                <a:spcPts val="0"/>
              </a:spcAft>
              <a:defRPr/>
            </a:pPr>
            <a:endParaRPr lang="en-US" altLang="zh-CN" sz="2000" kern="0" dirty="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endParaRPr>
          </a:p>
          <a:p>
            <a:pPr algn="r" fontAlgn="auto">
              <a:spcBef>
                <a:spcPts val="0"/>
              </a:spcBef>
              <a:spcAft>
                <a:spcPts val="0"/>
              </a:spcAft>
              <a:defRPr/>
            </a:pPr>
            <a:endParaRPr lang="en-US" altLang="zh-CN" sz="2000" b="1" kern="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endParaRPr>
          </a:p>
        </p:txBody>
      </p:sp>
      <p:pic>
        <p:nvPicPr>
          <p:cNvPr id="2050" name="Picture 2" descr="é»æ¼å¾å"/>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5675" y="4620959"/>
            <a:ext cx="1838325" cy="2238376"/>
          </a:xfrm>
          <a:prstGeom prst="rect">
            <a:avLst/>
          </a:prstGeom>
          <a:noFill/>
          <a:extLst>
            <a:ext uri="{909E8E84-426E-40DD-AFC4-6F175D3DCCD1}">
              <a14:hiddenFill xmlns:a14="http://schemas.microsoft.com/office/drawing/2010/main">
                <a:solidFill>
                  <a:srgbClr val="FFFFFF"/>
                </a:solidFill>
              </a14:hiddenFill>
            </a:ext>
          </a:extLst>
        </p:spPr>
      </p:pic>
      <p:sp>
        <p:nvSpPr>
          <p:cNvPr id="2" name="圆角矩形标注 1"/>
          <p:cNvSpPr/>
          <p:nvPr/>
        </p:nvSpPr>
        <p:spPr>
          <a:xfrm>
            <a:off x="4932040" y="4487951"/>
            <a:ext cx="1944216" cy="813258"/>
          </a:xfrm>
          <a:prstGeom prst="wedgeRoundRectCallout">
            <a:avLst>
              <a:gd name="adj1" fmla="val 83682"/>
              <a:gd name="adj2" fmla="val 11782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b="1" dirty="0" smtClean="0">
                <a:latin typeface="微软雅黑" panose="020B0503020204020204" pitchFamily="34" charset="-122"/>
                <a:ea typeface="微软雅黑" panose="020B0503020204020204" pitchFamily="34" charset="-122"/>
              </a:rPr>
              <a:t>NOT ME…</a:t>
            </a:r>
            <a:endParaRPr lang="zh-CN" altLang="en-US" b="1" dirty="0">
              <a:latin typeface="微软雅黑" panose="020B0503020204020204" pitchFamily="34" charset="-122"/>
              <a:ea typeface="微软雅黑" panose="020B0503020204020204" pitchFamily="34" charset="-122"/>
            </a:endParaRPr>
          </a:p>
        </p:txBody>
      </p:sp>
      <p:pic>
        <p:nvPicPr>
          <p:cNvPr id="1026" name="Picture 2" descr="https://timgsa.baidu.com/timg?image&amp;quality=80&amp;size=b9999_10000&amp;sec=1575437497562&amp;di=2d079d4e85e2f87d9592a5d1a29a31ab&amp;imgtype=0&amp;src=http%3A%2F%2Fb-ssl.duitang.com%2Fuploads%2Fitem%2F201402%2F04%2F20140204085010_jFshA.jpe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t="17740" r="50126" b="12330"/>
          <a:stretch/>
        </p:blipFill>
        <p:spPr bwMode="auto">
          <a:xfrm>
            <a:off x="0" y="4618800"/>
            <a:ext cx="1916405" cy="2239200"/>
          </a:xfrm>
          <a:prstGeom prst="rect">
            <a:avLst/>
          </a:prstGeom>
          <a:noFill/>
          <a:extLst>
            <a:ext uri="{909E8E84-426E-40DD-AFC4-6F175D3DCCD1}">
              <a14:hiddenFill xmlns:a14="http://schemas.microsoft.com/office/drawing/2010/main">
                <a:solidFill>
                  <a:srgbClr val="FFFFFF"/>
                </a:solidFill>
              </a14:hiddenFill>
            </a:ext>
          </a:extLst>
        </p:spPr>
      </p:pic>
      <p:sp>
        <p:nvSpPr>
          <p:cNvPr id="6" name="圆角矩形标注 5"/>
          <p:cNvSpPr/>
          <p:nvPr/>
        </p:nvSpPr>
        <p:spPr>
          <a:xfrm>
            <a:off x="2532055" y="4487951"/>
            <a:ext cx="1944216" cy="813258"/>
          </a:xfrm>
          <a:prstGeom prst="wedgeRoundRectCallout">
            <a:avLst>
              <a:gd name="adj1" fmla="val -74070"/>
              <a:gd name="adj2" fmla="val 13890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b="1" dirty="0" smtClean="0">
                <a:latin typeface="微软雅黑" panose="020B0503020204020204" pitchFamily="34" charset="-122"/>
                <a:ea typeface="微软雅黑" panose="020B0503020204020204" pitchFamily="34" charset="-122"/>
              </a:rPr>
              <a:t>TRY ME…</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16551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15"/>
          <p:cNvGrpSpPr>
            <a:grpSpLocks/>
          </p:cNvGrpSpPr>
          <p:nvPr/>
        </p:nvGrpSpPr>
        <p:grpSpPr bwMode="auto">
          <a:xfrm>
            <a:off x="428596" y="764705"/>
            <a:ext cx="4018081" cy="723900"/>
            <a:chOff x="4247964" y="2057753"/>
            <a:chExt cx="4019052" cy="723665"/>
          </a:xfrm>
        </p:grpSpPr>
        <p:sp>
          <p:nvSpPr>
            <p:cNvPr id="9" name="TextBox 6"/>
            <p:cNvSpPr txBox="1"/>
            <p:nvPr/>
          </p:nvSpPr>
          <p:spPr>
            <a:xfrm>
              <a:off x="5003796" y="2057753"/>
              <a:ext cx="3263220" cy="461515"/>
            </a:xfrm>
            <a:prstGeom prst="rect">
              <a:avLst/>
            </a:prstGeom>
            <a:noFill/>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物理类数据库资源介绍</a:t>
              </a:r>
            </a:p>
          </p:txBody>
        </p:sp>
        <p:sp>
          <p:nvSpPr>
            <p:cNvPr id="10" name="圆角矩形​​ 10"/>
            <p:cNvSpPr/>
            <p:nvPr/>
          </p:nvSpPr>
          <p:spPr>
            <a:xfrm>
              <a:off x="4247964" y="2133928"/>
              <a:ext cx="647856" cy="647490"/>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1</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sp>
        <p:nvSpPr>
          <p:cNvPr id="3" name="椭圆 2"/>
          <p:cNvSpPr/>
          <p:nvPr/>
        </p:nvSpPr>
        <p:spPr>
          <a:xfrm>
            <a:off x="428596" y="1835019"/>
            <a:ext cx="1759696" cy="165618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2400" b="1" dirty="0" smtClean="0">
                <a:latin typeface="Times New Roman" panose="02020603050405020304" pitchFamily="18" charset="0"/>
                <a:cs typeface="Times New Roman" panose="02020603050405020304" pitchFamily="18" charset="0"/>
              </a:rPr>
              <a:t>Physics</a:t>
            </a:r>
            <a:endParaRPr lang="zh-CN" altLang="en-US" sz="2400" b="1" dirty="0">
              <a:latin typeface="Times New Roman" panose="02020603050405020304" pitchFamily="18" charset="0"/>
              <a:cs typeface="Times New Roman" panose="02020603050405020304" pitchFamily="18" charset="0"/>
            </a:endParaRPr>
          </a:p>
        </p:txBody>
      </p:sp>
      <p:sp>
        <p:nvSpPr>
          <p:cNvPr id="11" name="Rectangle 3"/>
          <p:cNvSpPr txBox="1">
            <a:spLocks noChangeArrowheads="1"/>
          </p:cNvSpPr>
          <p:nvPr/>
        </p:nvSpPr>
        <p:spPr bwMode="auto">
          <a:xfrm>
            <a:off x="2267745" y="1772816"/>
            <a:ext cx="3240360" cy="3888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lnSpc>
                <a:spcPct val="150000"/>
              </a:lnSpc>
              <a:spcBef>
                <a:spcPts val="1200"/>
              </a:spcBef>
              <a:buNone/>
            </a:pPr>
            <a:r>
              <a:rPr lang="en-US" altLang="zh-CN" sz="1600" b="1" dirty="0" smtClean="0"/>
              <a:t>Timeline</a:t>
            </a:r>
          </a:p>
          <a:p>
            <a:pPr marL="0" indent="0" algn="ctr" eaLnBrk="1" hangingPunct="1">
              <a:lnSpc>
                <a:spcPct val="150000"/>
              </a:lnSpc>
              <a:spcBef>
                <a:spcPts val="1200"/>
              </a:spcBef>
              <a:buNone/>
            </a:pPr>
            <a:r>
              <a:rPr lang="en-US" altLang="zh-CN" sz="1600" dirty="0" smtClean="0"/>
              <a:t>1700s – </a:t>
            </a:r>
            <a:r>
              <a:rPr lang="zh-CN" altLang="en-US" sz="1600" dirty="0" smtClean="0"/>
              <a:t>经典力学、热力学</a:t>
            </a:r>
            <a:endParaRPr lang="en-US" altLang="zh-CN" sz="1600" dirty="0" smtClean="0"/>
          </a:p>
          <a:p>
            <a:pPr marL="0" indent="0" algn="ctr" eaLnBrk="1" hangingPunct="1">
              <a:lnSpc>
                <a:spcPct val="150000"/>
              </a:lnSpc>
              <a:spcBef>
                <a:spcPts val="1200"/>
              </a:spcBef>
              <a:buNone/>
            </a:pPr>
            <a:r>
              <a:rPr lang="zh-CN" altLang="en-US" sz="2000" b="1" dirty="0">
                <a:solidFill>
                  <a:srgbClr val="C00000"/>
                </a:solidFill>
              </a:rPr>
              <a:t>↓</a:t>
            </a:r>
            <a:endParaRPr lang="en-US" altLang="zh-CN" sz="2000" b="1" dirty="0" smtClean="0">
              <a:solidFill>
                <a:srgbClr val="C00000"/>
              </a:solidFill>
            </a:endParaRPr>
          </a:p>
          <a:p>
            <a:pPr marL="0" indent="0" algn="ctr" eaLnBrk="1" hangingPunct="1">
              <a:lnSpc>
                <a:spcPct val="150000"/>
              </a:lnSpc>
              <a:spcBef>
                <a:spcPts val="1200"/>
              </a:spcBef>
              <a:buNone/>
            </a:pPr>
            <a:r>
              <a:rPr lang="en-US" altLang="zh-CN" sz="1600" dirty="0" smtClean="0"/>
              <a:t>1800s – </a:t>
            </a:r>
            <a:r>
              <a:rPr lang="zh-CN" altLang="en-US" sz="1600" dirty="0" smtClean="0"/>
              <a:t>电磁学、物理光学</a:t>
            </a:r>
            <a:endParaRPr lang="en-US" altLang="zh-CN" sz="1600" dirty="0" smtClean="0"/>
          </a:p>
          <a:p>
            <a:pPr marL="0" indent="0" algn="ctr" eaLnBrk="1" hangingPunct="1">
              <a:lnSpc>
                <a:spcPct val="150000"/>
              </a:lnSpc>
              <a:spcBef>
                <a:spcPts val="1200"/>
              </a:spcBef>
              <a:buNone/>
            </a:pPr>
            <a:r>
              <a:rPr lang="zh-CN" altLang="en-US" sz="2000" b="1" dirty="0" smtClean="0">
                <a:solidFill>
                  <a:srgbClr val="C00000"/>
                </a:solidFill>
              </a:rPr>
              <a:t>↓</a:t>
            </a:r>
            <a:endParaRPr lang="en-US" altLang="zh-CN" sz="2000" b="1" dirty="0" smtClean="0">
              <a:solidFill>
                <a:srgbClr val="C00000"/>
              </a:solidFill>
            </a:endParaRPr>
          </a:p>
          <a:p>
            <a:pPr marL="0" indent="0" algn="ctr" eaLnBrk="1" hangingPunct="1">
              <a:spcBef>
                <a:spcPts val="1200"/>
              </a:spcBef>
              <a:buNone/>
            </a:pPr>
            <a:r>
              <a:rPr lang="en-US" altLang="zh-CN" sz="1600" dirty="0" smtClean="0"/>
              <a:t>1900s – </a:t>
            </a:r>
            <a:r>
              <a:rPr lang="zh-CN" altLang="en-US" sz="1600" dirty="0" smtClean="0"/>
              <a:t>相对论、光电子学</a:t>
            </a:r>
            <a:endParaRPr lang="en-US" altLang="zh-CN" sz="1600" dirty="0" smtClean="0"/>
          </a:p>
          <a:p>
            <a:pPr marL="0" indent="0" algn="ctr" eaLnBrk="1" hangingPunct="1">
              <a:spcBef>
                <a:spcPts val="1200"/>
              </a:spcBef>
              <a:buNone/>
            </a:pPr>
            <a:r>
              <a:rPr lang="zh-CN" altLang="en-US" sz="1600" dirty="0" smtClean="0"/>
              <a:t>射电望远镜被发明</a:t>
            </a:r>
            <a:endParaRPr lang="zh-CN" altLang="en-US" sz="1600" dirty="0"/>
          </a:p>
        </p:txBody>
      </p:sp>
      <p:pic>
        <p:nvPicPr>
          <p:cNvPr id="1026" name="Picture 2" descr="American Physical Socie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835383"/>
            <a:ext cx="1800000" cy="14654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SA - The Optical Society - 100 Years"/>
          <p:cNvPicPr>
            <a:picLocks noChangeAspect="1" noChangeArrowheads="1"/>
          </p:cNvPicPr>
          <p:nvPr/>
        </p:nvPicPr>
        <p:blipFill rotWithShape="1">
          <a:blip r:embed="rId4">
            <a:extLst>
              <a:ext uri="{28A0092B-C50C-407E-A947-70E740481C1C}">
                <a14:useLocalDpi xmlns:a14="http://schemas.microsoft.com/office/drawing/2010/main" val="0"/>
              </a:ext>
            </a:extLst>
          </a:blip>
          <a:srcRect r="54674"/>
          <a:stretch/>
        </p:blipFill>
        <p:spPr bwMode="auto">
          <a:xfrm>
            <a:off x="6228184" y="4445736"/>
            <a:ext cx="1800000" cy="99948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txBox="1">
            <a:spLocks noChangeArrowheads="1"/>
          </p:cNvSpPr>
          <p:nvPr/>
        </p:nvSpPr>
        <p:spPr bwMode="auto">
          <a:xfrm>
            <a:off x="5508105" y="1740426"/>
            <a:ext cx="3240360" cy="11225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lnSpc>
                <a:spcPct val="150000"/>
              </a:lnSpc>
              <a:buNone/>
            </a:pPr>
            <a:r>
              <a:rPr lang="en-US" altLang="zh-CN" sz="1600" b="1" dirty="0" smtClean="0"/>
              <a:t>Space Transition</a:t>
            </a:r>
          </a:p>
          <a:p>
            <a:pPr marL="0" indent="0" algn="ctr" eaLnBrk="1" hangingPunct="1">
              <a:lnSpc>
                <a:spcPct val="150000"/>
              </a:lnSpc>
              <a:buNone/>
            </a:pPr>
            <a:r>
              <a:rPr lang="zh-CN" altLang="en-US" sz="1600" dirty="0" smtClean="0"/>
              <a:t>欧洲 </a:t>
            </a:r>
            <a:r>
              <a:rPr lang="zh-CN" altLang="en-US" sz="2000" b="1" dirty="0" smtClean="0">
                <a:solidFill>
                  <a:srgbClr val="C00000"/>
                </a:solidFill>
              </a:rPr>
              <a:t>→</a:t>
            </a:r>
            <a:r>
              <a:rPr lang="zh-CN" altLang="en-US" sz="1600" dirty="0" smtClean="0"/>
              <a:t> 美国</a:t>
            </a:r>
            <a:endParaRPr lang="zh-CN" altLang="en-US" sz="1600" dirty="0"/>
          </a:p>
        </p:txBody>
      </p:sp>
      <p:pic>
        <p:nvPicPr>
          <p:cNvPr id="1030" name="Picture 6" descr="https://www.spiedigitallibrary.org/images/Global/SPIE_DL_Logo_Nav.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4159" y="5620070"/>
            <a:ext cx="1724025" cy="27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1800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1+#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1+#ppt_w/2"/>
                                          </p:val>
                                        </p:tav>
                                        <p:tav tm="100000">
                                          <p:val>
                                            <p:strVal val="#ppt_x"/>
                                          </p:val>
                                        </p:tav>
                                      </p:tavLst>
                                    </p:anim>
                                    <p:anim calcmode="lin" valueType="num">
                                      <p:cBhvr additive="base">
                                        <p:cTn id="14"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1+#ppt_w/2"/>
                                          </p:val>
                                        </p:tav>
                                        <p:tav tm="100000">
                                          <p:val>
                                            <p:strVal val="#ppt_x"/>
                                          </p:val>
                                        </p:tav>
                                      </p:tavLst>
                                    </p:anim>
                                    <p:anim calcmode="lin" valueType="num">
                                      <p:cBhvr additive="base">
                                        <p:cTn id="20"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1" b="24057"/>
          <a:stretch/>
        </p:blipFill>
        <p:spPr>
          <a:xfrm>
            <a:off x="433667" y="1698281"/>
            <a:ext cx="5583564" cy="3458911"/>
          </a:xfrm>
          <a:prstGeom prst="rect">
            <a:avLst/>
          </a:prstGeom>
          <a:ln>
            <a:noFill/>
          </a:ln>
          <a:effectLst>
            <a:outerShdw blurRad="292100" dist="139700" dir="2700000" algn="tl" rotWithShape="0">
              <a:srgbClr val="333333">
                <a:alpha val="65000"/>
              </a:srgbClr>
            </a:outerShdw>
          </a:effectLst>
        </p:spPr>
      </p:pic>
      <p:grpSp>
        <p:nvGrpSpPr>
          <p:cNvPr id="8" name="组合 15"/>
          <p:cNvGrpSpPr>
            <a:grpSpLocks/>
          </p:cNvGrpSpPr>
          <p:nvPr/>
        </p:nvGrpSpPr>
        <p:grpSpPr bwMode="auto">
          <a:xfrm>
            <a:off x="428596" y="764705"/>
            <a:ext cx="4018081" cy="723900"/>
            <a:chOff x="4247964" y="2057753"/>
            <a:chExt cx="4019052" cy="723665"/>
          </a:xfrm>
        </p:grpSpPr>
        <p:sp>
          <p:nvSpPr>
            <p:cNvPr id="9" name="TextBox 6"/>
            <p:cNvSpPr txBox="1"/>
            <p:nvPr/>
          </p:nvSpPr>
          <p:spPr>
            <a:xfrm>
              <a:off x="5003796" y="2057753"/>
              <a:ext cx="3263220" cy="461515"/>
            </a:xfrm>
            <a:prstGeom prst="rect">
              <a:avLst/>
            </a:prstGeom>
            <a:noFill/>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物理类数据库资源介绍</a:t>
              </a:r>
            </a:p>
          </p:txBody>
        </p:sp>
        <p:sp>
          <p:nvSpPr>
            <p:cNvPr id="10" name="圆角矩形​​ 10"/>
            <p:cNvSpPr/>
            <p:nvPr/>
          </p:nvSpPr>
          <p:spPr>
            <a:xfrm>
              <a:off x="4247964" y="2133928"/>
              <a:ext cx="647856" cy="647490"/>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1</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sp>
        <p:nvSpPr>
          <p:cNvPr id="3" name="椭圆形标注 2"/>
          <p:cNvSpPr/>
          <p:nvPr/>
        </p:nvSpPr>
        <p:spPr>
          <a:xfrm>
            <a:off x="5436096" y="476672"/>
            <a:ext cx="3456384" cy="3240360"/>
          </a:xfrm>
          <a:prstGeom prst="wedgeEllipseCallout">
            <a:avLst>
              <a:gd name="adj1" fmla="val -118574"/>
              <a:gd name="adj2" fmla="val -679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dirty="0"/>
          </a:p>
        </p:txBody>
      </p:sp>
      <p:sp>
        <p:nvSpPr>
          <p:cNvPr id="2" name="矩形 1"/>
          <p:cNvSpPr/>
          <p:nvPr/>
        </p:nvSpPr>
        <p:spPr>
          <a:xfrm>
            <a:off x="3159820" y="5427928"/>
            <a:ext cx="5732660" cy="1200329"/>
          </a:xfrm>
          <a:prstGeom prst="rect">
            <a:avLst/>
          </a:prstGeom>
        </p:spPr>
        <p:txBody>
          <a:bodyPr wrap="none">
            <a:spAutoFit/>
          </a:bodyPr>
          <a:lstStyle/>
          <a:p>
            <a:pPr lvl="0" algn="ctr" fontAlgn="base">
              <a:spcBef>
                <a:spcPct val="0"/>
              </a:spcBef>
              <a:spcAft>
                <a:spcPct val="0"/>
              </a:spcAft>
            </a:pPr>
            <a:r>
              <a:rPr lang="zh-CN" altLang="en-US" sz="2400" u="sng" dirty="0" smtClean="0">
                <a:latin typeface="Calibri" panose="020F0502020204030204" pitchFamily="34" charset="0"/>
                <a:ea typeface="微软雅黑" pitchFamily="34" charset="-122"/>
                <a:cs typeface="Calibri" panose="020F0502020204030204" pitchFamily="34" charset="0"/>
                <a:hlinkClick r:id="rId4"/>
              </a:rPr>
              <a:t>学会网站 </a:t>
            </a:r>
            <a:r>
              <a:rPr lang="en-US" altLang="zh-CN" sz="2400" u="sng" dirty="0" smtClean="0">
                <a:latin typeface="Calibri" panose="020F0502020204030204" pitchFamily="34" charset="0"/>
                <a:ea typeface="微软雅黑" pitchFamily="34" charset="-122"/>
                <a:cs typeface="Calibri" panose="020F0502020204030204" pitchFamily="34" charset="0"/>
                <a:hlinkClick r:id="rId4"/>
              </a:rPr>
              <a:t>https</a:t>
            </a:r>
            <a:r>
              <a:rPr lang="en-US" altLang="zh-CN" sz="2400" u="sng" dirty="0">
                <a:latin typeface="Calibri" panose="020F0502020204030204" pitchFamily="34" charset="0"/>
                <a:ea typeface="微软雅黑" pitchFamily="34" charset="-122"/>
                <a:cs typeface="Calibri" panose="020F0502020204030204" pitchFamily="34" charset="0"/>
                <a:hlinkClick r:id="rId4"/>
              </a:rPr>
              <a:t>://</a:t>
            </a:r>
            <a:r>
              <a:rPr lang="en-US" altLang="zh-CN" sz="2400" u="sng" dirty="0" smtClean="0">
                <a:latin typeface="Calibri" panose="020F0502020204030204" pitchFamily="34" charset="0"/>
                <a:ea typeface="微软雅黑" pitchFamily="34" charset="-122"/>
                <a:cs typeface="Calibri" panose="020F0502020204030204" pitchFamily="34" charset="0"/>
                <a:hlinkClick r:id="rId4"/>
              </a:rPr>
              <a:t>www.osa.org</a:t>
            </a:r>
            <a:endParaRPr lang="en-US" altLang="zh-CN" sz="2400" u="sng" dirty="0" smtClean="0">
              <a:latin typeface="Calibri" panose="020F0502020204030204" pitchFamily="34" charset="0"/>
              <a:ea typeface="微软雅黑" pitchFamily="34" charset="-122"/>
              <a:cs typeface="Calibri" panose="020F0502020204030204" pitchFamily="34" charset="0"/>
            </a:endParaRPr>
          </a:p>
          <a:p>
            <a:pPr lvl="0" algn="ctr" fontAlgn="base">
              <a:spcBef>
                <a:spcPct val="0"/>
              </a:spcBef>
              <a:spcAft>
                <a:spcPct val="0"/>
              </a:spcAft>
            </a:pPr>
            <a:r>
              <a:rPr lang="zh-CN" altLang="en-US" sz="2400" dirty="0" smtClean="0">
                <a:latin typeface="Calibri" panose="020F0502020204030204" pitchFamily="34" charset="0"/>
                <a:ea typeface="微软雅黑" pitchFamily="34" charset="-122"/>
                <a:cs typeface="Calibri" panose="020F0502020204030204" pitchFamily="34" charset="0"/>
              </a:rPr>
              <a:t>↓</a:t>
            </a:r>
            <a:endParaRPr lang="en-US" altLang="zh-CN" sz="2400" dirty="0" smtClean="0">
              <a:latin typeface="Calibri" panose="020F0502020204030204" pitchFamily="34" charset="0"/>
              <a:ea typeface="微软雅黑" pitchFamily="34" charset="-122"/>
              <a:cs typeface="Calibri" panose="020F0502020204030204" pitchFamily="34" charset="0"/>
            </a:endParaRPr>
          </a:p>
          <a:p>
            <a:pPr lvl="0" algn="ctr" fontAlgn="base">
              <a:spcBef>
                <a:spcPct val="0"/>
              </a:spcBef>
              <a:spcAft>
                <a:spcPct val="0"/>
              </a:spcAft>
            </a:pPr>
            <a:r>
              <a:rPr lang="zh-CN" altLang="en-US" sz="2400" u="sng" dirty="0" smtClean="0">
                <a:latin typeface="Calibri" panose="020F0502020204030204" pitchFamily="34" charset="0"/>
                <a:ea typeface="微软雅黑" pitchFamily="34" charset="-122"/>
                <a:cs typeface="Calibri" panose="020F0502020204030204" pitchFamily="34" charset="0"/>
                <a:hlinkClick r:id="rId5"/>
              </a:rPr>
              <a:t>数据库网站</a:t>
            </a:r>
            <a:r>
              <a:rPr lang="en-US" altLang="zh-CN" sz="2400" u="sng" dirty="0">
                <a:latin typeface="Calibri" panose="020F0502020204030204" pitchFamily="34" charset="0"/>
                <a:ea typeface="微软雅黑" pitchFamily="34" charset="-122"/>
                <a:cs typeface="Calibri" panose="020F0502020204030204" pitchFamily="34" charset="0"/>
                <a:hlinkClick r:id="rId6"/>
              </a:rPr>
              <a:t>https://</a:t>
            </a:r>
            <a:r>
              <a:rPr lang="en-US" altLang="zh-CN" sz="2400" u="sng" dirty="0" smtClean="0">
                <a:latin typeface="Calibri" panose="020F0502020204030204" pitchFamily="34" charset="0"/>
                <a:ea typeface="微软雅黑" pitchFamily="34" charset="-122"/>
                <a:cs typeface="Calibri" panose="020F0502020204030204" pitchFamily="34" charset="0"/>
                <a:hlinkClick r:id="rId6"/>
              </a:rPr>
              <a:t>www.osapublishing.org</a:t>
            </a:r>
            <a:endParaRPr lang="en-US" altLang="zh-CN" sz="2400" u="sng" dirty="0" smtClean="0">
              <a:latin typeface="Calibri" panose="020F0502020204030204" pitchFamily="34" charset="0"/>
              <a:ea typeface="微软雅黑" pitchFamily="34" charset="-122"/>
              <a:cs typeface="Calibri" panose="020F0502020204030204" pitchFamily="34" charset="0"/>
            </a:endParaRPr>
          </a:p>
        </p:txBody>
      </p:sp>
      <p:pic>
        <p:nvPicPr>
          <p:cNvPr id="7" name="图片 6"/>
          <p:cNvPicPr>
            <a:picLocks noChangeAspect="1"/>
          </p:cNvPicPr>
          <p:nvPr/>
        </p:nvPicPr>
        <p:blipFill rotWithShape="1">
          <a:blip r:embed="rId7">
            <a:extLst>
              <a:ext uri="{28A0092B-C50C-407E-A947-70E740481C1C}">
                <a14:useLocalDpi xmlns:a14="http://schemas.microsoft.com/office/drawing/2010/main" val="0"/>
              </a:ext>
            </a:extLst>
          </a:blip>
          <a:srcRect r="5055"/>
          <a:stretch/>
        </p:blipFill>
        <p:spPr>
          <a:xfrm>
            <a:off x="6155248" y="778599"/>
            <a:ext cx="2018080" cy="2700000"/>
          </a:xfrm>
          <a:prstGeom prst="rect">
            <a:avLst/>
          </a:prstGeom>
          <a:ln>
            <a:solidFill>
              <a:schemeClr val="tx1">
                <a:lumMod val="50000"/>
                <a:lumOff val="50000"/>
              </a:schemeClr>
            </a:solidFill>
          </a:ln>
        </p:spPr>
      </p:pic>
      <p:sp>
        <p:nvSpPr>
          <p:cNvPr id="11" name="Rectangle 3"/>
          <p:cNvSpPr txBox="1">
            <a:spLocks noChangeArrowheads="1"/>
          </p:cNvSpPr>
          <p:nvPr/>
        </p:nvSpPr>
        <p:spPr bwMode="auto">
          <a:xfrm>
            <a:off x="1218847" y="1124744"/>
            <a:ext cx="2057009" cy="423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1200"/>
              </a:spcBef>
              <a:buNone/>
            </a:pPr>
            <a:r>
              <a:rPr lang="zh-CN" altLang="en-US" sz="1600" dirty="0" smtClean="0"/>
              <a:t>找到正确的入口！</a:t>
            </a:r>
            <a:endParaRPr lang="zh-CN" altLang="en-US" sz="1600" dirty="0"/>
          </a:p>
        </p:txBody>
      </p:sp>
    </p:spTree>
    <p:extLst>
      <p:ext uri="{BB962C8B-B14F-4D97-AF65-F5344CB8AC3E}">
        <p14:creationId xmlns:p14="http://schemas.microsoft.com/office/powerpoint/2010/main" val="83293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596" y="1669429"/>
            <a:ext cx="6840000" cy="3703787"/>
          </a:xfrm>
          <a:prstGeom prst="rect">
            <a:avLst/>
          </a:prstGeom>
          <a:ln>
            <a:noFill/>
          </a:ln>
          <a:effectLst>
            <a:outerShdw blurRad="292100" dist="139700" dir="2700000" algn="tl" rotWithShape="0">
              <a:srgbClr val="333333">
                <a:alpha val="65000"/>
              </a:srgbClr>
            </a:outerShdw>
          </a:effectLst>
        </p:spPr>
      </p:pic>
      <p:grpSp>
        <p:nvGrpSpPr>
          <p:cNvPr id="8" name="组合 15"/>
          <p:cNvGrpSpPr>
            <a:grpSpLocks/>
          </p:cNvGrpSpPr>
          <p:nvPr/>
        </p:nvGrpSpPr>
        <p:grpSpPr bwMode="auto">
          <a:xfrm>
            <a:off x="428596" y="764705"/>
            <a:ext cx="4018081" cy="723900"/>
            <a:chOff x="4247964" y="2057753"/>
            <a:chExt cx="4019052" cy="723665"/>
          </a:xfrm>
        </p:grpSpPr>
        <p:sp>
          <p:nvSpPr>
            <p:cNvPr id="9" name="TextBox 6"/>
            <p:cNvSpPr txBox="1"/>
            <p:nvPr/>
          </p:nvSpPr>
          <p:spPr>
            <a:xfrm>
              <a:off x="5003796" y="2057753"/>
              <a:ext cx="3263220" cy="461515"/>
            </a:xfrm>
            <a:prstGeom prst="rect">
              <a:avLst/>
            </a:prstGeom>
            <a:noFill/>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物理类数据库资源介绍</a:t>
              </a:r>
            </a:p>
          </p:txBody>
        </p:sp>
        <p:sp>
          <p:nvSpPr>
            <p:cNvPr id="10" name="圆角矩形​​ 10"/>
            <p:cNvSpPr/>
            <p:nvPr/>
          </p:nvSpPr>
          <p:spPr>
            <a:xfrm>
              <a:off x="4247964" y="2133928"/>
              <a:ext cx="647856" cy="647490"/>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1</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sp>
        <p:nvSpPr>
          <p:cNvPr id="3" name="椭圆形标注 2"/>
          <p:cNvSpPr/>
          <p:nvPr/>
        </p:nvSpPr>
        <p:spPr>
          <a:xfrm>
            <a:off x="5436096" y="476672"/>
            <a:ext cx="3456384" cy="2664296"/>
          </a:xfrm>
          <a:prstGeom prst="wedgeEllipseCallout">
            <a:avLst>
              <a:gd name="adj1" fmla="val -155895"/>
              <a:gd name="adj2" fmla="val -379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dirty="0"/>
          </a:p>
        </p:txBody>
      </p:sp>
      <p:sp>
        <p:nvSpPr>
          <p:cNvPr id="2" name="矩形 1"/>
          <p:cNvSpPr/>
          <p:nvPr/>
        </p:nvSpPr>
        <p:spPr>
          <a:xfrm>
            <a:off x="2724061" y="5543662"/>
            <a:ext cx="5938100" cy="1569660"/>
          </a:xfrm>
          <a:prstGeom prst="rect">
            <a:avLst/>
          </a:prstGeom>
        </p:spPr>
        <p:txBody>
          <a:bodyPr wrap="none">
            <a:spAutoFit/>
          </a:bodyPr>
          <a:lstStyle/>
          <a:p>
            <a:pPr lvl="0" algn="ctr" fontAlgn="base">
              <a:spcBef>
                <a:spcPct val="0"/>
              </a:spcBef>
              <a:spcAft>
                <a:spcPct val="0"/>
              </a:spcAft>
            </a:pPr>
            <a:r>
              <a:rPr lang="zh-CN" altLang="en-US" sz="2400" u="sng" dirty="0" smtClean="0">
                <a:latin typeface="Calibri" panose="020F0502020204030204" pitchFamily="34" charset="0"/>
                <a:ea typeface="微软雅黑" pitchFamily="34" charset="-122"/>
                <a:cs typeface="Calibri" panose="020F0502020204030204" pitchFamily="34" charset="0"/>
                <a:hlinkClick r:id="rId4"/>
              </a:rPr>
              <a:t>学会网站 </a:t>
            </a:r>
            <a:r>
              <a:rPr lang="en-US" altLang="zh-CN" sz="2400" u="sng" dirty="0" smtClean="0">
                <a:latin typeface="Calibri" panose="020F0502020204030204" pitchFamily="34" charset="0"/>
                <a:ea typeface="微软雅黑" pitchFamily="34" charset="-122"/>
                <a:cs typeface="Calibri" panose="020F0502020204030204" pitchFamily="34" charset="0"/>
                <a:hlinkClick r:id="rId4"/>
              </a:rPr>
              <a:t>https</a:t>
            </a:r>
            <a:r>
              <a:rPr lang="en-US" altLang="zh-CN" sz="2400" u="sng" dirty="0">
                <a:latin typeface="Calibri" panose="020F0502020204030204" pitchFamily="34" charset="0"/>
                <a:ea typeface="微软雅黑" pitchFamily="34" charset="-122"/>
                <a:cs typeface="Calibri" panose="020F0502020204030204" pitchFamily="34" charset="0"/>
                <a:hlinkClick r:id="rId4"/>
              </a:rPr>
              <a:t>://</a:t>
            </a:r>
            <a:r>
              <a:rPr lang="en-US" altLang="zh-CN" sz="2400" u="sng" dirty="0" smtClean="0">
                <a:latin typeface="Calibri" panose="020F0502020204030204" pitchFamily="34" charset="0"/>
                <a:ea typeface="微软雅黑" pitchFamily="34" charset="-122"/>
                <a:cs typeface="Calibri" panose="020F0502020204030204" pitchFamily="34" charset="0"/>
                <a:hlinkClick r:id="rId4"/>
              </a:rPr>
              <a:t>www.spie.org</a:t>
            </a:r>
            <a:endParaRPr lang="en-US" altLang="zh-CN" sz="2400" u="sng" dirty="0" smtClean="0">
              <a:latin typeface="Calibri" panose="020F0502020204030204" pitchFamily="34" charset="0"/>
              <a:ea typeface="微软雅黑" pitchFamily="34" charset="-122"/>
              <a:cs typeface="Calibri" panose="020F0502020204030204" pitchFamily="34" charset="0"/>
            </a:endParaRPr>
          </a:p>
          <a:p>
            <a:pPr lvl="0" algn="ctr" fontAlgn="base">
              <a:spcBef>
                <a:spcPct val="0"/>
              </a:spcBef>
              <a:spcAft>
                <a:spcPct val="0"/>
              </a:spcAft>
            </a:pPr>
            <a:r>
              <a:rPr lang="zh-CN" altLang="en-US" sz="2400" dirty="0" smtClean="0">
                <a:latin typeface="Calibri" panose="020F0502020204030204" pitchFamily="34" charset="0"/>
                <a:ea typeface="微软雅黑" pitchFamily="34" charset="-122"/>
                <a:cs typeface="Calibri" panose="020F0502020204030204" pitchFamily="34" charset="0"/>
              </a:rPr>
              <a:t>↓</a:t>
            </a:r>
            <a:endParaRPr lang="en-US" altLang="zh-CN" sz="2400" dirty="0" smtClean="0">
              <a:latin typeface="Calibri" panose="020F0502020204030204" pitchFamily="34" charset="0"/>
              <a:ea typeface="微软雅黑" pitchFamily="34" charset="-122"/>
              <a:cs typeface="Calibri" panose="020F0502020204030204" pitchFamily="34" charset="0"/>
            </a:endParaRPr>
          </a:p>
          <a:p>
            <a:pPr lvl="0" algn="ctr" fontAlgn="base">
              <a:spcBef>
                <a:spcPct val="0"/>
              </a:spcBef>
              <a:spcAft>
                <a:spcPct val="0"/>
              </a:spcAft>
            </a:pPr>
            <a:r>
              <a:rPr lang="zh-CN" altLang="en-US" sz="2400" u="sng" dirty="0" smtClean="0">
                <a:latin typeface="Calibri" panose="020F0502020204030204" pitchFamily="34" charset="0"/>
                <a:ea typeface="微软雅黑" pitchFamily="34" charset="-122"/>
                <a:cs typeface="Calibri" panose="020F0502020204030204" pitchFamily="34" charset="0"/>
                <a:hlinkClick r:id="rId5"/>
              </a:rPr>
              <a:t>数据库网站</a:t>
            </a:r>
            <a:r>
              <a:rPr lang="en-US" altLang="zh-CN" sz="2400" u="sng" dirty="0">
                <a:latin typeface="Calibri" panose="020F0502020204030204" pitchFamily="34" charset="0"/>
                <a:ea typeface="微软雅黑" pitchFamily="34" charset="-122"/>
                <a:cs typeface="Calibri" panose="020F0502020204030204" pitchFamily="34" charset="0"/>
                <a:hlinkClick r:id="rId6"/>
              </a:rPr>
              <a:t>https://</a:t>
            </a:r>
            <a:r>
              <a:rPr lang="en-US" altLang="zh-CN" sz="2400" u="sng" dirty="0" smtClean="0">
                <a:latin typeface="Calibri" panose="020F0502020204030204" pitchFamily="34" charset="0"/>
                <a:ea typeface="微软雅黑" pitchFamily="34" charset="-122"/>
                <a:cs typeface="Calibri" panose="020F0502020204030204" pitchFamily="34" charset="0"/>
                <a:hlinkClick r:id="rId6"/>
              </a:rPr>
              <a:t>www.spiedigitallibrary.org</a:t>
            </a:r>
            <a:endParaRPr lang="en-US" altLang="zh-CN" sz="2400" u="sng" dirty="0" smtClean="0">
              <a:latin typeface="Calibri" panose="020F0502020204030204" pitchFamily="34" charset="0"/>
              <a:ea typeface="微软雅黑" pitchFamily="34" charset="-122"/>
              <a:cs typeface="Calibri" panose="020F0502020204030204" pitchFamily="34" charset="0"/>
            </a:endParaRPr>
          </a:p>
          <a:p>
            <a:pPr lvl="0" algn="ctr" fontAlgn="base">
              <a:spcBef>
                <a:spcPct val="0"/>
              </a:spcBef>
              <a:spcAft>
                <a:spcPct val="0"/>
              </a:spcAft>
            </a:pPr>
            <a:endParaRPr lang="en-US" altLang="zh-CN" sz="2400" u="sng" dirty="0" smtClean="0">
              <a:latin typeface="Calibri" panose="020F0502020204030204" pitchFamily="34" charset="0"/>
              <a:ea typeface="微软雅黑" pitchFamily="34" charset="-122"/>
              <a:cs typeface="Calibri" panose="020F0502020204030204" pitchFamily="34" charset="0"/>
            </a:endParaRPr>
          </a:p>
        </p:txBody>
      </p:sp>
      <p:pic>
        <p:nvPicPr>
          <p:cNvPr id="7" name="图片 6"/>
          <p:cNvPicPr>
            <a:picLocks noChangeAspect="1"/>
          </p:cNvPicPr>
          <p:nvPr/>
        </p:nvPicPr>
        <p:blipFill rotWithShape="1">
          <a:blip r:embed="rId7">
            <a:extLst>
              <a:ext uri="{28A0092B-C50C-407E-A947-70E740481C1C}">
                <a14:useLocalDpi xmlns:a14="http://schemas.microsoft.com/office/drawing/2010/main" val="0"/>
              </a:ext>
            </a:extLst>
          </a:blip>
          <a:srcRect r="54602"/>
          <a:stretch/>
        </p:blipFill>
        <p:spPr>
          <a:xfrm>
            <a:off x="5652120" y="1251529"/>
            <a:ext cx="3021878" cy="1169359"/>
          </a:xfrm>
          <a:prstGeom prst="rect">
            <a:avLst/>
          </a:prstGeom>
          <a:ln>
            <a:solidFill>
              <a:schemeClr val="tx1">
                <a:lumMod val="50000"/>
                <a:lumOff val="50000"/>
              </a:schemeClr>
            </a:solidFill>
          </a:ln>
        </p:spPr>
      </p:pic>
      <p:sp>
        <p:nvSpPr>
          <p:cNvPr id="11" name="Rectangle 3"/>
          <p:cNvSpPr txBox="1">
            <a:spLocks noChangeArrowheads="1"/>
          </p:cNvSpPr>
          <p:nvPr/>
        </p:nvSpPr>
        <p:spPr bwMode="auto">
          <a:xfrm>
            <a:off x="1218847" y="1124744"/>
            <a:ext cx="2057009" cy="423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1200"/>
              </a:spcBef>
              <a:buNone/>
            </a:pPr>
            <a:r>
              <a:rPr lang="zh-CN" altLang="en-US" sz="1600" dirty="0" smtClean="0"/>
              <a:t>找到正确的入口！</a:t>
            </a:r>
            <a:endParaRPr lang="zh-CN" altLang="en-US" sz="1600" dirty="0"/>
          </a:p>
        </p:txBody>
      </p:sp>
    </p:spTree>
    <p:extLst>
      <p:ext uri="{BB962C8B-B14F-4D97-AF65-F5344CB8AC3E}">
        <p14:creationId xmlns:p14="http://schemas.microsoft.com/office/powerpoint/2010/main" val="175828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428596" y="1844823"/>
            <a:ext cx="5943604" cy="3381587"/>
          </a:xfrm>
          <a:prstGeom prst="rect">
            <a:avLst/>
          </a:prstGeom>
          <a:ln>
            <a:noFill/>
          </a:ln>
          <a:effectLst>
            <a:outerShdw blurRad="292100" dist="139700" dir="2700000" algn="tl" rotWithShape="0">
              <a:srgbClr val="333333">
                <a:alpha val="65000"/>
              </a:srgbClr>
            </a:outerShdw>
          </a:effectLst>
        </p:spPr>
      </p:pic>
      <p:grpSp>
        <p:nvGrpSpPr>
          <p:cNvPr id="8" name="组合 15"/>
          <p:cNvGrpSpPr>
            <a:grpSpLocks/>
          </p:cNvGrpSpPr>
          <p:nvPr/>
        </p:nvGrpSpPr>
        <p:grpSpPr bwMode="auto">
          <a:xfrm>
            <a:off x="428596" y="764705"/>
            <a:ext cx="4018081" cy="723900"/>
            <a:chOff x="4247964" y="2057753"/>
            <a:chExt cx="4019052" cy="723665"/>
          </a:xfrm>
        </p:grpSpPr>
        <p:sp>
          <p:nvSpPr>
            <p:cNvPr id="9" name="TextBox 6"/>
            <p:cNvSpPr txBox="1"/>
            <p:nvPr/>
          </p:nvSpPr>
          <p:spPr>
            <a:xfrm>
              <a:off x="5003796" y="2057753"/>
              <a:ext cx="3263220" cy="461515"/>
            </a:xfrm>
            <a:prstGeom prst="rect">
              <a:avLst/>
            </a:prstGeom>
            <a:noFill/>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物理类数据库资源介绍</a:t>
              </a:r>
            </a:p>
          </p:txBody>
        </p:sp>
        <p:sp>
          <p:nvSpPr>
            <p:cNvPr id="10" name="圆角矩形​​ 10"/>
            <p:cNvSpPr/>
            <p:nvPr/>
          </p:nvSpPr>
          <p:spPr>
            <a:xfrm>
              <a:off x="4247964" y="2133928"/>
              <a:ext cx="647856" cy="647490"/>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1</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sp>
        <p:nvSpPr>
          <p:cNvPr id="3" name="椭圆形标注 2"/>
          <p:cNvSpPr/>
          <p:nvPr/>
        </p:nvSpPr>
        <p:spPr>
          <a:xfrm>
            <a:off x="6012160" y="476672"/>
            <a:ext cx="2753460" cy="2808312"/>
          </a:xfrm>
          <a:prstGeom prst="wedgeEllipseCallout">
            <a:avLst>
              <a:gd name="adj1" fmla="val -232521"/>
              <a:gd name="adj2" fmla="val 2914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dirty="0"/>
          </a:p>
        </p:txBody>
      </p:sp>
      <p:pic>
        <p:nvPicPr>
          <p:cNvPr id="14" name="图片 13"/>
          <p:cNvPicPr>
            <a:picLocks noChangeAspect="1"/>
          </p:cNvPicPr>
          <p:nvPr/>
        </p:nvPicPr>
        <p:blipFill rotWithShape="1">
          <a:blip r:embed="rId4"/>
          <a:srcRect l="2751" t="23791" r="85437" b="48690"/>
          <a:stretch/>
        </p:blipFill>
        <p:spPr>
          <a:xfrm>
            <a:off x="6476807" y="637523"/>
            <a:ext cx="1839609" cy="2575453"/>
          </a:xfrm>
          <a:prstGeom prst="rect">
            <a:avLst/>
          </a:prstGeom>
        </p:spPr>
      </p:pic>
      <p:sp>
        <p:nvSpPr>
          <p:cNvPr id="2" name="矩形 1"/>
          <p:cNvSpPr/>
          <p:nvPr/>
        </p:nvSpPr>
        <p:spPr>
          <a:xfrm>
            <a:off x="3113695" y="5445224"/>
            <a:ext cx="6030305" cy="1569660"/>
          </a:xfrm>
          <a:prstGeom prst="rect">
            <a:avLst/>
          </a:prstGeom>
        </p:spPr>
        <p:txBody>
          <a:bodyPr wrap="none">
            <a:spAutoFit/>
          </a:bodyPr>
          <a:lstStyle/>
          <a:p>
            <a:pPr lvl="0" algn="ctr" fontAlgn="base">
              <a:spcBef>
                <a:spcPct val="0"/>
              </a:spcBef>
              <a:spcAft>
                <a:spcPct val="0"/>
              </a:spcAft>
            </a:pPr>
            <a:r>
              <a:rPr lang="zh-CN" altLang="en-US" sz="2400" u="sng" dirty="0" smtClean="0">
                <a:latin typeface="Calibri" panose="020F0502020204030204" pitchFamily="34" charset="0"/>
                <a:ea typeface="微软雅黑" pitchFamily="34" charset="-122"/>
                <a:cs typeface="Calibri" panose="020F0502020204030204" pitchFamily="34" charset="0"/>
                <a:hlinkClick r:id="rId5"/>
              </a:rPr>
              <a:t>学会网站 </a:t>
            </a:r>
            <a:r>
              <a:rPr lang="en-US" altLang="zh-CN" sz="2400" u="sng" dirty="0" smtClean="0">
                <a:latin typeface="Calibri" panose="020F0502020204030204" pitchFamily="34" charset="0"/>
                <a:ea typeface="微软雅黑" pitchFamily="34" charset="-122"/>
                <a:cs typeface="Calibri" panose="020F0502020204030204" pitchFamily="34" charset="0"/>
                <a:hlinkClick r:id="rId5"/>
              </a:rPr>
              <a:t>http</a:t>
            </a:r>
            <a:r>
              <a:rPr lang="en-US" altLang="zh-CN" sz="2400" u="sng" dirty="0">
                <a:latin typeface="Calibri" panose="020F0502020204030204" pitchFamily="34" charset="0"/>
                <a:ea typeface="微软雅黑" pitchFamily="34" charset="-122"/>
                <a:cs typeface="Calibri" panose="020F0502020204030204" pitchFamily="34" charset="0"/>
                <a:hlinkClick r:id="rId5"/>
              </a:rPr>
              <a:t>://www.aps.org</a:t>
            </a:r>
            <a:r>
              <a:rPr lang="en-US" altLang="zh-CN" sz="2400" u="sng" dirty="0" smtClean="0">
                <a:latin typeface="Calibri" panose="020F0502020204030204" pitchFamily="34" charset="0"/>
                <a:ea typeface="微软雅黑" pitchFamily="34" charset="-122"/>
                <a:cs typeface="Calibri" panose="020F0502020204030204" pitchFamily="34" charset="0"/>
                <a:hlinkClick r:id="rId5"/>
              </a:rPr>
              <a:t>/</a:t>
            </a:r>
            <a:endParaRPr lang="en-US" altLang="zh-CN" sz="2400" u="sng" dirty="0" smtClean="0">
              <a:latin typeface="Calibri" panose="020F0502020204030204" pitchFamily="34" charset="0"/>
              <a:ea typeface="微软雅黑" pitchFamily="34" charset="-122"/>
              <a:cs typeface="Calibri" panose="020F0502020204030204" pitchFamily="34" charset="0"/>
            </a:endParaRPr>
          </a:p>
          <a:p>
            <a:pPr lvl="0" algn="ctr" fontAlgn="base">
              <a:spcBef>
                <a:spcPct val="0"/>
              </a:spcBef>
              <a:spcAft>
                <a:spcPct val="0"/>
              </a:spcAft>
            </a:pPr>
            <a:r>
              <a:rPr lang="zh-CN" altLang="en-US" sz="2400" dirty="0" smtClean="0">
                <a:latin typeface="Calibri" panose="020F0502020204030204" pitchFamily="34" charset="0"/>
                <a:ea typeface="微软雅黑" pitchFamily="34" charset="-122"/>
                <a:cs typeface="Calibri" panose="020F0502020204030204" pitchFamily="34" charset="0"/>
              </a:rPr>
              <a:t>↓</a:t>
            </a:r>
            <a:endParaRPr lang="en-US" altLang="zh-CN" sz="2400" dirty="0" smtClean="0">
              <a:latin typeface="Calibri" panose="020F0502020204030204" pitchFamily="34" charset="0"/>
              <a:ea typeface="微软雅黑" pitchFamily="34" charset="-122"/>
              <a:cs typeface="Calibri" panose="020F0502020204030204" pitchFamily="34" charset="0"/>
            </a:endParaRPr>
          </a:p>
          <a:p>
            <a:pPr lvl="0" algn="ctr" fontAlgn="base">
              <a:spcBef>
                <a:spcPct val="0"/>
              </a:spcBef>
              <a:spcAft>
                <a:spcPct val="0"/>
              </a:spcAft>
            </a:pPr>
            <a:r>
              <a:rPr lang="zh-CN" altLang="en-US" sz="2400" u="sng" dirty="0" smtClean="0">
                <a:latin typeface="Calibri" panose="020F0502020204030204" pitchFamily="34" charset="0"/>
                <a:ea typeface="微软雅黑" pitchFamily="34" charset="-122"/>
                <a:cs typeface="Calibri" panose="020F0502020204030204" pitchFamily="34" charset="0"/>
                <a:hlinkClick r:id="rId6"/>
              </a:rPr>
              <a:t>数据库网站 </a:t>
            </a:r>
            <a:r>
              <a:rPr lang="en-US" altLang="zh-CN" sz="2400" u="sng" dirty="0" smtClean="0">
                <a:latin typeface="Calibri" panose="020F0502020204030204" pitchFamily="34" charset="0"/>
                <a:ea typeface="微软雅黑" pitchFamily="34" charset="-122"/>
                <a:cs typeface="Calibri" panose="020F0502020204030204" pitchFamily="34" charset="0"/>
                <a:hlinkClick r:id="rId6"/>
              </a:rPr>
              <a:t>https</a:t>
            </a:r>
            <a:r>
              <a:rPr lang="en-US" altLang="zh-CN" sz="2400" u="sng" dirty="0">
                <a:latin typeface="Calibri" panose="020F0502020204030204" pitchFamily="34" charset="0"/>
                <a:ea typeface="微软雅黑" pitchFamily="34" charset="-122"/>
                <a:cs typeface="Calibri" panose="020F0502020204030204" pitchFamily="34" charset="0"/>
                <a:hlinkClick r:id="rId6"/>
              </a:rPr>
              <a:t>://</a:t>
            </a:r>
            <a:r>
              <a:rPr lang="en-US" altLang="zh-CN" sz="2400" u="sng" dirty="0" smtClean="0">
                <a:latin typeface="Calibri" panose="020F0502020204030204" pitchFamily="34" charset="0"/>
                <a:ea typeface="微软雅黑" pitchFamily="34" charset="-122"/>
                <a:cs typeface="Calibri" panose="020F0502020204030204" pitchFamily="34" charset="0"/>
                <a:hlinkClick r:id="rId6"/>
              </a:rPr>
              <a:t>www.aps.org/publications</a:t>
            </a:r>
            <a:endParaRPr lang="en-US" altLang="zh-CN" sz="2400" u="sng" dirty="0" smtClean="0">
              <a:latin typeface="Calibri" panose="020F0502020204030204" pitchFamily="34" charset="0"/>
              <a:ea typeface="微软雅黑" pitchFamily="34" charset="-122"/>
              <a:cs typeface="Calibri" panose="020F0502020204030204" pitchFamily="34" charset="0"/>
            </a:endParaRPr>
          </a:p>
          <a:p>
            <a:pPr lvl="0" algn="ctr" fontAlgn="base">
              <a:spcBef>
                <a:spcPct val="0"/>
              </a:spcBef>
              <a:spcAft>
                <a:spcPct val="0"/>
              </a:spcAft>
            </a:pPr>
            <a:endParaRPr lang="en-US" altLang="zh-CN" sz="2400" u="sng" dirty="0">
              <a:latin typeface="Calibri" panose="020F0502020204030204" pitchFamily="34" charset="0"/>
              <a:ea typeface="微软雅黑" pitchFamily="34" charset="-122"/>
              <a:cs typeface="Calibri" panose="020F0502020204030204" pitchFamily="34" charset="0"/>
            </a:endParaRPr>
          </a:p>
        </p:txBody>
      </p:sp>
      <p:sp>
        <p:nvSpPr>
          <p:cNvPr id="11" name="Rectangle 3"/>
          <p:cNvSpPr txBox="1">
            <a:spLocks noChangeArrowheads="1"/>
          </p:cNvSpPr>
          <p:nvPr/>
        </p:nvSpPr>
        <p:spPr bwMode="auto">
          <a:xfrm>
            <a:off x="1218847" y="1124744"/>
            <a:ext cx="2057009" cy="423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914400" rtl="0" eaLnBrk="0" fontAlgn="base" latinLnBrk="0" hangingPunct="0">
              <a:lnSpc>
                <a:spcPct val="100000"/>
              </a:lnSpc>
              <a:spcBef>
                <a:spcPts val="600"/>
              </a:spcBef>
              <a:spcAft>
                <a:spcPct val="0"/>
              </a:spcAft>
              <a:buFont typeface="Arial" charset="0"/>
              <a:buChar char="•"/>
              <a:defRPr lang="zh-CN" altLang="en-US" sz="3200" kern="1200" dirty="0" smtClean="0">
                <a:solidFill>
                  <a:schemeClr val="tx1"/>
                </a:solidFill>
                <a:latin typeface="微软雅黑" pitchFamily="34" charset="-122"/>
                <a:ea typeface="微软雅黑" pitchFamily="34" charset="-122"/>
                <a:cs typeface="+mn-cs"/>
              </a:defRPr>
            </a:lvl1pPr>
            <a:lvl2pPr marL="342900" indent="-342900" algn="l" defTabSz="914400" rtl="0" eaLnBrk="0" fontAlgn="base" latinLnBrk="0" hangingPunct="0">
              <a:lnSpc>
                <a:spcPct val="100000"/>
              </a:lnSpc>
              <a:spcBef>
                <a:spcPts val="600"/>
              </a:spcBef>
              <a:spcAft>
                <a:spcPct val="0"/>
              </a:spcAft>
              <a:buFont typeface="Arial" charset="0"/>
              <a:buChar char="•"/>
              <a:defRPr lang="zh-CN" altLang="en-US" sz="2800" kern="1200" dirty="0" smtClean="0">
                <a:solidFill>
                  <a:schemeClr val="tx1"/>
                </a:solidFill>
                <a:latin typeface="微软雅黑" pitchFamily="34" charset="-122"/>
                <a:ea typeface="微软雅黑" pitchFamily="34" charset="-122"/>
                <a:cs typeface="+mn-cs"/>
              </a:defRPr>
            </a:lvl2pPr>
            <a:lvl3pPr marL="342900" indent="-342900" algn="l" defTabSz="914400" rtl="0" eaLnBrk="0" fontAlgn="base" latinLnBrk="0" hangingPunct="0">
              <a:lnSpc>
                <a:spcPct val="100000"/>
              </a:lnSpc>
              <a:spcBef>
                <a:spcPts val="600"/>
              </a:spcBef>
              <a:spcAft>
                <a:spcPct val="0"/>
              </a:spcAft>
              <a:buFont typeface="Arial" charset="0"/>
              <a:buChar char="•"/>
              <a:defRPr lang="zh-CN" altLang="en-US" sz="2400" kern="1200" dirty="0" smtClean="0">
                <a:solidFill>
                  <a:schemeClr val="tx1"/>
                </a:solidFill>
                <a:latin typeface="微软雅黑" pitchFamily="34" charset="-122"/>
                <a:ea typeface="微软雅黑" pitchFamily="34" charset="-122"/>
                <a:cs typeface="+mn-cs"/>
              </a:defRPr>
            </a:lvl3pPr>
            <a:lvl4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smtClean="0">
                <a:solidFill>
                  <a:schemeClr val="tx1"/>
                </a:solidFill>
                <a:latin typeface="微软雅黑" pitchFamily="34" charset="-122"/>
                <a:ea typeface="微软雅黑" pitchFamily="34" charset="-122"/>
                <a:cs typeface="+mn-cs"/>
              </a:defRPr>
            </a:lvl4pPr>
            <a:lvl5pPr marL="342900" indent="-342900" algn="l" defTabSz="914400" rtl="0" eaLnBrk="0" fontAlgn="base" latinLnBrk="0" hangingPunct="0">
              <a:lnSpc>
                <a:spcPct val="100000"/>
              </a:lnSpc>
              <a:spcBef>
                <a:spcPts val="600"/>
              </a:spcBef>
              <a:spcAft>
                <a:spcPct val="0"/>
              </a:spcAft>
              <a:buFont typeface="Arial" charset="0"/>
              <a:buChar char="•"/>
              <a:defRPr lang="zh-CN" altLang="en-US" sz="2000" kern="1200" dirty="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50000"/>
              </a:lnSpc>
              <a:spcBef>
                <a:spcPts val="1200"/>
              </a:spcBef>
              <a:buNone/>
            </a:pPr>
            <a:r>
              <a:rPr lang="zh-CN" altLang="en-US" sz="1600" dirty="0" smtClean="0"/>
              <a:t>找到正确的入口！</a:t>
            </a:r>
            <a:endParaRPr lang="zh-CN" altLang="en-US" sz="1600" dirty="0"/>
          </a:p>
        </p:txBody>
      </p:sp>
    </p:spTree>
    <p:extLst>
      <p:ext uri="{BB962C8B-B14F-4D97-AF65-F5344CB8AC3E}">
        <p14:creationId xmlns:p14="http://schemas.microsoft.com/office/powerpoint/2010/main" val="46568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2498" y="1711349"/>
            <a:ext cx="8643998" cy="4525963"/>
          </a:xfrm>
        </p:spPr>
        <p:txBody>
          <a:bodyPr/>
          <a:lstStyle/>
          <a:p>
            <a:pPr lvl="0">
              <a:lnSpc>
                <a:spcPct val="150000"/>
              </a:lnSpc>
            </a:pPr>
            <a:r>
              <a:rPr lang="en-US" altLang="zh-CN" sz="1800" b="1" dirty="0" smtClean="0"/>
              <a:t>APS</a:t>
            </a:r>
            <a:r>
              <a:rPr lang="zh-CN" altLang="en-US" sz="1800" b="1" dirty="0" smtClean="0"/>
              <a:t>各刊研究主题</a:t>
            </a:r>
            <a:endParaRPr lang="zh-CN" altLang="zh-CN" sz="1800" dirty="0"/>
          </a:p>
        </p:txBody>
      </p:sp>
      <p:grpSp>
        <p:nvGrpSpPr>
          <p:cNvPr id="7" name="组合 15"/>
          <p:cNvGrpSpPr>
            <a:grpSpLocks/>
          </p:cNvGrpSpPr>
          <p:nvPr/>
        </p:nvGrpSpPr>
        <p:grpSpPr bwMode="auto">
          <a:xfrm>
            <a:off x="428596" y="764705"/>
            <a:ext cx="4018081" cy="723900"/>
            <a:chOff x="4247964" y="2057753"/>
            <a:chExt cx="4019052" cy="723665"/>
          </a:xfrm>
        </p:grpSpPr>
        <p:sp>
          <p:nvSpPr>
            <p:cNvPr id="8" name="TextBox 6"/>
            <p:cNvSpPr txBox="1"/>
            <p:nvPr/>
          </p:nvSpPr>
          <p:spPr>
            <a:xfrm>
              <a:off x="5003796" y="2057753"/>
              <a:ext cx="3263220" cy="461515"/>
            </a:xfrm>
            <a:prstGeom prst="rect">
              <a:avLst/>
            </a:prstGeom>
            <a:noFill/>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物理类数据库资源介绍</a:t>
              </a:r>
            </a:p>
          </p:txBody>
        </p:sp>
        <p:sp>
          <p:nvSpPr>
            <p:cNvPr id="9" name="圆角矩形​​ 10"/>
            <p:cNvSpPr/>
            <p:nvPr/>
          </p:nvSpPr>
          <p:spPr>
            <a:xfrm>
              <a:off x="4247964" y="2133928"/>
              <a:ext cx="647856" cy="647490"/>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1</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r="67325"/>
          <a:stretch/>
        </p:blipFill>
        <p:spPr>
          <a:xfrm>
            <a:off x="0" y="2643094"/>
            <a:ext cx="2987824" cy="2662472"/>
          </a:xfrm>
          <a:prstGeom prst="rect">
            <a:avLst/>
          </a:prstGeom>
        </p:spPr>
      </p:pic>
      <p:sp>
        <p:nvSpPr>
          <p:cNvPr id="6" name="线形标注 1 5"/>
          <p:cNvSpPr/>
          <p:nvPr/>
        </p:nvSpPr>
        <p:spPr>
          <a:xfrm>
            <a:off x="4283968" y="753673"/>
            <a:ext cx="4536503" cy="1429620"/>
          </a:xfrm>
          <a:prstGeom prst="borderCallout1">
            <a:avLst>
              <a:gd name="adj1" fmla="val 51027"/>
              <a:gd name="adj2" fmla="val 1151"/>
              <a:gd name="adj3" fmla="val 148346"/>
              <a:gd name="adj4" fmla="val -3025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dirty="0">
                <a:latin typeface="Calibri" panose="020F0502020204030204" pitchFamily="34" charset="0"/>
                <a:cs typeface="Calibri" panose="020F0502020204030204" pitchFamily="34" charset="0"/>
              </a:rPr>
              <a:t>General </a:t>
            </a:r>
            <a:r>
              <a:rPr lang="en-US" altLang="zh-CN" dirty="0" smtClean="0">
                <a:latin typeface="Calibri" panose="020F0502020204030204" pitchFamily="34" charset="0"/>
                <a:cs typeface="Calibri" panose="020F0502020204030204" pitchFamily="34" charset="0"/>
              </a:rPr>
              <a:t>physics, Astrophysics</a:t>
            </a:r>
            <a:r>
              <a:rPr lang="en-US" altLang="zh-CN" dirty="0">
                <a:latin typeface="Calibri" panose="020F0502020204030204" pitchFamily="34" charset="0"/>
                <a:cs typeface="Calibri" panose="020F0502020204030204" pitchFamily="34" charset="0"/>
              </a:rPr>
              <a:t>, </a:t>
            </a:r>
            <a:r>
              <a:rPr lang="en-US" altLang="zh-CN" dirty="0" smtClean="0">
                <a:latin typeface="Calibri" panose="020F0502020204030204" pitchFamily="34" charset="0"/>
                <a:cs typeface="Calibri" panose="020F0502020204030204" pitchFamily="34" charset="0"/>
              </a:rPr>
              <a:t>Nuclear physics, Dynamics, Optical physics, Plasma physics, Condensed </a:t>
            </a:r>
            <a:r>
              <a:rPr lang="en-US" altLang="zh-CN" dirty="0">
                <a:latin typeface="Calibri" panose="020F0502020204030204" pitchFamily="34" charset="0"/>
                <a:cs typeface="Calibri" panose="020F0502020204030204" pitchFamily="34" charset="0"/>
              </a:rPr>
              <a:t>matter and materials </a:t>
            </a:r>
            <a:r>
              <a:rPr lang="en-US" altLang="zh-CN" dirty="0" smtClean="0">
                <a:latin typeface="Calibri" panose="020F0502020204030204" pitchFamily="34" charset="0"/>
                <a:cs typeface="Calibri" panose="020F0502020204030204" pitchFamily="34" charset="0"/>
              </a:rPr>
              <a:t>physics, Application in polymers, biology and climate.</a:t>
            </a:r>
            <a:endParaRPr lang="zh-CN" altLang="en-US" dirty="0">
              <a:latin typeface="Calibri" panose="020F0502020204030204" pitchFamily="34" charset="0"/>
              <a:cs typeface="Calibri" panose="020F0502020204030204" pitchFamily="34" charset="0"/>
            </a:endParaRPr>
          </a:p>
        </p:txBody>
      </p:sp>
      <p:sp>
        <p:nvSpPr>
          <p:cNvPr id="15" name="线形标注 1 14"/>
          <p:cNvSpPr/>
          <p:nvPr/>
        </p:nvSpPr>
        <p:spPr>
          <a:xfrm>
            <a:off x="4282952" y="2314033"/>
            <a:ext cx="4536503" cy="1059092"/>
          </a:xfrm>
          <a:prstGeom prst="borderCallout1">
            <a:avLst>
              <a:gd name="adj1" fmla="val 51027"/>
              <a:gd name="adj2" fmla="val 1151"/>
              <a:gd name="adj3" fmla="val 98907"/>
              <a:gd name="adj4" fmla="val -2983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dirty="0" smtClean="0">
                <a:latin typeface="Calibri" panose="020F0502020204030204" pitchFamily="34" charset="0"/>
                <a:cs typeface="Calibri" panose="020F0502020204030204" pitchFamily="34" charset="0"/>
              </a:rPr>
              <a:t>Quantum information, Atom </a:t>
            </a:r>
            <a:r>
              <a:rPr lang="en-US" altLang="zh-CN" dirty="0">
                <a:latin typeface="Calibri" panose="020F0502020204030204" pitchFamily="34" charset="0"/>
                <a:cs typeface="Calibri" panose="020F0502020204030204" pitchFamily="34" charset="0"/>
              </a:rPr>
              <a:t>and </a:t>
            </a:r>
            <a:r>
              <a:rPr lang="en-US" altLang="zh-CN" dirty="0" smtClean="0">
                <a:latin typeface="Calibri" panose="020F0502020204030204" pitchFamily="34" charset="0"/>
                <a:cs typeface="Calibri" panose="020F0502020204030204" pitchFamily="34" charset="0"/>
              </a:rPr>
              <a:t>molecule(incl. cold atom), High-precision measurement, </a:t>
            </a:r>
            <a:r>
              <a:rPr lang="en-US" altLang="zh-CN" dirty="0">
                <a:latin typeface="Calibri" panose="020F0502020204030204" pitchFamily="34" charset="0"/>
                <a:cs typeface="Calibri" panose="020F0502020204030204" pitchFamily="34" charset="0"/>
              </a:rPr>
              <a:t>O</a:t>
            </a:r>
            <a:r>
              <a:rPr lang="en-US" altLang="zh-CN" dirty="0" smtClean="0">
                <a:latin typeface="Calibri" panose="020F0502020204030204" pitchFamily="34" charset="0"/>
                <a:cs typeface="Calibri" panose="020F0502020204030204" pitchFamily="34" charset="0"/>
              </a:rPr>
              <a:t>ptics</a:t>
            </a:r>
            <a:r>
              <a:rPr lang="en-US" altLang="zh-CN" dirty="0">
                <a:latin typeface="Calibri" panose="020F0502020204030204" pitchFamily="34" charset="0"/>
                <a:cs typeface="Calibri" panose="020F0502020204030204" pitchFamily="34" charset="0"/>
              </a:rPr>
              <a:t>, </a:t>
            </a:r>
            <a:r>
              <a:rPr lang="en-US" altLang="zh-CN" dirty="0" smtClean="0">
                <a:latin typeface="Calibri" panose="020F0502020204030204" pitchFamily="34" charset="0"/>
                <a:cs typeface="Calibri" panose="020F0502020204030204" pitchFamily="34" charset="0"/>
              </a:rPr>
              <a:t>Laser.</a:t>
            </a:r>
            <a:endParaRPr lang="zh-CN" altLang="en-US" dirty="0">
              <a:latin typeface="Calibri" panose="020F0502020204030204" pitchFamily="34" charset="0"/>
              <a:cs typeface="Calibri" panose="020F0502020204030204" pitchFamily="34" charset="0"/>
            </a:endParaRPr>
          </a:p>
        </p:txBody>
      </p:sp>
      <p:sp>
        <p:nvSpPr>
          <p:cNvPr id="16" name="线形标注 1 15"/>
          <p:cNvSpPr/>
          <p:nvPr/>
        </p:nvSpPr>
        <p:spPr>
          <a:xfrm>
            <a:off x="4297214" y="3504742"/>
            <a:ext cx="4536503" cy="1073400"/>
          </a:xfrm>
          <a:prstGeom prst="borderCallout1">
            <a:avLst>
              <a:gd name="adj1" fmla="val 51027"/>
              <a:gd name="adj2" fmla="val 1151"/>
              <a:gd name="adj3" fmla="val 30556"/>
              <a:gd name="adj4" fmla="val -31099"/>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smtClean="0">
                <a:latin typeface="Calibri" panose="020F0502020204030204" pitchFamily="34" charset="0"/>
                <a:cs typeface="Calibri" panose="020F0502020204030204" pitchFamily="34" charset="0"/>
              </a:rPr>
              <a:t>Electroweak and strong interactions, Field theory, Cosmic rays, </a:t>
            </a:r>
            <a:r>
              <a:rPr lang="en-US" altLang="zh-CN" dirty="0" err="1" smtClean="0">
                <a:latin typeface="Calibri" panose="020F0502020204030204" pitchFamily="34" charset="0"/>
                <a:cs typeface="Calibri" panose="020F0502020204030204" pitchFamily="34" charset="0"/>
              </a:rPr>
              <a:t>Astroparticle</a:t>
            </a:r>
            <a:r>
              <a:rPr lang="en-US" altLang="zh-CN" dirty="0" smtClean="0">
                <a:latin typeface="Calibri" panose="020F0502020204030204" pitchFamily="34" charset="0"/>
                <a:cs typeface="Calibri" panose="020F0502020204030204" pitchFamily="34" charset="0"/>
              </a:rPr>
              <a:t>, General relativity, String </a:t>
            </a:r>
            <a:r>
              <a:rPr lang="en-US" altLang="zh-CN" dirty="0">
                <a:latin typeface="Calibri" panose="020F0502020204030204" pitchFamily="34" charset="0"/>
                <a:cs typeface="Calibri" panose="020F0502020204030204" pitchFamily="34" charset="0"/>
              </a:rPr>
              <a:t>theory, </a:t>
            </a:r>
            <a:r>
              <a:rPr lang="en-US" altLang="zh-CN" dirty="0" smtClean="0">
                <a:latin typeface="Calibri" panose="020F0502020204030204" pitchFamily="34" charset="0"/>
                <a:cs typeface="Calibri" panose="020F0502020204030204" pitchFamily="34" charset="0"/>
              </a:rPr>
              <a:t>Quantum gravity</a:t>
            </a:r>
            <a:r>
              <a:rPr lang="en-US" altLang="zh-CN" dirty="0">
                <a:latin typeface="Calibri" panose="020F0502020204030204" pitchFamily="34" charset="0"/>
                <a:cs typeface="Calibri" panose="020F0502020204030204" pitchFamily="34" charset="0"/>
              </a:rPr>
              <a:t>.</a:t>
            </a:r>
            <a:endParaRPr lang="zh-CN" altLang="en-US" dirty="0">
              <a:latin typeface="Calibri" panose="020F0502020204030204" pitchFamily="34" charset="0"/>
              <a:cs typeface="Calibri" panose="020F0502020204030204" pitchFamily="34" charset="0"/>
            </a:endParaRPr>
          </a:p>
        </p:txBody>
      </p:sp>
      <p:sp>
        <p:nvSpPr>
          <p:cNvPr id="17" name="线形标注 1 16"/>
          <p:cNvSpPr/>
          <p:nvPr/>
        </p:nvSpPr>
        <p:spPr>
          <a:xfrm>
            <a:off x="4282951" y="4699064"/>
            <a:ext cx="4536503" cy="771061"/>
          </a:xfrm>
          <a:prstGeom prst="borderCallout1">
            <a:avLst>
              <a:gd name="adj1" fmla="val 51027"/>
              <a:gd name="adj2" fmla="val 1151"/>
              <a:gd name="adj3" fmla="val -32145"/>
              <a:gd name="adj4" fmla="val -30874"/>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zh-CN" dirty="0" smtClean="0">
                <a:latin typeface="Calibri" panose="020F0502020204030204" pitchFamily="34" charset="0"/>
                <a:cs typeface="Calibri" panose="020F0502020204030204" pitchFamily="34" charset="0"/>
              </a:rPr>
              <a:t>Accelerator </a:t>
            </a:r>
            <a:r>
              <a:rPr lang="en-US" altLang="zh-CN" dirty="0">
                <a:latin typeface="Calibri" panose="020F0502020204030204" pitchFamily="34" charset="0"/>
                <a:cs typeface="Calibri" panose="020F0502020204030204" pitchFamily="34" charset="0"/>
              </a:rPr>
              <a:t>science, applications, and technology,</a:t>
            </a:r>
            <a:endParaRPr lang="zh-CN" altLang="en-US" dirty="0">
              <a:latin typeface="Calibri" panose="020F0502020204030204" pitchFamily="34" charset="0"/>
              <a:cs typeface="Calibri" panose="020F0502020204030204" pitchFamily="34" charset="0"/>
            </a:endParaRPr>
          </a:p>
        </p:txBody>
      </p:sp>
      <p:sp>
        <p:nvSpPr>
          <p:cNvPr id="18" name="线形标注 1 17"/>
          <p:cNvSpPr/>
          <p:nvPr/>
        </p:nvSpPr>
        <p:spPr>
          <a:xfrm>
            <a:off x="4282951" y="5596212"/>
            <a:ext cx="4536503" cy="1126080"/>
          </a:xfrm>
          <a:prstGeom prst="borderCallout1">
            <a:avLst>
              <a:gd name="adj1" fmla="val 51027"/>
              <a:gd name="adj2" fmla="val 1151"/>
              <a:gd name="adj3" fmla="val -49424"/>
              <a:gd name="adj4" fmla="val -29839"/>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dirty="0" smtClean="0">
                <a:latin typeface="Calibri" panose="020F0502020204030204" pitchFamily="34" charset="0"/>
                <a:cs typeface="Calibri" panose="020F0502020204030204" pitchFamily="34" charset="0"/>
              </a:rPr>
              <a:t>Material design and synthesis, Crystal </a:t>
            </a:r>
            <a:r>
              <a:rPr lang="en-US" altLang="zh-CN" dirty="0">
                <a:latin typeface="Calibri" panose="020F0502020204030204" pitchFamily="34" charset="0"/>
                <a:cs typeface="Calibri" panose="020F0502020204030204" pitchFamily="34" charset="0"/>
              </a:rPr>
              <a:t>growth, </a:t>
            </a:r>
          </a:p>
          <a:p>
            <a:pPr algn="ctr"/>
            <a:r>
              <a:rPr lang="en-US" altLang="zh-CN" dirty="0" smtClean="0">
                <a:latin typeface="Calibri" panose="020F0502020204030204" pitchFamily="34" charset="0"/>
                <a:cs typeface="Calibri" panose="020F0502020204030204" pitchFamily="34" charset="0"/>
              </a:rPr>
              <a:t>Thin </a:t>
            </a:r>
            <a:r>
              <a:rPr lang="en-US" altLang="zh-CN" dirty="0">
                <a:latin typeface="Calibri" panose="020F0502020204030204" pitchFamily="34" charset="0"/>
                <a:cs typeface="Calibri" panose="020F0502020204030204" pitchFamily="34" charset="0"/>
              </a:rPr>
              <a:t>films, </a:t>
            </a:r>
            <a:r>
              <a:rPr lang="en-US" altLang="zh-CN" dirty="0" smtClean="0">
                <a:latin typeface="Calibri" panose="020F0502020204030204" pitchFamily="34" charset="0"/>
                <a:cs typeface="Calibri" panose="020F0502020204030204" pitchFamily="34" charset="0"/>
              </a:rPr>
              <a:t>Surfaces, Materials for optical use, energy generation and storage, catalysis, biomedicine, electronic devices.</a:t>
            </a:r>
            <a:endParaRPr lang="zh-CN"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61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randombar(horizontal)">
                                      <p:cBhvr>
                                        <p:cTn id="16" dur="500"/>
                                        <p:tgtEl>
                                          <p:spTgt spid="1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l="33463" r="33463"/>
          <a:stretch/>
        </p:blipFill>
        <p:spPr>
          <a:xfrm>
            <a:off x="-36512" y="2636912"/>
            <a:ext cx="3024336" cy="2662472"/>
          </a:xfrm>
          <a:prstGeom prst="rect">
            <a:avLst/>
          </a:prstGeom>
        </p:spPr>
      </p:pic>
      <p:grpSp>
        <p:nvGrpSpPr>
          <p:cNvPr id="7" name="组合 15"/>
          <p:cNvGrpSpPr>
            <a:grpSpLocks/>
          </p:cNvGrpSpPr>
          <p:nvPr/>
        </p:nvGrpSpPr>
        <p:grpSpPr bwMode="auto">
          <a:xfrm>
            <a:off x="428596" y="764705"/>
            <a:ext cx="4018081" cy="723900"/>
            <a:chOff x="4247964" y="2057753"/>
            <a:chExt cx="4019052" cy="723665"/>
          </a:xfrm>
        </p:grpSpPr>
        <p:sp>
          <p:nvSpPr>
            <p:cNvPr id="8" name="TextBox 6"/>
            <p:cNvSpPr txBox="1"/>
            <p:nvPr/>
          </p:nvSpPr>
          <p:spPr>
            <a:xfrm>
              <a:off x="5003796" y="2057753"/>
              <a:ext cx="3263220" cy="461515"/>
            </a:xfrm>
            <a:prstGeom prst="rect">
              <a:avLst/>
            </a:prstGeom>
            <a:noFill/>
          </p:spPr>
          <p:txBody>
            <a:bodyPr wrap="none">
              <a:spAutoFit/>
            </a:bodyPr>
            <a:lstStyle/>
            <a:p>
              <a:r>
                <a:rPr lang="zh-CN" altLang="en-US" sz="2400" dirty="0" smtClean="0">
                  <a:solidFill>
                    <a:schemeClr val="tx1">
                      <a:lumMod val="95000"/>
                      <a:lumOff val="5000"/>
                    </a:schemeClr>
                  </a:solidFill>
                  <a:latin typeface="Times New Roman" panose="02020603050405020304" pitchFamily="18" charset="0"/>
                  <a:ea typeface="微软雅黑" pitchFamily="34" charset="-122"/>
                  <a:cs typeface="Times New Roman" panose="02020603050405020304" pitchFamily="18" charset="0"/>
                </a:rPr>
                <a:t>物理类数据库资源介绍</a:t>
              </a:r>
            </a:p>
          </p:txBody>
        </p:sp>
        <p:sp>
          <p:nvSpPr>
            <p:cNvPr id="9" name="圆角矩形​​ 10"/>
            <p:cNvSpPr/>
            <p:nvPr/>
          </p:nvSpPr>
          <p:spPr>
            <a:xfrm>
              <a:off x="4247964" y="2133928"/>
              <a:ext cx="647856" cy="647490"/>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altLang="zh-CN" sz="2800" kern="0" dirty="0">
                  <a:solidFill>
                    <a:schemeClr val="bg1"/>
                  </a:solidFill>
                  <a:latin typeface="Times New Roman" panose="02020603050405020304" pitchFamily="18" charset="0"/>
                  <a:ea typeface="微软雅黑" pitchFamily="34" charset="-122"/>
                  <a:cs typeface="Times New Roman" panose="02020603050405020304" pitchFamily="18" charset="0"/>
                </a:rPr>
                <a:t>1</a:t>
              </a:r>
              <a:endParaRPr lang="zh-CN" altLang="en-US" sz="2800" kern="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grpSp>
      <p:sp>
        <p:nvSpPr>
          <p:cNvPr id="6" name="线形标注 1 5"/>
          <p:cNvSpPr/>
          <p:nvPr/>
        </p:nvSpPr>
        <p:spPr>
          <a:xfrm>
            <a:off x="4283968" y="753673"/>
            <a:ext cx="4536503" cy="836754"/>
          </a:xfrm>
          <a:prstGeom prst="borderCallout1">
            <a:avLst>
              <a:gd name="adj1" fmla="val 51027"/>
              <a:gd name="adj2" fmla="val 1151"/>
              <a:gd name="adj3" fmla="val 255918"/>
              <a:gd name="adj4" fmla="val -29944"/>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dirty="0" smtClean="0">
                <a:latin typeface="Calibri" panose="020F0502020204030204" pitchFamily="34" charset="0"/>
                <a:cs typeface="Calibri" panose="020F0502020204030204" pitchFamily="34" charset="0"/>
              </a:rPr>
              <a:t>Innovation to the existing theory, research method, paradigm or application of physics.</a:t>
            </a:r>
            <a:endParaRPr lang="en-US" altLang="zh-CN" dirty="0">
              <a:latin typeface="Calibri" panose="020F0502020204030204" pitchFamily="34" charset="0"/>
              <a:cs typeface="Calibri" panose="020F0502020204030204" pitchFamily="34" charset="0"/>
            </a:endParaRPr>
          </a:p>
        </p:txBody>
      </p:sp>
      <p:sp>
        <p:nvSpPr>
          <p:cNvPr id="15" name="线形标注 1 14"/>
          <p:cNvSpPr/>
          <p:nvPr/>
        </p:nvSpPr>
        <p:spPr>
          <a:xfrm>
            <a:off x="4282950" y="1774071"/>
            <a:ext cx="4536503" cy="1245691"/>
          </a:xfrm>
          <a:prstGeom prst="borderCallout1">
            <a:avLst>
              <a:gd name="adj1" fmla="val 51027"/>
              <a:gd name="adj2" fmla="val 1151"/>
              <a:gd name="adj3" fmla="val 98907"/>
              <a:gd name="adj4" fmla="val -2983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dirty="0">
                <a:latin typeface="Calibri" panose="020F0502020204030204" pitchFamily="34" charset="0"/>
                <a:cs typeface="Calibri" panose="020F0502020204030204" pitchFamily="34" charset="0"/>
              </a:rPr>
              <a:t>Structure and </a:t>
            </a:r>
            <a:r>
              <a:rPr lang="en-US" altLang="zh-CN" dirty="0" smtClean="0">
                <a:latin typeface="Calibri" panose="020F0502020204030204" pitchFamily="34" charset="0"/>
                <a:cs typeface="Calibri" panose="020F0502020204030204" pitchFamily="34" charset="0"/>
              </a:rPr>
              <a:t>phase, Superconductivity, Semiconductors, Magnet, </a:t>
            </a:r>
            <a:r>
              <a:rPr lang="en-US" altLang="zh-CN" dirty="0">
                <a:latin typeface="Calibri" panose="020F0502020204030204" pitchFamily="34" charset="0"/>
                <a:cs typeface="Calibri" panose="020F0502020204030204" pitchFamily="34" charset="0"/>
              </a:rPr>
              <a:t>Electronic structure, </a:t>
            </a:r>
            <a:r>
              <a:rPr lang="en-US" altLang="zh-CN" dirty="0" smtClean="0">
                <a:latin typeface="Calibri" panose="020F0502020204030204" pitchFamily="34" charset="0"/>
                <a:cs typeface="Calibri" panose="020F0502020204030204" pitchFamily="34" charset="0"/>
              </a:rPr>
              <a:t>Photonics, Surfaces</a:t>
            </a:r>
            <a:r>
              <a:rPr lang="en-US" altLang="zh-CN" dirty="0">
                <a:latin typeface="Calibri" panose="020F0502020204030204" pitchFamily="34" charset="0"/>
                <a:cs typeface="Calibri" panose="020F0502020204030204" pitchFamily="34" charset="0"/>
              </a:rPr>
              <a:t>, </a:t>
            </a:r>
            <a:r>
              <a:rPr lang="en-US" altLang="zh-CN" dirty="0" smtClean="0">
                <a:latin typeface="Calibri" panose="020F0502020204030204" pitchFamily="34" charset="0"/>
                <a:cs typeface="Calibri" panose="020F0502020204030204" pitchFamily="34" charset="0"/>
              </a:rPr>
              <a:t>Nanomaterials, Topology in soft matters.</a:t>
            </a:r>
            <a:endParaRPr lang="zh-CN" altLang="en-US" dirty="0">
              <a:latin typeface="Calibri" panose="020F0502020204030204" pitchFamily="34" charset="0"/>
              <a:cs typeface="Calibri" panose="020F0502020204030204" pitchFamily="34" charset="0"/>
            </a:endParaRPr>
          </a:p>
        </p:txBody>
      </p:sp>
      <p:sp>
        <p:nvSpPr>
          <p:cNvPr id="16" name="线形标注 1 15"/>
          <p:cNvSpPr/>
          <p:nvPr/>
        </p:nvSpPr>
        <p:spPr>
          <a:xfrm>
            <a:off x="4282949" y="3189661"/>
            <a:ext cx="4536503" cy="1383316"/>
          </a:xfrm>
          <a:prstGeom prst="borderCallout1">
            <a:avLst>
              <a:gd name="adj1" fmla="val 51027"/>
              <a:gd name="adj2" fmla="val 1151"/>
              <a:gd name="adj3" fmla="val 30556"/>
              <a:gd name="adj4" fmla="val -3109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dirty="0">
                <a:latin typeface="Calibri" panose="020F0502020204030204" pitchFamily="34" charset="0"/>
                <a:cs typeface="Calibri" panose="020F0502020204030204" pitchFamily="34" charset="0"/>
              </a:rPr>
              <a:t> </a:t>
            </a:r>
            <a:r>
              <a:rPr lang="en-US" altLang="zh-CN" dirty="0" smtClean="0">
                <a:latin typeface="Calibri" panose="020F0502020204030204" pitchFamily="34" charset="0"/>
                <a:cs typeface="Calibri" panose="020F0502020204030204" pitchFamily="34" charset="0"/>
              </a:rPr>
              <a:t>Complex </a:t>
            </a:r>
            <a:r>
              <a:rPr lang="en-US" altLang="zh-CN" dirty="0">
                <a:latin typeface="Calibri" panose="020F0502020204030204" pitchFamily="34" charset="0"/>
                <a:cs typeface="Calibri" panose="020F0502020204030204" pitchFamily="34" charset="0"/>
              </a:rPr>
              <a:t>fluids, </a:t>
            </a:r>
            <a:r>
              <a:rPr lang="en-US" altLang="zh-CN" dirty="0" smtClean="0">
                <a:latin typeface="Calibri" panose="020F0502020204030204" pitchFamily="34" charset="0"/>
                <a:cs typeface="Calibri" panose="020F0502020204030204" pitchFamily="34" charset="0"/>
              </a:rPr>
              <a:t>Polymers</a:t>
            </a:r>
            <a:r>
              <a:rPr lang="en-US" altLang="zh-CN" dirty="0">
                <a:latin typeface="Calibri" panose="020F0502020204030204" pitchFamily="34" charset="0"/>
                <a:cs typeface="Calibri" panose="020F0502020204030204" pitchFamily="34" charset="0"/>
              </a:rPr>
              <a:t>, </a:t>
            </a:r>
            <a:r>
              <a:rPr lang="en-US" altLang="zh-CN" dirty="0" smtClean="0">
                <a:latin typeface="Calibri" panose="020F0502020204030204" pitchFamily="34" charset="0"/>
                <a:cs typeface="Calibri" panose="020F0502020204030204" pitchFamily="34" charset="0"/>
              </a:rPr>
              <a:t>Liquid </a:t>
            </a:r>
            <a:r>
              <a:rPr lang="en-US" altLang="zh-CN" dirty="0">
                <a:latin typeface="Calibri" panose="020F0502020204030204" pitchFamily="34" charset="0"/>
                <a:cs typeface="Calibri" panose="020F0502020204030204" pitchFamily="34" charset="0"/>
              </a:rPr>
              <a:t>crystals, </a:t>
            </a:r>
            <a:r>
              <a:rPr lang="en-US" altLang="zh-CN" dirty="0" smtClean="0">
                <a:latin typeface="Calibri" panose="020F0502020204030204" pitchFamily="34" charset="0"/>
                <a:cs typeface="Calibri" panose="020F0502020204030204" pitchFamily="34" charset="0"/>
              </a:rPr>
              <a:t>Granular materials, Solid </a:t>
            </a:r>
            <a:r>
              <a:rPr lang="en-US" altLang="zh-CN" dirty="0">
                <a:latin typeface="Calibri" panose="020F0502020204030204" pitchFamily="34" charset="0"/>
                <a:cs typeface="Calibri" panose="020F0502020204030204" pitchFamily="34" charset="0"/>
              </a:rPr>
              <a:t>mechanics, </a:t>
            </a:r>
            <a:r>
              <a:rPr lang="en-US" altLang="zh-CN" dirty="0" smtClean="0">
                <a:latin typeface="Calibri" panose="020F0502020204030204" pitchFamily="34" charset="0"/>
                <a:cs typeface="Calibri" panose="020F0502020204030204" pitchFamily="34" charset="0"/>
              </a:rPr>
              <a:t>Fluid </a:t>
            </a:r>
            <a:r>
              <a:rPr lang="en-US" altLang="zh-CN" dirty="0">
                <a:latin typeface="Calibri" panose="020F0502020204030204" pitchFamily="34" charset="0"/>
                <a:cs typeface="Calibri" panose="020F0502020204030204" pitchFamily="34" charset="0"/>
              </a:rPr>
              <a:t>dynamics, </a:t>
            </a:r>
            <a:r>
              <a:rPr lang="en-US" altLang="zh-CN" dirty="0" smtClean="0">
                <a:latin typeface="Calibri" panose="020F0502020204030204" pitchFamily="34" charset="0"/>
                <a:cs typeface="Calibri" panose="020F0502020204030204" pitchFamily="34" charset="0"/>
              </a:rPr>
              <a:t>Plasma </a:t>
            </a:r>
            <a:r>
              <a:rPr lang="en-US" altLang="zh-CN" dirty="0">
                <a:latin typeface="Calibri" panose="020F0502020204030204" pitchFamily="34" charset="0"/>
                <a:cs typeface="Calibri" panose="020F0502020204030204" pitchFamily="34" charset="0"/>
              </a:rPr>
              <a:t>physics, </a:t>
            </a:r>
            <a:r>
              <a:rPr lang="en-US" altLang="zh-CN" dirty="0" smtClean="0">
                <a:latin typeface="Calibri" panose="020F0502020204030204" pitchFamily="34" charset="0"/>
                <a:cs typeface="Calibri" panose="020F0502020204030204" pitchFamily="34" charset="0"/>
              </a:rPr>
              <a:t>Computational </a:t>
            </a:r>
            <a:r>
              <a:rPr lang="en-US" altLang="zh-CN" dirty="0">
                <a:latin typeface="Calibri" panose="020F0502020204030204" pitchFamily="34" charset="0"/>
                <a:cs typeface="Calibri" panose="020F0502020204030204" pitchFamily="34" charset="0"/>
              </a:rPr>
              <a:t>physics, </a:t>
            </a:r>
            <a:r>
              <a:rPr lang="en-US" altLang="zh-CN" dirty="0" smtClean="0">
                <a:latin typeface="Calibri" panose="020F0502020204030204" pitchFamily="34" charset="0"/>
                <a:cs typeface="Calibri" panose="020F0502020204030204" pitchFamily="34" charset="0"/>
              </a:rPr>
              <a:t>Networks</a:t>
            </a:r>
            <a:r>
              <a:rPr lang="en-US" altLang="zh-CN" dirty="0">
                <a:latin typeface="Calibri" panose="020F0502020204030204" pitchFamily="34" charset="0"/>
                <a:cs typeface="Calibri" panose="020F0502020204030204" pitchFamily="34" charset="0"/>
              </a:rPr>
              <a:t>, and </a:t>
            </a:r>
            <a:r>
              <a:rPr lang="en-US" altLang="zh-CN" dirty="0" smtClean="0">
                <a:latin typeface="Calibri" panose="020F0502020204030204" pitchFamily="34" charset="0"/>
                <a:cs typeface="Calibri" panose="020F0502020204030204" pitchFamily="34" charset="0"/>
              </a:rPr>
              <a:t>Complex </a:t>
            </a:r>
            <a:r>
              <a:rPr lang="en-US" altLang="zh-CN" dirty="0">
                <a:latin typeface="Calibri" panose="020F0502020204030204" pitchFamily="34" charset="0"/>
                <a:cs typeface="Calibri" panose="020F0502020204030204" pitchFamily="34" charset="0"/>
              </a:rPr>
              <a:t>systems.</a:t>
            </a:r>
            <a:endParaRPr lang="zh-CN" altLang="en-US" dirty="0">
              <a:latin typeface="Calibri" panose="020F0502020204030204" pitchFamily="34" charset="0"/>
              <a:cs typeface="Calibri" panose="020F0502020204030204" pitchFamily="34" charset="0"/>
            </a:endParaRPr>
          </a:p>
        </p:txBody>
      </p:sp>
      <p:sp>
        <p:nvSpPr>
          <p:cNvPr id="17" name="线形标注 1 16"/>
          <p:cNvSpPr/>
          <p:nvPr/>
        </p:nvSpPr>
        <p:spPr>
          <a:xfrm>
            <a:off x="4282948" y="4737658"/>
            <a:ext cx="4536503" cy="1140461"/>
          </a:xfrm>
          <a:prstGeom prst="borderCallout1">
            <a:avLst>
              <a:gd name="adj1" fmla="val 51027"/>
              <a:gd name="adj2" fmla="val 1151"/>
              <a:gd name="adj3" fmla="val -32145"/>
              <a:gd name="adj4" fmla="val -30874"/>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ln>
            <a:solidFill>
              <a:srgbClr val="7030A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dirty="0" smtClean="0">
                <a:latin typeface="Calibri" panose="020F0502020204030204" pitchFamily="34" charset="0"/>
                <a:cs typeface="Calibri" panose="020F0502020204030204" pitchFamily="34" charset="0"/>
              </a:rPr>
              <a:t>Biomedical engineering, Device, Renewable energy, Geophysics, Nanotechnology, Optoelectronics, Quantum </a:t>
            </a:r>
            <a:r>
              <a:rPr lang="en-US" altLang="zh-CN" dirty="0">
                <a:latin typeface="Calibri" panose="020F0502020204030204" pitchFamily="34" charset="0"/>
                <a:cs typeface="Calibri" panose="020F0502020204030204" pitchFamily="34" charset="0"/>
              </a:rPr>
              <a:t>information </a:t>
            </a:r>
            <a:r>
              <a:rPr lang="en-US" altLang="zh-CN" dirty="0" smtClean="0">
                <a:latin typeface="Calibri" panose="020F0502020204030204" pitchFamily="34" charset="0"/>
                <a:cs typeface="Calibri" panose="020F0502020204030204" pitchFamily="34" charset="0"/>
              </a:rPr>
              <a:t>processing</a:t>
            </a:r>
            <a:r>
              <a:rPr lang="en-US" altLang="zh-CN" dirty="0">
                <a:latin typeface="Calibri" panose="020F0502020204030204" pitchFamily="34" charset="0"/>
                <a:cs typeface="Calibri" panose="020F0502020204030204" pitchFamily="34" charset="0"/>
              </a:rPr>
              <a:t>.</a:t>
            </a:r>
            <a:endParaRPr lang="zh-CN" altLang="en-US" dirty="0">
              <a:latin typeface="Calibri" panose="020F0502020204030204" pitchFamily="34" charset="0"/>
              <a:cs typeface="Calibri" panose="020F0502020204030204" pitchFamily="34" charset="0"/>
            </a:endParaRPr>
          </a:p>
        </p:txBody>
      </p:sp>
      <p:sp>
        <p:nvSpPr>
          <p:cNvPr id="18" name="线形标注 1 17"/>
          <p:cNvSpPr/>
          <p:nvPr/>
        </p:nvSpPr>
        <p:spPr>
          <a:xfrm>
            <a:off x="4282948" y="6028936"/>
            <a:ext cx="4536503" cy="523874"/>
          </a:xfrm>
          <a:prstGeom prst="borderCallout1">
            <a:avLst>
              <a:gd name="adj1" fmla="val 51027"/>
              <a:gd name="adj2" fmla="val 1151"/>
              <a:gd name="adj3" fmla="val -188515"/>
              <a:gd name="adj4" fmla="val -29839"/>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dirty="0" smtClean="0">
                <a:latin typeface="Calibri" panose="020F0502020204030204" pitchFamily="34" charset="0"/>
                <a:cs typeface="Calibri" panose="020F0502020204030204" pitchFamily="34" charset="0"/>
              </a:rPr>
              <a:t>Teaching and learning</a:t>
            </a:r>
            <a:endParaRPr lang="zh-CN" altLang="en-US" dirty="0">
              <a:latin typeface="Calibri" panose="020F0502020204030204" pitchFamily="34" charset="0"/>
              <a:cs typeface="Calibri" panose="020F0502020204030204" pitchFamily="34" charset="0"/>
            </a:endParaRPr>
          </a:p>
        </p:txBody>
      </p:sp>
      <p:sp>
        <p:nvSpPr>
          <p:cNvPr id="14" name="内容占位符 2"/>
          <p:cNvSpPr>
            <a:spLocks noGrp="1"/>
          </p:cNvSpPr>
          <p:nvPr>
            <p:ph idx="1"/>
          </p:nvPr>
        </p:nvSpPr>
        <p:spPr>
          <a:xfrm>
            <a:off x="392498" y="1711349"/>
            <a:ext cx="8643998" cy="4525963"/>
          </a:xfrm>
        </p:spPr>
        <p:txBody>
          <a:bodyPr/>
          <a:lstStyle/>
          <a:p>
            <a:pPr lvl="0">
              <a:lnSpc>
                <a:spcPct val="150000"/>
              </a:lnSpc>
            </a:pPr>
            <a:r>
              <a:rPr lang="en-US" altLang="zh-CN" sz="1800" b="1" dirty="0" smtClean="0"/>
              <a:t>APS</a:t>
            </a:r>
            <a:r>
              <a:rPr lang="zh-CN" altLang="en-US" sz="1800" b="1" dirty="0" smtClean="0"/>
              <a:t>各刊研究主题</a:t>
            </a:r>
            <a:endParaRPr lang="zh-CN" altLang="zh-CN" sz="1800" dirty="0"/>
          </a:p>
        </p:txBody>
      </p:sp>
    </p:spTree>
    <p:extLst>
      <p:ext uri="{BB962C8B-B14F-4D97-AF65-F5344CB8AC3E}">
        <p14:creationId xmlns:p14="http://schemas.microsoft.com/office/powerpoint/2010/main" val="404281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randombar(horizontal)">
                                      <p:cBhvr>
                                        <p:cTn id="16" dur="500"/>
                                        <p:tgtEl>
                                          <p:spTgt spid="1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17" grpId="0" animBg="1"/>
      <p:bldP spid="18"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橙红色">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4107</TotalTime>
  <Words>3269</Words>
  <Application>Microsoft Office PowerPoint</Application>
  <PresentationFormat>全屏显示(4:3)</PresentationFormat>
  <Paragraphs>440</Paragraphs>
  <Slides>36</Slides>
  <Notes>35</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36</vt:i4>
      </vt:variant>
    </vt:vector>
  </HeadingPairs>
  <TitlesOfParts>
    <vt:vector size="46" baseType="lpstr">
      <vt:lpstr>华文仿宋</vt:lpstr>
      <vt:lpstr>宋体</vt:lpstr>
      <vt:lpstr>微软雅黑</vt:lpstr>
      <vt:lpstr>Arial</vt:lpstr>
      <vt:lpstr>Calibri</vt:lpstr>
      <vt:lpstr>Times New Roman</vt:lpstr>
      <vt:lpstr>Tw Cen MT</vt:lpstr>
      <vt:lpstr>Office 主题</vt:lpstr>
      <vt:lpstr>自定义设计方案</vt:lpstr>
      <vt:lpstr>1_Office 主题</vt:lpstr>
      <vt:lpstr>物理类全文数据库培训 APS/OSA/SPIE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Angela-Shi</dc:creator>
  <cp:lastModifiedBy>maryann</cp:lastModifiedBy>
  <cp:revision>384</cp:revision>
  <dcterms:created xsi:type="dcterms:W3CDTF">2013-09-26T02:25:02Z</dcterms:created>
  <dcterms:modified xsi:type="dcterms:W3CDTF">2019-12-05T10:08:31Z</dcterms:modified>
</cp:coreProperties>
</file>