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282" r:id="rId2"/>
    <p:sldId id="285" r:id="rId3"/>
    <p:sldId id="280" r:id="rId4"/>
    <p:sldId id="284" r:id="rId5"/>
    <p:sldId id="266" r:id="rId6"/>
    <p:sldId id="267" r:id="rId7"/>
    <p:sldId id="271" r:id="rId8"/>
    <p:sldId id="287" r:id="rId9"/>
    <p:sldId id="288" r:id="rId10"/>
    <p:sldId id="274" r:id="rId11"/>
    <p:sldId id="277" r:id="rId12"/>
    <p:sldId id="275" r:id="rId13"/>
    <p:sldId id="272" r:id="rId14"/>
    <p:sldId id="278" r:id="rId15"/>
    <p:sldId id="273" r:id="rId16"/>
    <p:sldId id="297" r:id="rId17"/>
    <p:sldId id="298" r:id="rId18"/>
    <p:sldId id="299" r:id="rId19"/>
    <p:sldId id="302" r:id="rId20"/>
    <p:sldId id="303" r:id="rId21"/>
    <p:sldId id="304" r:id="rId22"/>
    <p:sldId id="305" r:id="rId23"/>
    <p:sldId id="306" r:id="rId24"/>
    <p:sldId id="311" r:id="rId25"/>
    <p:sldId id="313" r:id="rId26"/>
    <p:sldId id="312" r:id="rId27"/>
    <p:sldId id="342" r:id="rId28"/>
    <p:sldId id="314" r:id="rId29"/>
    <p:sldId id="343" r:id="rId30"/>
    <p:sldId id="322" r:id="rId31"/>
    <p:sldId id="323" r:id="rId32"/>
    <p:sldId id="330" r:id="rId33"/>
    <p:sldId id="331" r:id="rId34"/>
    <p:sldId id="334" r:id="rId35"/>
    <p:sldId id="335" r:id="rId36"/>
    <p:sldId id="340" r:id="rId3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微软雅黑 Light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微软雅黑 Light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微软雅黑 Light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微软雅黑 Light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微软雅黑 Light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微软雅黑 Light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微软雅黑 Light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微软雅黑 Light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微软雅黑 Ligh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4" autoAdjust="0"/>
    <p:restoredTop sz="94627" autoAdjust="0"/>
  </p:normalViewPr>
  <p:slideViewPr>
    <p:cSldViewPr snapToGrid="0">
      <p:cViewPr varScale="1">
        <p:scale>
          <a:sx n="103" d="100"/>
          <a:sy n="103" d="100"/>
        </p:scale>
        <p:origin x="1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E5A4A-DB16-2F41-AA19-F4B714DFC737}" type="datetimeFigureOut">
              <a:rPr kumimoji="1" lang="zh-CN" altLang="en-US" smtClean="0"/>
              <a:pPr/>
              <a:t>2019/12/6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D412F-1CE0-EE4F-9003-A60E5EE613D2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2375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微软雅黑 Light"/>
                <a:ea typeface="微软雅黑 Light"/>
              </a:defRPr>
            </a:lvl1pPr>
          </a:lstStyle>
          <a:p>
            <a:endParaRPr lang="zh-CN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微软雅黑 Light"/>
                <a:ea typeface="微软雅黑 Light"/>
              </a:defRPr>
            </a:lvl1pPr>
          </a:lstStyle>
          <a:p>
            <a:fld id="{46B84C04-5F9D-4104-97C1-A55C6F052BCD}" type="datetimeFigureOut">
              <a:rPr lang="zh-CN" altLang="en-US"/>
              <a:pPr/>
              <a:t>2019/12/6</a:t>
            </a:fld>
            <a:endParaRPr lang="en-US" altLang="zh-CN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微软雅黑 Light"/>
                <a:ea typeface="微软雅黑 Light"/>
              </a:defRPr>
            </a:lvl1pPr>
          </a:lstStyle>
          <a:p>
            <a:endParaRPr lang="en-US" altLang="zh-CN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微软雅黑 Light"/>
                <a:ea typeface="微软雅黑 Light"/>
              </a:defRPr>
            </a:lvl1pPr>
          </a:lstStyle>
          <a:p>
            <a:fld id="{34BBF56D-FBEA-4A7F-80DB-2D458294229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5446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7023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94882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7"/>
          <p:cNvCxnSpPr/>
          <p:nvPr userDrawn="1"/>
        </p:nvCxnSpPr>
        <p:spPr>
          <a:xfrm>
            <a:off x="598488" y="900113"/>
            <a:ext cx="794702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9"/>
          <p:cNvSpPr/>
          <p:nvPr userDrawn="1"/>
        </p:nvSpPr>
        <p:spPr>
          <a:xfrm>
            <a:off x="8442325" y="6337300"/>
            <a:ext cx="204788" cy="228600"/>
          </a:xfrm>
          <a:custGeom>
            <a:avLst/>
            <a:gdLst>
              <a:gd name="connsiteX0" fmla="*/ 1124365 w 2248729"/>
              <a:gd name="connsiteY0" fmla="*/ 0 h 2507353"/>
              <a:gd name="connsiteX1" fmla="*/ 1257442 w 2248729"/>
              <a:gd name="connsiteY1" fmla="*/ 31576 h 2507353"/>
              <a:gd name="connsiteX2" fmla="*/ 2115652 w 2248729"/>
              <a:gd name="connsiteY2" fmla="*/ 527274 h 2507353"/>
              <a:gd name="connsiteX3" fmla="*/ 2248729 w 2248729"/>
              <a:gd name="connsiteY3" fmla="*/ 758148 h 2507353"/>
              <a:gd name="connsiteX4" fmla="*/ 2248729 w 2248729"/>
              <a:gd name="connsiteY4" fmla="*/ 1749546 h 2507353"/>
              <a:gd name="connsiteX5" fmla="*/ 2115652 w 2248729"/>
              <a:gd name="connsiteY5" fmla="*/ 1980419 h 2507353"/>
              <a:gd name="connsiteX6" fmla="*/ 1257442 w 2248729"/>
              <a:gd name="connsiteY6" fmla="*/ 2474760 h 2507353"/>
              <a:gd name="connsiteX7" fmla="*/ 991288 w 2248729"/>
              <a:gd name="connsiteY7" fmla="*/ 2474760 h 2507353"/>
              <a:gd name="connsiteX8" fmla="*/ 133077 w 2248729"/>
              <a:gd name="connsiteY8" fmla="*/ 1980419 h 2507353"/>
              <a:gd name="connsiteX9" fmla="*/ 0 w 2248729"/>
              <a:gd name="connsiteY9" fmla="*/ 1749546 h 2507353"/>
              <a:gd name="connsiteX10" fmla="*/ 0 w 2248729"/>
              <a:gd name="connsiteY10" fmla="*/ 758148 h 2507353"/>
              <a:gd name="connsiteX11" fmla="*/ 133077 w 2248729"/>
              <a:gd name="connsiteY11" fmla="*/ 527274 h 2507353"/>
              <a:gd name="connsiteX12" fmla="*/ 991288 w 2248729"/>
              <a:gd name="connsiteY12" fmla="*/ 31576 h 2507353"/>
              <a:gd name="connsiteX13" fmla="*/ 1124365 w 2248729"/>
              <a:gd name="connsiteY13" fmla="*/ 0 h 250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729" h="2507353">
                <a:moveTo>
                  <a:pt x="1124365" y="0"/>
                </a:moveTo>
                <a:cubicBezTo>
                  <a:pt x="1172571" y="0"/>
                  <a:pt x="1220778" y="10526"/>
                  <a:pt x="1257442" y="31576"/>
                </a:cubicBezTo>
                <a:cubicBezTo>
                  <a:pt x="2115652" y="527274"/>
                  <a:pt x="2115652" y="527274"/>
                  <a:pt x="2115652" y="527274"/>
                </a:cubicBezTo>
                <a:cubicBezTo>
                  <a:pt x="2188980" y="569375"/>
                  <a:pt x="2248729" y="672589"/>
                  <a:pt x="2248729" y="758148"/>
                </a:cubicBezTo>
                <a:cubicBezTo>
                  <a:pt x="2248729" y="1749546"/>
                  <a:pt x="2248729" y="1749546"/>
                  <a:pt x="2248729" y="1749546"/>
                </a:cubicBezTo>
                <a:cubicBezTo>
                  <a:pt x="2248729" y="1833746"/>
                  <a:pt x="2188980" y="1936960"/>
                  <a:pt x="2115652" y="1980419"/>
                </a:cubicBezTo>
                <a:cubicBezTo>
                  <a:pt x="1257442" y="2474760"/>
                  <a:pt x="1257442" y="2474760"/>
                  <a:pt x="1257442" y="2474760"/>
                </a:cubicBezTo>
                <a:cubicBezTo>
                  <a:pt x="1184114" y="2518218"/>
                  <a:pt x="1064616" y="2518218"/>
                  <a:pt x="991288" y="2474760"/>
                </a:cubicBezTo>
                <a:cubicBezTo>
                  <a:pt x="133077" y="1980419"/>
                  <a:pt x="133077" y="1980419"/>
                  <a:pt x="133077" y="1980419"/>
                </a:cubicBezTo>
                <a:cubicBezTo>
                  <a:pt x="59749" y="1936960"/>
                  <a:pt x="0" y="1833746"/>
                  <a:pt x="0" y="1749546"/>
                </a:cubicBezTo>
                <a:lnTo>
                  <a:pt x="0" y="758148"/>
                </a:lnTo>
                <a:cubicBezTo>
                  <a:pt x="0" y="672589"/>
                  <a:pt x="59749" y="569375"/>
                  <a:pt x="133077" y="527274"/>
                </a:cubicBezTo>
                <a:cubicBezTo>
                  <a:pt x="991288" y="31576"/>
                  <a:pt x="991288" y="31576"/>
                  <a:pt x="991288" y="31576"/>
                </a:cubicBezTo>
                <a:cubicBezTo>
                  <a:pt x="1027952" y="10526"/>
                  <a:pt x="1076158" y="0"/>
                  <a:pt x="1124365" y="0"/>
                </a:cubicBezTo>
                <a:close/>
              </a:path>
            </a:pathLst>
          </a:custGeom>
          <a:solidFill>
            <a:schemeClr val="accent1"/>
          </a:solidFill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00" dirty="0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507999" y="377834"/>
            <a:ext cx="4826002" cy="43520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zh-CN" altLang="en-US" sz="2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3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5511800" y="486019"/>
            <a:ext cx="3091542" cy="327016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buNone/>
              <a:defRPr lang="zh-CN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2"/>
          </p:nvPr>
        </p:nvSpPr>
        <p:spPr>
          <a:xfrm>
            <a:off x="3505200" y="6295056"/>
            <a:ext cx="4921859" cy="303121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buNone/>
              <a:defRPr lang="zh-CN" alt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pic>
        <p:nvPicPr>
          <p:cNvPr id="2" name="图片 1" descr="板式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66A1B-E941-449E-AAAE-22DE329AA917}" type="datetimeFigureOut">
              <a:rPr lang="zh-CN" altLang="en-US"/>
              <a:pPr>
                <a:defRPr/>
              </a:pPr>
              <a:t>2019/12/6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4B9B6-5AF1-48CD-B1EA-85A55E1E2E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5" name="图片 4" descr="板式内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7"/>
          <p:cNvCxnSpPr/>
          <p:nvPr userDrawn="1"/>
        </p:nvCxnSpPr>
        <p:spPr>
          <a:xfrm>
            <a:off x="598488" y="900113"/>
            <a:ext cx="794702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9"/>
          <p:cNvSpPr/>
          <p:nvPr userDrawn="1"/>
        </p:nvSpPr>
        <p:spPr>
          <a:xfrm>
            <a:off x="8442325" y="6337300"/>
            <a:ext cx="204788" cy="228600"/>
          </a:xfrm>
          <a:custGeom>
            <a:avLst/>
            <a:gdLst>
              <a:gd name="connsiteX0" fmla="*/ 1124365 w 2248729"/>
              <a:gd name="connsiteY0" fmla="*/ 0 h 2507353"/>
              <a:gd name="connsiteX1" fmla="*/ 1257442 w 2248729"/>
              <a:gd name="connsiteY1" fmla="*/ 31576 h 2507353"/>
              <a:gd name="connsiteX2" fmla="*/ 2115652 w 2248729"/>
              <a:gd name="connsiteY2" fmla="*/ 527274 h 2507353"/>
              <a:gd name="connsiteX3" fmla="*/ 2248729 w 2248729"/>
              <a:gd name="connsiteY3" fmla="*/ 758148 h 2507353"/>
              <a:gd name="connsiteX4" fmla="*/ 2248729 w 2248729"/>
              <a:gd name="connsiteY4" fmla="*/ 1749546 h 2507353"/>
              <a:gd name="connsiteX5" fmla="*/ 2115652 w 2248729"/>
              <a:gd name="connsiteY5" fmla="*/ 1980419 h 2507353"/>
              <a:gd name="connsiteX6" fmla="*/ 1257442 w 2248729"/>
              <a:gd name="connsiteY6" fmla="*/ 2474760 h 2507353"/>
              <a:gd name="connsiteX7" fmla="*/ 991288 w 2248729"/>
              <a:gd name="connsiteY7" fmla="*/ 2474760 h 2507353"/>
              <a:gd name="connsiteX8" fmla="*/ 133077 w 2248729"/>
              <a:gd name="connsiteY8" fmla="*/ 1980419 h 2507353"/>
              <a:gd name="connsiteX9" fmla="*/ 0 w 2248729"/>
              <a:gd name="connsiteY9" fmla="*/ 1749546 h 2507353"/>
              <a:gd name="connsiteX10" fmla="*/ 0 w 2248729"/>
              <a:gd name="connsiteY10" fmla="*/ 758148 h 2507353"/>
              <a:gd name="connsiteX11" fmla="*/ 133077 w 2248729"/>
              <a:gd name="connsiteY11" fmla="*/ 527274 h 2507353"/>
              <a:gd name="connsiteX12" fmla="*/ 991288 w 2248729"/>
              <a:gd name="connsiteY12" fmla="*/ 31576 h 2507353"/>
              <a:gd name="connsiteX13" fmla="*/ 1124365 w 2248729"/>
              <a:gd name="connsiteY13" fmla="*/ 0 h 250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729" h="2507353">
                <a:moveTo>
                  <a:pt x="1124365" y="0"/>
                </a:moveTo>
                <a:cubicBezTo>
                  <a:pt x="1172571" y="0"/>
                  <a:pt x="1220778" y="10526"/>
                  <a:pt x="1257442" y="31576"/>
                </a:cubicBezTo>
                <a:cubicBezTo>
                  <a:pt x="2115652" y="527274"/>
                  <a:pt x="2115652" y="527274"/>
                  <a:pt x="2115652" y="527274"/>
                </a:cubicBezTo>
                <a:cubicBezTo>
                  <a:pt x="2188980" y="569375"/>
                  <a:pt x="2248729" y="672589"/>
                  <a:pt x="2248729" y="758148"/>
                </a:cubicBezTo>
                <a:cubicBezTo>
                  <a:pt x="2248729" y="1749546"/>
                  <a:pt x="2248729" y="1749546"/>
                  <a:pt x="2248729" y="1749546"/>
                </a:cubicBezTo>
                <a:cubicBezTo>
                  <a:pt x="2248729" y="1833746"/>
                  <a:pt x="2188980" y="1936960"/>
                  <a:pt x="2115652" y="1980419"/>
                </a:cubicBezTo>
                <a:cubicBezTo>
                  <a:pt x="1257442" y="2474760"/>
                  <a:pt x="1257442" y="2474760"/>
                  <a:pt x="1257442" y="2474760"/>
                </a:cubicBezTo>
                <a:cubicBezTo>
                  <a:pt x="1184114" y="2518218"/>
                  <a:pt x="1064616" y="2518218"/>
                  <a:pt x="991288" y="2474760"/>
                </a:cubicBezTo>
                <a:cubicBezTo>
                  <a:pt x="133077" y="1980419"/>
                  <a:pt x="133077" y="1980419"/>
                  <a:pt x="133077" y="1980419"/>
                </a:cubicBezTo>
                <a:cubicBezTo>
                  <a:pt x="59749" y="1936960"/>
                  <a:pt x="0" y="1833746"/>
                  <a:pt x="0" y="1749546"/>
                </a:cubicBezTo>
                <a:lnTo>
                  <a:pt x="0" y="758148"/>
                </a:lnTo>
                <a:cubicBezTo>
                  <a:pt x="0" y="672589"/>
                  <a:pt x="59749" y="569375"/>
                  <a:pt x="133077" y="527274"/>
                </a:cubicBezTo>
                <a:cubicBezTo>
                  <a:pt x="991288" y="31576"/>
                  <a:pt x="991288" y="31576"/>
                  <a:pt x="991288" y="31576"/>
                </a:cubicBezTo>
                <a:cubicBezTo>
                  <a:pt x="1027952" y="10526"/>
                  <a:pt x="1076158" y="0"/>
                  <a:pt x="1124365" y="0"/>
                </a:cubicBezTo>
                <a:close/>
              </a:path>
            </a:pathLst>
          </a:custGeom>
          <a:solidFill>
            <a:schemeClr val="accent1"/>
          </a:solidFill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00" dirty="0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507999" y="377834"/>
            <a:ext cx="4826002" cy="43520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zh-CN" altLang="en-US" sz="2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3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5511800" y="486019"/>
            <a:ext cx="3091542" cy="327016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buNone/>
              <a:defRPr lang="zh-CN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2"/>
          </p:nvPr>
        </p:nvSpPr>
        <p:spPr>
          <a:xfrm>
            <a:off x="3505200" y="6295056"/>
            <a:ext cx="4921859" cy="303121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buNone/>
              <a:defRPr lang="zh-CN" alt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pic>
        <p:nvPicPr>
          <p:cNvPr id="3" name="图片 2" descr="图片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0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DC57D-700A-422E-BF8F-222358715F0D}" type="datetimeFigureOut">
              <a:rPr lang="zh-CN" altLang="en-US"/>
              <a:pPr>
                <a:defRPr/>
              </a:pPr>
              <a:t>2019/12/6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88D87-4172-49E8-B4D1-C0B741B1565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384D4-6365-4021-8239-F28162714281}" type="datetimeFigureOut">
              <a:rPr lang="zh-CN" altLang="en-US"/>
              <a:pPr>
                <a:defRPr/>
              </a:pPr>
              <a:t>2019/12/6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AA062-62EC-40DB-A065-C917DEA2D70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F6839-63B8-4247-91AE-C8BB440AB693}" type="datetimeFigureOut">
              <a:rPr lang="zh-CN" altLang="en-US"/>
              <a:pPr>
                <a:defRPr/>
              </a:pPr>
              <a:t>2019/12/6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68ED0-C087-4174-BCE1-B6FB5D17CD4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6AC80C6-6F0B-4324-B299-DF187A9EB29D}" type="datetimeFigureOut">
              <a:rPr lang="zh-CN" altLang="en-US"/>
              <a:pPr>
                <a:defRPr/>
              </a:pPr>
              <a:t>2019/12/6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2182A0C-FB6D-42F7-B342-01E8952DD9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5" r:id="rId2"/>
    <p:sldLayoutId id="2147483678" r:id="rId3"/>
    <p:sldLayoutId id="2147483679" r:id="rId4"/>
    <p:sldLayoutId id="2147483682" r:id="rId5"/>
    <p:sldLayoutId id="2147483683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微软雅黑 Light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微软雅黑 Light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微软雅黑 Light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微软雅黑 Light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微软雅黑 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journal.hep.com.cn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.hep.com.c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journalsubmission.hep.com.cn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journal.hep.com.cn/hep/EN/column/column22379.shtml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hyperlink" Target="http://www.wanfangdata.com.cn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ringerlink.com/" TargetMode="External"/><Relationship Id="rId5" Type="http://schemas.openxmlformats.org/officeDocument/2006/relationships/hyperlink" Target="http://journal.hep.com.cn/" TargetMode="External"/><Relationship Id="rId4" Type="http://schemas.openxmlformats.org/officeDocument/2006/relationships/hyperlink" Target="http://hep.calis.edu.cn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875529" y="5372903"/>
            <a:ext cx="1392942" cy="571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bg1"/>
                </a:solidFill>
                <a:latin typeface="+mn-ea"/>
                <a:ea typeface="+mn-ea"/>
              </a:rPr>
              <a:t>高等教育出版社</a:t>
            </a:r>
            <a:endParaRPr lang="en-US" altLang="zh-CN" sz="11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bg1"/>
                </a:solidFill>
                <a:latin typeface="+mn-ea"/>
                <a:ea typeface="+mn-ea"/>
              </a:rPr>
              <a:t>2016年3月</a:t>
            </a:r>
            <a:endParaRPr lang="zh-CN" altLang="en-US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0596" y="3009355"/>
            <a:ext cx="133920" cy="82296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48061" y="2970825"/>
            <a:ext cx="6650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Calibri" pitchFamily="34" charset="0"/>
                <a:ea typeface="黑体" pitchFamily="49" charset="-122"/>
              </a:rPr>
              <a:t>前沿（Frontiers）系列英文学术期刊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533619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    高等教育出版社有限公司</a:t>
            </a:r>
            <a:endParaRPr lang="zh-CN" altLang="en-US" sz="2400" dirty="0">
              <a:latin typeface="隶书" pitchFamily="49" charset="-122"/>
              <a:ea typeface="隶书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Calibri" pitchFamily="34" charset="0"/>
                <a:ea typeface="隶书" pitchFamily="49" charset="-122"/>
              </a:rPr>
              <a:t>           201</a:t>
            </a:r>
            <a:r>
              <a:rPr lang="en-US" altLang="zh-CN" sz="2400" dirty="0" smtClean="0">
                <a:latin typeface="Calibri" pitchFamily="34" charset="0"/>
                <a:ea typeface="隶书" pitchFamily="49" charset="-122"/>
              </a:rPr>
              <a:t>9</a:t>
            </a:r>
            <a:r>
              <a:rPr lang="zh-CN" altLang="en-US" sz="2400" dirty="0" smtClean="0">
                <a:latin typeface="Calibri" pitchFamily="34" charset="0"/>
                <a:ea typeface="隶书" pitchFamily="49" charset="-122"/>
              </a:rPr>
              <a:t>年</a:t>
            </a:r>
            <a:endParaRPr lang="zh-CN" altLang="en-US" sz="2400" dirty="0">
              <a:latin typeface="Calibri" pitchFamily="34" charset="0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0" y="0"/>
            <a:ext cx="9144000" cy="6858000"/>
          </a:xfrm>
          <a:prstGeom prst="rect">
            <a:avLst/>
          </a:prstGeom>
        </p:spPr>
      </p:pic>
      <p:sp>
        <p:nvSpPr>
          <p:cNvPr id="4" name="圆角矩形 3"/>
          <p:cNvSpPr>
            <a:spLocks noChangeAspect="1"/>
          </p:cNvSpPr>
          <p:nvPr/>
        </p:nvSpPr>
        <p:spPr>
          <a:xfrm>
            <a:off x="3572508" y="2485016"/>
            <a:ext cx="1031765" cy="35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00" b="1" dirty="0" smtClean="0">
                <a:solidFill>
                  <a:srgbClr val="365FAA"/>
                </a:solidFill>
                <a:latin typeface="微软雅黑"/>
              </a:rPr>
              <a:t>前沿系列</a:t>
            </a:r>
            <a:endParaRPr lang="zh-CN" altLang="en-US" sz="1300" b="1" dirty="0">
              <a:solidFill>
                <a:srgbClr val="365FAA"/>
              </a:solidFill>
              <a:latin typeface="微软雅黑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583620" y="3717925"/>
            <a:ext cx="2187646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6"/>
          <p:cNvSpPr txBox="1">
            <a:spLocks noChangeArrowheads="1"/>
          </p:cNvSpPr>
          <p:nvPr/>
        </p:nvSpPr>
        <p:spPr bwMode="auto">
          <a:xfrm>
            <a:off x="3226433" y="3853262"/>
            <a:ext cx="28989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+mj-ea"/>
                <a:ea typeface="+mj-ea"/>
              </a:rPr>
              <a:t>Frontiers Journals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26433" y="2925635"/>
            <a:ext cx="28989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400" dirty="0" smtClean="0">
                <a:solidFill>
                  <a:srgbClr val="FFFFFF"/>
                </a:solidFill>
                <a:latin typeface="微软雅黑"/>
                <a:ea typeface="微软雅黑"/>
                <a:cs typeface="+mn-cs"/>
              </a:rPr>
              <a:t>国际化发展</a:t>
            </a:r>
            <a:endParaRPr lang="zh-CN" altLang="en-US" sz="2800" b="1" spc="400" dirty="0">
              <a:solidFill>
                <a:srgbClr val="FFFFFF"/>
              </a:solidFill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1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69171" y="1138534"/>
            <a:ext cx="7449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000" b="1" dirty="0"/>
          </a:p>
        </p:txBody>
      </p:sp>
      <p:sp>
        <p:nvSpPr>
          <p:cNvPr id="5" name="矩形 4"/>
          <p:cNvSpPr/>
          <p:nvPr/>
        </p:nvSpPr>
        <p:spPr>
          <a:xfrm>
            <a:off x="597048" y="1236745"/>
            <a:ext cx="811664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  <a:buClr>
                <a:srgbClr val="C00000"/>
              </a:buClr>
            </a:pPr>
            <a:endParaRPr lang="zh-CN" altLang="en-US" sz="2000" dirty="0" smtClean="0">
              <a:latin typeface="黑体" pitchFamily="49" charset="-122"/>
              <a:ea typeface="黑体" pitchFamily="49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en-US" altLang="zh-CN" sz="2000" dirty="0" smtClean="0">
              <a:ea typeface="黑体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</a:pPr>
            <a:endParaRPr lang="en-US" altLang="zh-CN" b="1" dirty="0" smtClean="0">
              <a:solidFill>
                <a:srgbClr val="002060"/>
              </a:solidFill>
              <a:ea typeface="黑体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</a:pPr>
            <a:endParaRPr lang="en-US" altLang="zh-CN" b="1" dirty="0" smtClean="0">
              <a:solidFill>
                <a:srgbClr val="002060"/>
              </a:solidFill>
              <a:ea typeface="黑体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</a:pPr>
            <a:endParaRPr lang="en-US" altLang="zh-CN" b="1" dirty="0" smtClean="0">
              <a:solidFill>
                <a:srgbClr val="002060"/>
              </a:solidFill>
              <a:ea typeface="黑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53119" y="791590"/>
            <a:ext cx="2297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zh-CN" altLang="en-US" sz="2800" b="1" dirty="0" smtClean="0">
                <a:solidFill>
                  <a:srgbClr val="0070C0"/>
                </a:solidFill>
                <a:latin typeface="华文细黑" pitchFamily="2" charset="-122"/>
                <a:ea typeface="华文细黑" pitchFamily="2" charset="-122"/>
                <a:cs typeface="Arial" pitchFamily="34" charset="0"/>
              </a:rPr>
              <a:t>与国际接轨</a:t>
            </a:r>
            <a:endParaRPr lang="zh-CN" altLang="en-US" sz="2800" b="1" dirty="0">
              <a:solidFill>
                <a:srgbClr val="0070C0"/>
              </a:solidFill>
              <a:latin typeface="华文细黑" pitchFamily="2" charset="-122"/>
              <a:ea typeface="华文细黑" pitchFamily="2" charset="-122"/>
              <a:cs typeface="Arial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12202" y="1529860"/>
            <a:ext cx="72775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zh-CN" sz="2000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zh-CN" sz="2000" b="1" dirty="0" smtClean="0">
                <a:latin typeface="华文细黑" pitchFamily="2" charset="-122"/>
                <a:ea typeface="华文细黑" pitchFamily="2" charset="-122"/>
              </a:rPr>
              <a:t>与著名国际学术出版公司</a:t>
            </a: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（</a:t>
            </a: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Springer</a:t>
            </a: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Elsevier</a:t>
            </a: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等）</a:t>
            </a:r>
            <a:r>
              <a:rPr lang="zh-CN" altLang="zh-CN" sz="2000" b="1" dirty="0" smtClean="0">
                <a:latin typeface="华文细黑" pitchFamily="2" charset="-122"/>
                <a:ea typeface="华文细黑" pitchFamily="2" charset="-122"/>
              </a:rPr>
              <a:t>进行海外</a:t>
            </a:r>
            <a:endParaRPr lang="en-US" altLang="zh-CN" sz="2000" b="1" dirty="0" smtClean="0">
              <a:latin typeface="华文细黑" pitchFamily="2" charset="-122"/>
              <a:ea typeface="华文细黑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</a:pP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    </a:t>
            </a:r>
            <a:r>
              <a:rPr lang="zh-CN" altLang="zh-CN" sz="2000" b="1" dirty="0" smtClean="0">
                <a:latin typeface="华文细黑" pitchFamily="2" charset="-122"/>
                <a:ea typeface="华文细黑" pitchFamily="2" charset="-122"/>
              </a:rPr>
              <a:t>发行合作，</a:t>
            </a: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zh-CN" sz="2000" b="1" dirty="0" smtClean="0">
                <a:latin typeface="华文细黑" pitchFamily="2" charset="-122"/>
                <a:ea typeface="华文细黑" pitchFamily="2" charset="-122"/>
              </a:rPr>
              <a:t>快速覆盖国际学术研究主流人群</a:t>
            </a:r>
            <a:endParaRPr lang="en-US" altLang="zh-CN" sz="2000" b="1" dirty="0" smtClean="0">
              <a:latin typeface="华文细黑" pitchFamily="2" charset="-122"/>
              <a:ea typeface="华文细黑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 采用国际化的办刊模式</a:t>
            </a:r>
            <a:endParaRPr lang="en-US" altLang="zh-CN" sz="2000" b="1" dirty="0" smtClean="0">
              <a:latin typeface="华文细黑" pitchFamily="2" charset="-122"/>
              <a:ea typeface="华文细黑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</a:pP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    编委会国际化</a:t>
            </a:r>
            <a:endParaRPr lang="en-US" altLang="zh-CN" sz="2000" b="1" dirty="0" smtClean="0">
              <a:latin typeface="华文细黑" pitchFamily="2" charset="-122"/>
              <a:ea typeface="华文细黑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</a:pP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    作者队伍国际化</a:t>
            </a:r>
            <a:endParaRPr lang="en-US" altLang="zh-CN" sz="2000" b="1" dirty="0" smtClean="0">
              <a:latin typeface="华文细黑" pitchFamily="2" charset="-122"/>
              <a:ea typeface="华文细黑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</a:pP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    同行评议专家国际化</a:t>
            </a:r>
            <a:endParaRPr lang="en-US" altLang="zh-CN" sz="2000" b="1" dirty="0" smtClean="0">
              <a:latin typeface="华文细黑" pitchFamily="2" charset="-122"/>
              <a:ea typeface="华文细黑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99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69171" y="1138534"/>
            <a:ext cx="7449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000" b="1" dirty="0"/>
          </a:p>
        </p:txBody>
      </p:sp>
      <p:sp>
        <p:nvSpPr>
          <p:cNvPr id="5" name="矩形 4"/>
          <p:cNvSpPr/>
          <p:nvPr/>
        </p:nvSpPr>
        <p:spPr>
          <a:xfrm>
            <a:off x="371136" y="593017"/>
            <a:ext cx="8772864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  <a:buClr>
                <a:srgbClr val="C00000"/>
              </a:buClr>
            </a:pPr>
            <a:r>
              <a:rPr lang="zh-CN" altLang="en-US" sz="2800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                         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细黑" pitchFamily="2" charset="-122"/>
                <a:ea typeface="华文细黑" pitchFamily="2" charset="-122"/>
              </a:rPr>
              <a:t>海外全文下载量不断攀升</a:t>
            </a:r>
            <a:endParaRPr lang="en-US" altLang="zh-CN" sz="2800" b="1" dirty="0" smtClean="0">
              <a:solidFill>
                <a:srgbClr val="0070C0"/>
              </a:solidFill>
              <a:latin typeface="华文细黑" pitchFamily="2" charset="-122"/>
              <a:ea typeface="华文细黑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</a:pPr>
            <a:r>
              <a:rPr lang="zh-CN" altLang="en-US" sz="2000" dirty="0" smtClean="0"/>
              <a:t>     </a:t>
            </a:r>
            <a:endParaRPr lang="zh-CN" altLang="en-US" dirty="0" smtClean="0"/>
          </a:p>
          <a:p>
            <a:pPr fontAlgn="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zh-CN" altLang="en-US" sz="2000" dirty="0" smtClean="0">
              <a:latin typeface="黑体" pitchFamily="49" charset="-122"/>
              <a:ea typeface="黑体" pitchFamily="49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en-US" altLang="zh-CN" sz="2000" dirty="0" smtClean="0">
              <a:ea typeface="黑体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</a:pPr>
            <a:endParaRPr lang="en-US" altLang="zh-CN" b="1" dirty="0" smtClean="0">
              <a:solidFill>
                <a:srgbClr val="002060"/>
              </a:solidFill>
              <a:ea typeface="黑体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</a:pPr>
            <a:endParaRPr lang="en-US" altLang="zh-CN" b="1" dirty="0" smtClean="0">
              <a:solidFill>
                <a:srgbClr val="002060"/>
              </a:solidFill>
              <a:ea typeface="黑体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</a:pPr>
            <a:endParaRPr lang="en-US" altLang="zh-CN" b="1" dirty="0" smtClean="0">
              <a:solidFill>
                <a:srgbClr val="002060"/>
              </a:solidFill>
              <a:ea typeface="黑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384" y="1276868"/>
            <a:ext cx="6743635" cy="506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99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圆角矩形 3"/>
          <p:cNvSpPr>
            <a:spLocks noChangeAspect="1"/>
          </p:cNvSpPr>
          <p:nvPr/>
        </p:nvSpPr>
        <p:spPr>
          <a:xfrm>
            <a:off x="3572508" y="2485016"/>
            <a:ext cx="1031765" cy="35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00" b="1" dirty="0" smtClean="0">
                <a:solidFill>
                  <a:srgbClr val="365FAA"/>
                </a:solidFill>
                <a:latin typeface="微软雅黑"/>
              </a:rPr>
              <a:t>前沿系列</a:t>
            </a:r>
            <a:endParaRPr lang="zh-CN" altLang="en-US" sz="1300" b="1" dirty="0">
              <a:solidFill>
                <a:srgbClr val="365FAA"/>
              </a:solidFill>
              <a:latin typeface="微软雅黑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583620" y="3717925"/>
            <a:ext cx="2187646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6"/>
          <p:cNvSpPr txBox="1">
            <a:spLocks noChangeArrowheads="1"/>
          </p:cNvSpPr>
          <p:nvPr/>
        </p:nvSpPr>
        <p:spPr bwMode="auto">
          <a:xfrm>
            <a:off x="3226433" y="3853262"/>
            <a:ext cx="28989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+mj-ea"/>
                <a:ea typeface="+mj-ea"/>
              </a:rPr>
              <a:t>Frontiers Journals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26433" y="2925635"/>
            <a:ext cx="28989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400" dirty="0" smtClean="0">
                <a:solidFill>
                  <a:srgbClr val="FFFFFF"/>
                </a:solidFill>
                <a:latin typeface="微软雅黑"/>
                <a:ea typeface="微软雅黑"/>
                <a:cs typeface="+mn-cs"/>
              </a:rPr>
              <a:t>数字化发展</a:t>
            </a:r>
            <a:endParaRPr lang="zh-CN" altLang="en-US" sz="2800" b="1" spc="400" dirty="0">
              <a:solidFill>
                <a:srgbClr val="FFFFFF"/>
              </a:solidFill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1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36899" y="1169270"/>
            <a:ext cx="7732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   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细黑" pitchFamily="2" charset="-122"/>
                <a:ea typeface="华文细黑" pitchFamily="2" charset="-122"/>
              </a:rPr>
              <a:t>中国学术前沿期刊网   </a:t>
            </a:r>
            <a:r>
              <a:rPr lang="en-US" altLang="zh-CN" sz="2000" b="1" dirty="0" smtClean="0">
                <a:solidFill>
                  <a:srgbClr val="FF9900"/>
                </a:solidFill>
                <a:latin typeface="华文细黑" pitchFamily="2" charset="-122"/>
                <a:ea typeface="华文细黑" pitchFamily="2" charset="-122"/>
              </a:rPr>
              <a:t>http://journal.hep.com.cn</a:t>
            </a:r>
            <a:r>
              <a:rPr lang="zh-CN" altLang="en-US" sz="2000" b="1" dirty="0" smtClean="0">
                <a:solidFill>
                  <a:srgbClr val="FF9900"/>
                </a:solidFill>
                <a:latin typeface="华文细黑" pitchFamily="2" charset="-122"/>
                <a:ea typeface="华文细黑" pitchFamily="2" charset="-122"/>
              </a:rPr>
              <a:t>   </a:t>
            </a:r>
            <a:r>
              <a:rPr lang="en-US" altLang="zh-CN" sz="2000" b="1" dirty="0" smtClean="0">
                <a:solidFill>
                  <a:srgbClr val="FF9900"/>
                </a:solidFill>
              </a:rPr>
              <a:t> </a:t>
            </a:r>
            <a:endParaRPr lang="zh-CN" altLang="en-US" sz="2000" b="1" dirty="0">
              <a:solidFill>
                <a:srgbClr val="FF99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8167" y="1928445"/>
            <a:ext cx="7983073" cy="4929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ts val="4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 文章单篇在线优先出版，保证文章快速发布，有效保护作者优先权</a:t>
            </a:r>
            <a:endParaRPr lang="en-US" altLang="zh-CN" sz="2000" dirty="0" smtClean="0">
              <a:latin typeface="华文细黑" pitchFamily="2" charset="-122"/>
              <a:ea typeface="华文细黑" pitchFamily="2" charset="-122"/>
            </a:endParaRPr>
          </a:p>
          <a:p>
            <a:pPr fontAlgn="t">
              <a:lnSpc>
                <a:spcPts val="4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 与国际权威检索系统互联互通，提供参考文献交叉引文链接，有利于提高文章引用率</a:t>
            </a:r>
            <a:endParaRPr lang="en-US" altLang="zh-CN" sz="2000" dirty="0" smtClean="0">
              <a:latin typeface="华文细黑" pitchFamily="2" charset="-122"/>
              <a:ea typeface="华文细黑" pitchFamily="2" charset="-122"/>
            </a:endParaRPr>
          </a:p>
          <a:p>
            <a:pPr fontAlgn="t">
              <a:lnSpc>
                <a:spcPts val="4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 提供文章多维度实时评价（</a:t>
            </a:r>
            <a:r>
              <a:rPr lang="zh-CN" altLang="fr-CA" sz="2000" dirty="0" smtClean="0">
                <a:latin typeface="华文细黑" pitchFamily="2" charset="-122"/>
                <a:ea typeface="华文细黑" pitchFamily="2" charset="-122"/>
              </a:rPr>
              <a:t>提供文章被浏览、被引用、被分享、被讨论的详细数据</a:t>
            </a: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），有利于形成论文评价体系</a:t>
            </a:r>
          </a:p>
          <a:p>
            <a:pPr fontAlgn="t">
              <a:lnSpc>
                <a:spcPts val="4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 以结构化全文为基础，实现精确检索和内容关联，有利于开展知识服务</a:t>
            </a:r>
            <a:endParaRPr lang="en-US" altLang="zh-CN" sz="2000" dirty="0" smtClean="0">
              <a:latin typeface="华文细黑" pitchFamily="2" charset="-122"/>
              <a:ea typeface="华文细黑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</a:pPr>
            <a:endParaRPr lang="en-US" altLang="zh-CN" b="1" dirty="0" smtClean="0">
              <a:solidFill>
                <a:srgbClr val="002060"/>
              </a:solidFill>
              <a:ea typeface="黑体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</a:pPr>
            <a:endParaRPr lang="en-US" altLang="zh-CN" b="1" dirty="0" smtClean="0">
              <a:solidFill>
                <a:srgbClr val="002060"/>
              </a:solidFill>
              <a:ea typeface="黑体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</a:pPr>
            <a:endParaRPr lang="en-US" altLang="zh-CN" b="1" dirty="0" smtClean="0">
              <a:solidFill>
                <a:srgbClr val="002060"/>
              </a:solidFill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99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30223" y="328717"/>
            <a:ext cx="4899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  <a:hlinkClick r:id="rId2"/>
              </a:rPr>
              <a:t>中国学术前沿期刊网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9928" y="1957508"/>
            <a:ext cx="7697097" cy="1716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ts val="1000"/>
              </a:spcAft>
              <a:buFont typeface="Wingdings" pitchFamily="2" charset="2"/>
              <a:buChar char="ü"/>
            </a:pPr>
            <a:endParaRPr lang="zh-CN" altLang="en-US" dirty="0" smtClean="0">
              <a:latin typeface="华文细黑" pitchFamily="2" charset="-122"/>
              <a:ea typeface="华文细黑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</a:pPr>
            <a:endParaRPr lang="en-US" altLang="zh-CN" b="1" dirty="0" smtClean="0">
              <a:solidFill>
                <a:srgbClr val="002060"/>
              </a:solidFill>
              <a:ea typeface="黑体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</a:pPr>
            <a:endParaRPr lang="en-US" altLang="zh-CN" b="1" dirty="0" smtClean="0">
              <a:solidFill>
                <a:srgbClr val="002060"/>
              </a:solidFill>
              <a:ea typeface="黑体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</a:pPr>
            <a:endParaRPr lang="en-US" altLang="zh-CN" b="1" dirty="0" smtClean="0">
              <a:solidFill>
                <a:srgbClr val="002060"/>
              </a:solidFill>
              <a:ea typeface="黑体" pitchFamily="2" charset="-122"/>
            </a:endParaRPr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021" y="892955"/>
            <a:ext cx="7597423" cy="541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99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3242" y="2472264"/>
            <a:ext cx="5370758" cy="382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2800" b="1" i="1" smtClean="0">
                <a:solidFill>
                  <a:srgbClr val="438BC4"/>
                </a:solidFill>
                <a:latin typeface="Calibri" pitchFamily="34" charset="0"/>
                <a:ea typeface="华文行楷" pitchFamily="2" charset="-122"/>
              </a:rPr>
              <a:t>Frontiers </a:t>
            </a:r>
            <a:r>
              <a:rPr lang="zh-CN" altLang="en-US" sz="2800" b="1" smtClean="0">
                <a:solidFill>
                  <a:srgbClr val="438BC4"/>
                </a:solidFill>
                <a:latin typeface="Calibri" pitchFamily="34" charset="0"/>
                <a:ea typeface="华文行楷" pitchFamily="2" charset="-122"/>
              </a:rPr>
              <a:t>系列期刊在线出版平台</a:t>
            </a:r>
            <a:r>
              <a:rPr lang="en-US" altLang="zh-CN" sz="2800" b="1" smtClean="0">
                <a:solidFill>
                  <a:srgbClr val="438BC4"/>
                </a:solidFill>
                <a:latin typeface="Calibri" pitchFamily="34" charset="0"/>
                <a:ea typeface="华文行楷" pitchFamily="2" charset="-122"/>
              </a:rPr>
              <a:t>(Frontiers  Journal)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489" y="1455738"/>
            <a:ext cx="3510844" cy="4921250"/>
          </a:xfrm>
          <a:solidFill>
            <a:srgbClr val="CCCC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ts val="1000"/>
              </a:spcAft>
            </a:pP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Just Accepted, Online First, Current Issue</a:t>
            </a:r>
            <a:r>
              <a:rPr lang="zh-CN" altLang="fr-CA" sz="1800" dirty="0" smtClean="0">
                <a:latin typeface="华文细黑" pitchFamily="2" charset="-122"/>
                <a:ea typeface="华文细黑" pitchFamily="2" charset="-122"/>
                <a:cs typeface="宋体" pitchFamily="2" charset="-122"/>
              </a:rPr>
              <a:t>三种版本更替上网机制，保证文章快速发布</a:t>
            </a:r>
            <a:endParaRPr lang="en-US" altLang="zh-CN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ts val="1000"/>
              </a:spcAft>
            </a:pP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以</a:t>
            </a:r>
            <a:r>
              <a:rPr lang="zh-CN" altLang="fr-CA" sz="1800" dirty="0" smtClean="0">
                <a:latin typeface="华文细黑" pitchFamily="2" charset="-122"/>
                <a:ea typeface="华文细黑" pitchFamily="2" charset="-122"/>
              </a:rPr>
              <a:t>国际标准结构化</a:t>
            </a: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XML</a:t>
            </a:r>
            <a:r>
              <a:rPr lang="zh-CN" altLang="fr-CA" sz="1800" dirty="0" smtClean="0">
                <a:latin typeface="华文细黑" pitchFamily="2" charset="-122"/>
                <a:ea typeface="华文细黑" pitchFamily="2" charset="-122"/>
              </a:rPr>
              <a:t>全文格式数据为基础，</a:t>
            </a: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期刊文章的目次、摘要及全文</a:t>
            </a: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PDF/HTML</a:t>
            </a: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）</a:t>
            </a:r>
            <a:endParaRPr lang="en-US" altLang="zh-CN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ts val="1000"/>
              </a:spcAft>
            </a:pP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提供</a:t>
            </a:r>
            <a:r>
              <a:rPr lang="zh-CN" altLang="fr-CA" sz="1800" dirty="0" smtClean="0">
                <a:latin typeface="华文细黑" pitchFamily="2" charset="-122"/>
                <a:ea typeface="华文细黑" pitchFamily="2" charset="-122"/>
              </a:rPr>
              <a:t>提供图表和参考文献增强服务</a:t>
            </a: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。</a:t>
            </a:r>
            <a:endParaRPr lang="en-US" altLang="zh-CN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ts val="1000"/>
              </a:spcAft>
            </a:pP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Export Citation</a:t>
            </a: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：</a:t>
            </a:r>
            <a:r>
              <a:rPr lang="zh-CN" altLang="fr-CA" sz="1800" dirty="0" smtClean="0">
                <a:latin typeface="华文细黑" pitchFamily="2" charset="-122"/>
                <a:ea typeface="华文细黑" pitchFamily="2" charset="-122"/>
              </a:rPr>
              <a:t>支持将文章信息导出到</a:t>
            </a: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Endnote</a:t>
            </a:r>
            <a:r>
              <a:rPr lang="zh-CN" altLang="fr-CA" sz="1800" dirty="0" smtClean="0">
                <a:latin typeface="华文细黑" pitchFamily="2" charset="-122"/>
                <a:ea typeface="华文细黑" pitchFamily="2" charset="-122"/>
              </a:rPr>
              <a:t>等主流文献管理器</a:t>
            </a:r>
            <a:endParaRPr lang="zh-CN" altLang="en-US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ts val="1000"/>
              </a:spcAft>
            </a:pP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单篇文章</a:t>
            </a: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Metrics</a:t>
            </a:r>
            <a:r>
              <a:rPr lang="zh-CN" altLang="fr-CA" sz="1800" dirty="0" smtClean="0">
                <a:latin typeface="华文细黑" pitchFamily="2" charset="-122"/>
                <a:ea typeface="华文细黑" pitchFamily="2" charset="-122"/>
              </a:rPr>
              <a:t>：实时提供文章被浏览、被引用、被分享、被讨论的详细数据</a:t>
            </a:r>
            <a:endParaRPr lang="en-US" altLang="zh-CN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ts val="1000"/>
              </a:spcAft>
            </a:pP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提供个性化定制功能，用户可特定期刊的最新目次。</a:t>
            </a:r>
          </a:p>
        </p:txBody>
      </p:sp>
      <p:sp>
        <p:nvSpPr>
          <p:cNvPr id="7373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24300" y="1628775"/>
            <a:ext cx="4038600" cy="792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 b="1" smtClean="0">
                <a:solidFill>
                  <a:srgbClr val="FF9933"/>
                </a:solidFill>
                <a:latin typeface="华文细黑" pitchFamily="2" charset="-122"/>
                <a:ea typeface="华文细黑" pitchFamily="2" charset="-122"/>
              </a:rPr>
              <a:t>暨“中国学术前沿期刊网”</a:t>
            </a:r>
            <a:endParaRPr lang="en-US" altLang="zh-CN" sz="200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40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sz="1800" b="1" smtClean="0">
                <a:latin typeface="华文细黑" pitchFamily="2" charset="-122"/>
                <a:ea typeface="华文细黑" pitchFamily="2" charset="-122"/>
                <a:hlinkClick r:id="rId3"/>
              </a:rPr>
              <a:t>http://journal.hep.com.cn</a:t>
            </a:r>
            <a:endParaRPr lang="zh-CN" altLang="en-US" sz="1800" b="1" smtClean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98310" name="Oval 6"/>
          <p:cNvSpPr>
            <a:spLocks noChangeArrowheads="1"/>
          </p:cNvSpPr>
          <p:nvPr/>
        </p:nvSpPr>
        <p:spPr bwMode="auto">
          <a:xfrm>
            <a:off x="3676827" y="3165652"/>
            <a:ext cx="1066800" cy="358775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6369932" y="3337278"/>
            <a:ext cx="1295400" cy="381000"/>
          </a:xfrm>
          <a:prstGeom prst="wedgeRoundRectCallout">
            <a:avLst>
              <a:gd name="adj1" fmla="val 90711"/>
              <a:gd name="adj2" fmla="val 84676"/>
              <a:gd name="adj3" fmla="val 16667"/>
            </a:avLst>
          </a:prstGeom>
          <a:solidFill>
            <a:schemeClr val="accent1">
              <a:alpha val="0"/>
            </a:schemeClr>
          </a:solidFill>
          <a:ln w="9525" algn="ctr">
            <a:solidFill>
              <a:srgbClr val="F1592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rgbClr val="FF6600"/>
                </a:solidFill>
                <a:ea typeface="华文新魏" pitchFamily="2" charset="-122"/>
              </a:rPr>
              <a:t>在线投稿</a:t>
            </a:r>
            <a:endParaRPr lang="en-US" altLang="zh-CN" sz="2000" dirty="0">
              <a:solidFill>
                <a:srgbClr val="FF6600"/>
              </a:solidFill>
              <a:ea typeface="华文新魏" pitchFamily="2" charset="-122"/>
            </a:endParaRPr>
          </a:p>
        </p:txBody>
      </p:sp>
      <p:sp>
        <p:nvSpPr>
          <p:cNvPr id="98314" name="Oval 10"/>
          <p:cNvSpPr>
            <a:spLocks noChangeArrowheads="1"/>
          </p:cNvSpPr>
          <p:nvPr/>
        </p:nvSpPr>
        <p:spPr bwMode="auto">
          <a:xfrm>
            <a:off x="6919208" y="2822575"/>
            <a:ext cx="1944687" cy="288925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 animBg="1"/>
      <p:bldP spid="98311" grpId="0" animBg="1"/>
      <p:bldP spid="983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33" y="2765778"/>
            <a:ext cx="5593520" cy="361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矩形 1"/>
          <p:cNvSpPr>
            <a:spLocks noChangeArrowheads="1"/>
          </p:cNvSpPr>
          <p:nvPr/>
        </p:nvSpPr>
        <p:spPr bwMode="auto">
          <a:xfrm>
            <a:off x="433629" y="930172"/>
            <a:ext cx="755967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0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      </a:t>
            </a:r>
            <a:r>
              <a:rPr lang="zh-CN" altLang="zh-CN" sz="2000" b="0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中国学术前沿期刊网采用</a:t>
            </a:r>
            <a:r>
              <a:rPr lang="en-US" altLang="zh-CN" sz="2000" b="0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Just Accepted</a:t>
            </a:r>
            <a:r>
              <a:rPr lang="zh-CN" altLang="zh-CN" sz="2000" b="0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，</a:t>
            </a:r>
            <a:r>
              <a:rPr lang="en-US" altLang="zh-CN" sz="2000" b="0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Online First</a:t>
            </a:r>
            <a:r>
              <a:rPr lang="zh-CN" altLang="zh-CN" sz="2000" b="0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，</a:t>
            </a:r>
            <a:r>
              <a:rPr lang="en-US" altLang="zh-CN" sz="2000" b="0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Issue</a:t>
            </a:r>
            <a:r>
              <a:rPr lang="zh-CN" altLang="zh-CN" sz="2000" b="0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三种版本更替上网机制，在保证论文学术质量的前提下实现即时发布、快速传播。</a:t>
            </a:r>
            <a:endParaRPr lang="en-US" altLang="zh-CN" sz="2000" b="0" dirty="0">
              <a:solidFill>
                <a:schemeClr val="tx1"/>
              </a:solidFill>
              <a:latin typeface="华文细黑" pitchFamily="2" charset="-122"/>
              <a:ea typeface="华文细黑" pitchFamily="2" charset="-122"/>
            </a:endParaRPr>
          </a:p>
          <a:p>
            <a:pPr algn="l"/>
            <a:r>
              <a:rPr lang="en-US" altLang="zh-CN" sz="2000" b="0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      </a:t>
            </a:r>
            <a:r>
              <a:rPr lang="en-US" altLang="zh-CN" sz="1800" b="0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Just Accept</a:t>
            </a:r>
            <a:r>
              <a:rPr lang="zh-CN" altLang="en-US" sz="1800" b="0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：</a:t>
            </a:r>
            <a:r>
              <a:rPr lang="zh-CN" altLang="zh-CN" sz="1800" b="0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已经录用，并且分配了</a:t>
            </a:r>
            <a:r>
              <a:rPr lang="en-US" altLang="zh-CN" sz="1800" b="0" dirty="0" err="1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doi</a:t>
            </a:r>
            <a:r>
              <a:rPr lang="zh-CN" altLang="zh-CN" sz="1800" b="0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，但尚未排版</a:t>
            </a:r>
            <a:endParaRPr lang="en-US" altLang="zh-CN" sz="1800" b="0" dirty="0">
              <a:solidFill>
                <a:schemeClr val="tx1"/>
              </a:solidFill>
              <a:latin typeface="华文细黑" pitchFamily="2" charset="-122"/>
              <a:ea typeface="华文细黑" pitchFamily="2" charset="-122"/>
            </a:endParaRPr>
          </a:p>
          <a:p>
            <a:pPr algn="l"/>
            <a:r>
              <a:rPr lang="en-US" altLang="zh-CN" sz="1800" b="0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       Online First</a:t>
            </a:r>
            <a:r>
              <a:rPr lang="zh-CN" altLang="en-US" sz="1800" b="0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：</a:t>
            </a:r>
            <a:r>
              <a:rPr lang="zh-CN" altLang="zh-CN" sz="1800" b="0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指还没有年卷期和页码</a:t>
            </a:r>
            <a:r>
              <a:rPr lang="zh-CN" altLang="en-US" sz="1800" b="0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，但已经过编辑加工和排版</a:t>
            </a:r>
            <a:endParaRPr lang="en-US" altLang="zh-CN" sz="1800" b="0" dirty="0">
              <a:solidFill>
                <a:schemeClr val="tx1"/>
              </a:solidFill>
              <a:latin typeface="华文细黑" pitchFamily="2" charset="-122"/>
              <a:ea typeface="华文细黑" pitchFamily="2" charset="-122"/>
            </a:endParaRPr>
          </a:p>
          <a:p>
            <a:pPr marL="342900" indent="-342900" algn="l"/>
            <a:r>
              <a:rPr lang="en-US" altLang="zh-CN" dirty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     </a:t>
            </a:r>
            <a:r>
              <a:rPr lang="en-US" altLang="zh-CN" sz="1800" b="0" dirty="0" smtClean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Current </a:t>
            </a:r>
            <a:r>
              <a:rPr lang="en-US" altLang="zh-CN" sz="1800" b="0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Issue</a:t>
            </a:r>
            <a:r>
              <a:rPr lang="zh-CN" altLang="en-US" sz="1800" b="0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：当前刊期</a:t>
            </a:r>
            <a:r>
              <a:rPr lang="zh-CN" altLang="zh-CN" sz="2000" dirty="0"/>
              <a:t/>
            </a:r>
            <a:br>
              <a:rPr lang="zh-CN" altLang="zh-CN" sz="2000" dirty="0"/>
            </a:br>
            <a:endParaRPr lang="en-US" altLang="zh-CN" sz="2000" b="0" dirty="0">
              <a:solidFill>
                <a:schemeClr val="tx1"/>
              </a:solidFill>
              <a:latin typeface="华文细黑" pitchFamily="2" charset="-122"/>
              <a:ea typeface="华文细黑" pitchFamily="2" charset="-122"/>
            </a:endParaRPr>
          </a:p>
          <a:p>
            <a:pPr algn="l"/>
            <a:endParaRPr lang="zh-CN" altLang="en-US" sz="2000" b="0" dirty="0">
              <a:solidFill>
                <a:schemeClr val="tx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4755" name="矩形 3"/>
          <p:cNvSpPr>
            <a:spLocks noChangeArrowheads="1"/>
          </p:cNvSpPr>
          <p:nvPr/>
        </p:nvSpPr>
        <p:spPr bwMode="auto">
          <a:xfrm>
            <a:off x="3987976" y="354894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zh-CN" sz="2400" b="1" dirty="0">
                <a:solidFill>
                  <a:srgbClr val="0033CC"/>
                </a:solidFill>
              </a:rPr>
              <a:t>文章分类浏览</a:t>
            </a:r>
            <a:endParaRPr lang="zh-CN" altLang="en-US" sz="2400" b="1" dirty="0">
              <a:solidFill>
                <a:srgbClr val="0033CC"/>
              </a:solidFill>
            </a:endParaRP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302330" y="3315230"/>
            <a:ext cx="2374900" cy="2159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674507" y="5537857"/>
            <a:ext cx="1066800" cy="287338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0843" y="2573866"/>
            <a:ext cx="5452533" cy="372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767085" y="3467630"/>
            <a:ext cx="1035404" cy="18997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图片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115" y="835081"/>
            <a:ext cx="7777163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3347291" y="3231496"/>
            <a:ext cx="1511300" cy="2159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标题 1"/>
          <p:cNvSpPr>
            <a:spLocks noGrp="1"/>
          </p:cNvSpPr>
          <p:nvPr>
            <p:ph type="title"/>
          </p:nvPr>
        </p:nvSpPr>
        <p:spPr>
          <a:xfrm>
            <a:off x="327554" y="579261"/>
            <a:ext cx="8424862" cy="1138238"/>
          </a:xfrm>
        </p:spPr>
        <p:txBody>
          <a:bodyPr/>
          <a:lstStyle/>
          <a:p>
            <a:pPr algn="l"/>
            <a:r>
              <a:rPr lang="en-US" altLang="zh-CN" sz="2800" dirty="0" smtClean="0">
                <a:latin typeface="华文细黑" pitchFamily="2" charset="-122"/>
                <a:ea typeface="华文细黑" pitchFamily="2" charset="-122"/>
              </a:rPr>
              <a:t/>
            </a:r>
            <a:br>
              <a:rPr lang="en-US" altLang="zh-CN" sz="2800" dirty="0" smtClean="0">
                <a:latin typeface="华文细黑" pitchFamily="2" charset="-122"/>
                <a:ea typeface="华文细黑" pitchFamily="2" charset="-122"/>
              </a:rPr>
            </a:br>
            <a:r>
              <a:rPr lang="en-US" altLang="zh-CN" sz="2800" dirty="0" smtClean="0">
                <a:latin typeface="华文细黑" pitchFamily="2" charset="-122"/>
                <a:ea typeface="华文细黑" pitchFamily="2" charset="-122"/>
              </a:rPr>
              <a:t>       </a:t>
            </a:r>
            <a:r>
              <a:rPr lang="zh-CN" altLang="zh-CN" sz="2400" dirty="0" smtClean="0">
                <a:latin typeface="华文细黑" pitchFamily="2" charset="-122"/>
                <a:ea typeface="华文细黑" pitchFamily="2" charset="-122"/>
              </a:rPr>
              <a:t>可把选中的多篇文章直接导出到参考文献管理器。</a:t>
            </a:r>
            <a:r>
              <a:rPr lang="zh-CN" altLang="zh-CN" sz="2800" dirty="0" smtClean="0"/>
              <a:t/>
            </a:r>
            <a:br>
              <a:rPr lang="zh-CN" altLang="zh-CN" sz="2800" dirty="0" smtClean="0"/>
            </a:br>
            <a:endParaRPr lang="zh-CN" altLang="en-US" sz="2800" dirty="0" smtClean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5724525" y="3500438"/>
            <a:ext cx="936625" cy="1152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78856" name="图片 8" descr="新平台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2633663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内容占位符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11" y="1412346"/>
            <a:ext cx="7055555" cy="544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 bwMode="auto">
          <a:xfrm>
            <a:off x="4774318" y="6079068"/>
            <a:ext cx="339549" cy="36933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4183944" y="4764794"/>
            <a:ext cx="1223963" cy="129698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96769" y="320511"/>
            <a:ext cx="2478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438BC4"/>
                </a:solidFill>
                <a:latin typeface="Calibri" pitchFamily="34" charset="0"/>
                <a:ea typeface="华文行楷" pitchFamily="2" charset="-122"/>
                <a:cs typeface="Times New Roman" pitchFamily="18" charset="0"/>
              </a:rPr>
              <a:t>Export Citation</a:t>
            </a:r>
            <a:endParaRPr lang="zh-CN" altLang="en-US" sz="24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23850" y="1763059"/>
            <a:ext cx="8616950" cy="671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/>
            </a:pPr>
            <a:endParaRPr lang="en-US" altLang="zh-CN" sz="1100" dirty="0">
              <a:solidFill>
                <a:schemeClr val="tx1"/>
              </a:solidFill>
              <a:latin typeface="华文细黑" pitchFamily="2" charset="-122"/>
              <a:ea typeface="华文细黑" pitchFamily="2" charset="-122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00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  </a:t>
            </a:r>
            <a:r>
              <a:rPr lang="en-US" altLang="zh-CN" sz="2000" b="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Frontiers </a:t>
            </a:r>
            <a:r>
              <a:rPr lang="zh-CN" altLang="zh-CN" sz="2000" b="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系列期刊是核心期刊吗？有没有被</a:t>
            </a:r>
            <a:r>
              <a:rPr lang="en-US" altLang="zh-CN" sz="2000" b="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SCI</a:t>
            </a:r>
            <a:r>
              <a:rPr lang="zh-CN" altLang="zh-CN" sz="2000" b="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收录？</a:t>
            </a:r>
            <a:endParaRPr lang="en-US" altLang="zh-CN" sz="2000" b="0" dirty="0">
              <a:solidFill>
                <a:schemeClr val="tx1"/>
              </a:solidFill>
              <a:latin typeface="Calibri" pitchFamily="34" charset="0"/>
              <a:ea typeface="华文细黑" pitchFamily="2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000" b="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  Frontiers</a:t>
            </a:r>
            <a:r>
              <a:rPr lang="zh-CN" altLang="zh-CN" sz="2000" b="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支持在线优先出版</a:t>
            </a:r>
            <a:r>
              <a:rPr lang="zh-CN" altLang="en-US" sz="2000" b="0" dirty="0" smtClean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（</a:t>
            </a:r>
            <a:r>
              <a:rPr lang="en-US" altLang="zh-CN" sz="2000" dirty="0" smtClean="0">
                <a:latin typeface="Calibri" pitchFamily="34" charset="0"/>
                <a:ea typeface="华文细黑" pitchFamily="2" charset="-122"/>
              </a:rPr>
              <a:t>Online First</a:t>
            </a:r>
            <a:r>
              <a:rPr lang="zh-CN" altLang="en-US" sz="2000" b="0" dirty="0" smtClean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）</a:t>
            </a:r>
            <a:r>
              <a:rPr lang="zh-CN" altLang="zh-CN" sz="2000" b="0" dirty="0" smtClean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，对</a:t>
            </a:r>
            <a:r>
              <a:rPr lang="zh-CN" altLang="en-US" sz="2000" b="0" dirty="0" smtClean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作者</a:t>
            </a:r>
            <a:r>
              <a:rPr lang="zh-CN" altLang="zh-CN" sz="2000" b="0" dirty="0" smtClean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投稿</a:t>
            </a:r>
            <a:r>
              <a:rPr lang="zh-CN" altLang="zh-CN" sz="2000" b="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来说意味着什么？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000" b="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  </a:t>
            </a:r>
            <a:r>
              <a:rPr lang="zh-CN" altLang="zh-CN" sz="2000" b="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在</a:t>
            </a:r>
            <a:r>
              <a:rPr lang="en-US" altLang="zh-CN" sz="2000" b="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Frontiers</a:t>
            </a:r>
            <a:r>
              <a:rPr lang="zh-CN" altLang="zh-CN" sz="2000" b="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期刊上发表文章后，文章能被全球学者看到吗？</a:t>
            </a:r>
            <a:endParaRPr lang="en-US" altLang="zh-CN" sz="2000" b="0" dirty="0">
              <a:solidFill>
                <a:schemeClr val="tx1"/>
              </a:solidFill>
              <a:latin typeface="Calibri" pitchFamily="34" charset="0"/>
              <a:ea typeface="华文细黑" pitchFamily="2" charset="-122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000" b="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  Frontiers </a:t>
            </a:r>
            <a:r>
              <a:rPr lang="zh-CN" altLang="zh-CN" sz="2000" b="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系列期刊不需要任何版面费和评审费，且评审周期短，</a:t>
            </a:r>
            <a:r>
              <a:rPr lang="zh-CN" altLang="en-US" sz="2000" b="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那</a:t>
            </a:r>
            <a:r>
              <a:rPr lang="zh-CN" altLang="en-US" sz="2000" b="0" dirty="0" smtClean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到底</a:t>
            </a:r>
            <a:endParaRPr lang="en-US" altLang="zh-CN" sz="2000" b="0" dirty="0" smtClean="0">
              <a:solidFill>
                <a:schemeClr val="tx1"/>
              </a:solidFill>
              <a:latin typeface="Calibri" pitchFamily="34" charset="0"/>
              <a:ea typeface="华文细黑" pitchFamily="2" charset="-122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2000" dirty="0" smtClean="0">
                <a:latin typeface="Calibri" pitchFamily="34" charset="0"/>
                <a:ea typeface="华文细黑" pitchFamily="2" charset="-122"/>
              </a:rPr>
              <a:t>     </a:t>
            </a:r>
            <a:r>
              <a:rPr lang="zh-CN" altLang="en-US" sz="2000" b="0" dirty="0" smtClean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多长</a:t>
            </a:r>
            <a:r>
              <a:rPr lang="zh-CN" altLang="en-US" sz="2000" b="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时间？</a:t>
            </a:r>
            <a:endParaRPr lang="en-US" altLang="zh-CN" sz="2000" b="0" dirty="0">
              <a:solidFill>
                <a:schemeClr val="tx1"/>
              </a:solidFill>
              <a:latin typeface="Calibri" pitchFamily="34" charset="0"/>
              <a:ea typeface="华文细黑" pitchFamily="2" charset="-122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000" b="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  </a:t>
            </a:r>
            <a:r>
              <a:rPr lang="zh-CN" altLang="en-US" sz="2000" b="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如何</a:t>
            </a:r>
            <a:r>
              <a:rPr lang="zh-CN" altLang="zh-CN" sz="2000" b="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应对审稿意见？</a:t>
            </a:r>
            <a:endParaRPr lang="en-US" altLang="zh-CN" sz="2000" b="0" dirty="0">
              <a:solidFill>
                <a:schemeClr val="tx1"/>
              </a:solidFill>
              <a:latin typeface="Calibri" pitchFamily="34" charset="0"/>
              <a:ea typeface="华文细黑" pitchFamily="2" charset="-122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000" b="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  Frontiers </a:t>
            </a:r>
            <a:r>
              <a:rPr lang="zh-CN" altLang="en-US" sz="2000" dirty="0" smtClean="0">
                <a:latin typeface="Calibri" pitchFamily="34" charset="0"/>
                <a:ea typeface="华文细黑" pitchFamily="2" charset="-122"/>
              </a:rPr>
              <a:t>期刊</a:t>
            </a:r>
            <a:r>
              <a:rPr lang="zh-CN" altLang="zh-CN" sz="2000" b="0" dirty="0" smtClean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平台</a:t>
            </a:r>
            <a:r>
              <a:rPr lang="zh-CN" altLang="zh-CN" sz="2000" b="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上选中的多篇文章可以直接导出到参考文献</a:t>
            </a:r>
            <a:r>
              <a:rPr lang="zh-CN" altLang="zh-CN" sz="2000" b="0" dirty="0" smtClean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管理器</a:t>
            </a:r>
            <a:r>
              <a:rPr lang="zh-CN" altLang="en-US" sz="2000" b="0" dirty="0" smtClean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吗</a:t>
            </a:r>
            <a:r>
              <a:rPr lang="zh-CN" altLang="en-US" sz="2000" dirty="0" smtClean="0">
                <a:latin typeface="Calibri" pitchFamily="34" charset="0"/>
                <a:ea typeface="华文细黑" pitchFamily="2" charset="-122"/>
              </a:rPr>
              <a:t>？</a:t>
            </a:r>
            <a:endParaRPr lang="en-US" altLang="zh-CN" sz="2000" b="0" dirty="0">
              <a:solidFill>
                <a:schemeClr val="tx1"/>
              </a:solidFill>
              <a:latin typeface="Calibri" pitchFamily="34" charset="0"/>
              <a:ea typeface="华文细黑" pitchFamily="2" charset="-122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000" b="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  </a:t>
            </a:r>
            <a:r>
              <a:rPr lang="en-US" altLang="zh-CN" sz="2000" b="0" dirty="0" smtClean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Frontiers</a:t>
            </a:r>
            <a:r>
              <a:rPr lang="zh-CN" altLang="en-US" sz="2000" b="0" dirty="0" smtClean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期刊</a:t>
            </a:r>
            <a:r>
              <a:rPr lang="zh-CN" altLang="zh-CN" sz="2000" b="0" dirty="0" smtClean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平台</a:t>
            </a:r>
            <a:r>
              <a:rPr lang="zh-CN" altLang="zh-CN" sz="2000" b="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上的文章能看到被引次数吗？</a:t>
            </a:r>
            <a:endParaRPr lang="en-US" altLang="zh-CN" sz="2000" b="0" dirty="0">
              <a:solidFill>
                <a:schemeClr val="tx1"/>
              </a:solidFill>
              <a:latin typeface="Calibri" pitchFamily="34" charset="0"/>
              <a:ea typeface="华文细黑" pitchFamily="2" charset="-122"/>
            </a:endParaRPr>
          </a:p>
          <a:p>
            <a:pPr algn="l">
              <a:lnSpc>
                <a:spcPct val="150000"/>
              </a:lnSpc>
              <a:defRPr/>
            </a:pPr>
            <a:endParaRPr lang="zh-CN" altLang="zh-CN" sz="1800" dirty="0">
              <a:solidFill>
                <a:schemeClr val="tx1"/>
              </a:solidFill>
              <a:latin typeface="华文细黑" pitchFamily="2" charset="-122"/>
              <a:ea typeface="华文细黑" pitchFamily="2" charset="-122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1800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 </a:t>
            </a:r>
            <a:endParaRPr lang="zh-CN" altLang="zh-CN" sz="1800" dirty="0">
              <a:solidFill>
                <a:schemeClr val="tx1"/>
              </a:solidFill>
              <a:latin typeface="华文细黑" pitchFamily="2" charset="-122"/>
              <a:ea typeface="华文细黑" pitchFamily="2" charset="-122"/>
            </a:endParaRPr>
          </a:p>
          <a:p>
            <a:pPr marL="457200" indent="-457200"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altLang="zh-CN" sz="2400" dirty="0">
              <a:solidFill>
                <a:srgbClr val="EA3F10"/>
              </a:solidFill>
              <a:latin typeface="Arial" charset="0"/>
              <a:ea typeface="楷体_GB2312" pitchFamily="49" charset="-122"/>
            </a:endParaRPr>
          </a:p>
          <a:p>
            <a:pPr marL="457200" indent="-457200"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altLang="zh-CN" sz="2400" dirty="0">
              <a:solidFill>
                <a:srgbClr val="EA3F10"/>
              </a:solidFill>
              <a:latin typeface="Arial" charset="0"/>
              <a:ea typeface="楷体_GB2312" pitchFamily="49" charset="-122"/>
            </a:endParaRPr>
          </a:p>
          <a:p>
            <a:pPr marL="457200" indent="-457200"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zh-CN" altLang="en-US" sz="2400" dirty="0">
              <a:solidFill>
                <a:srgbClr val="EA3F10"/>
              </a:solidFill>
              <a:latin typeface="Arial" charset="0"/>
              <a:ea typeface="楷体_GB2312" pitchFamily="49" charset="-122"/>
            </a:endParaRPr>
          </a:p>
          <a:p>
            <a:pPr marL="457200" indent="-457200"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zh-CN" altLang="en-US" sz="2400" dirty="0">
              <a:solidFill>
                <a:schemeClr val="tx1"/>
              </a:solidFill>
              <a:latin typeface="Arial" charset="0"/>
              <a:ea typeface="楷体_GB2312" pitchFamily="49" charset="-122"/>
            </a:endParaRPr>
          </a:p>
          <a:p>
            <a:pPr marL="457200" indent="-457200" algn="l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altLang="zh-CN" sz="24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23850" y="1202225"/>
            <a:ext cx="8534400" cy="800219"/>
          </a:xfrm>
          <a:prstGeom prst="rect">
            <a:avLst/>
          </a:prstGeom>
          <a:noFill/>
          <a:ln w="41275" cmpd="thickThin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>
                <a:srgbClr val="FF3300"/>
              </a:buClr>
            </a:pPr>
            <a:r>
              <a:rPr lang="zh-CN" altLang="en-US" dirty="0">
                <a:latin typeface="华文行楷" pitchFamily="2" charset="-122"/>
              </a:rPr>
              <a:t>      </a:t>
            </a:r>
            <a:r>
              <a:rPr lang="zh-CN" altLang="en-US" sz="2800" b="1" dirty="0">
                <a:solidFill>
                  <a:srgbClr val="0070C0"/>
                </a:solidFill>
                <a:latin typeface="华文行楷" pitchFamily="2" charset="-122"/>
              </a:rPr>
              <a:t>前沿（</a:t>
            </a:r>
            <a:r>
              <a:rPr lang="en-US" altLang="zh-CN" sz="2800" b="1" dirty="0">
                <a:solidFill>
                  <a:srgbClr val="0070C0"/>
                </a:solidFill>
                <a:latin typeface="Calibri" pitchFamily="34" charset="0"/>
              </a:rPr>
              <a:t>Frontiers </a:t>
            </a:r>
            <a:r>
              <a:rPr lang="zh-CN" altLang="en-US" sz="2800" b="1" dirty="0">
                <a:solidFill>
                  <a:srgbClr val="0070C0"/>
                </a:solidFill>
                <a:latin typeface="华文行楷" pitchFamily="2" charset="-122"/>
              </a:rPr>
              <a:t>）系列英文学术期刊</a:t>
            </a:r>
            <a:endParaRPr lang="en-US" altLang="zh-CN" sz="2800" b="1" dirty="0">
              <a:solidFill>
                <a:srgbClr val="0070C0"/>
              </a:solidFill>
              <a:latin typeface="华文行楷" pitchFamily="2" charset="-122"/>
            </a:endParaRPr>
          </a:p>
          <a:p>
            <a:pPr algn="l">
              <a:lnSpc>
                <a:spcPct val="100000"/>
              </a:lnSpc>
              <a:buClr>
                <a:srgbClr val="FF3300"/>
              </a:buClr>
            </a:pPr>
            <a:r>
              <a:rPr lang="en-US" altLang="zh-CN" dirty="0">
                <a:latin typeface="华文行楷" pitchFamily="2" charset="-122"/>
              </a:rPr>
              <a:t>              </a:t>
            </a:r>
          </a:p>
        </p:txBody>
      </p:sp>
      <p:pic>
        <p:nvPicPr>
          <p:cNvPr id="53252" name="Picture 10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5913"/>
            <a:ext cx="9144000" cy="108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图片 7" descr="新平台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6021388"/>
            <a:ext cx="2971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标题 1"/>
          <p:cNvSpPr>
            <a:spLocks noGrp="1"/>
          </p:cNvSpPr>
          <p:nvPr>
            <p:ph type="title"/>
          </p:nvPr>
        </p:nvSpPr>
        <p:spPr>
          <a:xfrm>
            <a:off x="179388" y="765175"/>
            <a:ext cx="8640762" cy="1143000"/>
          </a:xfrm>
        </p:spPr>
        <p:txBody>
          <a:bodyPr/>
          <a:lstStyle/>
          <a:p>
            <a:pPr algn="l"/>
            <a:r>
              <a:rPr lang="en-US" altLang="zh-CN" sz="2800" smtClean="0">
                <a:latin typeface="华文细黑" pitchFamily="2" charset="-122"/>
                <a:ea typeface="华文细黑" pitchFamily="2" charset="-122"/>
              </a:rPr>
              <a:t/>
            </a:r>
            <a:br>
              <a:rPr lang="en-US" altLang="zh-CN" sz="2800" smtClean="0">
                <a:latin typeface="华文细黑" pitchFamily="2" charset="-122"/>
                <a:ea typeface="华文细黑" pitchFamily="2" charset="-122"/>
              </a:rPr>
            </a:br>
            <a:r>
              <a:rPr lang="zh-CN" altLang="en-US" sz="2800" b="1" smtClean="0">
                <a:solidFill>
                  <a:srgbClr val="438BC4"/>
                </a:solidFill>
                <a:latin typeface="Calibri" pitchFamily="34" charset="0"/>
                <a:ea typeface="华文行楷" pitchFamily="2" charset="-122"/>
                <a:cs typeface="Times New Roman" pitchFamily="18" charset="0"/>
              </a:rPr>
              <a:t>单篇文章</a:t>
            </a:r>
            <a:r>
              <a:rPr lang="en-US" altLang="zh-CN" sz="2800" b="1" smtClean="0">
                <a:solidFill>
                  <a:srgbClr val="438BC4"/>
                </a:solidFill>
                <a:latin typeface="Calibri" pitchFamily="34" charset="0"/>
                <a:ea typeface="华文行楷" pitchFamily="2" charset="-122"/>
                <a:cs typeface="Times New Roman" pitchFamily="18" charset="0"/>
              </a:rPr>
              <a:t>Metrics  </a:t>
            </a:r>
            <a:br>
              <a:rPr lang="en-US" altLang="zh-CN" sz="2800" b="1" smtClean="0">
                <a:solidFill>
                  <a:srgbClr val="438BC4"/>
                </a:solidFill>
                <a:latin typeface="Calibri" pitchFamily="34" charset="0"/>
                <a:ea typeface="华文行楷" pitchFamily="2" charset="-122"/>
                <a:cs typeface="Times New Roman" pitchFamily="18" charset="0"/>
              </a:rPr>
            </a:br>
            <a:r>
              <a:rPr lang="en-US" altLang="zh-CN" sz="2800" b="1" smtClean="0">
                <a:solidFill>
                  <a:srgbClr val="438BC4"/>
                </a:solidFill>
                <a:latin typeface="Calibri" pitchFamily="34" charset="0"/>
                <a:ea typeface="华文行楷" pitchFamily="2" charset="-122"/>
                <a:cs typeface="Times New Roman" pitchFamily="18" charset="0"/>
              </a:rPr>
              <a:t>          </a:t>
            </a:r>
            <a:r>
              <a:rPr lang="zh-CN" altLang="fr-CA" sz="2400" smtClean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  <a:cs typeface="宋体" pitchFamily="2" charset="-122"/>
              </a:rPr>
              <a:t>实时提供文章被浏览、被引用、被分享、被讨论的数据</a:t>
            </a:r>
            <a:r>
              <a:rPr lang="en-US" altLang="zh-CN" sz="2400" smtClean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  <a:cs typeface="宋体" pitchFamily="2" charset="-122"/>
              </a:rPr>
              <a:t/>
            </a:r>
            <a:br>
              <a:rPr lang="en-US" altLang="zh-CN" sz="2400" smtClean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  <a:cs typeface="宋体" pitchFamily="2" charset="-122"/>
              </a:rPr>
            </a:br>
            <a:endParaRPr lang="zh-CN" altLang="en-US" sz="2400" smtClean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9875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zh-CN" altLang="en-US" b="1" smtClean="0">
              <a:solidFill>
                <a:srgbClr val="438BC4"/>
              </a:solidFill>
              <a:latin typeface="Calibri" pitchFamily="34" charset="0"/>
              <a:ea typeface="华文行楷" pitchFamily="2" charset="-122"/>
              <a:cs typeface="Times New Roman" pitchFamily="18" charset="0"/>
            </a:endParaRPr>
          </a:p>
        </p:txBody>
      </p:sp>
      <p:pic>
        <p:nvPicPr>
          <p:cNvPr id="79876" name="内容占位符 5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13364" t="15112" r="15302" b="23473"/>
          <a:stretch>
            <a:fillRect/>
          </a:stretch>
        </p:blipFill>
        <p:spPr>
          <a:xfrm>
            <a:off x="179388" y="2060575"/>
            <a:ext cx="4176712" cy="2447925"/>
          </a:xfrm>
        </p:spPr>
      </p:pic>
      <p:pic>
        <p:nvPicPr>
          <p:cNvPr id="79877" name="图片 6"/>
          <p:cNvPicPr>
            <a:picLocks noChangeAspect="1" noChangeArrowheads="1"/>
          </p:cNvPicPr>
          <p:nvPr/>
        </p:nvPicPr>
        <p:blipFill>
          <a:blip r:embed="rId3" cstate="print"/>
          <a:srcRect l="21852" t="18327" r="33160" b="11253"/>
          <a:stretch>
            <a:fillRect/>
          </a:stretch>
        </p:blipFill>
        <p:spPr bwMode="auto">
          <a:xfrm>
            <a:off x="1908175" y="4292600"/>
            <a:ext cx="2598738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矩形 7"/>
          <p:cNvSpPr>
            <a:spLocks noChangeArrowheads="1"/>
          </p:cNvSpPr>
          <p:nvPr/>
        </p:nvSpPr>
        <p:spPr bwMode="auto">
          <a:xfrm>
            <a:off x="323850" y="5157788"/>
            <a:ext cx="9017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Calibri" pitchFamily="34" charset="0"/>
                <a:cs typeface="Times New Roman" pitchFamily="18" charset="0"/>
              </a:rPr>
              <a:t>全文</a:t>
            </a:r>
            <a:endParaRPr lang="zh-CN" altLang="en-US"/>
          </a:p>
        </p:txBody>
      </p:sp>
      <p:pic>
        <p:nvPicPr>
          <p:cNvPr id="79879" name="图片 8"/>
          <p:cNvPicPr>
            <a:picLocks noChangeAspect="1" noChangeArrowheads="1"/>
          </p:cNvPicPr>
          <p:nvPr/>
        </p:nvPicPr>
        <p:blipFill>
          <a:blip r:embed="rId4" cstate="print"/>
          <a:srcRect l="15170" t="16077" r="31375" b="30225"/>
          <a:stretch>
            <a:fillRect/>
          </a:stretch>
        </p:blipFill>
        <p:spPr bwMode="auto">
          <a:xfrm>
            <a:off x="4211638" y="2060575"/>
            <a:ext cx="45085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图片 9"/>
          <p:cNvPicPr>
            <a:picLocks noChangeAspect="1" noChangeArrowheads="1"/>
          </p:cNvPicPr>
          <p:nvPr/>
        </p:nvPicPr>
        <p:blipFill>
          <a:blip r:embed="rId5" cstate="print"/>
          <a:srcRect l="15350" t="22830" r="28108" b="18005"/>
          <a:stretch>
            <a:fillRect/>
          </a:stretch>
        </p:blipFill>
        <p:spPr bwMode="auto">
          <a:xfrm>
            <a:off x="4211638" y="4581525"/>
            <a:ext cx="45370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1" name="矩形 10"/>
          <p:cNvSpPr>
            <a:spLocks noChangeArrowheads="1"/>
          </p:cNvSpPr>
          <p:nvPr/>
        </p:nvSpPr>
        <p:spPr bwMode="auto">
          <a:xfrm>
            <a:off x="7524750" y="2276475"/>
            <a:ext cx="9017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Calibri" pitchFamily="34" charset="0"/>
                <a:cs typeface="Times New Roman" pitchFamily="18" charset="0"/>
              </a:rPr>
              <a:t>摘要</a:t>
            </a:r>
          </a:p>
        </p:txBody>
      </p:sp>
      <p:pic>
        <p:nvPicPr>
          <p:cNvPr id="79882" name="图片 8" descr="新平台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8913"/>
            <a:ext cx="2633663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标题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l"/>
            <a:r>
              <a:rPr lang="en-US" altLang="zh-CN" sz="2800" smtClean="0"/>
              <a:t/>
            </a:r>
            <a:br>
              <a:rPr lang="en-US" altLang="zh-CN" sz="2800" smtClean="0"/>
            </a:br>
            <a:r>
              <a:rPr lang="zh-CN" altLang="zh-CN" sz="2800" b="1" smtClean="0">
                <a:solidFill>
                  <a:srgbClr val="438BC4"/>
                </a:solidFill>
                <a:latin typeface="Calibri" pitchFamily="34" charset="0"/>
                <a:ea typeface="华文行楷" pitchFamily="2" charset="-122"/>
                <a:cs typeface="Times New Roman" pitchFamily="18" charset="0"/>
              </a:rPr>
              <a:t>文章分享服务</a:t>
            </a:r>
            <a:endParaRPr lang="zh-CN" altLang="en-US" sz="2800" b="1" smtClean="0">
              <a:solidFill>
                <a:srgbClr val="438BC4"/>
              </a:solidFill>
              <a:latin typeface="Calibri" pitchFamily="34" charset="0"/>
              <a:ea typeface="华文行楷" pitchFamily="2" charset="-122"/>
              <a:cs typeface="Times New Roman" pitchFamily="18" charset="0"/>
            </a:endParaRPr>
          </a:p>
        </p:txBody>
      </p:sp>
      <p:pic>
        <p:nvPicPr>
          <p:cNvPr id="80899" name="内容占位符 8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14085" t="11897" r="16205" b="6110"/>
          <a:stretch>
            <a:fillRect/>
          </a:stretch>
        </p:blipFill>
        <p:spPr>
          <a:xfrm>
            <a:off x="250825" y="1844675"/>
            <a:ext cx="4176713" cy="3240088"/>
          </a:xfrm>
        </p:spPr>
      </p:pic>
      <p:sp>
        <p:nvSpPr>
          <p:cNvPr id="10" name="矩形 9"/>
          <p:cNvSpPr/>
          <p:nvPr/>
        </p:nvSpPr>
        <p:spPr bwMode="auto">
          <a:xfrm>
            <a:off x="3276600" y="2781300"/>
            <a:ext cx="1079500" cy="43656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80901" name="内容占位符 11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26907" t="11575" r="24857" b="26045"/>
          <a:stretch>
            <a:fillRect/>
          </a:stretch>
        </p:blipFill>
        <p:spPr>
          <a:xfrm>
            <a:off x="4716463" y="3716338"/>
            <a:ext cx="4038600" cy="2938462"/>
          </a:xfrm>
        </p:spPr>
      </p:pic>
      <p:pic>
        <p:nvPicPr>
          <p:cNvPr id="80902" name="图片 12"/>
          <p:cNvPicPr>
            <a:picLocks noChangeAspect="1" noChangeArrowheads="1"/>
          </p:cNvPicPr>
          <p:nvPr/>
        </p:nvPicPr>
        <p:blipFill>
          <a:blip r:embed="rId4" cstate="print"/>
          <a:srcRect l="27631" t="12219" r="28647" b="25723"/>
          <a:stretch>
            <a:fillRect/>
          </a:stretch>
        </p:blipFill>
        <p:spPr bwMode="auto">
          <a:xfrm>
            <a:off x="4572000" y="1052513"/>
            <a:ext cx="4038600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3" name="矩形 13"/>
          <p:cNvSpPr>
            <a:spLocks noChangeArrowheads="1"/>
          </p:cNvSpPr>
          <p:nvPr/>
        </p:nvSpPr>
        <p:spPr bwMode="auto">
          <a:xfrm>
            <a:off x="654050" y="5445125"/>
            <a:ext cx="3262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 b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读者必须在社交网络登录后</a:t>
            </a:r>
            <a:endParaRPr lang="en-US" altLang="zh-CN" sz="2000" b="0">
              <a:solidFill>
                <a:schemeClr val="tx1"/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zh-CN" sz="2000" b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才能分享内容</a:t>
            </a:r>
            <a:endParaRPr lang="zh-CN" altLang="en-US" sz="2000" b="0">
              <a:solidFill>
                <a:schemeClr val="tx1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80904" name="图片 8" descr="新平台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913"/>
            <a:ext cx="2633663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标题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l"/>
            <a:r>
              <a:rPr lang="en-US" altLang="zh-CN" sz="2800" smtClean="0">
                <a:latin typeface="华文细黑" pitchFamily="2" charset="-122"/>
                <a:ea typeface="华文细黑" pitchFamily="2" charset="-122"/>
              </a:rPr>
              <a:t/>
            </a:r>
            <a:br>
              <a:rPr lang="en-US" altLang="zh-CN" sz="2800" smtClean="0">
                <a:latin typeface="华文细黑" pitchFamily="2" charset="-122"/>
                <a:ea typeface="华文细黑" pitchFamily="2" charset="-122"/>
              </a:rPr>
            </a:br>
            <a:r>
              <a:rPr lang="zh-CN" altLang="en-US" sz="2800" b="1" smtClean="0">
                <a:solidFill>
                  <a:srgbClr val="438BC4"/>
                </a:solidFill>
                <a:latin typeface="Calibri" pitchFamily="34" charset="0"/>
                <a:ea typeface="华文行楷" pitchFamily="2" charset="-122"/>
                <a:cs typeface="Times New Roman" pitchFamily="18" charset="0"/>
              </a:rPr>
              <a:t>个性化定制  </a:t>
            </a:r>
          </a:p>
        </p:txBody>
      </p:sp>
      <p:pic>
        <p:nvPicPr>
          <p:cNvPr id="81923" name="图片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981075"/>
            <a:ext cx="1655762" cy="431800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</p:spPr>
      </p:pic>
      <p:pic>
        <p:nvPicPr>
          <p:cNvPr id="11" name="内容占位符 10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628775"/>
            <a:ext cx="5184775" cy="4608513"/>
          </a:xfrm>
          <a:ln w="6350">
            <a:solidFill>
              <a:srgbClr val="A5A5A5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1925" name="矩形 11"/>
          <p:cNvSpPr>
            <a:spLocks noChangeArrowheads="1"/>
          </p:cNvSpPr>
          <p:nvPr/>
        </p:nvSpPr>
        <p:spPr bwMode="auto">
          <a:xfrm>
            <a:off x="5651500" y="1125538"/>
            <a:ext cx="34925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TOC Alert</a:t>
            </a:r>
            <a:r>
              <a:rPr lang="zh-CN" altLang="zh-CN" sz="2000" b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：</a:t>
            </a:r>
            <a:endParaRPr lang="en-US" altLang="zh-CN" sz="2000" b="0">
              <a:solidFill>
                <a:schemeClr val="tx1"/>
              </a:solidFill>
              <a:latin typeface="Calibri" pitchFamily="34" charset="0"/>
              <a:ea typeface="华文细黑" pitchFamily="2" charset="-122"/>
            </a:endParaRPr>
          </a:p>
          <a:p>
            <a:pPr algn="l"/>
            <a:r>
              <a:rPr lang="zh-CN" altLang="zh-CN" sz="2000" b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目录推送服务</a:t>
            </a:r>
            <a:endParaRPr lang="en-US" altLang="zh-CN" sz="2000" b="0">
              <a:solidFill>
                <a:schemeClr val="tx1"/>
              </a:solidFill>
              <a:latin typeface="Calibri" pitchFamily="34" charset="0"/>
              <a:ea typeface="华文细黑" pitchFamily="2" charset="-122"/>
            </a:endParaRPr>
          </a:p>
          <a:p>
            <a:pPr algn="l"/>
            <a:endParaRPr lang="en-US" altLang="zh-CN" sz="2000" b="0">
              <a:solidFill>
                <a:schemeClr val="tx1"/>
              </a:solidFill>
              <a:latin typeface="Calibri" pitchFamily="34" charset="0"/>
              <a:ea typeface="华文细黑" pitchFamily="2" charset="-122"/>
            </a:endParaRPr>
          </a:p>
          <a:p>
            <a:pPr algn="l"/>
            <a:r>
              <a:rPr lang="en-US" altLang="zh-CN" sz="2000" b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ASAP Alert</a:t>
            </a:r>
          </a:p>
          <a:p>
            <a:pPr algn="l"/>
            <a:r>
              <a:rPr lang="zh-CN" altLang="zh-CN" sz="2000" b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最新录用文章的推送</a:t>
            </a:r>
            <a:endParaRPr lang="en-US" altLang="zh-CN" sz="2000" b="0">
              <a:solidFill>
                <a:schemeClr val="tx1"/>
              </a:solidFill>
              <a:latin typeface="Calibri" pitchFamily="34" charset="0"/>
              <a:ea typeface="华文细黑" pitchFamily="2" charset="-122"/>
            </a:endParaRPr>
          </a:p>
          <a:p>
            <a:pPr algn="l"/>
            <a:endParaRPr lang="zh-CN" altLang="zh-CN" sz="2000" b="0">
              <a:solidFill>
                <a:schemeClr val="tx1"/>
              </a:solidFill>
              <a:latin typeface="Calibri" pitchFamily="34" charset="0"/>
              <a:ea typeface="华文细黑" pitchFamily="2" charset="-122"/>
            </a:endParaRPr>
          </a:p>
          <a:p>
            <a:pPr algn="l"/>
            <a:r>
              <a:rPr lang="en-US" altLang="zh-CN" sz="2000" b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Search Alert</a:t>
            </a:r>
            <a:r>
              <a:rPr lang="zh-CN" altLang="zh-CN" sz="2000" b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：</a:t>
            </a:r>
            <a:endParaRPr lang="en-US" altLang="zh-CN" sz="2000" b="0">
              <a:solidFill>
                <a:schemeClr val="tx1"/>
              </a:solidFill>
              <a:latin typeface="Calibri" pitchFamily="34" charset="0"/>
              <a:ea typeface="华文细黑" pitchFamily="2" charset="-122"/>
            </a:endParaRPr>
          </a:p>
          <a:p>
            <a:pPr algn="l"/>
            <a:r>
              <a:rPr lang="zh-CN" altLang="zh-CN" sz="2000" b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读者输入关键词，系统将把本期中包含此关键词的文章推送给订阅者。</a:t>
            </a:r>
            <a:endParaRPr lang="en-US" altLang="zh-CN" sz="2000" b="0">
              <a:solidFill>
                <a:schemeClr val="tx1"/>
              </a:solidFill>
              <a:latin typeface="Calibri" pitchFamily="34" charset="0"/>
              <a:ea typeface="华文细黑" pitchFamily="2" charset="-122"/>
            </a:endParaRPr>
          </a:p>
          <a:p>
            <a:pPr algn="l"/>
            <a:endParaRPr lang="zh-CN" altLang="zh-CN" sz="2000" b="0">
              <a:solidFill>
                <a:schemeClr val="tx1"/>
              </a:solidFill>
              <a:latin typeface="Calibri" pitchFamily="34" charset="0"/>
              <a:ea typeface="华文细黑" pitchFamily="2" charset="-122"/>
            </a:endParaRPr>
          </a:p>
          <a:p>
            <a:pPr algn="l"/>
            <a:r>
              <a:rPr lang="zh-CN" altLang="zh-CN" sz="2000" b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取消订阅：</a:t>
            </a:r>
            <a:endParaRPr lang="en-US" altLang="zh-CN" sz="2000" b="0">
              <a:solidFill>
                <a:schemeClr val="tx1"/>
              </a:solidFill>
              <a:latin typeface="Calibri" pitchFamily="34" charset="0"/>
              <a:ea typeface="华文细黑" pitchFamily="2" charset="-122"/>
            </a:endParaRPr>
          </a:p>
          <a:p>
            <a:pPr algn="l"/>
            <a:r>
              <a:rPr lang="zh-CN" altLang="zh-CN" sz="2000" b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读者输入自己的</a:t>
            </a:r>
            <a:r>
              <a:rPr lang="en-US" altLang="zh-CN" sz="2000" b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E-mail</a:t>
            </a:r>
            <a:r>
              <a:rPr lang="zh-CN" altLang="zh-CN" sz="2000" b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，来取消订阅。</a:t>
            </a:r>
          </a:p>
        </p:txBody>
      </p:sp>
      <p:pic>
        <p:nvPicPr>
          <p:cNvPr id="81926" name="图片 8" descr="新平台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913"/>
            <a:ext cx="2633663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3200" y="1783643"/>
            <a:ext cx="2777067" cy="4289779"/>
          </a:xfrm>
          <a:solidFill>
            <a:srgbClr val="CCCCFF"/>
          </a:solidFill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zh-CN" sz="2000" dirty="0" smtClean="0">
                <a:latin typeface="华文细黑" pitchFamily="2" charset="-122"/>
                <a:ea typeface="华文细黑" pitchFamily="2" charset="-122"/>
              </a:rPr>
              <a:t>2008</a:t>
            </a: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年</a:t>
            </a:r>
            <a:r>
              <a:rPr lang="en-US" altLang="zh-CN" sz="2000" dirty="0" smtClean="0">
                <a:latin typeface="华文细黑" pitchFamily="2" charset="-122"/>
                <a:ea typeface="华文细黑" pitchFamily="2" charset="-122"/>
              </a:rPr>
              <a:t>9</a:t>
            </a: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月</a:t>
            </a:r>
            <a:r>
              <a:rPr lang="en-US" altLang="zh-CN" sz="2000" dirty="0" smtClean="0">
                <a:latin typeface="华文细黑" pitchFamily="2" charset="-122"/>
                <a:ea typeface="华文细黑" pitchFamily="2" charset="-122"/>
              </a:rPr>
              <a:t>1</a:t>
            </a: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日中文版正式开通。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平台界面友好，为作者、评审人及编辑提供畅通的沟通渠道，及时掌握投稿、审稿进度。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全流程在线，包括包括作者投稿、同行评议及编辑流程等。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提供多种邮件模板</a:t>
            </a:r>
            <a:endParaRPr lang="zh-CN" altLang="en-US" sz="2000" dirty="0" smtClean="0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51275" y="793546"/>
            <a:ext cx="5292725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000" b="1" dirty="0" smtClean="0">
                <a:solidFill>
                  <a:srgbClr val="FF9933"/>
                </a:solidFill>
                <a:ea typeface="华文细黑" pitchFamily="2" charset="-122"/>
              </a:rPr>
              <a:t>暨</a:t>
            </a:r>
            <a:r>
              <a:rPr lang="zh-CN" altLang="en-US" sz="2000" b="1" dirty="0" smtClean="0">
                <a:solidFill>
                  <a:srgbClr val="FF9933"/>
                </a:solidFill>
                <a:latin typeface="华文细黑" pitchFamily="2" charset="-122"/>
                <a:ea typeface="华文细黑" pitchFamily="2" charset="-122"/>
              </a:rPr>
              <a:t>“</a:t>
            </a:r>
            <a:r>
              <a:rPr lang="zh-CN" altLang="en-US" sz="2000" b="1" dirty="0" smtClean="0">
                <a:solidFill>
                  <a:srgbClr val="FF9933"/>
                </a:solidFill>
                <a:ea typeface="华文细黑" pitchFamily="2" charset="-122"/>
              </a:rPr>
              <a:t>中国学术前沿期刊网稿件在线处理系统</a:t>
            </a:r>
            <a:r>
              <a:rPr lang="zh-CN" altLang="en-US" sz="2000" b="1" dirty="0" smtClean="0">
                <a:solidFill>
                  <a:srgbClr val="FF9933"/>
                </a:solidFill>
                <a:latin typeface="华文细黑" pitchFamily="2" charset="-122"/>
                <a:ea typeface="华文细黑" pitchFamily="2" charset="-122"/>
              </a:rPr>
              <a:t>”</a:t>
            </a:r>
            <a:endParaRPr lang="en-US" altLang="zh-CN" sz="2000" b="1" dirty="0" smtClean="0">
              <a:ea typeface="华文细黑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  </a:t>
            </a:r>
            <a:r>
              <a:rPr lang="en-US" altLang="zh-CN" sz="1800" b="1" dirty="0" smtClean="0">
                <a:latin typeface="华文细黑" pitchFamily="2" charset="-122"/>
                <a:ea typeface="华文细黑" pitchFamily="2" charset="-122"/>
                <a:hlinkClick r:id="rId2"/>
              </a:rPr>
              <a:t>http://journalsubmission.hep.com.cn</a:t>
            </a:r>
            <a:endParaRPr lang="zh-CN" altLang="en-US" sz="1800" b="1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zh-CN" altLang="en-US" sz="1800" dirty="0" smtClean="0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8885" y="1659466"/>
            <a:ext cx="6105115" cy="434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内容占位符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zh-CN" altLang="en-US" sz="2800" b="1" dirty="0" smtClean="0">
                <a:solidFill>
                  <a:srgbClr val="438BC4"/>
                </a:solidFill>
                <a:ea typeface="华文行楷" pitchFamily="2" charset="-122"/>
              </a:rPr>
              <a:t>我们可能比较关注的期刊（</a:t>
            </a:r>
            <a:r>
              <a:rPr lang="en-US" altLang="zh-CN" sz="2400" b="1" dirty="0" smtClean="0">
                <a:solidFill>
                  <a:srgbClr val="438BC4"/>
                </a:solidFill>
                <a:ea typeface="华文行楷" pitchFamily="2" charset="-122"/>
              </a:rPr>
              <a:t>SCI</a:t>
            </a:r>
            <a:r>
              <a:rPr lang="zh-CN" altLang="en-US" sz="2800" b="1" dirty="0" smtClean="0">
                <a:solidFill>
                  <a:srgbClr val="438BC4"/>
                </a:solidFill>
                <a:ea typeface="华文行楷" pitchFamily="2" charset="-122"/>
              </a:rPr>
              <a:t>收录）</a:t>
            </a:r>
            <a:endParaRPr lang="en-US" altLang="zh-CN" sz="2800" b="1" dirty="0" smtClean="0">
              <a:solidFill>
                <a:srgbClr val="438BC4"/>
              </a:solidFill>
              <a:ea typeface="华文行楷" pitchFamily="2" charset="-122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zh-CN" altLang="en-US" sz="1600" b="1" dirty="0" smtClean="0">
              <a:solidFill>
                <a:srgbClr val="438BC4"/>
              </a:solidFill>
              <a:ea typeface="华文行楷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Char char="Ø"/>
            </a:pPr>
            <a:r>
              <a:rPr lang="zh-CN" altLang="en-US" sz="1800" b="1" dirty="0" smtClean="0">
                <a:solidFill>
                  <a:schemeClr val="hlink"/>
                </a:solidFill>
                <a:latin typeface="华文细黑" pitchFamily="2" charset="-122"/>
                <a:ea typeface="华文细黑" pitchFamily="2" charset="-122"/>
              </a:rPr>
              <a:t>物理学前沿</a:t>
            </a:r>
            <a:r>
              <a:rPr lang="zh-CN" altLang="en-US" sz="1800" b="1" dirty="0" smtClean="0">
                <a:latin typeface="华文细黑" pitchFamily="2" charset="-122"/>
                <a:ea typeface="华文细黑" pitchFamily="2" charset="-122"/>
              </a:rPr>
              <a:t>（</a:t>
            </a: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IF=2.483</a:t>
            </a:r>
            <a:r>
              <a:rPr lang="zh-CN" altLang="en-US" sz="1800" b="1" dirty="0" smtClean="0">
                <a:latin typeface="华文细黑" pitchFamily="2" charset="-122"/>
                <a:ea typeface="华文细黑" pitchFamily="2" charset="-122"/>
              </a:rPr>
              <a:t>）</a:t>
            </a:r>
            <a:endParaRPr lang="zh-CN" altLang="en-US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buSzPct val="80000"/>
              <a:buFont typeface="Wingdings" pitchFamily="2" charset="2"/>
              <a:buNone/>
            </a:pPr>
            <a:r>
              <a:rPr lang="zh-CN" altLang="en-US" sz="1800" b="1" dirty="0" smtClean="0">
                <a:latin typeface="华文细黑" pitchFamily="2" charset="-122"/>
                <a:ea typeface="华文细黑" pitchFamily="2" charset="-122"/>
              </a:rPr>
              <a:t>      </a:t>
            </a:r>
            <a:endParaRPr lang="en-US" altLang="zh-CN" sz="1800" b="1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buSzPct val="80000"/>
              <a:buFont typeface="Wingdings" pitchFamily="2" charset="2"/>
              <a:buNone/>
            </a:pPr>
            <a:r>
              <a:rPr lang="en-US" altLang="zh-CN" sz="1800" b="1" dirty="0" smtClean="0">
                <a:latin typeface="华文细黑" pitchFamily="2" charset="-122"/>
                <a:ea typeface="华文细黑" pitchFamily="2" charset="-122"/>
              </a:rPr>
              <a:t>     </a:t>
            </a:r>
            <a:r>
              <a:rPr lang="zh-CN" altLang="en-US" sz="1800" b="1" dirty="0" smtClean="0">
                <a:latin typeface="华文细黑" pitchFamily="2" charset="-122"/>
                <a:ea typeface="华文细黑" pitchFamily="2" charset="-122"/>
              </a:rPr>
              <a:t>侧重报道：</a:t>
            </a:r>
            <a:endParaRPr lang="en-US" altLang="zh-CN" sz="1800" b="1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buSzPct val="80000"/>
              <a:buFont typeface="Wingdings" pitchFamily="2" charset="2"/>
              <a:buNone/>
            </a:pP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     </a:t>
            </a: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凝聚态与材料物理、粒子物理、核物理、宇宙学与天体物理、光物理、等离子体物理、量子力学与量子信息等领域的最新成果。</a:t>
            </a:r>
          </a:p>
          <a:p>
            <a:pPr eaLnBrk="1" hangingPunct="1">
              <a:buSzPct val="80000"/>
              <a:buFont typeface="Wingdings" pitchFamily="2" charset="2"/>
              <a:buNone/>
            </a:pP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      欢迎以</a:t>
            </a: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Tex</a:t>
            </a: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格式文件投稿（源文件含</a:t>
            </a:r>
            <a:r>
              <a:rPr lang="en-US" altLang="zh-CN" sz="1800" dirty="0" err="1" smtClean="0">
                <a:latin typeface="华文细黑" pitchFamily="2" charset="-122"/>
                <a:ea typeface="华文细黑" pitchFamily="2" charset="-122"/>
              </a:rPr>
              <a:t>eps</a:t>
            </a: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图和</a:t>
            </a:r>
            <a:r>
              <a:rPr lang="en-US" altLang="zh-CN" sz="1800" dirty="0" err="1" smtClean="0">
                <a:latin typeface="华文细黑" pitchFamily="2" charset="-122"/>
                <a:ea typeface="华文细黑" pitchFamily="2" charset="-122"/>
              </a:rPr>
              <a:t>pdf</a:t>
            </a: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文件）</a:t>
            </a:r>
          </a:p>
          <a:p>
            <a:pPr eaLnBrk="1" hangingPunct="1">
              <a:buSzPct val="80000"/>
              <a:buFont typeface="Wingdings" pitchFamily="2" charset="2"/>
              <a:buNone/>
            </a:pP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      </a:t>
            </a:r>
          </a:p>
          <a:p>
            <a:pPr eaLnBrk="1" hangingPunct="1">
              <a:buSzPct val="80000"/>
              <a:buFont typeface="Wingdings" pitchFamily="2" charset="2"/>
              <a:buNone/>
            </a:pP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      </a:t>
            </a: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主要栏目： </a:t>
            </a:r>
            <a:endParaRPr lang="en-US" altLang="zh-CN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buSzPct val="80000"/>
              <a:buFont typeface="Wingdings" pitchFamily="2" charset="2"/>
              <a:buNone/>
            </a:pP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      Perspective</a:t>
            </a: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Review/Mini-Review Article</a:t>
            </a: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和</a:t>
            </a: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Research Article</a:t>
            </a:r>
          </a:p>
          <a:p>
            <a:pPr eaLnBrk="1" hangingPunct="1">
              <a:buSzPct val="80000"/>
              <a:buFont typeface="Wingdings" pitchFamily="2" charset="2"/>
              <a:buNone/>
            </a:pPr>
            <a:endParaRPr lang="en-US" altLang="zh-CN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buSzPct val="80000"/>
              <a:buFont typeface="Wingdings" pitchFamily="2" charset="2"/>
              <a:buNone/>
            </a:pPr>
            <a:endParaRPr lang="zh-CN" altLang="en-US" sz="1800" dirty="0" smtClean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69635" name="图片 8" descr="新平台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29940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642350" cy="47513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zh-CN" altLang="en-US" sz="1800" b="1" dirty="0" smtClean="0">
                <a:solidFill>
                  <a:srgbClr val="438BC4"/>
                </a:solidFill>
              </a:rPr>
              <a:t>              </a:t>
            </a:r>
            <a:r>
              <a:rPr lang="zh-CN" altLang="en-US" sz="2800" b="1" dirty="0" smtClean="0">
                <a:solidFill>
                  <a:srgbClr val="438BC4"/>
                </a:solidFill>
                <a:ea typeface="华文行楷" pitchFamily="2" charset="-122"/>
              </a:rPr>
              <a:t>我们可能比较关注的期刊（</a:t>
            </a:r>
            <a:r>
              <a:rPr lang="en-US" altLang="zh-CN" sz="2400" b="1" dirty="0" smtClean="0">
                <a:solidFill>
                  <a:srgbClr val="438BC4"/>
                </a:solidFill>
                <a:ea typeface="华文行楷" pitchFamily="2" charset="-122"/>
              </a:rPr>
              <a:t>SCI</a:t>
            </a:r>
            <a:r>
              <a:rPr lang="zh-CN" altLang="en-US" sz="2800" b="1" dirty="0" smtClean="0">
                <a:solidFill>
                  <a:srgbClr val="438BC4"/>
                </a:solidFill>
                <a:ea typeface="华文行楷" pitchFamily="2" charset="-122"/>
              </a:rPr>
              <a:t>收录）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800" b="1" dirty="0" smtClean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Char char="Ø"/>
            </a:pPr>
            <a:r>
              <a:rPr lang="zh-CN" altLang="en-US" sz="1800" b="1" dirty="0" smtClean="0">
                <a:solidFill>
                  <a:schemeClr val="hlink"/>
                </a:solidFill>
                <a:latin typeface="华文细黑" pitchFamily="2" charset="-122"/>
                <a:ea typeface="华文细黑" pitchFamily="2" charset="-122"/>
              </a:rPr>
              <a:t>数学前沿</a:t>
            </a:r>
            <a:r>
              <a:rPr lang="zh-CN" altLang="en-US" sz="1800" b="1" dirty="0" smtClean="0">
                <a:latin typeface="华文细黑" pitchFamily="2" charset="-122"/>
                <a:ea typeface="华文细黑" pitchFamily="2" charset="-122"/>
              </a:rPr>
              <a:t>（</a:t>
            </a: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IF=0.565</a:t>
            </a:r>
            <a:r>
              <a:rPr lang="zh-CN" altLang="en-US" sz="1800" b="1" dirty="0" smtClean="0">
                <a:latin typeface="华文细黑" pitchFamily="2" charset="-122"/>
                <a:ea typeface="华文细黑" pitchFamily="2" charset="-122"/>
              </a:rPr>
              <a:t>）</a:t>
            </a:r>
            <a:endParaRPr lang="en-US" altLang="zh-CN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None/>
            </a:pPr>
            <a:r>
              <a:rPr lang="en-US" altLang="zh-CN" sz="1800" b="1" dirty="0" smtClean="0">
                <a:latin typeface="华文细黑" pitchFamily="2" charset="-122"/>
                <a:ea typeface="华文细黑" pitchFamily="2" charset="-122"/>
              </a:rPr>
              <a:t>             </a:t>
            </a: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收文范围包括数学领域的综述、研究论文，涵盖基础数学、应用数学、计算数学与科学工程计算、统计学等各学科分支。</a:t>
            </a:r>
            <a:endParaRPr lang="en-US" altLang="zh-CN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None/>
            </a:pP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            </a:t>
            </a: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关注近期研究热点；注意参考文献的时间；审稿周期</a:t>
            </a: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9</a:t>
            </a: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个月</a:t>
            </a: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None/>
            </a:pPr>
            <a:endParaRPr lang="zh-CN" altLang="en-US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Char char="Ø"/>
            </a:pPr>
            <a:r>
              <a:rPr lang="zh-CN" altLang="en-US" sz="1800" b="1" dirty="0" smtClean="0">
                <a:solidFill>
                  <a:schemeClr val="hlink"/>
                </a:solidFill>
                <a:latin typeface="华文细黑" pitchFamily="2" charset="-122"/>
                <a:ea typeface="华文细黑" pitchFamily="2" charset="-122"/>
              </a:rPr>
              <a:t>计算机科学前沿</a:t>
            </a:r>
            <a:r>
              <a:rPr lang="zh-CN" altLang="en-US" sz="1800" b="1" dirty="0" smtClean="0">
                <a:latin typeface="华文细黑" pitchFamily="2" charset="-122"/>
                <a:ea typeface="华文细黑" pitchFamily="2" charset="-122"/>
              </a:rPr>
              <a:t>（</a:t>
            </a: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IF=1.129</a:t>
            </a:r>
            <a:r>
              <a:rPr lang="zh-CN" altLang="en-US" sz="1800" b="1" dirty="0" smtClean="0">
                <a:latin typeface="华文细黑" pitchFamily="2" charset="-122"/>
                <a:ea typeface="华文细黑" pitchFamily="2" charset="-122"/>
              </a:rPr>
              <a:t>）</a:t>
            </a:r>
            <a:endParaRPr lang="en-US" altLang="zh-CN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None/>
            </a:pPr>
            <a:r>
              <a:rPr lang="zh-CN" altLang="en-US" sz="1800" b="1" dirty="0" smtClean="0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              </a:t>
            </a: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主要刊登计算机科学领域具有创新性的综述论文和研究论文，聚焦国际研究前沿、新兴学科和交叉领域以及中国学者的特色研究。内容涉及编程理论，计算理论，自然语言处理，计算智能，信息安全，软件工程，多媒体技术等。</a:t>
            </a:r>
            <a:endParaRPr lang="en-US" altLang="zh-CN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None/>
            </a:pPr>
            <a:r>
              <a:rPr lang="zh-CN" altLang="en-US" sz="1800" dirty="0" smtClean="0">
                <a:ea typeface="华文细黑" pitchFamily="2" charset="-122"/>
              </a:rPr>
              <a:t>           尽量使用本刊模板，格式清晰。有关投稿的全部信息请使用英文。</a:t>
            </a: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None/>
            </a:pPr>
            <a:endParaRPr lang="zh-CN" altLang="en-US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None/>
            </a:pPr>
            <a:endParaRPr lang="zh-CN" altLang="en-US" sz="2000" dirty="0" smtClean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71683" name="Picture 3" descr="1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0"/>
            <a:ext cx="8820150" cy="1044575"/>
          </a:xfr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57880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zh-CN" altLang="en-US" sz="1600" b="1" dirty="0" smtClean="0">
              <a:solidFill>
                <a:srgbClr val="438BC4"/>
              </a:solidFill>
              <a:ea typeface="华文行楷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Char char="Ø"/>
            </a:pPr>
            <a:r>
              <a:rPr lang="zh-CN" altLang="en-US" sz="1800" b="1" dirty="0" smtClean="0">
                <a:solidFill>
                  <a:schemeClr val="hlink"/>
                </a:solidFill>
                <a:latin typeface="华文细黑" pitchFamily="2" charset="-122"/>
                <a:ea typeface="华文细黑" pitchFamily="2" charset="-122"/>
              </a:rPr>
              <a:t>蛋白质与细胞</a:t>
            </a:r>
            <a:r>
              <a:rPr lang="zh-CN" altLang="en-US" sz="1800" b="1" dirty="0" smtClean="0">
                <a:latin typeface="华文细黑" pitchFamily="2" charset="-122"/>
                <a:ea typeface="华文细黑" pitchFamily="2" charset="-122"/>
              </a:rPr>
              <a:t>（</a:t>
            </a: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IF=7.575</a:t>
            </a:r>
            <a:r>
              <a:rPr lang="zh-CN" altLang="en-US" sz="1800" b="1" dirty="0" smtClean="0">
                <a:latin typeface="华文细黑" pitchFamily="2" charset="-122"/>
                <a:ea typeface="华文细黑" pitchFamily="2" charset="-122"/>
              </a:rPr>
              <a:t>）</a:t>
            </a:r>
            <a:endParaRPr lang="en-US" altLang="zh-CN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00000"/>
              </a:lnSpc>
              <a:buSzPct val="80000"/>
              <a:buFontTx/>
              <a:buNone/>
            </a:pP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            特别关注蛋白质和细胞研究的最新学术成果和发展动向。具体报道：</a:t>
            </a:r>
            <a:endParaRPr lang="en-US" altLang="zh-CN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00000"/>
              </a:lnSpc>
              <a:buSzPct val="80000"/>
              <a:buFontTx/>
              <a:buNone/>
            </a:pP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    </a:t>
            </a: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细胞生物学、分子生物学、蛋白质学、生物化学、发育生物学、结构生物学、免疫生物学、微生物学、遗传学、神经科学、肿瘤学等领域的最新成果。</a:t>
            </a: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 </a:t>
            </a:r>
            <a:endParaRPr lang="en-US" altLang="zh-CN" sz="14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Tx/>
              <a:buNone/>
            </a:pPr>
            <a:endParaRPr lang="en-US" altLang="zh-CN" sz="14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Char char="Ø"/>
            </a:pPr>
            <a:r>
              <a:rPr lang="zh-CN" altLang="en-US" sz="1800" b="1" dirty="0" smtClean="0">
                <a:solidFill>
                  <a:schemeClr val="hlink"/>
                </a:solidFill>
                <a:latin typeface="华文细黑" pitchFamily="2" charset="-122"/>
                <a:ea typeface="华文细黑" pitchFamily="2" charset="-122"/>
              </a:rPr>
              <a:t>材料学前沿</a:t>
            </a:r>
            <a:r>
              <a:rPr lang="zh-CN" altLang="en-US" sz="1800" b="1" dirty="0" smtClean="0">
                <a:latin typeface="华文细黑" pitchFamily="2" charset="-122"/>
                <a:ea typeface="华文细黑" pitchFamily="2" charset="-122"/>
              </a:rPr>
              <a:t>（</a:t>
            </a: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IF=1.701</a:t>
            </a:r>
            <a:r>
              <a:rPr lang="zh-CN" altLang="en-US" sz="1800" b="1" dirty="0" smtClean="0">
                <a:latin typeface="华文细黑" pitchFamily="2" charset="-122"/>
                <a:ea typeface="华文细黑" pitchFamily="2" charset="-122"/>
              </a:rPr>
              <a:t>）</a:t>
            </a:r>
            <a:endParaRPr lang="zh-CN" altLang="en-US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ts val="2200"/>
              </a:lnSpc>
              <a:buSzPct val="80000"/>
              <a:buFont typeface="Wingdings" pitchFamily="2" charset="2"/>
              <a:buNone/>
            </a:pPr>
            <a:r>
              <a:rPr lang="en-US" altLang="zh-CN" sz="1800" dirty="0" smtClean="0"/>
              <a:t>          </a:t>
            </a:r>
            <a:r>
              <a:rPr lang="zh-CN" altLang="zh-CN" sz="1800" dirty="0" smtClean="0">
                <a:latin typeface="华文细黑" pitchFamily="2" charset="-122"/>
                <a:ea typeface="华文细黑" pitchFamily="2" charset="-122"/>
              </a:rPr>
              <a:t>涉及领域包括生物材料、纳米材料、复合材料、高分子材料、金属材料、无机非金属材料、材料表征、材料模拟计算、材料加工等。注重刊登材料科学领域各分支学科前沿性的研究论文、专题性综述以及研究成果快讯</a:t>
            </a: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。</a:t>
            </a:r>
            <a:endParaRPr lang="en-US" altLang="zh-CN" sz="14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None/>
            </a:pPr>
            <a:endParaRPr lang="en-US" altLang="zh-CN" sz="14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None/>
            </a:pPr>
            <a:r>
              <a:rPr lang="zh-CN" altLang="en-US" sz="1000" dirty="0" smtClean="0">
                <a:latin typeface="华文细黑" pitchFamily="2" charset="-122"/>
                <a:ea typeface="华文细黑" pitchFamily="2" charset="-122"/>
              </a:rPr>
              <a:t>       </a:t>
            </a:r>
            <a:endParaRPr lang="zh-CN" altLang="en-US" sz="900" dirty="0" smtClean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0659" name="矩形 4"/>
          <p:cNvSpPr>
            <a:spLocks noChangeArrowheads="1"/>
          </p:cNvSpPr>
          <p:nvPr/>
        </p:nvSpPr>
        <p:spPr bwMode="auto">
          <a:xfrm>
            <a:off x="1619250" y="1268413"/>
            <a:ext cx="6265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rgbClr val="438BC4"/>
                </a:solidFill>
                <a:latin typeface="+mn-lt"/>
                <a:ea typeface="华文行楷" pitchFamily="2" charset="-122"/>
              </a:rPr>
              <a:t>我们可能比较关注的期刊（</a:t>
            </a:r>
            <a:r>
              <a:rPr lang="en-US" altLang="zh-CN" sz="2800" b="1" dirty="0" smtClean="0">
                <a:solidFill>
                  <a:srgbClr val="438BC4"/>
                </a:solidFill>
                <a:latin typeface="+mn-lt"/>
                <a:ea typeface="华文行楷" pitchFamily="2" charset="-122"/>
              </a:rPr>
              <a:t>SCI</a:t>
            </a:r>
            <a:r>
              <a:rPr lang="zh-CN" altLang="en-US" sz="2800" b="1" dirty="0" smtClean="0">
                <a:solidFill>
                  <a:srgbClr val="438BC4"/>
                </a:solidFill>
                <a:latin typeface="+mn-lt"/>
                <a:ea typeface="华文行楷" pitchFamily="2" charset="-122"/>
              </a:rPr>
              <a:t>收录）</a:t>
            </a:r>
            <a:endParaRPr lang="en-US" altLang="zh-CN" sz="2800" b="1" dirty="0" smtClean="0">
              <a:solidFill>
                <a:srgbClr val="438BC4"/>
              </a:solidFill>
              <a:latin typeface="+mn-lt"/>
              <a:ea typeface="华文行楷" pitchFamily="2" charset="-122"/>
            </a:endParaRPr>
          </a:p>
        </p:txBody>
      </p:sp>
      <p:pic>
        <p:nvPicPr>
          <p:cNvPr id="70660" name="图片 8" descr="新平台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2633663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530" y="848118"/>
            <a:ext cx="8229600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800" b="1" dirty="0" smtClean="0">
                <a:solidFill>
                  <a:srgbClr val="438BC4"/>
                </a:solidFill>
              </a:rPr>
              <a:t>              </a:t>
            </a:r>
            <a:r>
              <a:rPr lang="zh-CN" altLang="en-US" sz="2800" b="1" dirty="0" smtClean="0">
                <a:solidFill>
                  <a:srgbClr val="438BC4"/>
                </a:solidFill>
                <a:ea typeface="华文行楷" pitchFamily="2" charset="-122"/>
              </a:rPr>
              <a:t>我们可能比较关注的期刊（</a:t>
            </a:r>
            <a:r>
              <a:rPr lang="en-US" altLang="zh-CN" sz="2800" b="1" dirty="0" smtClean="0">
                <a:solidFill>
                  <a:srgbClr val="438BC4"/>
                </a:solidFill>
                <a:ea typeface="华文行楷" pitchFamily="2" charset="-122"/>
              </a:rPr>
              <a:t>SCI</a:t>
            </a:r>
            <a:r>
              <a:rPr lang="zh-CN" altLang="en-US" sz="2800" b="1" dirty="0" smtClean="0">
                <a:solidFill>
                  <a:srgbClr val="438BC4"/>
                </a:solidFill>
                <a:ea typeface="华文行楷" pitchFamily="2" charset="-122"/>
              </a:rPr>
              <a:t>收录）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CN" altLang="en-US" sz="1200" b="1" dirty="0" smtClean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Char char="Ø"/>
            </a:pPr>
            <a:r>
              <a:rPr lang="zh-CN" altLang="en-US" sz="1800" b="1" dirty="0" smtClean="0">
                <a:solidFill>
                  <a:schemeClr val="hlink"/>
                </a:solidFill>
                <a:latin typeface="华文细黑" pitchFamily="2" charset="-122"/>
                <a:ea typeface="华文细黑" pitchFamily="2" charset="-122"/>
              </a:rPr>
              <a:t>环境科学与工程前沿</a:t>
            </a:r>
            <a:r>
              <a:rPr lang="zh-CN" altLang="en-US" sz="1800" b="1" dirty="0" smtClean="0">
                <a:latin typeface="华文细黑" pitchFamily="2" charset="-122"/>
                <a:ea typeface="华文细黑" pitchFamily="2" charset="-122"/>
              </a:rPr>
              <a:t>（</a:t>
            </a: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IF=3.883</a:t>
            </a: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）</a:t>
            </a: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None/>
            </a:pPr>
            <a:r>
              <a:rPr lang="zh-CN" altLang="en-US" sz="1800" b="1" dirty="0" smtClean="0">
                <a:latin typeface="华文细黑" pitchFamily="2" charset="-122"/>
                <a:ea typeface="华文细黑" pitchFamily="2" charset="-122"/>
              </a:rPr>
              <a:t>              </a:t>
            </a: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内容涵盖环境科学与工程科学的各个分支，所录文章包括综述论文、研究论文、政策分析和学术快讯等。注重刊登环境科学及其与其他学科交叉融合的研究成果。</a:t>
            </a:r>
            <a:endParaRPr lang="en-US" altLang="zh-CN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None/>
            </a:pPr>
            <a:r>
              <a:rPr lang="zh-CN" altLang="en-US" sz="1800" dirty="0" smtClean="0">
                <a:ea typeface="华文细黑" pitchFamily="2" charset="-122"/>
              </a:rPr>
              <a:t>           人为影响产生的环境问题是本刊关注的。过于偏重宏观的流域研究或地理分布性的研究及本底值研究，距离本刊的收稿方向有差距。</a:t>
            </a: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None/>
            </a:pPr>
            <a:endParaRPr lang="zh-CN" altLang="en-US" sz="1800" dirty="0" smtClean="0">
              <a:ea typeface="华文细黑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Char char="Ø"/>
            </a:pPr>
            <a:r>
              <a:rPr lang="zh-CN" altLang="en-US" sz="1800" b="1" dirty="0" smtClean="0">
                <a:solidFill>
                  <a:schemeClr val="hlink"/>
                </a:solidFill>
                <a:latin typeface="华文细黑" pitchFamily="2" charset="-122"/>
                <a:ea typeface="华文细黑" pitchFamily="2" charset="-122"/>
              </a:rPr>
              <a:t>地球科学前沿</a:t>
            </a:r>
            <a:r>
              <a:rPr lang="zh-CN" altLang="en-US" sz="1800" b="1" dirty="0" smtClean="0">
                <a:latin typeface="华文细黑" pitchFamily="2" charset="-122"/>
                <a:ea typeface="华文细黑" pitchFamily="2" charset="-122"/>
              </a:rPr>
              <a:t>（</a:t>
            </a: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IF=1.205</a:t>
            </a:r>
            <a:r>
              <a:rPr lang="zh-CN" altLang="en-US" sz="1800" b="1" dirty="0" smtClean="0">
                <a:latin typeface="华文细黑" pitchFamily="2" charset="-122"/>
                <a:ea typeface="华文细黑" pitchFamily="2" charset="-122"/>
              </a:rPr>
              <a:t>）</a:t>
            </a:r>
            <a:endParaRPr lang="en-US" altLang="zh-CN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None/>
            </a:pPr>
            <a:r>
              <a:rPr lang="en-US" altLang="zh-CN" sz="1800" b="1" dirty="0" smtClean="0">
                <a:latin typeface="华文细黑" pitchFamily="2" charset="-122"/>
                <a:ea typeface="华文细黑" pitchFamily="2" charset="-122"/>
              </a:rPr>
              <a:t>             </a:t>
            </a: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收文范围包括所有地学领域的综述、研究论文，涵盖气候变化、环境变化、灾害地质、地球表层过程、地球系统科学、自然地理学、地质生物学、地球物理学、地球化学、大气科学、海洋科学、生态学、水文学、自然资源管理等各学科分支。</a:t>
            </a:r>
            <a:endParaRPr lang="en-US" altLang="zh-CN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None/>
            </a:pPr>
            <a:endParaRPr lang="zh-CN" altLang="en-US" sz="24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Char char="Ø"/>
            </a:pPr>
            <a:endParaRPr lang="zh-CN" altLang="en-US" sz="2400" b="1" dirty="0" smtClean="0">
              <a:solidFill>
                <a:schemeClr val="hlink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66563" name="图片 8" descr="新平台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2633663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541702" cy="47513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zh-CN" altLang="en-US" sz="1800" b="1" dirty="0" smtClean="0">
                <a:solidFill>
                  <a:srgbClr val="438BC4"/>
                </a:solidFill>
              </a:rPr>
              <a:t>              </a:t>
            </a:r>
            <a:r>
              <a:rPr lang="zh-CN" altLang="en-US" sz="2800" b="1" dirty="0" smtClean="0">
                <a:solidFill>
                  <a:srgbClr val="438BC4"/>
                </a:solidFill>
                <a:ea typeface="华文行楷" pitchFamily="2" charset="-122"/>
              </a:rPr>
              <a:t>我们可能比较关注的期刊（</a:t>
            </a:r>
            <a:r>
              <a:rPr lang="en-US" altLang="zh-CN" sz="2400" b="1" dirty="0" smtClean="0">
                <a:solidFill>
                  <a:srgbClr val="438BC4"/>
                </a:solidFill>
                <a:ea typeface="华文行楷" pitchFamily="2" charset="-122"/>
              </a:rPr>
              <a:t>SCI</a:t>
            </a:r>
            <a:r>
              <a:rPr lang="zh-CN" altLang="en-US" sz="2800" b="1" dirty="0" smtClean="0">
                <a:solidFill>
                  <a:srgbClr val="438BC4"/>
                </a:solidFill>
                <a:ea typeface="华文行楷" pitchFamily="2" charset="-122"/>
              </a:rPr>
              <a:t>收录）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800" b="1" dirty="0" smtClean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Char char="Ø"/>
            </a:pPr>
            <a:r>
              <a:rPr lang="zh-CN" altLang="en-US" sz="1800" b="1" dirty="0" smtClean="0">
                <a:solidFill>
                  <a:schemeClr val="hlink"/>
                </a:solidFill>
                <a:latin typeface="华文细黑" pitchFamily="2" charset="-122"/>
                <a:ea typeface="华文细黑" pitchFamily="2" charset="-122"/>
              </a:rPr>
              <a:t>化学科学与工程前沿</a:t>
            </a:r>
            <a:r>
              <a:rPr lang="zh-CN" altLang="en-US" sz="1800" b="1" dirty="0" smtClean="0">
                <a:latin typeface="华文细黑" pitchFamily="2" charset="-122"/>
                <a:ea typeface="华文细黑" pitchFamily="2" charset="-122"/>
              </a:rPr>
              <a:t>（</a:t>
            </a: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IF=2.809</a:t>
            </a:r>
            <a:r>
              <a:rPr lang="zh-CN" altLang="en-US" sz="1800" b="1" dirty="0" smtClean="0">
                <a:latin typeface="华文细黑" pitchFamily="2" charset="-122"/>
                <a:ea typeface="华文细黑" pitchFamily="2" charset="-122"/>
              </a:rPr>
              <a:t>）</a:t>
            </a:r>
            <a:endParaRPr lang="en-US" altLang="zh-CN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None/>
            </a:pP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             </a:t>
            </a:r>
            <a:r>
              <a:rPr lang="zh-CN" altLang="zh-CN" sz="1800" dirty="0" smtClean="0">
                <a:latin typeface="华文细黑" pitchFamily="2" charset="-122"/>
                <a:ea typeface="华文细黑" pitchFamily="2" charset="-122"/>
              </a:rPr>
              <a:t>涉及领域主要包括：催化及反应工程，清洁能源，功能材料，纳米科学与技术，生物材料和技术，颗粒技术和多相过程，分离科学与技术，可持续技术和绿色过程等。</a:t>
            </a:r>
            <a:endParaRPr lang="en-US" altLang="zh-CN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None/>
            </a:pP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             </a:t>
            </a:r>
            <a:r>
              <a:rPr lang="zh-CN" altLang="zh-CN" sz="1800" dirty="0" smtClean="0">
                <a:latin typeface="华文细黑" pitchFamily="2" charset="-122"/>
                <a:ea typeface="华文细黑" pitchFamily="2" charset="-122"/>
              </a:rPr>
              <a:t>所录文章包括综述论文、研究论文和快讯等</a:t>
            </a:r>
            <a:endParaRPr lang="zh-CN" altLang="en-US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None/>
            </a:pPr>
            <a:endParaRPr lang="zh-CN" altLang="en-US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Char char="Ø"/>
            </a:pPr>
            <a:r>
              <a:rPr lang="zh-CN" altLang="en-US" sz="1800" b="1" dirty="0" smtClean="0">
                <a:solidFill>
                  <a:schemeClr val="hlink"/>
                </a:solidFill>
                <a:latin typeface="华文细黑" pitchFamily="2" charset="-122"/>
                <a:ea typeface="华文细黑" pitchFamily="2" charset="-122"/>
              </a:rPr>
              <a:t>医学前沿</a:t>
            </a:r>
            <a:r>
              <a:rPr lang="zh-CN" altLang="en-US" sz="1800" b="1" dirty="0" smtClean="0">
                <a:latin typeface="华文细黑" pitchFamily="2" charset="-122"/>
                <a:ea typeface="华文细黑" pitchFamily="2" charset="-122"/>
              </a:rPr>
              <a:t>（</a:t>
            </a: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IF=1.847</a:t>
            </a:r>
            <a:r>
              <a:rPr lang="zh-CN" altLang="en-US" sz="1800" b="1" dirty="0" smtClean="0">
                <a:latin typeface="华文细黑" pitchFamily="2" charset="-122"/>
                <a:ea typeface="华文细黑" pitchFamily="2" charset="-122"/>
              </a:rPr>
              <a:t>）</a:t>
            </a:r>
            <a:endParaRPr lang="en-US" altLang="zh-CN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None/>
            </a:pP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             </a:t>
            </a:r>
            <a:r>
              <a:rPr lang="zh-CN" altLang="zh-CN" sz="1800" dirty="0" smtClean="0">
                <a:latin typeface="华文细黑" pitchFamily="2" charset="-122"/>
                <a:ea typeface="华文细黑" pitchFamily="2" charset="-122"/>
              </a:rPr>
              <a:t>主要报道领域有：临床医学、基础医学、转化医学、流行病学、公共卫生、医疗卫生政策和中医药学。</a:t>
            </a:r>
            <a:endParaRPr lang="zh-CN" altLang="en-US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None/>
            </a:pPr>
            <a:endParaRPr lang="zh-CN" altLang="en-US" sz="2000" dirty="0" smtClean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72707" name="图片 8" descr="新平台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2633663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119673"/>
            <a:ext cx="8541702" cy="5542384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zh-CN" altLang="en-US" sz="1800" b="1" dirty="0" smtClean="0">
                <a:solidFill>
                  <a:srgbClr val="438BC4"/>
                </a:solidFill>
              </a:rPr>
              <a:t>              </a:t>
            </a:r>
            <a:r>
              <a:rPr lang="zh-CN" altLang="en-US" sz="2800" b="1" dirty="0" smtClean="0">
                <a:solidFill>
                  <a:srgbClr val="438BC4"/>
                </a:solidFill>
                <a:ea typeface="华文行楷" pitchFamily="2" charset="-122"/>
              </a:rPr>
              <a:t>我们可能比较关注的期刊（</a:t>
            </a:r>
            <a:r>
              <a:rPr lang="en-US" altLang="zh-CN" sz="2400" b="1" dirty="0" smtClean="0">
                <a:solidFill>
                  <a:srgbClr val="438BC4"/>
                </a:solidFill>
                <a:ea typeface="华文行楷" pitchFamily="2" charset="-122"/>
              </a:rPr>
              <a:t>SCI</a:t>
            </a:r>
            <a:r>
              <a:rPr lang="zh-CN" altLang="en-US" sz="2800" b="1" dirty="0" smtClean="0">
                <a:solidFill>
                  <a:srgbClr val="438BC4"/>
                </a:solidFill>
                <a:ea typeface="华文行楷" pitchFamily="2" charset="-122"/>
              </a:rPr>
              <a:t>收录）</a:t>
            </a:r>
            <a:endParaRPr lang="en-US" altLang="zh-CN" sz="1800" b="1" dirty="0" smtClean="0">
              <a:solidFill>
                <a:schemeClr val="hlink"/>
              </a:solidFill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zh-CN" altLang="en-US" sz="1800" b="1" dirty="0" smtClean="0">
                <a:solidFill>
                  <a:schemeClr val="hlink"/>
                </a:solidFill>
                <a:latin typeface="华文细黑" pitchFamily="2" charset="-122"/>
                <a:ea typeface="华文细黑" pitchFamily="2" charset="-122"/>
              </a:rPr>
              <a:t>土木结构与工程前沿</a:t>
            </a:r>
            <a:r>
              <a:rPr lang="zh-CN" altLang="en-US" sz="1800" b="1" dirty="0" smtClean="0">
                <a:latin typeface="华文细黑" pitchFamily="2" charset="-122"/>
                <a:ea typeface="华文细黑" pitchFamily="2" charset="-122"/>
              </a:rPr>
              <a:t>（</a:t>
            </a: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IF=1.272</a:t>
            </a:r>
            <a:r>
              <a:rPr lang="zh-CN" altLang="en-US" sz="1800" b="1" dirty="0" smtClean="0">
                <a:latin typeface="华文细黑" pitchFamily="2" charset="-122"/>
                <a:ea typeface="华文细黑" pitchFamily="2" charset="-122"/>
              </a:rPr>
              <a:t>）</a:t>
            </a:r>
            <a:endParaRPr lang="en-US" altLang="zh-CN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None/>
            </a:pP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            </a:t>
            </a:r>
            <a:r>
              <a:rPr lang="zh-CN" altLang="zh-CN" sz="1800" dirty="0" smtClean="0">
                <a:latin typeface="华文细黑" pitchFamily="2" charset="-122"/>
                <a:ea typeface="华文细黑" pitchFamily="2" charset="-122"/>
              </a:rPr>
              <a:t>涉及领域包括</a:t>
            </a: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：</a:t>
            </a:r>
            <a:r>
              <a:rPr lang="zh-CN" altLang="zh-CN" sz="1800" dirty="0" smtClean="0">
                <a:latin typeface="华文细黑" pitchFamily="2" charset="-122"/>
                <a:ea typeface="华文细黑" pitchFamily="2" charset="-122"/>
              </a:rPr>
              <a:t>结构工程、岩土与地下工程、桥梁工程、水利与海岸工程、交通工程等。</a:t>
            </a:r>
            <a:endParaRPr lang="zh-CN" altLang="en-US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Char char="Ø"/>
            </a:pPr>
            <a:r>
              <a:rPr lang="zh-CN" altLang="en-US" sz="1800" b="1" dirty="0" smtClean="0">
                <a:solidFill>
                  <a:schemeClr val="hlink"/>
                </a:solidFill>
                <a:latin typeface="华文细黑" pitchFamily="2" charset="-122"/>
                <a:ea typeface="华文细黑" pitchFamily="2" charset="-122"/>
              </a:rPr>
              <a:t>能源前沿</a:t>
            </a:r>
            <a:r>
              <a:rPr lang="zh-CN" altLang="en-US" sz="1800" b="1" dirty="0" smtClean="0">
                <a:latin typeface="华文细黑" pitchFamily="2" charset="-122"/>
                <a:ea typeface="华文细黑" pitchFamily="2" charset="-122"/>
              </a:rPr>
              <a:t>（</a:t>
            </a: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IF=1.701</a:t>
            </a:r>
            <a:r>
              <a:rPr lang="zh-CN" altLang="en-US" sz="1800" b="1" dirty="0" smtClean="0">
                <a:latin typeface="华文细黑" pitchFamily="2" charset="-122"/>
                <a:ea typeface="华文细黑" pitchFamily="2" charset="-122"/>
              </a:rPr>
              <a:t>）</a:t>
            </a:r>
            <a:endParaRPr lang="en-US" altLang="zh-CN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None/>
            </a:pP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            </a:t>
            </a:r>
            <a:r>
              <a:rPr lang="zh-CN" altLang="zh-CN" sz="1800" dirty="0" smtClean="0">
                <a:latin typeface="华文细黑" pitchFamily="2" charset="-122"/>
                <a:ea typeface="华文细黑" pitchFamily="2" charset="-122"/>
              </a:rPr>
              <a:t>涉及领域包括</a:t>
            </a: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：</a:t>
            </a:r>
            <a:r>
              <a:rPr lang="zh-CN" altLang="zh-CN" sz="1800" dirty="0" smtClean="0">
                <a:latin typeface="华文细黑" pitchFamily="2" charset="-122"/>
                <a:ea typeface="华文细黑" pitchFamily="2" charset="-122"/>
              </a:rPr>
              <a:t>能源基础研究、能源技术与应用、能源与环境、能源经济、策略与政策四大部分。</a:t>
            </a:r>
            <a:endParaRPr lang="en-US" altLang="zh-CN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Char char="Ø"/>
            </a:pPr>
            <a:r>
              <a:rPr lang="zh-CN" altLang="en-US" sz="1800" b="1" dirty="0" smtClean="0">
                <a:solidFill>
                  <a:schemeClr val="hlink"/>
                </a:solidFill>
                <a:latin typeface="华文细黑" pitchFamily="2" charset="-122"/>
                <a:ea typeface="华文细黑" pitchFamily="2" charset="-122"/>
              </a:rPr>
              <a:t>机械工程前沿</a:t>
            </a:r>
            <a:r>
              <a:rPr lang="zh-CN" altLang="en-US" sz="1800" b="1" dirty="0" smtClean="0">
                <a:latin typeface="华文细黑" pitchFamily="2" charset="-122"/>
                <a:ea typeface="华文细黑" pitchFamily="2" charset="-122"/>
              </a:rPr>
              <a:t>（</a:t>
            </a: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IF=0.989</a:t>
            </a:r>
            <a:r>
              <a:rPr lang="zh-CN" altLang="en-US" sz="1800" b="1" dirty="0" smtClean="0">
                <a:latin typeface="华文细黑" pitchFamily="2" charset="-122"/>
                <a:ea typeface="华文细黑" pitchFamily="2" charset="-122"/>
              </a:rPr>
              <a:t>）</a:t>
            </a:r>
            <a:endParaRPr lang="en-US" altLang="zh-CN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None/>
            </a:pP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            </a:t>
            </a:r>
            <a:r>
              <a:rPr lang="zh-CN" altLang="zh-CN" sz="1800" dirty="0" smtClean="0">
                <a:latin typeface="华文细黑" pitchFamily="2" charset="-122"/>
                <a:ea typeface="华文细黑" pitchFamily="2" charset="-122"/>
              </a:rPr>
              <a:t>涉及领域包括：机构与机器科学、齿轮与传动、机械系统振动及动力学、机械结构与强度分析、机械设计理论及方法、摩擦学与表面技术、机械仿生学、微</a:t>
            </a: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/</a:t>
            </a:r>
            <a:r>
              <a:rPr lang="zh-CN" altLang="zh-CN" sz="1800" dirty="0" smtClean="0">
                <a:latin typeface="华文细黑" pitchFamily="2" charset="-122"/>
                <a:ea typeface="华文细黑" pitchFamily="2" charset="-122"/>
              </a:rPr>
              <a:t>纳制造与系统、零件成形制造、快速成型技术、加工过程与技术、制造自动化、精密工程、仪器与测试、机电一体化与嵌入式系统、机器人技术、传感及自动化技术、微机电制造和绿色制造等。</a:t>
            </a:r>
            <a:endParaRPr lang="en-US" altLang="zh-CN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None/>
            </a:pPr>
            <a:endParaRPr lang="en-US" altLang="zh-CN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None/>
            </a:pPr>
            <a:endParaRPr lang="zh-CN" altLang="en-US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20000"/>
              </a:lnSpc>
              <a:buSzPct val="80000"/>
              <a:buFont typeface="Wingdings" pitchFamily="2" charset="2"/>
              <a:buNone/>
            </a:pPr>
            <a:endParaRPr lang="zh-CN" altLang="en-US" sz="2000" dirty="0" smtClean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72707" name="图片 8" descr="新平台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2633663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834"/>
            <a:ext cx="9144000" cy="489965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18353" y="1684694"/>
            <a:ext cx="694473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b="1" dirty="0">
                <a:solidFill>
                  <a:srgbClr val="FF0000"/>
                </a:solidFill>
                <a:latin typeface="+mn-lt"/>
              </a:rPr>
              <a:t>Frontiers of Earth Science </a:t>
            </a:r>
            <a:r>
              <a:rPr lang="zh-CN" altLang="en-US" sz="1100" b="1" dirty="0">
                <a:solidFill>
                  <a:srgbClr val="FF0000"/>
                </a:solidFill>
                <a:latin typeface="+mn-lt"/>
              </a:rPr>
              <a:t>（</a:t>
            </a:r>
            <a:r>
              <a:rPr lang="en-US" altLang="zh-CN" sz="1100" b="1" dirty="0">
                <a:solidFill>
                  <a:srgbClr val="FF0000"/>
                </a:solidFill>
                <a:latin typeface="+mn-lt"/>
              </a:rPr>
              <a:t>2007</a:t>
            </a:r>
            <a:r>
              <a:rPr lang="zh-CN" altLang="en-US" sz="1100" b="1" dirty="0">
                <a:solidFill>
                  <a:srgbClr val="FF0000"/>
                </a:solidFill>
                <a:latin typeface="+mn-lt"/>
              </a:rPr>
              <a:t>）              </a:t>
            </a:r>
            <a:r>
              <a:rPr lang="zh-CN" altLang="en-US" sz="1100" b="1" dirty="0" smtClean="0">
                <a:solidFill>
                  <a:srgbClr val="FF0000"/>
                </a:solidFill>
                <a:latin typeface="+mn-lt"/>
              </a:rPr>
              <a:t>                              </a:t>
            </a:r>
            <a:r>
              <a:rPr lang="en-US" altLang="zh-CN" sz="1100" b="1" dirty="0" smtClean="0">
                <a:solidFill>
                  <a:srgbClr val="FF0000"/>
                </a:solidFill>
                <a:latin typeface="+mn-lt"/>
              </a:rPr>
              <a:t>Frontiers </a:t>
            </a:r>
            <a:r>
              <a:rPr lang="en-US" altLang="zh-CN" sz="1100" b="1" dirty="0">
                <a:solidFill>
                  <a:srgbClr val="FF0000"/>
                </a:solidFill>
                <a:latin typeface="+mn-lt"/>
              </a:rPr>
              <a:t>of Mathematics in China </a:t>
            </a:r>
            <a:r>
              <a:rPr lang="zh-CN" altLang="en-US" sz="1100" b="1" dirty="0">
                <a:solidFill>
                  <a:srgbClr val="FF0000"/>
                </a:solidFill>
                <a:latin typeface="+mn-lt"/>
              </a:rPr>
              <a:t>（</a:t>
            </a:r>
            <a:r>
              <a:rPr lang="en-US" altLang="zh-CN" sz="1100" b="1" dirty="0">
                <a:solidFill>
                  <a:srgbClr val="FF0000"/>
                </a:solidFill>
                <a:latin typeface="+mn-lt"/>
              </a:rPr>
              <a:t>2006</a:t>
            </a:r>
            <a:r>
              <a:rPr lang="zh-CN" altLang="en-US" sz="1100" b="1" dirty="0" smtClean="0">
                <a:solidFill>
                  <a:srgbClr val="FF0000"/>
                </a:solidFill>
                <a:latin typeface="+mn-lt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1100" b="1" dirty="0" smtClean="0">
                <a:solidFill>
                  <a:srgbClr val="FF0000"/>
                </a:solidFill>
                <a:latin typeface="+mn-lt"/>
              </a:rPr>
              <a:t>Frontiers of Physics </a:t>
            </a:r>
            <a:r>
              <a:rPr lang="zh-CN" altLang="en-US" sz="1100" b="1" dirty="0" smtClean="0">
                <a:solidFill>
                  <a:srgbClr val="FF0000"/>
                </a:solidFill>
                <a:latin typeface="+mn-lt"/>
              </a:rPr>
              <a:t>（</a:t>
            </a:r>
            <a:r>
              <a:rPr lang="en-US" altLang="zh-CN" sz="1100" b="1" dirty="0" smtClean="0">
                <a:solidFill>
                  <a:srgbClr val="FF0000"/>
                </a:solidFill>
                <a:latin typeface="+mn-lt"/>
              </a:rPr>
              <a:t>2006</a:t>
            </a:r>
            <a:r>
              <a:rPr lang="zh-CN" altLang="en-US" sz="1100" b="1" dirty="0" smtClean="0">
                <a:solidFill>
                  <a:srgbClr val="FF0000"/>
                </a:solidFill>
                <a:latin typeface="+mn-lt"/>
              </a:rPr>
              <a:t>）</a:t>
            </a:r>
            <a:endParaRPr lang="zh-CN" altLang="en-US" sz="11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1019" y="1702859"/>
            <a:ext cx="9028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latin typeface="+mn-lt"/>
                <a:ea typeface="+mj-ea"/>
              </a:rPr>
              <a:t>基础科学</a:t>
            </a:r>
          </a:p>
          <a:p>
            <a:pPr algn="ctr"/>
            <a:r>
              <a:rPr lang="zh-CN" altLang="en-US" sz="1200" dirty="0">
                <a:latin typeface="+mn-lt"/>
                <a:ea typeface="+mj-ea"/>
              </a:rPr>
              <a:t>（</a:t>
            </a:r>
            <a:r>
              <a:rPr lang="en-US" altLang="zh-CN" sz="1200" dirty="0">
                <a:latin typeface="+mn-lt"/>
                <a:ea typeface="+mj-ea"/>
              </a:rPr>
              <a:t>3</a:t>
            </a:r>
            <a:r>
              <a:rPr lang="zh-CN" altLang="en-US" sz="1200" dirty="0">
                <a:latin typeface="+mn-lt"/>
                <a:ea typeface="+mj-ea"/>
              </a:rPr>
              <a:t>种）</a:t>
            </a:r>
          </a:p>
        </p:txBody>
      </p:sp>
      <p:sp>
        <p:nvSpPr>
          <p:cNvPr id="6" name="矩形 5"/>
          <p:cNvSpPr/>
          <p:nvPr/>
        </p:nvSpPr>
        <p:spPr>
          <a:xfrm>
            <a:off x="1596839" y="2430788"/>
            <a:ext cx="720291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b="1" dirty="0" smtClean="0">
                <a:latin typeface="+mn-lt"/>
              </a:rPr>
              <a:t> Frontiers of Agricultural Science  and Engineering  (2014)           </a:t>
            </a:r>
            <a:r>
              <a:rPr lang="en-US" altLang="zh-CN" sz="1100" b="1" dirty="0" smtClean="0">
                <a:solidFill>
                  <a:srgbClr val="FF0000"/>
                </a:solidFill>
                <a:latin typeface="+mn-lt"/>
              </a:rPr>
              <a:t>Frontiers of Medicine </a:t>
            </a:r>
            <a:r>
              <a:rPr lang="zh-CN" altLang="en-US" sz="1100" b="1" dirty="0" smtClean="0">
                <a:solidFill>
                  <a:srgbClr val="FF0000"/>
                </a:solidFill>
                <a:latin typeface="+mn-lt"/>
              </a:rPr>
              <a:t>（</a:t>
            </a:r>
            <a:r>
              <a:rPr lang="en-US" altLang="zh-CN" sz="1100" b="1" dirty="0" smtClean="0">
                <a:solidFill>
                  <a:srgbClr val="FF0000"/>
                </a:solidFill>
                <a:latin typeface="+mn-lt"/>
              </a:rPr>
              <a:t>2007</a:t>
            </a:r>
            <a:r>
              <a:rPr lang="zh-CN" altLang="en-US" sz="1100" b="1" dirty="0" smtClean="0">
                <a:solidFill>
                  <a:srgbClr val="FF0000"/>
                </a:solidFill>
                <a:latin typeface="+mn-lt"/>
              </a:rPr>
              <a:t>）</a:t>
            </a:r>
            <a:endParaRPr lang="en-US" altLang="zh-CN" sz="1100" b="1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100" b="1" dirty="0" smtClean="0">
                <a:solidFill>
                  <a:srgbClr val="FF0000"/>
                </a:solidFill>
                <a:latin typeface="+mn-lt"/>
              </a:rPr>
              <a:t>Protein </a:t>
            </a:r>
            <a:r>
              <a:rPr lang="en-US" altLang="zh-CN" sz="1100" b="1" dirty="0">
                <a:solidFill>
                  <a:srgbClr val="FF0000"/>
                </a:solidFill>
                <a:latin typeface="+mn-lt"/>
              </a:rPr>
              <a:t>&amp; Cell</a:t>
            </a:r>
            <a:r>
              <a:rPr lang="zh-CN" altLang="en-US" sz="1100" b="1" dirty="0">
                <a:solidFill>
                  <a:srgbClr val="FF0000"/>
                </a:solidFill>
                <a:latin typeface="+mn-lt"/>
              </a:rPr>
              <a:t>（</a:t>
            </a:r>
            <a:r>
              <a:rPr lang="en-US" altLang="zh-CN" sz="1100" b="1" dirty="0">
                <a:solidFill>
                  <a:srgbClr val="FF0000"/>
                </a:solidFill>
                <a:latin typeface="+mn-lt"/>
              </a:rPr>
              <a:t>2010</a:t>
            </a:r>
            <a:r>
              <a:rPr lang="zh-CN" altLang="en-US" sz="1100" b="1" dirty="0" smtClean="0">
                <a:solidFill>
                  <a:srgbClr val="FF0000"/>
                </a:solidFill>
                <a:latin typeface="+mn-lt"/>
              </a:rPr>
              <a:t>）</a:t>
            </a:r>
            <a:r>
              <a:rPr lang="en-US" altLang="zh-CN" sz="1100" b="1" dirty="0" smtClean="0">
                <a:solidFill>
                  <a:srgbClr val="FF0000"/>
                </a:solidFill>
                <a:latin typeface="+mn-lt"/>
              </a:rPr>
              <a:t>        </a:t>
            </a:r>
            <a:r>
              <a:rPr lang="zh-CN" altLang="en-US" sz="1100" b="1" dirty="0" smtClean="0">
                <a:latin typeface="+mn-lt"/>
              </a:rPr>
              <a:t>  </a:t>
            </a:r>
            <a:r>
              <a:rPr lang="en-US" altLang="zh-CN" sz="1100" b="1" dirty="0" smtClean="0">
                <a:latin typeface="+mn-lt"/>
              </a:rPr>
              <a:t>Quantitative </a:t>
            </a:r>
            <a:r>
              <a:rPr lang="en-US" altLang="zh-CN" sz="1100" b="1" dirty="0">
                <a:latin typeface="+mn-lt"/>
              </a:rPr>
              <a:t>Biology</a:t>
            </a:r>
            <a:r>
              <a:rPr lang="zh-CN" altLang="en-US" sz="1100" b="1" dirty="0">
                <a:latin typeface="+mn-lt"/>
              </a:rPr>
              <a:t>（</a:t>
            </a:r>
            <a:r>
              <a:rPr lang="en-US" altLang="zh-CN" sz="1100" b="1" dirty="0">
                <a:latin typeface="+mn-lt"/>
              </a:rPr>
              <a:t>2013</a:t>
            </a:r>
            <a:r>
              <a:rPr lang="zh-CN" altLang="en-US" sz="1100" b="1" dirty="0" smtClean="0">
                <a:latin typeface="+mn-lt"/>
              </a:rPr>
              <a:t>）         </a:t>
            </a:r>
            <a:r>
              <a:rPr lang="en-US" altLang="zh-CN" sz="1100" b="1" dirty="0" smtClean="0">
                <a:latin typeface="+mn-lt"/>
              </a:rPr>
              <a:t>Soil Ecology Letters </a:t>
            </a:r>
            <a:r>
              <a:rPr lang="zh-CN" altLang="en-US" sz="1100" b="1" dirty="0" smtClean="0">
                <a:latin typeface="+mn-lt"/>
              </a:rPr>
              <a:t>（</a:t>
            </a:r>
            <a:r>
              <a:rPr lang="en-US" altLang="zh-CN" sz="1100" b="1" dirty="0" smtClean="0">
                <a:latin typeface="+mn-lt"/>
              </a:rPr>
              <a:t>2019</a:t>
            </a:r>
            <a:r>
              <a:rPr lang="zh-CN" altLang="en-US" sz="1100" b="1" dirty="0" smtClean="0">
                <a:latin typeface="+mn-lt"/>
              </a:rPr>
              <a:t>）</a:t>
            </a:r>
            <a:endParaRPr lang="zh-CN" altLang="en-US" sz="1100" b="1" dirty="0">
              <a:latin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8577" y="2484203"/>
            <a:ext cx="94769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latin typeface="+mn-lt"/>
                <a:ea typeface="+mj-ea"/>
              </a:rPr>
              <a:t> </a:t>
            </a:r>
            <a:r>
              <a:rPr lang="zh-CN" altLang="en-US" sz="1400" b="1" dirty="0">
                <a:latin typeface="+mn-lt"/>
                <a:ea typeface="+mj-ea"/>
              </a:rPr>
              <a:t>生命</a:t>
            </a:r>
            <a:r>
              <a:rPr lang="zh-CN" altLang="en-US" sz="1400" b="1" dirty="0" smtClean="0">
                <a:latin typeface="+mn-lt"/>
                <a:ea typeface="+mj-ea"/>
              </a:rPr>
              <a:t>科学</a:t>
            </a:r>
            <a:endParaRPr lang="en-US" altLang="zh-CN" sz="1400" b="1" dirty="0" smtClean="0">
              <a:latin typeface="+mn-lt"/>
              <a:ea typeface="+mj-ea"/>
            </a:endParaRPr>
          </a:p>
          <a:p>
            <a:pPr algn="ctr"/>
            <a:r>
              <a:rPr lang="zh-CN" altLang="en-US" sz="1200" dirty="0" smtClean="0">
                <a:latin typeface="+mn-lt"/>
                <a:ea typeface="+mj-ea"/>
              </a:rPr>
              <a:t>（</a:t>
            </a:r>
            <a:r>
              <a:rPr lang="en-US" altLang="zh-CN" sz="1200" dirty="0" smtClean="0">
                <a:latin typeface="+mn-lt"/>
                <a:ea typeface="+mj-ea"/>
              </a:rPr>
              <a:t>5</a:t>
            </a:r>
            <a:r>
              <a:rPr lang="zh-CN" altLang="en-US" sz="1200" dirty="0" smtClean="0">
                <a:latin typeface="+mn-lt"/>
                <a:ea typeface="+mj-ea"/>
              </a:rPr>
              <a:t>种</a:t>
            </a:r>
            <a:r>
              <a:rPr lang="zh-CN" altLang="en-US" sz="1200" dirty="0">
                <a:latin typeface="+mn-lt"/>
                <a:ea typeface="+mj-ea"/>
              </a:rPr>
              <a:t>）</a:t>
            </a:r>
          </a:p>
        </p:txBody>
      </p:sp>
      <p:sp>
        <p:nvSpPr>
          <p:cNvPr id="8" name="矩形 7"/>
          <p:cNvSpPr/>
          <p:nvPr/>
        </p:nvSpPr>
        <p:spPr>
          <a:xfrm>
            <a:off x="1595139" y="3103244"/>
            <a:ext cx="7241085" cy="1615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b="1" dirty="0" smtClean="0">
                <a:solidFill>
                  <a:srgbClr val="FF0000"/>
                </a:solidFill>
                <a:latin typeface="+mn-lt"/>
              </a:rPr>
              <a:t>Engineering</a:t>
            </a:r>
            <a:r>
              <a:rPr lang="zh-CN" altLang="en-US" sz="1100" b="1" dirty="0" smtClean="0">
                <a:solidFill>
                  <a:srgbClr val="FF0000"/>
                </a:solidFill>
              </a:rPr>
              <a:t> （ </a:t>
            </a:r>
            <a:r>
              <a:rPr lang="en-US" altLang="zh-CN" sz="1100" b="1" dirty="0" smtClean="0">
                <a:solidFill>
                  <a:srgbClr val="FF0000"/>
                </a:solidFill>
                <a:latin typeface="+mn-lt"/>
              </a:rPr>
              <a:t>2015</a:t>
            </a:r>
            <a:r>
              <a:rPr lang="zh-CN" altLang="en-US" sz="1100" b="1" dirty="0" smtClean="0">
                <a:solidFill>
                  <a:srgbClr val="FF0000"/>
                </a:solidFill>
                <a:latin typeface="+mn-lt"/>
              </a:rPr>
              <a:t>）                                                                </a:t>
            </a:r>
            <a:r>
              <a:rPr lang="en-US" altLang="zh-CN" sz="1100" b="1" dirty="0" smtClean="0">
                <a:solidFill>
                  <a:srgbClr val="FF0000"/>
                </a:solidFill>
                <a:latin typeface="+mn-lt"/>
              </a:rPr>
              <a:t>Frontiers of Architectural Research </a:t>
            </a:r>
            <a:r>
              <a:rPr lang="zh-CN" altLang="en-US" sz="1100" b="1" dirty="0" smtClean="0">
                <a:solidFill>
                  <a:srgbClr val="FF0000"/>
                </a:solidFill>
                <a:latin typeface="+mn-lt"/>
              </a:rPr>
              <a:t>（</a:t>
            </a:r>
            <a:r>
              <a:rPr lang="en-US" altLang="zh-CN" sz="1100" b="1" dirty="0" smtClean="0">
                <a:solidFill>
                  <a:srgbClr val="FF0000"/>
                </a:solidFill>
                <a:latin typeface="+mn-lt"/>
              </a:rPr>
              <a:t>2012</a:t>
            </a:r>
            <a:r>
              <a:rPr lang="zh-CN" altLang="en-US" sz="1100" b="1" dirty="0" smtClean="0">
                <a:solidFill>
                  <a:srgbClr val="FF0000"/>
                </a:solidFill>
                <a:latin typeface="+mn-lt"/>
              </a:rPr>
              <a:t>） </a:t>
            </a:r>
            <a:endParaRPr lang="zh-CN" altLang="en-US" sz="1100" b="1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100" b="1" dirty="0">
                <a:solidFill>
                  <a:srgbClr val="FF0000"/>
                </a:solidFill>
                <a:latin typeface="+mn-lt"/>
              </a:rPr>
              <a:t>Frontiers of Chemical Science and Engineering </a:t>
            </a:r>
            <a:r>
              <a:rPr lang="zh-CN" altLang="en-US" sz="1100" b="1" dirty="0">
                <a:solidFill>
                  <a:srgbClr val="FF0000"/>
                </a:solidFill>
                <a:latin typeface="+mn-lt"/>
              </a:rPr>
              <a:t>（</a:t>
            </a:r>
            <a:r>
              <a:rPr lang="en-US" altLang="zh-CN" sz="1100" b="1" dirty="0">
                <a:solidFill>
                  <a:srgbClr val="FF0000"/>
                </a:solidFill>
                <a:latin typeface="+mn-lt"/>
              </a:rPr>
              <a:t>2007</a:t>
            </a:r>
            <a:r>
              <a:rPr lang="zh-CN" altLang="en-US" sz="1100" b="1" dirty="0">
                <a:solidFill>
                  <a:srgbClr val="FF0000"/>
                </a:solidFill>
                <a:latin typeface="+mn-lt"/>
              </a:rPr>
              <a:t>）           </a:t>
            </a:r>
            <a:r>
              <a:rPr lang="zh-CN" altLang="en-US" sz="11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zh-CN" sz="1100" b="1" dirty="0" smtClean="0">
                <a:solidFill>
                  <a:srgbClr val="FF0000"/>
                </a:solidFill>
                <a:latin typeface="+mn-lt"/>
              </a:rPr>
              <a:t>Frontiers </a:t>
            </a:r>
            <a:r>
              <a:rPr lang="en-US" altLang="zh-CN" sz="1100" b="1" dirty="0">
                <a:solidFill>
                  <a:srgbClr val="FF0000"/>
                </a:solidFill>
                <a:latin typeface="+mn-lt"/>
              </a:rPr>
              <a:t>of Computer Science </a:t>
            </a:r>
            <a:r>
              <a:rPr lang="zh-CN" altLang="en-US" sz="1100" b="1" dirty="0">
                <a:solidFill>
                  <a:srgbClr val="FF0000"/>
                </a:solidFill>
                <a:latin typeface="+mn-lt"/>
              </a:rPr>
              <a:t>（</a:t>
            </a:r>
            <a:r>
              <a:rPr lang="en-US" altLang="zh-CN" sz="1100" b="1" dirty="0">
                <a:solidFill>
                  <a:srgbClr val="FF0000"/>
                </a:solidFill>
                <a:latin typeface="+mn-lt"/>
              </a:rPr>
              <a:t>2007</a:t>
            </a:r>
            <a:r>
              <a:rPr lang="zh-CN" altLang="en-US" sz="1100" b="1" dirty="0" smtClean="0">
                <a:solidFill>
                  <a:srgbClr val="FF0000"/>
                </a:solidFill>
                <a:latin typeface="+mn-lt"/>
              </a:rPr>
              <a:t>）</a:t>
            </a:r>
            <a:endParaRPr lang="zh-CN" altLang="en-US" sz="1100" b="1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100" b="1" dirty="0">
                <a:solidFill>
                  <a:srgbClr val="FF0000"/>
                </a:solidFill>
                <a:latin typeface="+mn-lt"/>
              </a:rPr>
              <a:t>Frontiers in Energy  </a:t>
            </a:r>
            <a:r>
              <a:rPr lang="zh-CN" altLang="en-US" sz="1100" b="1" dirty="0">
                <a:solidFill>
                  <a:srgbClr val="FF0000"/>
                </a:solidFill>
                <a:latin typeface="+mn-lt"/>
              </a:rPr>
              <a:t>（</a:t>
            </a:r>
            <a:r>
              <a:rPr lang="en-US" altLang="zh-CN" sz="1100" b="1" dirty="0">
                <a:solidFill>
                  <a:srgbClr val="FF0000"/>
                </a:solidFill>
                <a:latin typeface="+mn-lt"/>
              </a:rPr>
              <a:t>2007</a:t>
            </a:r>
            <a:r>
              <a:rPr lang="zh-CN" altLang="en-US" sz="1100" b="1" dirty="0">
                <a:solidFill>
                  <a:srgbClr val="FF0000"/>
                </a:solidFill>
                <a:latin typeface="+mn-lt"/>
              </a:rPr>
              <a:t>）                                                 </a:t>
            </a:r>
            <a:r>
              <a:rPr lang="zh-CN" altLang="en-US" sz="1100" b="1" dirty="0" smtClean="0">
                <a:solidFill>
                  <a:srgbClr val="FF0000"/>
                </a:solidFill>
                <a:latin typeface="+mn-lt"/>
              </a:rPr>
              <a:t>   </a:t>
            </a:r>
            <a:r>
              <a:rPr lang="en-US" altLang="zh-CN" sz="1100" b="1" dirty="0" smtClean="0">
                <a:latin typeface="+mn-lt"/>
              </a:rPr>
              <a:t>Frontiers </a:t>
            </a:r>
            <a:r>
              <a:rPr lang="en-US" altLang="zh-CN" sz="1100" b="1" dirty="0">
                <a:latin typeface="+mn-lt"/>
              </a:rPr>
              <a:t>of Engineering </a:t>
            </a:r>
            <a:r>
              <a:rPr lang="en-US" altLang="zh-CN" sz="1100" b="1" dirty="0" smtClean="0">
                <a:latin typeface="+mn-lt"/>
              </a:rPr>
              <a:t>Management</a:t>
            </a:r>
            <a:r>
              <a:rPr lang="zh-CN" altLang="en-US" sz="1100" b="1" dirty="0" smtClean="0">
                <a:latin typeface="+mn-lt"/>
              </a:rPr>
              <a:t>（</a:t>
            </a:r>
            <a:r>
              <a:rPr lang="en-US" altLang="zh-CN" sz="1100" b="1" dirty="0">
                <a:latin typeface="+mn-lt"/>
              </a:rPr>
              <a:t>2014</a:t>
            </a:r>
            <a:r>
              <a:rPr lang="zh-CN" altLang="en-US" sz="1100" b="1" dirty="0">
                <a:latin typeface="+mn-lt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1100" b="1" dirty="0">
                <a:solidFill>
                  <a:srgbClr val="FF0000"/>
                </a:solidFill>
                <a:latin typeface="+mn-lt"/>
              </a:rPr>
              <a:t>Frontiers of Environmental Science &amp; Engineering</a:t>
            </a:r>
            <a:r>
              <a:rPr lang="zh-CN" altLang="en-US" sz="1100" b="1" dirty="0">
                <a:solidFill>
                  <a:srgbClr val="FF0000"/>
                </a:solidFill>
                <a:latin typeface="+mn-lt"/>
              </a:rPr>
              <a:t>（</a:t>
            </a:r>
            <a:r>
              <a:rPr lang="en-US" altLang="zh-CN" sz="1100" b="1" dirty="0">
                <a:solidFill>
                  <a:srgbClr val="FF0000"/>
                </a:solidFill>
                <a:latin typeface="+mn-lt"/>
              </a:rPr>
              <a:t>2007</a:t>
            </a:r>
            <a:r>
              <a:rPr lang="zh-CN" altLang="en-US" sz="1100" b="1" dirty="0" smtClean="0">
                <a:solidFill>
                  <a:srgbClr val="FF0000"/>
                </a:solidFill>
                <a:latin typeface="+mn-lt"/>
              </a:rPr>
              <a:t>）         </a:t>
            </a:r>
            <a:r>
              <a:rPr lang="en-US" altLang="zh-CN" sz="1100" b="1" dirty="0">
                <a:solidFill>
                  <a:srgbClr val="FF0000"/>
                </a:solidFill>
                <a:latin typeface="+mn-lt"/>
              </a:rPr>
              <a:t>Frontiers of Mechanical Engineering </a:t>
            </a:r>
            <a:r>
              <a:rPr lang="zh-CN" altLang="en-US" sz="1100" b="1" dirty="0">
                <a:solidFill>
                  <a:srgbClr val="FF0000"/>
                </a:solidFill>
                <a:latin typeface="+mn-lt"/>
              </a:rPr>
              <a:t>（</a:t>
            </a:r>
            <a:r>
              <a:rPr lang="en-US" altLang="zh-CN" sz="1100" b="1" dirty="0">
                <a:solidFill>
                  <a:srgbClr val="FF0000"/>
                </a:solidFill>
                <a:latin typeface="+mn-lt"/>
              </a:rPr>
              <a:t>2006</a:t>
            </a:r>
            <a:r>
              <a:rPr lang="zh-CN" altLang="en-US" sz="1100" b="1" dirty="0">
                <a:solidFill>
                  <a:srgbClr val="FF0000"/>
                </a:solidFill>
                <a:latin typeface="+mn-lt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1100" b="1" dirty="0">
                <a:solidFill>
                  <a:srgbClr val="FF0000"/>
                </a:solidFill>
                <a:latin typeface="+mn-lt"/>
              </a:rPr>
              <a:t>Frontiers of Materials Science </a:t>
            </a:r>
            <a:r>
              <a:rPr lang="zh-CN" altLang="en-US" sz="1100" b="1" dirty="0">
                <a:solidFill>
                  <a:srgbClr val="FF0000"/>
                </a:solidFill>
                <a:latin typeface="+mn-lt"/>
              </a:rPr>
              <a:t>（</a:t>
            </a:r>
            <a:r>
              <a:rPr lang="en-US" altLang="zh-CN" sz="1100" b="1" dirty="0">
                <a:solidFill>
                  <a:srgbClr val="FF0000"/>
                </a:solidFill>
                <a:latin typeface="+mn-lt"/>
              </a:rPr>
              <a:t>2007</a:t>
            </a:r>
            <a:r>
              <a:rPr lang="zh-CN" altLang="en-US" sz="1100" b="1" dirty="0">
                <a:solidFill>
                  <a:srgbClr val="FF0000"/>
                </a:solidFill>
                <a:latin typeface="+mn-lt"/>
              </a:rPr>
              <a:t>）</a:t>
            </a:r>
            <a:r>
              <a:rPr lang="zh-CN" altLang="en-US" sz="1100" b="1" dirty="0">
                <a:latin typeface="+mn-lt"/>
              </a:rPr>
              <a:t>                                        </a:t>
            </a:r>
            <a:r>
              <a:rPr lang="en-US" altLang="zh-CN" sz="1100" b="1" dirty="0" smtClean="0">
                <a:solidFill>
                  <a:srgbClr val="FF9900"/>
                </a:solidFill>
                <a:latin typeface="+mn-lt"/>
              </a:rPr>
              <a:t>Frontiers of </a:t>
            </a:r>
            <a:r>
              <a:rPr lang="en-US" altLang="zh-CN" sz="1100" b="1" dirty="0">
                <a:solidFill>
                  <a:srgbClr val="FF9900"/>
                </a:solidFill>
                <a:latin typeface="+mn-lt"/>
              </a:rPr>
              <a:t>Optoelectronics </a:t>
            </a:r>
            <a:r>
              <a:rPr lang="zh-CN" altLang="en-US" sz="1100" b="1" dirty="0">
                <a:solidFill>
                  <a:srgbClr val="FF9900"/>
                </a:solidFill>
                <a:latin typeface="+mn-lt"/>
              </a:rPr>
              <a:t>（</a:t>
            </a:r>
            <a:r>
              <a:rPr lang="en-US" altLang="zh-CN" sz="1100" b="1" dirty="0">
                <a:solidFill>
                  <a:srgbClr val="FF9900"/>
                </a:solidFill>
                <a:latin typeface="+mn-lt"/>
              </a:rPr>
              <a:t>2008</a:t>
            </a:r>
            <a:r>
              <a:rPr lang="zh-CN" altLang="en-US" sz="1100" b="1" dirty="0">
                <a:solidFill>
                  <a:srgbClr val="FF9900"/>
                </a:solidFill>
                <a:latin typeface="+mn-lt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1100" b="1" dirty="0">
                <a:solidFill>
                  <a:srgbClr val="FF0000"/>
                </a:solidFill>
                <a:latin typeface="+mn-lt"/>
              </a:rPr>
              <a:t>Frontiers of Structural and Civil Engineering </a:t>
            </a:r>
            <a:r>
              <a:rPr lang="zh-CN" altLang="en-US" sz="1100" b="1" dirty="0">
                <a:solidFill>
                  <a:srgbClr val="FF0000"/>
                </a:solidFill>
                <a:latin typeface="+mn-lt"/>
              </a:rPr>
              <a:t>（</a:t>
            </a:r>
            <a:r>
              <a:rPr lang="en-US" altLang="zh-CN" sz="1100" b="1" dirty="0">
                <a:solidFill>
                  <a:srgbClr val="FF0000"/>
                </a:solidFill>
                <a:latin typeface="+mn-lt"/>
              </a:rPr>
              <a:t>2007</a:t>
            </a:r>
            <a:r>
              <a:rPr lang="zh-CN" altLang="en-US" sz="1100" b="1" dirty="0">
                <a:solidFill>
                  <a:srgbClr val="FF0000"/>
                </a:solidFill>
                <a:latin typeface="+mn-lt"/>
              </a:rPr>
              <a:t>）                </a:t>
            </a:r>
            <a:r>
              <a:rPr lang="zh-CN" altLang="en-US" sz="1100" b="1" dirty="0" smtClean="0">
                <a:solidFill>
                  <a:srgbClr val="FF0000"/>
                </a:solidFill>
                <a:latin typeface="+mn-lt"/>
              </a:rPr>
              <a:t>   </a:t>
            </a:r>
            <a:r>
              <a:rPr lang="en-US" altLang="zh-CN" sz="1100" b="1" dirty="0">
                <a:latin typeface="+mn-lt"/>
              </a:rPr>
              <a:t>Landscape Architecture Frontiers </a:t>
            </a:r>
            <a:r>
              <a:rPr lang="zh-CN" altLang="en-US" sz="1100" b="1" dirty="0">
                <a:latin typeface="+mn-lt"/>
              </a:rPr>
              <a:t>（</a:t>
            </a:r>
            <a:r>
              <a:rPr lang="en-US" altLang="zh-CN" sz="1100" b="1" dirty="0">
                <a:latin typeface="+mn-lt"/>
              </a:rPr>
              <a:t>2013</a:t>
            </a:r>
            <a:r>
              <a:rPr lang="zh-CN" altLang="en-US" sz="1100" b="1" dirty="0" smtClean="0">
                <a:latin typeface="+mn-lt"/>
              </a:rPr>
              <a:t>）</a:t>
            </a:r>
            <a:endParaRPr lang="zh-CN" altLang="en-US" sz="1100" b="1" dirty="0">
              <a:latin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9183" y="3645942"/>
            <a:ext cx="9028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latin typeface="+mn-lt"/>
                <a:ea typeface="+mj-ea"/>
              </a:rPr>
              <a:t>工程</a:t>
            </a:r>
            <a:r>
              <a:rPr lang="zh-CN" altLang="en-US" sz="1400" b="1" dirty="0" smtClean="0">
                <a:latin typeface="+mn-lt"/>
                <a:ea typeface="+mj-ea"/>
              </a:rPr>
              <a:t>技术</a:t>
            </a:r>
            <a:endParaRPr lang="en-US" altLang="zh-CN" sz="1400" b="1" dirty="0" smtClean="0">
              <a:latin typeface="+mn-lt"/>
              <a:ea typeface="+mj-ea"/>
            </a:endParaRPr>
          </a:p>
          <a:p>
            <a:pPr algn="ctr"/>
            <a:r>
              <a:rPr lang="zh-CN" altLang="en-US" sz="1200" dirty="0" smtClean="0">
                <a:latin typeface="+mn-lt"/>
                <a:ea typeface="+mj-ea"/>
              </a:rPr>
              <a:t>（</a:t>
            </a:r>
            <a:r>
              <a:rPr lang="en-US" altLang="zh-CN" sz="1200" dirty="0">
                <a:latin typeface="+mn-lt"/>
                <a:ea typeface="+mj-ea"/>
              </a:rPr>
              <a:t>12</a:t>
            </a:r>
            <a:r>
              <a:rPr lang="zh-CN" altLang="en-US" sz="1200" dirty="0">
                <a:latin typeface="+mn-lt"/>
                <a:ea typeface="+mj-ea"/>
              </a:rPr>
              <a:t>种）</a:t>
            </a:r>
          </a:p>
        </p:txBody>
      </p:sp>
      <p:sp>
        <p:nvSpPr>
          <p:cNvPr id="10" name="矩形 9"/>
          <p:cNvSpPr/>
          <p:nvPr/>
        </p:nvSpPr>
        <p:spPr>
          <a:xfrm>
            <a:off x="1606624" y="4705532"/>
            <a:ext cx="72747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b="1" dirty="0">
                <a:latin typeface="+mn-lt"/>
              </a:rPr>
              <a:t>Frontiers of Business Research in China (2007) </a:t>
            </a:r>
            <a:r>
              <a:rPr lang="en-US" altLang="zh-CN" sz="1100" b="1" dirty="0" smtClean="0">
                <a:latin typeface="+mn-lt"/>
              </a:rPr>
              <a:t>                             Frontiers </a:t>
            </a:r>
            <a:r>
              <a:rPr lang="en-US" altLang="zh-CN" sz="1100" b="1" dirty="0">
                <a:latin typeface="+mn-lt"/>
              </a:rPr>
              <a:t>of Economics in China </a:t>
            </a:r>
            <a:r>
              <a:rPr lang="zh-CN" altLang="en-US" sz="1100" b="1" dirty="0">
                <a:latin typeface="+mn-lt"/>
              </a:rPr>
              <a:t>（</a:t>
            </a:r>
            <a:r>
              <a:rPr lang="en-US" altLang="zh-CN" sz="1100" b="1" dirty="0">
                <a:latin typeface="+mn-lt"/>
              </a:rPr>
              <a:t>2006</a:t>
            </a:r>
            <a:r>
              <a:rPr lang="zh-CN" altLang="en-US" sz="1100" b="1" dirty="0">
                <a:latin typeface="+mn-lt"/>
              </a:rPr>
              <a:t>） </a:t>
            </a:r>
          </a:p>
          <a:p>
            <a:pPr>
              <a:lnSpc>
                <a:spcPct val="150000"/>
              </a:lnSpc>
            </a:pPr>
            <a:r>
              <a:rPr lang="en-US" altLang="zh-CN" sz="1100" b="1" dirty="0">
                <a:latin typeface="+mn-lt"/>
              </a:rPr>
              <a:t>Frontiers of Education in China </a:t>
            </a:r>
            <a:r>
              <a:rPr lang="zh-CN" altLang="en-US" sz="1100" b="1" dirty="0">
                <a:latin typeface="+mn-lt"/>
              </a:rPr>
              <a:t>（</a:t>
            </a:r>
            <a:r>
              <a:rPr lang="en-US" altLang="zh-CN" sz="1100" b="1" dirty="0">
                <a:latin typeface="+mn-lt"/>
              </a:rPr>
              <a:t>2006</a:t>
            </a:r>
            <a:r>
              <a:rPr lang="zh-CN" altLang="en-US" sz="1100" b="1" dirty="0">
                <a:latin typeface="+mn-lt"/>
              </a:rPr>
              <a:t>）                   </a:t>
            </a:r>
            <a:r>
              <a:rPr lang="zh-CN" altLang="en-US" sz="1100" b="1" dirty="0" smtClean="0">
                <a:latin typeface="+mn-lt"/>
              </a:rPr>
              <a:t>                   </a:t>
            </a:r>
            <a:r>
              <a:rPr lang="en-US" altLang="zh-CN" sz="1100" b="1" dirty="0" smtClean="0">
                <a:latin typeface="+mn-lt"/>
              </a:rPr>
              <a:t>Frontiers </a:t>
            </a:r>
            <a:r>
              <a:rPr lang="en-US" altLang="zh-CN" sz="1100" b="1" dirty="0">
                <a:latin typeface="+mn-lt"/>
              </a:rPr>
              <a:t>of History in China </a:t>
            </a:r>
            <a:r>
              <a:rPr lang="zh-CN" altLang="en-US" sz="1100" b="1" dirty="0">
                <a:latin typeface="+mn-lt"/>
              </a:rPr>
              <a:t>（</a:t>
            </a:r>
            <a:r>
              <a:rPr lang="en-US" altLang="zh-CN" sz="1100" b="1" dirty="0">
                <a:latin typeface="+mn-lt"/>
              </a:rPr>
              <a:t>2006</a:t>
            </a:r>
            <a:r>
              <a:rPr lang="zh-CN" altLang="en-US" sz="1100" b="1" dirty="0">
                <a:latin typeface="+mn-lt"/>
              </a:rPr>
              <a:t>） </a:t>
            </a:r>
          </a:p>
          <a:p>
            <a:pPr>
              <a:lnSpc>
                <a:spcPct val="150000"/>
              </a:lnSpc>
            </a:pPr>
            <a:r>
              <a:rPr lang="en-US" altLang="zh-CN" sz="1100" b="1" dirty="0">
                <a:latin typeface="+mn-lt"/>
              </a:rPr>
              <a:t>Frontiers of Law in China </a:t>
            </a:r>
            <a:r>
              <a:rPr lang="zh-CN" altLang="en-US" sz="1100" b="1" dirty="0">
                <a:latin typeface="+mn-lt"/>
              </a:rPr>
              <a:t>（</a:t>
            </a:r>
            <a:r>
              <a:rPr lang="en-US" altLang="zh-CN" sz="1100" b="1" dirty="0">
                <a:latin typeface="+mn-lt"/>
              </a:rPr>
              <a:t>2006</a:t>
            </a:r>
            <a:r>
              <a:rPr lang="zh-CN" altLang="en-US" sz="1100" b="1" dirty="0">
                <a:latin typeface="+mn-lt"/>
              </a:rPr>
              <a:t>）                               </a:t>
            </a:r>
            <a:r>
              <a:rPr lang="zh-CN" altLang="en-US" sz="1100" b="1" dirty="0" smtClean="0">
                <a:latin typeface="+mn-lt"/>
              </a:rPr>
              <a:t>               </a:t>
            </a:r>
            <a:r>
              <a:rPr lang="en-US" altLang="zh-CN" sz="1100" b="1" dirty="0">
                <a:latin typeface="+mn-lt"/>
              </a:rPr>
              <a:t>Frontiers of Literary Studies in China </a:t>
            </a:r>
            <a:r>
              <a:rPr lang="zh-CN" altLang="en-US" sz="1100" b="1" dirty="0">
                <a:latin typeface="+mn-lt"/>
              </a:rPr>
              <a:t>（</a:t>
            </a:r>
            <a:r>
              <a:rPr lang="en-US" altLang="zh-CN" sz="1100" b="1" dirty="0">
                <a:latin typeface="+mn-lt"/>
              </a:rPr>
              <a:t>2007</a:t>
            </a:r>
            <a:r>
              <a:rPr lang="zh-CN" altLang="en-US" sz="1100" b="1" dirty="0">
                <a:latin typeface="+mn-lt"/>
              </a:rPr>
              <a:t>） </a:t>
            </a:r>
          </a:p>
          <a:p>
            <a:pPr>
              <a:lnSpc>
                <a:spcPct val="150000"/>
              </a:lnSpc>
            </a:pPr>
            <a:r>
              <a:rPr lang="en-US" altLang="zh-CN" sz="1100" b="1" dirty="0">
                <a:latin typeface="+mn-lt"/>
              </a:rPr>
              <a:t>Frontiers of Philosophy in China </a:t>
            </a:r>
            <a:r>
              <a:rPr lang="zh-CN" altLang="en-US" sz="1100" b="1" dirty="0">
                <a:latin typeface="+mn-lt"/>
              </a:rPr>
              <a:t>（</a:t>
            </a:r>
            <a:r>
              <a:rPr lang="en-US" altLang="zh-CN" sz="1100" b="1" dirty="0">
                <a:latin typeface="+mn-lt"/>
              </a:rPr>
              <a:t>2006</a:t>
            </a:r>
            <a:r>
              <a:rPr lang="zh-CN" altLang="en-US" sz="1100" b="1" dirty="0" smtClean="0">
                <a:latin typeface="+mn-lt"/>
              </a:rPr>
              <a:t>）                                   </a:t>
            </a:r>
            <a:r>
              <a:rPr lang="en-US" altLang="zh-CN" sz="1100" b="1" dirty="0" smtClean="0">
                <a:latin typeface="+mn-lt"/>
              </a:rPr>
              <a:t>China Economic  Transition </a:t>
            </a:r>
            <a:r>
              <a:rPr lang="zh-CN" altLang="en-US" sz="1100" b="1" dirty="0" smtClean="0">
                <a:latin typeface="+mn-lt"/>
              </a:rPr>
              <a:t>（</a:t>
            </a:r>
            <a:r>
              <a:rPr lang="en-US" altLang="zh-CN" sz="1100" b="1" dirty="0" smtClean="0">
                <a:latin typeface="+mn-lt"/>
              </a:rPr>
              <a:t>2018</a:t>
            </a:r>
            <a:r>
              <a:rPr lang="zh-CN" altLang="en-US" sz="1100" b="1" dirty="0" smtClean="0">
                <a:latin typeface="+mn-lt"/>
              </a:rPr>
              <a:t>）</a:t>
            </a:r>
            <a:endParaRPr lang="zh-CN" altLang="en-US" sz="1100" b="1" dirty="0">
              <a:latin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4015" y="4891546"/>
            <a:ext cx="729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latin typeface="+mn-lt"/>
                <a:ea typeface="+mj-ea"/>
              </a:rPr>
              <a:t>人文社</a:t>
            </a:r>
          </a:p>
          <a:p>
            <a:pPr algn="ctr"/>
            <a:r>
              <a:rPr lang="zh-CN" altLang="en-US" sz="1400" b="1" dirty="0">
                <a:latin typeface="+mn-lt"/>
                <a:ea typeface="+mj-ea"/>
              </a:rPr>
              <a:t>会科学</a:t>
            </a:r>
          </a:p>
          <a:p>
            <a:pPr algn="ctr"/>
            <a:r>
              <a:rPr lang="zh-CN" altLang="en-US" sz="1200" dirty="0" smtClean="0">
                <a:latin typeface="+mn-lt"/>
                <a:ea typeface="+mj-ea"/>
              </a:rPr>
              <a:t>（</a:t>
            </a:r>
            <a:r>
              <a:rPr lang="en-US" altLang="zh-CN" sz="1200" dirty="0" smtClean="0">
                <a:latin typeface="+mn-lt"/>
                <a:ea typeface="+mj-ea"/>
              </a:rPr>
              <a:t>8</a:t>
            </a:r>
            <a:r>
              <a:rPr lang="zh-CN" altLang="en-US" sz="1200" dirty="0" smtClean="0">
                <a:latin typeface="+mn-lt"/>
                <a:ea typeface="+mj-ea"/>
              </a:rPr>
              <a:t>种</a:t>
            </a:r>
            <a:r>
              <a:rPr lang="zh-CN" altLang="en-US" sz="1200" dirty="0">
                <a:latin typeface="+mn-lt"/>
                <a:ea typeface="+mj-ea"/>
              </a:rPr>
              <a:t>）</a:t>
            </a:r>
          </a:p>
        </p:txBody>
      </p:sp>
      <p:sp>
        <p:nvSpPr>
          <p:cNvPr id="12" name="矩形 11"/>
          <p:cNvSpPr/>
          <p:nvPr/>
        </p:nvSpPr>
        <p:spPr>
          <a:xfrm>
            <a:off x="1757805" y="952955"/>
            <a:ext cx="6288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华文细黑" pitchFamily="2" charset="-122"/>
                <a:ea typeface="华文细黑" pitchFamily="2" charset="-122"/>
              </a:rPr>
              <a:t>国内覆盖学科最广的系列英文学术期刊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1897" y="5944504"/>
            <a:ext cx="8129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3300"/>
                </a:solidFill>
                <a:ea typeface="幼圆" pitchFamily="49" charset="-122"/>
                <a:cs typeface="Arial Unicode MS" pitchFamily="34" charset="-122"/>
              </a:rPr>
              <a:t>• </a:t>
            </a:r>
            <a:r>
              <a:rPr lang="zh-CN" altLang="en-US" b="1" dirty="0" smtClean="0">
                <a:solidFill>
                  <a:srgbClr val="FF3300"/>
                </a:solidFill>
                <a:latin typeface="幼圆" pitchFamily="49" charset="-122"/>
                <a:ea typeface="幼圆" pitchFamily="49" charset="-122"/>
                <a:cs typeface="Arial Unicode MS" pitchFamily="34" charset="-122"/>
              </a:rPr>
              <a:t>季刊</a:t>
            </a:r>
            <a:r>
              <a:rPr lang="en-US" altLang="zh-CN" b="1" dirty="0" smtClean="0">
                <a:solidFill>
                  <a:srgbClr val="FF3300"/>
                </a:solidFill>
                <a:latin typeface="幼圆" pitchFamily="49" charset="-122"/>
                <a:ea typeface="幼圆" pitchFamily="49" charset="-122"/>
                <a:cs typeface="Arial Unicode MS" pitchFamily="34" charset="-122"/>
              </a:rPr>
              <a:t>/</a:t>
            </a:r>
            <a:r>
              <a:rPr lang="zh-CN" altLang="en-US" b="1" dirty="0" smtClean="0">
                <a:solidFill>
                  <a:srgbClr val="FF3300"/>
                </a:solidFill>
                <a:latin typeface="幼圆" pitchFamily="49" charset="-122"/>
                <a:ea typeface="幼圆" pitchFamily="49" charset="-122"/>
                <a:cs typeface="Arial Unicode MS" pitchFamily="34" charset="-122"/>
              </a:rPr>
              <a:t>双月刊</a:t>
            </a:r>
            <a:r>
              <a:rPr lang="en-US" altLang="zh-CN" b="1" dirty="0" smtClean="0">
                <a:solidFill>
                  <a:srgbClr val="FF3300"/>
                </a:solidFill>
                <a:latin typeface="幼圆" pitchFamily="49" charset="-122"/>
                <a:ea typeface="幼圆" pitchFamily="49" charset="-122"/>
                <a:cs typeface="Arial Unicode MS" pitchFamily="34" charset="-122"/>
              </a:rPr>
              <a:t>/</a:t>
            </a:r>
            <a:r>
              <a:rPr lang="zh-CN" altLang="en-US" b="1" dirty="0" smtClean="0">
                <a:solidFill>
                  <a:srgbClr val="FF3300"/>
                </a:solidFill>
                <a:latin typeface="幼圆" pitchFamily="49" charset="-122"/>
                <a:ea typeface="幼圆" pitchFamily="49" charset="-122"/>
                <a:cs typeface="Arial Unicode MS" pitchFamily="34" charset="-122"/>
              </a:rPr>
              <a:t>月刊    </a:t>
            </a:r>
            <a:r>
              <a:rPr lang="en-US" altLang="zh-CN" b="1" dirty="0" smtClean="0">
                <a:solidFill>
                  <a:srgbClr val="FF3300"/>
                </a:solidFill>
                <a:ea typeface="幼圆" pitchFamily="49" charset="-122"/>
                <a:cs typeface="Arial Unicode MS" pitchFamily="34" charset="-122"/>
              </a:rPr>
              <a:t>• </a:t>
            </a:r>
            <a:r>
              <a:rPr lang="zh-CN" altLang="en-US" b="1" dirty="0" smtClean="0">
                <a:solidFill>
                  <a:srgbClr val="FF3300"/>
                </a:solidFill>
                <a:latin typeface="幼圆" pitchFamily="49" charset="-122"/>
                <a:ea typeface="幼圆" pitchFamily="49" charset="-122"/>
                <a:cs typeface="Arial Unicode MS" pitchFamily="34" charset="-122"/>
              </a:rPr>
              <a:t>印刷版和网络版    </a:t>
            </a:r>
            <a:r>
              <a:rPr lang="en-US" altLang="zh-CN" b="1" dirty="0" smtClean="0">
                <a:solidFill>
                  <a:srgbClr val="FF3300"/>
                </a:solidFill>
                <a:ea typeface="幼圆" pitchFamily="49" charset="-122"/>
                <a:cs typeface="Arial Unicode MS" pitchFamily="34" charset="-122"/>
              </a:rPr>
              <a:t>• </a:t>
            </a:r>
            <a:r>
              <a:rPr lang="zh-CN" altLang="en-US" b="1" dirty="0" smtClean="0">
                <a:solidFill>
                  <a:srgbClr val="FF3300"/>
                </a:solidFill>
                <a:latin typeface="幼圆" pitchFamily="49" charset="-122"/>
                <a:ea typeface="幼圆" pitchFamily="49" charset="-122"/>
                <a:cs typeface="Arial Unicode MS" pitchFamily="34" charset="-122"/>
              </a:rPr>
              <a:t>在线优先出版    </a:t>
            </a:r>
            <a:r>
              <a:rPr lang="en-US" altLang="zh-CN" b="1" dirty="0" smtClean="0">
                <a:solidFill>
                  <a:srgbClr val="FF3300"/>
                </a:solidFill>
                <a:ea typeface="幼圆" pitchFamily="49" charset="-122"/>
                <a:cs typeface="Arial Unicode MS" pitchFamily="34" charset="-122"/>
              </a:rPr>
              <a:t>• </a:t>
            </a:r>
            <a:r>
              <a:rPr lang="zh-CN" altLang="en-US" b="1" dirty="0" smtClean="0">
                <a:solidFill>
                  <a:srgbClr val="FF3300"/>
                </a:solidFill>
                <a:ea typeface="幼圆" pitchFamily="49" charset="-122"/>
                <a:cs typeface="Arial Unicode MS" pitchFamily="34" charset="-122"/>
              </a:rPr>
              <a:t>全球发行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6333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729" y="1348317"/>
            <a:ext cx="8424863" cy="51831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zh-CN" altLang="en-US" sz="2800" b="1" dirty="0" smtClean="0">
                <a:solidFill>
                  <a:srgbClr val="438BC4"/>
                </a:solidFill>
                <a:ea typeface="华文行楷" pitchFamily="2" charset="-122"/>
              </a:rPr>
              <a:t>投稿注意事项</a:t>
            </a:r>
            <a:endParaRPr lang="zh-CN" altLang="en-US" sz="2800" dirty="0" smtClean="0">
              <a:ea typeface="华文细黑" pitchFamily="2" charset="-122"/>
            </a:endParaRPr>
          </a:p>
          <a:p>
            <a:pPr eaLnBrk="1" hangingPunct="1">
              <a:lnSpc>
                <a:spcPct val="125000"/>
              </a:lnSpc>
              <a:buSzPct val="90000"/>
              <a:buFont typeface="Wingdings" pitchFamily="2" charset="2"/>
              <a:buChar char="l"/>
            </a:pPr>
            <a:r>
              <a:rPr lang="zh-CN" altLang="en-US" sz="1800" dirty="0" smtClean="0">
                <a:ea typeface="华文细黑" pitchFamily="2" charset="-122"/>
              </a:rPr>
              <a:t>反映各学科的科研前沿进展的原创性研究论文或综述，要求在真实数据的基础上准确反映结论，研究方法合理，研究有深度或新意</a:t>
            </a:r>
            <a:endParaRPr lang="en-US" altLang="zh-CN" sz="1800" dirty="0" smtClean="0">
              <a:ea typeface="华文细黑" pitchFamily="2" charset="-122"/>
            </a:endParaRPr>
          </a:p>
          <a:p>
            <a:pPr eaLnBrk="1" hangingPunct="1">
              <a:lnSpc>
                <a:spcPct val="125000"/>
              </a:lnSpc>
              <a:buSzPct val="90000"/>
              <a:buFont typeface="Wingdings" pitchFamily="2" charset="2"/>
              <a:buChar char="l"/>
            </a:pPr>
            <a:r>
              <a:rPr lang="zh-CN" altLang="en-US" sz="1800" dirty="0" smtClean="0">
                <a:ea typeface="华文细黑" pitchFamily="2" charset="-122"/>
              </a:rPr>
              <a:t>了解刊物领域和定位后再选择投稿，投稿前请查看投稿须知、稿件模版</a:t>
            </a:r>
          </a:p>
          <a:p>
            <a:pPr eaLnBrk="1" hangingPunct="1">
              <a:lnSpc>
                <a:spcPct val="125000"/>
              </a:lnSpc>
              <a:buSzPct val="90000"/>
              <a:buFont typeface="Wingdings" pitchFamily="2" charset="2"/>
              <a:buNone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   </a:t>
            </a:r>
            <a:r>
              <a:rPr lang="zh-CN" altLang="en-US" sz="1200" dirty="0" smtClean="0">
                <a:latin typeface="华文细黑" pitchFamily="2" charset="-122"/>
                <a:ea typeface="华文细黑" pitchFamily="2" charset="-122"/>
              </a:rPr>
              <a:t>◆  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应对照投稿须知按期刊格式要求对稿件进行格式处理，切忌将其他刊格式稿件不加修改直接转投本刊）</a:t>
            </a:r>
          </a:p>
          <a:p>
            <a:pPr eaLnBrk="1" hangingPunct="1">
              <a:lnSpc>
                <a:spcPct val="125000"/>
              </a:lnSpc>
              <a:buSzPct val="90000"/>
              <a:buFont typeface="Wingdings" pitchFamily="2" charset="2"/>
              <a:buNone/>
            </a:pP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     </a:t>
            </a:r>
            <a:r>
              <a:rPr lang="zh-CN" altLang="en-US" sz="1200" dirty="0" smtClean="0">
                <a:latin typeface="华文细黑" pitchFamily="2" charset="-122"/>
                <a:ea typeface="华文细黑" pitchFamily="2" charset="-122"/>
              </a:rPr>
              <a:t>◆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 投稿要求会随着期刊发展不断修改，不要以多年前投稿的经验做为依据。</a:t>
            </a:r>
          </a:p>
          <a:p>
            <a:pPr eaLnBrk="1" hangingPunct="1">
              <a:lnSpc>
                <a:spcPct val="125000"/>
              </a:lnSpc>
              <a:buSzPct val="90000"/>
              <a:buFont typeface="Wingdings" pitchFamily="2" charset="2"/>
              <a:buNone/>
            </a:pP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     </a:t>
            </a:r>
            <a:r>
              <a:rPr lang="zh-CN" altLang="en-US" sz="1200" dirty="0" smtClean="0">
                <a:latin typeface="华文细黑" pitchFamily="2" charset="-122"/>
                <a:ea typeface="华文细黑" pitchFamily="2" charset="-122"/>
              </a:rPr>
              <a:t>◆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 选择正确投稿网址      </a:t>
            </a:r>
            <a:r>
              <a:rPr lang="en-US" altLang="zh-CN" sz="1600" b="1" dirty="0" smtClean="0">
                <a:solidFill>
                  <a:srgbClr val="FF9900"/>
                </a:solidFill>
                <a:latin typeface="华文细黑" pitchFamily="2" charset="-122"/>
                <a:ea typeface="华文细黑" pitchFamily="2" charset="-122"/>
                <a:hlinkClick r:id="rId2"/>
              </a:rPr>
              <a:t>http://journal.hep.com.cn/hep/EN/column/column22379.shtml</a:t>
            </a:r>
            <a:endParaRPr lang="zh-CN" altLang="en-US" sz="1600" dirty="0" smtClean="0">
              <a:ea typeface="华文细黑" pitchFamily="2" charset="-122"/>
            </a:endParaRPr>
          </a:p>
          <a:p>
            <a:pPr eaLnBrk="1" hangingPunct="1">
              <a:lnSpc>
                <a:spcPct val="125000"/>
              </a:lnSpc>
              <a:buSzPct val="90000"/>
              <a:buFont typeface="Wingdings" pitchFamily="2" charset="2"/>
              <a:buChar char="l"/>
            </a:pP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Cover Letter</a:t>
            </a:r>
          </a:p>
          <a:p>
            <a:pPr eaLnBrk="1" hangingPunct="1">
              <a:lnSpc>
                <a:spcPct val="125000"/>
              </a:lnSpc>
              <a:buSzPct val="90000"/>
              <a:buFont typeface="Wingdings" pitchFamily="2" charset="2"/>
              <a:buNone/>
            </a:pPr>
            <a:r>
              <a:rPr lang="zh-CN" altLang="en-US" sz="2000" dirty="0" smtClean="0"/>
              <a:t>      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具体描述工作内容，</a:t>
            </a:r>
            <a:r>
              <a:rPr lang="zh-CN" altLang="en-US" sz="1600" dirty="0" smtClean="0">
                <a:ea typeface="华文细黑" pitchFamily="2" charset="-122"/>
              </a:rPr>
              <a:t>文章的亮点介绍、推荐国内外同行</a:t>
            </a:r>
            <a:r>
              <a:rPr lang="zh-CN" altLang="en-US" sz="1600" dirty="0" smtClean="0"/>
              <a:t> </a:t>
            </a:r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92163" name="Picture 4" descr="1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1117600"/>
          </a:xfr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221" y="1933491"/>
            <a:ext cx="8229600" cy="5068888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SzPct val="90000"/>
              <a:buFont typeface="Wingdings" pitchFamily="2" charset="2"/>
              <a:buChar char="l"/>
            </a:pP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可推荐评审人，请避免同校、同学等</a:t>
            </a:r>
          </a:p>
          <a:p>
            <a:pPr eaLnBrk="1" hangingPunct="1">
              <a:lnSpc>
                <a:spcPct val="125000"/>
              </a:lnSpc>
              <a:buSzPct val="90000"/>
              <a:buFont typeface="Wingdings" pitchFamily="2" charset="2"/>
              <a:buChar char="l"/>
            </a:pP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注意图片格式要求，比如有的刊要求提供</a:t>
            </a: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tiff</a:t>
            </a: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格式文件；文中的引用图，请尽量使用原图，以达到出版印制的分辨率</a:t>
            </a:r>
          </a:p>
          <a:p>
            <a:pPr eaLnBrk="1" hangingPunct="1">
              <a:lnSpc>
                <a:spcPct val="125000"/>
              </a:lnSpc>
              <a:buSzPct val="90000"/>
              <a:buFont typeface="Wingdings" pitchFamily="2" charset="2"/>
              <a:buChar char="l"/>
            </a:pPr>
            <a:r>
              <a:rPr lang="zh-CN" altLang="en-US" sz="1800" dirty="0" smtClean="0">
                <a:ea typeface="华文细黑" pitchFamily="2" charset="-122"/>
              </a:rPr>
              <a:t>注意参考文献引用，有的刊采用顺序编码制，有的则采用作者</a:t>
            </a:r>
            <a:r>
              <a:rPr lang="en-US" altLang="zh-CN" sz="1800" dirty="0" smtClean="0">
                <a:ea typeface="华文细黑" pitchFamily="2" charset="-122"/>
              </a:rPr>
              <a:t>-</a:t>
            </a:r>
            <a:r>
              <a:rPr lang="zh-CN" altLang="en-US" sz="1800" dirty="0" smtClean="0">
                <a:ea typeface="华文细黑" pitchFamily="2" charset="-122"/>
              </a:rPr>
              <a:t>出版年制</a:t>
            </a:r>
          </a:p>
          <a:p>
            <a:pPr eaLnBrk="1" hangingPunct="1">
              <a:lnSpc>
                <a:spcPct val="125000"/>
              </a:lnSpc>
              <a:buSzPct val="90000"/>
              <a:buFont typeface="Wingdings" pitchFamily="2" charset="2"/>
              <a:buChar char="l"/>
            </a:pPr>
            <a:r>
              <a:rPr lang="zh-CN" altLang="en-US" sz="1800" dirty="0" smtClean="0">
                <a:ea typeface="华文细黑" pitchFamily="2" charset="-122"/>
              </a:rPr>
              <a:t>非</a:t>
            </a: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母语写作者最好请专家润色后再投</a:t>
            </a:r>
          </a:p>
          <a:p>
            <a:pPr eaLnBrk="1" hangingPunct="1">
              <a:lnSpc>
                <a:spcPct val="125000"/>
              </a:lnSpc>
              <a:buSzPct val="90000"/>
              <a:buFont typeface="Wingdings" pitchFamily="2" charset="2"/>
              <a:buChar char="l"/>
            </a:pP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如何应对审稿意见 （一般两位评审人</a:t>
            </a: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——— </a:t>
            </a: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国内</a:t>
            </a:r>
            <a:r>
              <a:rPr lang="en-US" altLang="zh-CN" sz="1800" dirty="0" smtClean="0">
                <a:latin typeface="华文细黑" pitchFamily="2" charset="-122"/>
                <a:ea typeface="华文细黑" pitchFamily="2" charset="-122"/>
              </a:rPr>
              <a:t>/</a:t>
            </a: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海外）</a:t>
            </a:r>
            <a:endParaRPr lang="en-US" altLang="zh-CN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    逐条回复，即使对于否定意见也是如此；修改稿中注明修改之处。</a:t>
            </a:r>
          </a:p>
          <a:p>
            <a:pPr eaLnBrk="1" hangingPunct="1">
              <a:lnSpc>
                <a:spcPct val="125000"/>
              </a:lnSpc>
              <a:buSzPct val="90000"/>
              <a:buFont typeface="Wingdings" pitchFamily="2" charset="2"/>
              <a:buChar char="l"/>
            </a:pP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论文被接受后，通常还需要作者做什么</a:t>
            </a:r>
            <a:endParaRPr lang="en-US" altLang="zh-CN" sz="18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800" dirty="0" smtClean="0">
                <a:latin typeface="华文细黑" pitchFamily="2" charset="-122"/>
                <a:ea typeface="华文细黑" pitchFamily="2" charset="-122"/>
              </a:rPr>
              <a:t>     接受后需要签版权、提交高清晰度的图片、将尽量详细的联系方式留给编辑部，尽快返回自校意见。</a:t>
            </a:r>
            <a:endParaRPr lang="en-US" altLang="zh-CN" sz="1800" dirty="0" smtClean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93187" name="Picture 4" descr="1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1117600"/>
          </a:xfrm>
          <a:noFill/>
        </p:spPr>
      </p:pic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3078350" y="1175460"/>
            <a:ext cx="36004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438BC4"/>
                </a:solidFill>
                <a:latin typeface="+mn-lt"/>
                <a:ea typeface="华文行楷" pitchFamily="2" charset="-122"/>
              </a:rPr>
              <a:t>投稿注意事项（续）</a:t>
            </a:r>
            <a:endParaRPr lang="en-US" altLang="zh-CN" sz="2800" b="1" dirty="0">
              <a:solidFill>
                <a:srgbClr val="438BC4"/>
              </a:solidFill>
              <a:latin typeface="+mn-lt"/>
              <a:ea typeface="华文行楷" pitchFamily="2" charset="-122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pic>
        <p:nvPicPr>
          <p:cNvPr id="100355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6756" y="0"/>
            <a:ext cx="91440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33" y="1343322"/>
            <a:ext cx="8353778" cy="541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1989138"/>
            <a:ext cx="2241550" cy="2474912"/>
            <a:chOff x="0" y="1253"/>
            <a:chExt cx="1412" cy="1559"/>
          </a:xfrm>
        </p:grpSpPr>
        <p:pic>
          <p:nvPicPr>
            <p:cNvPr id="101401" name="Picture 4" descr="j02991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1195524">
              <a:off x="249" y="1253"/>
              <a:ext cx="693" cy="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402" name="Text Box 5"/>
            <p:cNvSpPr txBox="1">
              <a:spLocks noChangeArrowheads="1"/>
            </p:cNvSpPr>
            <p:nvPr/>
          </p:nvSpPr>
          <p:spPr bwMode="auto">
            <a:xfrm>
              <a:off x="0" y="2408"/>
              <a:ext cx="14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800" b="0">
                  <a:solidFill>
                    <a:schemeClr val="folHlink"/>
                  </a:solidFill>
                  <a:latin typeface="黑体" pitchFamily="49" charset="-122"/>
                  <a:ea typeface="黑体" pitchFamily="49" charset="-122"/>
                </a:rPr>
                <a:t>我可以从哪些网站上</a:t>
              </a:r>
            </a:p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800" b="0">
                  <a:solidFill>
                    <a:schemeClr val="folHlink"/>
                  </a:solidFill>
                  <a:latin typeface="黑体" pitchFamily="49" charset="-122"/>
                  <a:ea typeface="黑体" pitchFamily="49" charset="-122"/>
                </a:rPr>
                <a:t>获得这篇文章？？</a:t>
              </a:r>
              <a:endParaRPr lang="en-US" altLang="zh-CN" sz="1800" b="0">
                <a:solidFill>
                  <a:schemeClr val="folHlink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01380" name="Line 6"/>
          <p:cNvSpPr>
            <a:spLocks noChangeShapeType="1"/>
          </p:cNvSpPr>
          <p:nvPr/>
        </p:nvSpPr>
        <p:spPr bwMode="auto">
          <a:xfrm>
            <a:off x="2195513" y="3644900"/>
            <a:ext cx="431800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lgDashDot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381" name="Line 7"/>
          <p:cNvSpPr>
            <a:spLocks noChangeShapeType="1"/>
          </p:cNvSpPr>
          <p:nvPr/>
        </p:nvSpPr>
        <p:spPr bwMode="auto">
          <a:xfrm>
            <a:off x="2771775" y="1557338"/>
            <a:ext cx="0" cy="4392612"/>
          </a:xfrm>
          <a:prstGeom prst="line">
            <a:avLst/>
          </a:prstGeom>
          <a:noFill/>
          <a:ln w="9525">
            <a:solidFill>
              <a:schemeClr val="tx2"/>
            </a:solidFill>
            <a:prstDash val="lgDashDot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382" name="Line 8"/>
          <p:cNvSpPr>
            <a:spLocks noChangeShapeType="1"/>
          </p:cNvSpPr>
          <p:nvPr/>
        </p:nvSpPr>
        <p:spPr bwMode="auto">
          <a:xfrm>
            <a:off x="2771775" y="15573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383" name="Line 9"/>
          <p:cNvSpPr>
            <a:spLocks noChangeShapeType="1"/>
          </p:cNvSpPr>
          <p:nvPr/>
        </p:nvSpPr>
        <p:spPr bwMode="auto">
          <a:xfrm>
            <a:off x="2771775" y="22050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384" name="Line 10"/>
          <p:cNvSpPr>
            <a:spLocks noChangeShapeType="1"/>
          </p:cNvSpPr>
          <p:nvPr/>
        </p:nvSpPr>
        <p:spPr bwMode="auto">
          <a:xfrm>
            <a:off x="2771775" y="28527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386" name="Line 12"/>
          <p:cNvSpPr>
            <a:spLocks noChangeShapeType="1"/>
          </p:cNvSpPr>
          <p:nvPr/>
        </p:nvSpPr>
        <p:spPr bwMode="auto">
          <a:xfrm>
            <a:off x="2771775" y="41497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387" name="Line 13"/>
          <p:cNvSpPr>
            <a:spLocks noChangeShapeType="1"/>
          </p:cNvSpPr>
          <p:nvPr/>
        </p:nvSpPr>
        <p:spPr bwMode="auto">
          <a:xfrm>
            <a:off x="2771775" y="48688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388" name="Line 14"/>
          <p:cNvSpPr>
            <a:spLocks noChangeShapeType="1"/>
          </p:cNvSpPr>
          <p:nvPr/>
        </p:nvSpPr>
        <p:spPr bwMode="auto">
          <a:xfrm>
            <a:off x="2771775" y="54451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389" name="Text Box 15"/>
          <p:cNvSpPr txBox="1">
            <a:spLocks noChangeArrowheads="1"/>
          </p:cNvSpPr>
          <p:nvPr/>
        </p:nvSpPr>
        <p:spPr bwMode="auto">
          <a:xfrm>
            <a:off x="2987675" y="1341438"/>
            <a:ext cx="3643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0">
                <a:latin typeface="Calibri" pitchFamily="34" charset="0"/>
              </a:rPr>
              <a:t>Frontiers </a:t>
            </a:r>
            <a:r>
              <a:rPr lang="zh-CN" altLang="en-US" sz="1800" b="0">
                <a:latin typeface="Calibri" pitchFamily="34" charset="0"/>
              </a:rPr>
              <a:t>期刊数据库</a:t>
            </a:r>
            <a:r>
              <a:rPr lang="en-US" altLang="zh-CN" sz="1800" b="0">
                <a:latin typeface="Calibri" pitchFamily="34" charset="0"/>
              </a:rPr>
              <a:t>CALIS</a:t>
            </a:r>
            <a:r>
              <a:rPr lang="zh-CN" altLang="en-US" sz="1800" b="0">
                <a:latin typeface="Calibri" pitchFamily="34" charset="0"/>
              </a:rPr>
              <a:t>服务站点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0">
                <a:ea typeface="宋体" pitchFamily="2" charset="-122"/>
                <a:hlinkClick r:id="rId4"/>
              </a:rPr>
              <a:t>http://hep.calis.edu.cn/</a:t>
            </a:r>
            <a:endParaRPr lang="en-US" altLang="zh-CN" sz="1800" b="0">
              <a:ea typeface="宋体" pitchFamily="2" charset="-122"/>
            </a:endParaRPr>
          </a:p>
        </p:txBody>
      </p:sp>
      <p:sp>
        <p:nvSpPr>
          <p:cNvPr id="101390" name="Text Box 16"/>
          <p:cNvSpPr txBox="1">
            <a:spLocks noChangeArrowheads="1"/>
          </p:cNvSpPr>
          <p:nvPr/>
        </p:nvSpPr>
        <p:spPr bwMode="auto">
          <a:xfrm>
            <a:off x="2987675" y="1989138"/>
            <a:ext cx="361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1800" b="0"/>
              <a:t>中国学术前沿期刊网（中英文版）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0">
                <a:ea typeface="宋体" pitchFamily="2" charset="-122"/>
                <a:hlinkClick r:id="rId5"/>
              </a:rPr>
              <a:t>http://journal.hep.com.cn/</a:t>
            </a:r>
            <a:endParaRPr lang="en-US" altLang="zh-CN" sz="1800" b="0">
              <a:ea typeface="宋体" pitchFamily="2" charset="-122"/>
            </a:endParaRPr>
          </a:p>
        </p:txBody>
      </p:sp>
      <p:sp>
        <p:nvSpPr>
          <p:cNvPr id="101391" name="Text Box 17"/>
          <p:cNvSpPr txBox="1">
            <a:spLocks noChangeArrowheads="1"/>
          </p:cNvSpPr>
          <p:nvPr/>
        </p:nvSpPr>
        <p:spPr bwMode="auto">
          <a:xfrm>
            <a:off x="2987675" y="2636838"/>
            <a:ext cx="304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0" dirty="0" err="1">
                <a:latin typeface="Calibri" pitchFamily="34" charset="0"/>
              </a:rPr>
              <a:t>Springerlink</a:t>
            </a:r>
            <a:r>
              <a:rPr lang="zh-CN" altLang="en-US" sz="1800" b="0" dirty="0">
                <a:latin typeface="Calibri" pitchFamily="34" charset="0"/>
              </a:rPr>
              <a:t>站点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0" dirty="0">
                <a:ea typeface="宋体" pitchFamily="2" charset="-122"/>
                <a:hlinkClick r:id="rId6"/>
              </a:rPr>
              <a:t>http://www.springerlink.com/</a:t>
            </a:r>
            <a:endParaRPr lang="zh-CN" altLang="en-US" sz="1800" b="0" dirty="0">
              <a:ea typeface="宋体" pitchFamily="2" charset="-122"/>
            </a:endParaRPr>
          </a:p>
        </p:txBody>
      </p:sp>
      <p:sp>
        <p:nvSpPr>
          <p:cNvPr id="101393" name="Text Box 19"/>
          <p:cNvSpPr txBox="1">
            <a:spLocks noChangeArrowheads="1"/>
          </p:cNvSpPr>
          <p:nvPr/>
        </p:nvSpPr>
        <p:spPr bwMode="auto">
          <a:xfrm>
            <a:off x="2997850" y="3803772"/>
            <a:ext cx="348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1800" b="0"/>
              <a:t>万方数据知识服务平台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0">
                <a:ea typeface="宋体" pitchFamily="2" charset="-122"/>
                <a:hlinkClick r:id="rId7"/>
              </a:rPr>
              <a:t>http://www.wanfangdata.com.cn/</a:t>
            </a:r>
            <a:endParaRPr lang="en-US" altLang="zh-CN" sz="1800" b="0">
              <a:ea typeface="宋体" pitchFamily="2" charset="-122"/>
            </a:endParaRPr>
          </a:p>
        </p:txBody>
      </p:sp>
      <p:sp>
        <p:nvSpPr>
          <p:cNvPr id="101394" name="Text Box 20"/>
          <p:cNvSpPr txBox="1">
            <a:spLocks noChangeArrowheads="1"/>
          </p:cNvSpPr>
          <p:nvPr/>
        </p:nvSpPr>
        <p:spPr bwMode="auto">
          <a:xfrm>
            <a:off x="2916238" y="4652963"/>
            <a:ext cx="5557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0">
                <a:latin typeface="Calibri" pitchFamily="34" charset="0"/>
              </a:rPr>
              <a:t>SCI</a:t>
            </a:r>
            <a:r>
              <a:rPr lang="zh-CN" altLang="en-US" sz="1800" b="0">
                <a:latin typeface="Calibri" pitchFamily="34" charset="0"/>
              </a:rPr>
              <a:t>、</a:t>
            </a:r>
            <a:r>
              <a:rPr lang="en-US" altLang="zh-CN" sz="1800" b="0">
                <a:latin typeface="Calibri" pitchFamily="34" charset="0"/>
              </a:rPr>
              <a:t>SCOPUS</a:t>
            </a:r>
            <a:r>
              <a:rPr lang="zh-CN" altLang="en-US" sz="1800" b="0">
                <a:latin typeface="Calibri" pitchFamily="34" charset="0"/>
              </a:rPr>
              <a:t>等收录了文章所在期刊的索引收录数据库</a:t>
            </a:r>
            <a:endParaRPr lang="en-US" altLang="zh-CN" sz="1800" b="0">
              <a:latin typeface="Calibri" pitchFamily="34" charset="0"/>
            </a:endParaRPr>
          </a:p>
        </p:txBody>
      </p:sp>
      <p:sp>
        <p:nvSpPr>
          <p:cNvPr id="101395" name="Text Box 21"/>
          <p:cNvSpPr txBox="1">
            <a:spLocks noChangeArrowheads="1"/>
          </p:cNvSpPr>
          <p:nvPr/>
        </p:nvSpPr>
        <p:spPr bwMode="auto">
          <a:xfrm>
            <a:off x="2987675" y="5300663"/>
            <a:ext cx="3544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0">
                <a:latin typeface="Calibri" pitchFamily="34" charset="0"/>
              </a:rPr>
              <a:t>NSTL</a:t>
            </a:r>
            <a:r>
              <a:rPr lang="zh-CN" altLang="en-US" sz="1800" b="0">
                <a:latin typeface="Calibri" pitchFamily="34" charset="0"/>
              </a:rPr>
              <a:t>（国家科技图书文献中心</a:t>
            </a:r>
            <a:r>
              <a:rPr lang="en-US" altLang="zh-CN" sz="1800" b="0">
                <a:latin typeface="Calibri" pitchFamily="34" charset="0"/>
              </a:rPr>
              <a:t>…</a:t>
            </a:r>
            <a:r>
              <a:rPr lang="zh-CN" altLang="en-US" sz="1800" b="0">
                <a:latin typeface="Calibri" pitchFamily="34" charset="0"/>
              </a:rPr>
              <a:t>）</a:t>
            </a:r>
            <a:endParaRPr lang="en-US" altLang="zh-CN" sz="1800" b="0">
              <a:latin typeface="Calibri" pitchFamily="34" charset="0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339975" y="1968759"/>
            <a:ext cx="6553200" cy="1343608"/>
            <a:chOff x="1474" y="1207"/>
            <a:chExt cx="4128" cy="953"/>
          </a:xfrm>
        </p:grpSpPr>
        <p:sp>
          <p:nvSpPr>
            <p:cNvPr id="101399" name="Oval 23"/>
            <p:cNvSpPr>
              <a:spLocks noChangeArrowheads="1"/>
            </p:cNvSpPr>
            <p:nvPr/>
          </p:nvSpPr>
          <p:spPr bwMode="auto">
            <a:xfrm>
              <a:off x="1474" y="1207"/>
              <a:ext cx="2767" cy="953"/>
            </a:xfrm>
            <a:prstGeom prst="ellipse">
              <a:avLst/>
            </a:prstGeom>
            <a:noFill/>
            <a:ln w="25400">
              <a:solidFill>
                <a:srgbClr val="FFCC00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1400" name="Rectangle 24"/>
            <p:cNvSpPr>
              <a:spLocks noChangeArrowheads="1"/>
            </p:cNvSpPr>
            <p:nvPr/>
          </p:nvSpPr>
          <p:spPr bwMode="auto">
            <a:xfrm>
              <a:off x="3878" y="1570"/>
              <a:ext cx="1724" cy="36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400">
                  <a:latin typeface="Calibri" pitchFamily="34" charset="0"/>
                </a:rPr>
                <a:t>支持</a:t>
              </a:r>
              <a:r>
                <a:rPr lang="en-US" altLang="zh-CN" sz="2400">
                  <a:latin typeface="Calibri" pitchFamily="34" charset="0"/>
                </a:rPr>
                <a:t>Online First</a:t>
              </a:r>
            </a:p>
          </p:txBody>
        </p:sp>
      </p:grpSp>
      <p:sp>
        <p:nvSpPr>
          <p:cNvPr id="101397" name="Line 25"/>
          <p:cNvSpPr>
            <a:spLocks noChangeShapeType="1"/>
          </p:cNvSpPr>
          <p:nvPr/>
        </p:nvSpPr>
        <p:spPr bwMode="auto">
          <a:xfrm>
            <a:off x="2771775" y="59499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398" name="Text Box 26"/>
          <p:cNvSpPr txBox="1">
            <a:spLocks noChangeArrowheads="1"/>
          </p:cNvSpPr>
          <p:nvPr/>
        </p:nvSpPr>
        <p:spPr bwMode="auto">
          <a:xfrm>
            <a:off x="2987675" y="5745163"/>
            <a:ext cx="156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1800" b="0" dirty="0">
                <a:latin typeface="Calibri" pitchFamily="34" charset="0"/>
              </a:rPr>
              <a:t>期刊</a:t>
            </a:r>
            <a:r>
              <a:rPr lang="zh-CN" altLang="en-US" sz="1800" b="0" dirty="0" smtClean="0">
                <a:latin typeface="Calibri" pitchFamily="34" charset="0"/>
              </a:rPr>
              <a:t>自身网站</a:t>
            </a:r>
            <a:endParaRPr lang="en-US" altLang="zh-CN" sz="1800" b="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图片 4"/>
          <p:cNvPicPr>
            <a:picLocks noChangeAspect="1" noChangeArrowheads="1"/>
          </p:cNvPicPr>
          <p:nvPr/>
        </p:nvPicPr>
        <p:blipFill>
          <a:blip r:embed="rId3" cstate="print"/>
          <a:srcRect l="13702" t="12465" r="14595" b="5382"/>
          <a:stretch>
            <a:fillRect/>
          </a:stretch>
        </p:blipFill>
        <p:spPr bwMode="auto">
          <a:xfrm>
            <a:off x="528994" y="1467410"/>
            <a:ext cx="7248786" cy="483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2" name="矩形 5"/>
          <p:cNvSpPr>
            <a:spLocks noChangeArrowheads="1"/>
          </p:cNvSpPr>
          <p:nvPr/>
        </p:nvSpPr>
        <p:spPr bwMode="auto">
          <a:xfrm>
            <a:off x="280988" y="1125538"/>
            <a:ext cx="28775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2800" b="1" dirty="0">
                <a:solidFill>
                  <a:srgbClr val="0070C0"/>
                </a:solidFill>
                <a:latin typeface="Calibri" pitchFamily="34" charset="0"/>
              </a:rPr>
              <a:t>Published like this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2115335" y="5604734"/>
            <a:ext cx="4103688" cy="357394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05475" name="Oval 8"/>
          <p:cNvSpPr>
            <a:spLocks noChangeArrowheads="1"/>
          </p:cNvSpPr>
          <p:nvPr/>
        </p:nvSpPr>
        <p:spPr bwMode="auto">
          <a:xfrm>
            <a:off x="5867400" y="1125538"/>
            <a:ext cx="876300" cy="3714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7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05477" name="图片 6"/>
          <p:cNvPicPr>
            <a:picLocks noChangeAspect="1" noChangeArrowheads="1"/>
          </p:cNvPicPr>
          <p:nvPr/>
        </p:nvPicPr>
        <p:blipFill>
          <a:blip r:embed="rId2" cstate="print"/>
          <a:srcRect l="14989" t="11897" r="16196" b="4179"/>
          <a:stretch>
            <a:fillRect/>
          </a:stretch>
        </p:blipFill>
        <p:spPr bwMode="auto">
          <a:xfrm>
            <a:off x="468313" y="260350"/>
            <a:ext cx="69119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8" name="图片 8"/>
          <p:cNvPicPr>
            <a:picLocks noChangeAspect="1" noChangeArrowheads="1"/>
          </p:cNvPicPr>
          <p:nvPr/>
        </p:nvPicPr>
        <p:blipFill>
          <a:blip r:embed="rId3" cstate="print"/>
          <a:srcRect l="15288" t="48553" r="17226" b="12875"/>
          <a:stretch>
            <a:fillRect/>
          </a:stretch>
        </p:blipFill>
        <p:spPr bwMode="auto">
          <a:xfrm>
            <a:off x="468313" y="4508500"/>
            <a:ext cx="68405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2486" y="2363630"/>
            <a:ext cx="79283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l"/>
            </a:pP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 在线投稿，单篇在线优先出版（</a:t>
            </a:r>
            <a:r>
              <a:rPr lang="en-US" altLang="zh-CN" sz="2000" dirty="0" err="1" smtClean="0">
                <a:latin typeface="华文细黑" pitchFamily="2" charset="-122"/>
                <a:ea typeface="华文细黑" pitchFamily="2" charset="-122"/>
              </a:rPr>
              <a:t>Onlinefirst</a:t>
            </a: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）</a:t>
            </a:r>
            <a:endParaRPr lang="en-US" altLang="zh-CN" sz="20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</a:pP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 刊物无版面费和审稿费</a:t>
            </a:r>
            <a:endParaRPr lang="en-US" altLang="zh-CN" sz="20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CN" altLang="en-US" sz="20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</a:pP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 在线评审，评审周期较短，快速出版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CN" altLang="en-US" sz="2000" dirty="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</a:pP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 传播广泛，通过</a:t>
            </a:r>
            <a:r>
              <a:rPr lang="en-US" altLang="zh-CN" sz="2000" dirty="0" err="1" smtClean="0">
                <a:latin typeface="华文细黑" pitchFamily="2" charset="-122"/>
                <a:ea typeface="华文细黑" pitchFamily="2" charset="-122"/>
              </a:rPr>
              <a:t>SpringerLink</a:t>
            </a: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向海外传播</a:t>
            </a:r>
            <a:endParaRPr lang="en-US" altLang="zh-CN" sz="2000" dirty="0" smtClean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54533" y="1180403"/>
            <a:ext cx="6639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438BC4"/>
                </a:solidFill>
                <a:latin typeface="华文行楷" pitchFamily="2" charset="-122"/>
                <a:ea typeface="华文行楷" pitchFamily="2" charset="-122"/>
              </a:rPr>
              <a:t>前沿（</a:t>
            </a:r>
            <a:r>
              <a:rPr lang="en-US" altLang="zh-CN" sz="2800" b="1" dirty="0" smtClean="0">
                <a:solidFill>
                  <a:srgbClr val="438BC4"/>
                </a:solidFill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Frontiers</a:t>
            </a:r>
            <a:r>
              <a:rPr lang="zh-CN" altLang="en-US" sz="2800" b="1" dirty="0" smtClean="0">
                <a:solidFill>
                  <a:srgbClr val="438BC4"/>
                </a:solidFill>
                <a:latin typeface="华文行楷" pitchFamily="2" charset="-122"/>
                <a:ea typeface="华文行楷" pitchFamily="2" charset="-122"/>
              </a:rPr>
              <a:t>）系列英文期刊欢迎赐稿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591" y="943348"/>
            <a:ext cx="10156368" cy="544990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58307" y="1675781"/>
            <a:ext cx="409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latin typeface="+mn-lt"/>
              </a:rPr>
              <a:t>SCI</a:t>
            </a:r>
          </a:p>
        </p:txBody>
      </p:sp>
      <p:sp>
        <p:nvSpPr>
          <p:cNvPr id="6" name="矩形 5"/>
          <p:cNvSpPr/>
          <p:nvPr/>
        </p:nvSpPr>
        <p:spPr>
          <a:xfrm>
            <a:off x="842264" y="2251976"/>
            <a:ext cx="7393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latin typeface="+mn-lt"/>
              </a:rPr>
              <a:t>Medline</a:t>
            </a:r>
            <a:endParaRPr lang="zh-CN" altLang="en-US" sz="1200" b="1" dirty="0">
              <a:latin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2265" y="1952511"/>
            <a:ext cx="12362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 err="1">
                <a:latin typeface="+mn-lt"/>
              </a:rPr>
              <a:t>Ei</a:t>
            </a:r>
            <a:r>
              <a:rPr lang="en-US" altLang="zh-CN" sz="1200" b="1" dirty="0">
                <a:latin typeface="+mn-lt"/>
              </a:rPr>
              <a:t> </a:t>
            </a:r>
            <a:r>
              <a:rPr lang="en-US" altLang="zh-CN" sz="1200" b="1" dirty="0" err="1">
                <a:latin typeface="+mn-lt"/>
              </a:rPr>
              <a:t>Compendex</a:t>
            </a:r>
            <a:r>
              <a:rPr lang="en-US" altLang="zh-CN" sz="1200" b="1" dirty="0">
                <a:latin typeface="+mn-lt"/>
              </a:rPr>
              <a:t> </a:t>
            </a:r>
            <a:endParaRPr lang="zh-CN" altLang="en-US" sz="1200" b="1" dirty="0">
              <a:latin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8307" y="2543120"/>
            <a:ext cx="21298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latin typeface="+mn-lt"/>
              </a:rPr>
              <a:t>INSPEC</a:t>
            </a:r>
            <a:endParaRPr lang="zh-CN" altLang="en-US" sz="1200" b="1" dirty="0">
              <a:latin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8307" y="3622549"/>
            <a:ext cx="585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latin typeface="+mn-lt"/>
              </a:rPr>
              <a:t>CSCD</a:t>
            </a:r>
            <a:endParaRPr lang="zh-CN" altLang="en-US" sz="1200" b="1" dirty="0">
              <a:latin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8307" y="2972073"/>
            <a:ext cx="26115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latin typeface="+mn-lt"/>
              </a:rPr>
              <a:t>Scopus</a:t>
            </a:r>
            <a:endParaRPr lang="zh-CN" altLang="en-US" sz="1200" b="1" dirty="0">
              <a:latin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50286" y="4026361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latin typeface="+mn-ea"/>
                <a:ea typeface="+mn-ea"/>
              </a:rPr>
              <a:t>中国科技核心期刊</a:t>
            </a:r>
          </a:p>
        </p:txBody>
      </p:sp>
      <p:sp>
        <p:nvSpPr>
          <p:cNvPr id="12" name="矩形 11"/>
          <p:cNvSpPr/>
          <p:nvPr/>
        </p:nvSpPr>
        <p:spPr>
          <a:xfrm>
            <a:off x="858307" y="4659141"/>
            <a:ext cx="916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 err="1">
                <a:latin typeface="+mn-lt"/>
              </a:rPr>
              <a:t>ChemWeb</a:t>
            </a:r>
            <a:endParaRPr lang="zh-CN" altLang="en-US" sz="1200" b="1" dirty="0">
              <a:latin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58307" y="4352832"/>
            <a:ext cx="14991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latin typeface="+mn-lt"/>
              </a:rPr>
              <a:t>Chemical Abstracts</a:t>
            </a:r>
            <a:endParaRPr lang="zh-CN" altLang="en-US" sz="1200" b="1" dirty="0">
              <a:latin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58307" y="4950732"/>
            <a:ext cx="21298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 err="1">
                <a:latin typeface="+mn-lt"/>
              </a:rPr>
              <a:t>EMBiology</a:t>
            </a:r>
            <a:endParaRPr lang="zh-CN" altLang="en-US" sz="1200" b="1" dirty="0">
              <a:latin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50286" y="5494430"/>
            <a:ext cx="19253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latin typeface="+mn-lt"/>
              </a:rPr>
              <a:t>Astrophysics Data Syste</a:t>
            </a:r>
            <a:r>
              <a:rPr lang="en-US" altLang="zh-CN" sz="1000" dirty="0">
                <a:latin typeface="+mn-lt"/>
              </a:rPr>
              <a:t>m</a:t>
            </a:r>
            <a:endParaRPr lang="zh-CN" altLang="en-US" sz="1000" dirty="0">
              <a:latin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58307" y="5261185"/>
            <a:ext cx="22841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 err="1">
                <a:latin typeface="+mn-lt"/>
              </a:rPr>
              <a:t>ZentralblattMATH</a:t>
            </a:r>
            <a:r>
              <a:rPr lang="en-US" altLang="zh-CN" sz="1200" b="1" dirty="0">
                <a:latin typeface="+mn-lt"/>
              </a:rPr>
              <a:t>, </a:t>
            </a:r>
            <a:r>
              <a:rPr lang="en-US" altLang="zh-CN" sz="1200" b="1" dirty="0" err="1">
                <a:latin typeface="+mn-lt"/>
              </a:rPr>
              <a:t>MathSciNet</a:t>
            </a:r>
            <a:endParaRPr lang="zh-CN" altLang="en-US" sz="1200" b="1" dirty="0">
              <a:latin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50286" y="5827134"/>
            <a:ext cx="21298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 smtClean="0">
                <a:latin typeface="+mn-lt"/>
              </a:rPr>
              <a:t>AHCI</a:t>
            </a:r>
            <a:endParaRPr lang="zh-CN" altLang="en-US" sz="1000" b="1" dirty="0">
              <a:latin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37184" y="1667760"/>
            <a:ext cx="53014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>
                <a:latin typeface="+mn-ea"/>
                <a:ea typeface="+mn-ea"/>
              </a:rPr>
              <a:t>环境、数学、物理、计算机、地学、蛋白质、材料、化工、</a:t>
            </a:r>
            <a:r>
              <a:rPr lang="zh-CN" altLang="en-US" sz="1000" b="1" dirty="0" smtClean="0">
                <a:latin typeface="+mn-ea"/>
                <a:ea typeface="+mn-ea"/>
              </a:rPr>
              <a:t>医学、工程、土木、能源、机械</a:t>
            </a:r>
            <a:endParaRPr lang="zh-CN" altLang="en-US" sz="1000" b="1" dirty="0">
              <a:latin typeface="+mn-ea"/>
              <a:ea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345206" y="2243954"/>
            <a:ext cx="954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latin typeface="+mn-ea"/>
                <a:ea typeface="+mn-ea"/>
              </a:rPr>
              <a:t>医学、蛋白质</a:t>
            </a:r>
          </a:p>
        </p:txBody>
      </p:sp>
      <p:sp>
        <p:nvSpPr>
          <p:cNvPr id="20" name="矩形 19"/>
          <p:cNvSpPr/>
          <p:nvPr/>
        </p:nvSpPr>
        <p:spPr>
          <a:xfrm>
            <a:off x="3361247" y="1960532"/>
            <a:ext cx="27187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>
                <a:latin typeface="+mn-ea"/>
                <a:ea typeface="+mn-ea"/>
              </a:rPr>
              <a:t>计算机、环境、化工、土木、</a:t>
            </a:r>
            <a:r>
              <a:rPr lang="zh-CN" altLang="en-US" sz="1000" b="1" dirty="0" smtClean="0">
                <a:latin typeface="+mn-ea"/>
                <a:ea typeface="+mn-ea"/>
              </a:rPr>
              <a:t>光电子、工程</a:t>
            </a:r>
            <a:endParaRPr lang="zh-CN" altLang="en-US" sz="1000" b="1" dirty="0">
              <a:latin typeface="+mn-ea"/>
              <a:ea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53226" y="2543120"/>
            <a:ext cx="50886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>
                <a:latin typeface="+mn-ea"/>
                <a:ea typeface="+mn-ea"/>
              </a:rPr>
              <a:t>农业、建筑、化工、计算机、地学、能源、环境、材料、机械、物理、工商管理、经济</a:t>
            </a:r>
          </a:p>
        </p:txBody>
      </p:sp>
      <p:sp>
        <p:nvSpPr>
          <p:cNvPr id="22" name="矩形 21"/>
          <p:cNvSpPr/>
          <p:nvPr/>
        </p:nvSpPr>
        <p:spPr>
          <a:xfrm>
            <a:off x="3353228" y="3451105"/>
            <a:ext cx="49335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latin typeface="+mn-ea"/>
                <a:ea typeface="+mn-ea"/>
              </a:rPr>
              <a:t>物理、计算机、材料、数学、地学、土木、建筑、化工、环境、能源、机械、光电子</a:t>
            </a:r>
            <a:r>
              <a:rPr lang="zh-CN" altLang="en-US" sz="1000" b="1" dirty="0" smtClean="0">
                <a:latin typeface="+mn-ea"/>
                <a:ea typeface="+mn-ea"/>
              </a:rPr>
              <a:t>、医学</a:t>
            </a:r>
            <a:r>
              <a:rPr lang="zh-CN" altLang="en-US" sz="1000" b="1" dirty="0">
                <a:latin typeface="+mn-ea"/>
                <a:ea typeface="+mn-ea"/>
              </a:rPr>
              <a:t>、蛋白质、定量</a:t>
            </a:r>
            <a:r>
              <a:rPr lang="zh-CN" altLang="en-US" sz="1000" b="1">
                <a:latin typeface="+mn-ea"/>
                <a:ea typeface="+mn-ea"/>
              </a:rPr>
              <a:t>生物学</a:t>
            </a:r>
            <a:r>
              <a:rPr lang="zh-CN" altLang="en-US" sz="1000" b="1" smtClean="0">
                <a:latin typeface="+mn-ea"/>
                <a:ea typeface="+mn-ea"/>
              </a:rPr>
              <a:t>、景观、中国</a:t>
            </a:r>
            <a:r>
              <a:rPr lang="zh-CN" altLang="en-US" sz="1000" b="1" dirty="0" smtClean="0">
                <a:latin typeface="+mn-ea"/>
                <a:ea typeface="+mn-ea"/>
              </a:rPr>
              <a:t>工程科学</a:t>
            </a:r>
            <a:endParaRPr lang="zh-CN" altLang="en-US" sz="1000" b="1" dirty="0">
              <a:latin typeface="+mn-ea"/>
              <a:ea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353414" y="2835358"/>
            <a:ext cx="53333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 smtClean="0">
                <a:latin typeface="+mn-ea"/>
                <a:ea typeface="+mn-ea"/>
              </a:rPr>
              <a:t>环境、数学、物理、计算机、地学、蛋白质、材料、化工、医学、生物、光电子、建筑、能源、机械、土木、定量生物学、农学、工商管理、经济、教育、历史、法学、文学、哲学</a:t>
            </a:r>
            <a:endParaRPr lang="zh-CN" altLang="en-US" sz="1000" b="1" dirty="0">
              <a:latin typeface="+mn-ea"/>
              <a:ea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37185" y="4619035"/>
            <a:ext cx="12105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latin typeface="+mn-ea"/>
                <a:ea typeface="+mn-ea"/>
              </a:rPr>
              <a:t>化工、化学、材料</a:t>
            </a:r>
          </a:p>
        </p:txBody>
      </p:sp>
      <p:sp>
        <p:nvSpPr>
          <p:cNvPr id="26" name="矩形 25"/>
          <p:cNvSpPr/>
          <p:nvPr/>
        </p:nvSpPr>
        <p:spPr>
          <a:xfrm>
            <a:off x="3353227" y="4344811"/>
            <a:ext cx="12105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latin typeface="+mn-ea"/>
                <a:ea typeface="+mn-ea"/>
              </a:rPr>
              <a:t>化工、地学、环境</a:t>
            </a:r>
          </a:p>
        </p:txBody>
      </p:sp>
      <p:sp>
        <p:nvSpPr>
          <p:cNvPr id="27" name="矩形 26"/>
          <p:cNvSpPr/>
          <p:nvPr/>
        </p:nvSpPr>
        <p:spPr>
          <a:xfrm>
            <a:off x="3361248" y="4942711"/>
            <a:ext cx="21298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>
                <a:latin typeface="+mn-ea"/>
                <a:ea typeface="+mn-ea"/>
              </a:rPr>
              <a:t>生物、农业、林学、环境</a:t>
            </a:r>
          </a:p>
        </p:txBody>
      </p:sp>
      <p:sp>
        <p:nvSpPr>
          <p:cNvPr id="28" name="矩形 27"/>
          <p:cNvSpPr/>
          <p:nvPr/>
        </p:nvSpPr>
        <p:spPr>
          <a:xfrm>
            <a:off x="3353227" y="5518493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latin typeface="+mn-ea"/>
                <a:ea typeface="+mn-ea"/>
              </a:rPr>
              <a:t>物理</a:t>
            </a:r>
          </a:p>
        </p:txBody>
      </p:sp>
      <p:sp>
        <p:nvSpPr>
          <p:cNvPr id="29" name="矩形 28"/>
          <p:cNvSpPr/>
          <p:nvPr/>
        </p:nvSpPr>
        <p:spPr>
          <a:xfrm>
            <a:off x="3353227" y="5245142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latin typeface="+mn-ea"/>
                <a:ea typeface="+mn-ea"/>
              </a:rPr>
              <a:t>数学</a:t>
            </a:r>
          </a:p>
        </p:txBody>
      </p:sp>
      <p:sp>
        <p:nvSpPr>
          <p:cNvPr id="30" name="矩形 29"/>
          <p:cNvSpPr/>
          <p:nvPr/>
        </p:nvSpPr>
        <p:spPr>
          <a:xfrm>
            <a:off x="3345206" y="5827277"/>
            <a:ext cx="21298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 smtClean="0">
                <a:latin typeface="+mn-ea"/>
                <a:ea typeface="+mn-ea"/>
              </a:rPr>
              <a:t>建筑</a:t>
            </a:r>
            <a:endParaRPr lang="zh-CN" altLang="en-US" sz="1000" b="1" dirty="0">
              <a:latin typeface="+mn-ea"/>
              <a:ea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58307" y="1199689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+mn-lt"/>
                <a:ea typeface="+mj-ea"/>
              </a:rPr>
              <a:t>国内外重要信息检索系统</a:t>
            </a:r>
          </a:p>
        </p:txBody>
      </p:sp>
      <p:sp>
        <p:nvSpPr>
          <p:cNvPr id="32" name="矩形 31"/>
          <p:cNvSpPr/>
          <p:nvPr/>
        </p:nvSpPr>
        <p:spPr>
          <a:xfrm>
            <a:off x="3353227" y="1199689"/>
            <a:ext cx="702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+mn-lt"/>
                <a:ea typeface="+mj-ea"/>
              </a:rPr>
              <a:t>刊   名</a:t>
            </a:r>
          </a:p>
        </p:txBody>
      </p:sp>
      <p:sp>
        <p:nvSpPr>
          <p:cNvPr id="36" name="矩形 35"/>
          <p:cNvSpPr/>
          <p:nvPr/>
        </p:nvSpPr>
        <p:spPr>
          <a:xfrm>
            <a:off x="3360420" y="4044299"/>
            <a:ext cx="51485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 smtClean="0">
                <a:latin typeface="+mn-ea"/>
                <a:ea typeface="+mn-ea"/>
              </a:rPr>
              <a:t>医学、数学、计算机、蛋白质、材料、化工、土木、光电子、物理、地学、工程</a:t>
            </a:r>
            <a:endParaRPr lang="zh-CN" altLang="en-US" sz="1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97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圆角矩形 3"/>
          <p:cNvSpPr>
            <a:spLocks noChangeAspect="1"/>
          </p:cNvSpPr>
          <p:nvPr/>
        </p:nvSpPr>
        <p:spPr>
          <a:xfrm>
            <a:off x="3572508" y="2485016"/>
            <a:ext cx="1031765" cy="35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00" b="1" dirty="0" smtClean="0">
                <a:solidFill>
                  <a:srgbClr val="365FAA"/>
                </a:solidFill>
                <a:latin typeface="微软雅黑"/>
              </a:rPr>
              <a:t>前沿系列</a:t>
            </a:r>
            <a:endParaRPr lang="zh-CN" altLang="en-US" sz="1300" b="1" dirty="0">
              <a:solidFill>
                <a:srgbClr val="365FAA"/>
              </a:solidFill>
              <a:latin typeface="微软雅黑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583620" y="3717925"/>
            <a:ext cx="2187646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6"/>
          <p:cNvSpPr txBox="1">
            <a:spLocks noChangeArrowheads="1"/>
          </p:cNvSpPr>
          <p:nvPr/>
        </p:nvSpPr>
        <p:spPr bwMode="auto">
          <a:xfrm>
            <a:off x="3226433" y="3853262"/>
            <a:ext cx="28989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+mj-ea"/>
                <a:ea typeface="+mj-ea"/>
              </a:rPr>
              <a:t>Frontiers Journals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26433" y="2925635"/>
            <a:ext cx="28989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400" dirty="0" smtClean="0">
                <a:solidFill>
                  <a:srgbClr val="FFFFFF"/>
                </a:solidFill>
                <a:latin typeface="微软雅黑"/>
                <a:ea typeface="微软雅黑"/>
                <a:cs typeface="+mn-cs"/>
              </a:rPr>
              <a:t>精品化发展</a:t>
            </a:r>
            <a:endParaRPr lang="zh-CN" altLang="en-US" sz="2800" b="1" spc="400" dirty="0">
              <a:solidFill>
                <a:srgbClr val="FFFFFF"/>
              </a:solidFill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1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8563" y="1667052"/>
            <a:ext cx="8278011" cy="417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zh-CN" sz="2000" b="1" dirty="0" smtClean="0">
                <a:latin typeface="黑体" pitchFamily="49" charset="-122"/>
                <a:ea typeface="黑体" pitchFamily="49" charset="-122"/>
              </a:rPr>
              <a:t>专家办刊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zh-CN" sz="2000" b="1" dirty="0" smtClean="0">
                <a:latin typeface="华文细黑" pitchFamily="2" charset="-122"/>
                <a:ea typeface="华文细黑" pitchFamily="2" charset="-122"/>
              </a:rPr>
              <a:t>聘请国内外著名学者担任主编，由主编和编委会负责期刊</a:t>
            </a:r>
            <a:endParaRPr lang="en-US" altLang="zh-CN" sz="2000" b="1" dirty="0" smtClean="0">
              <a:latin typeface="华文细黑" pitchFamily="2" charset="-122"/>
              <a:ea typeface="华文细黑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</a:pP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                       </a:t>
            </a:r>
            <a:r>
              <a:rPr lang="zh-CN" altLang="zh-CN" sz="2000" b="1" dirty="0" smtClean="0">
                <a:latin typeface="华文细黑" pitchFamily="2" charset="-122"/>
                <a:ea typeface="华文细黑" pitchFamily="2" charset="-122"/>
              </a:rPr>
              <a:t>的组稿和审稿</a:t>
            </a: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。大部分期刊与主编所在高校共同主办，获</a:t>
            </a:r>
            <a:endParaRPr lang="en-US" altLang="zh-CN" sz="2000" b="1" dirty="0" smtClean="0">
              <a:latin typeface="华文细黑" pitchFamily="2" charset="-122"/>
              <a:ea typeface="华文细黑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</a:pP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                     </a:t>
            </a: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  得院系的学术支撑</a:t>
            </a:r>
            <a:endParaRPr lang="zh-CN" altLang="zh-CN" sz="2000" b="1" dirty="0" smtClean="0">
              <a:latin typeface="华文细黑" pitchFamily="2" charset="-122"/>
              <a:ea typeface="华文细黑" pitchFamily="2" charset="-122"/>
            </a:endParaRPr>
          </a:p>
          <a:p>
            <a:pPr>
              <a:lnSpc>
                <a:spcPts val="32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zh-CN" sz="2000" b="1" dirty="0" smtClean="0">
                <a:latin typeface="黑体" pitchFamily="49" charset="-122"/>
                <a:ea typeface="黑体" pitchFamily="49" charset="-122"/>
              </a:rPr>
              <a:t>同行评议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zh-CN" sz="2000" b="1" dirty="0" smtClean="0">
                <a:latin typeface="华文细黑" pitchFamily="2" charset="-122"/>
                <a:ea typeface="华文细黑" pitchFamily="2" charset="-122"/>
              </a:rPr>
              <a:t>遵循严格的同行评议制度，并争取做到每篇文章有</a:t>
            </a: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1</a:t>
            </a:r>
            <a:r>
              <a:rPr lang="zh-CN" altLang="zh-CN" sz="2000" b="1" dirty="0" smtClean="0">
                <a:latin typeface="华文细黑" pitchFamily="2" charset="-122"/>
                <a:ea typeface="华文细黑" pitchFamily="2" charset="-122"/>
              </a:rPr>
              <a:t>位海外</a:t>
            </a:r>
            <a:endParaRPr lang="en-US" altLang="zh-CN" sz="2000" b="1" dirty="0" smtClean="0">
              <a:latin typeface="华文细黑" pitchFamily="2" charset="-122"/>
              <a:ea typeface="华文细黑" pitchFamily="2" charset="-122"/>
            </a:endParaRPr>
          </a:p>
          <a:p>
            <a:pPr>
              <a:lnSpc>
                <a:spcPts val="3200"/>
              </a:lnSpc>
              <a:buClr>
                <a:srgbClr val="C00000"/>
              </a:buClr>
            </a:pP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                       </a:t>
            </a:r>
            <a:r>
              <a:rPr lang="zh-CN" altLang="zh-CN" sz="2000" b="1" dirty="0" smtClean="0">
                <a:latin typeface="华文细黑" pitchFamily="2" charset="-122"/>
                <a:ea typeface="华文细黑" pitchFamily="2" charset="-122"/>
              </a:rPr>
              <a:t>同行评议专家</a:t>
            </a:r>
          </a:p>
          <a:p>
            <a:pPr>
              <a:lnSpc>
                <a:spcPts val="38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语言润色 </a:t>
            </a: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由具有学科背景、母语是英语的人员进行语言润色</a:t>
            </a:r>
            <a:endParaRPr lang="en-US" altLang="zh-CN" sz="2000" b="1" dirty="0" smtClean="0">
              <a:latin typeface="华文细黑" pitchFamily="2" charset="-122"/>
              <a:ea typeface="华文细黑" pitchFamily="2" charset="-122"/>
            </a:endParaRPr>
          </a:p>
          <a:p>
            <a:pPr>
              <a:lnSpc>
                <a:spcPts val="38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编辑加工 </a:t>
            </a: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编辑队伍由相关学科的博士和硕士组成；遵循严格的编辑</a:t>
            </a:r>
            <a:endParaRPr lang="en-US" altLang="zh-CN" sz="2000" b="1" dirty="0" smtClean="0">
              <a:latin typeface="华文细黑" pitchFamily="2" charset="-122"/>
              <a:ea typeface="华文细黑" pitchFamily="2" charset="-122"/>
            </a:endParaRPr>
          </a:p>
          <a:p>
            <a:pPr>
              <a:lnSpc>
                <a:spcPts val="3800"/>
              </a:lnSpc>
              <a:buClr>
                <a:srgbClr val="C00000"/>
              </a:buClr>
            </a:pP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                       </a:t>
            </a: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加工和出版流程</a:t>
            </a:r>
            <a:endParaRPr lang="en-US" altLang="zh-CN" b="1" dirty="0" smtClean="0">
              <a:solidFill>
                <a:srgbClr val="FF0000"/>
              </a:solidFill>
              <a:latin typeface="华文细黑" pitchFamily="2" charset="-122"/>
              <a:ea typeface="华文细黑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</a:pPr>
            <a:endParaRPr lang="en-US" altLang="zh-CN" b="1" dirty="0" smtClean="0">
              <a:solidFill>
                <a:srgbClr val="002060"/>
              </a:solidFill>
              <a:ea typeface="黑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7430" y="1861072"/>
            <a:ext cx="1129553" cy="31197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8945" y="3195021"/>
            <a:ext cx="1108039" cy="279699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89704" y="4034118"/>
            <a:ext cx="1108037" cy="301215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68188" y="4518212"/>
            <a:ext cx="1118795" cy="301214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829262" y="925157"/>
            <a:ext cx="4002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华文细黑" pitchFamily="2" charset="-122"/>
                <a:ea typeface="华文细黑" pitchFamily="2" charset="-122"/>
              </a:rPr>
              <a:t>前沿系列期刊办刊特色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69171" y="1138534"/>
            <a:ext cx="7449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70C0"/>
                </a:solidFill>
                <a:latin typeface="华文细黑" pitchFamily="2" charset="-122"/>
                <a:ea typeface="华文细黑" pitchFamily="2" charset="-122"/>
              </a:rPr>
              <a:t>前沿系列期刊发展成果</a:t>
            </a:r>
          </a:p>
          <a:p>
            <a:endParaRPr lang="zh-CN" altLang="en-US" sz="2000" b="1" dirty="0"/>
          </a:p>
        </p:txBody>
      </p:sp>
      <p:sp>
        <p:nvSpPr>
          <p:cNvPr id="5" name="矩形 4"/>
          <p:cNvSpPr/>
          <p:nvPr/>
        </p:nvSpPr>
        <p:spPr>
          <a:xfrm>
            <a:off x="575532" y="1849931"/>
            <a:ext cx="8568467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  13</a:t>
            </a: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种被</a:t>
            </a: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SCI </a:t>
            </a: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收录</a:t>
            </a:r>
            <a:endParaRPr lang="en-US" altLang="zh-CN" sz="2000" b="1" dirty="0" smtClean="0">
              <a:latin typeface="华文细黑" pitchFamily="2" charset="-122"/>
              <a:ea typeface="华文细黑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  6</a:t>
            </a: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种被</a:t>
            </a:r>
            <a:r>
              <a:rPr lang="en-US" altLang="zh-CN" sz="2000" b="1" dirty="0" err="1" smtClean="0">
                <a:latin typeface="华文细黑" pitchFamily="2" charset="-122"/>
                <a:ea typeface="华文细黑" pitchFamily="2" charset="-122"/>
              </a:rPr>
              <a:t>Ei</a:t>
            </a: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sz="2000" b="1" dirty="0" err="1" smtClean="0">
                <a:latin typeface="华文细黑" pitchFamily="2" charset="-122"/>
                <a:ea typeface="华文细黑" pitchFamily="2" charset="-122"/>
              </a:rPr>
              <a:t>Compendex</a:t>
            </a: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收录</a:t>
            </a:r>
            <a:endParaRPr lang="en-US" altLang="zh-CN" sz="2000" b="1" dirty="0" smtClean="0">
              <a:latin typeface="华文细黑" pitchFamily="2" charset="-122"/>
              <a:ea typeface="华文细黑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  11</a:t>
            </a: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种为中国科技核心期刊</a:t>
            </a:r>
            <a:endParaRPr lang="en-US" altLang="zh-CN" sz="2000" b="1" dirty="0" smtClean="0">
              <a:latin typeface="华文细黑" pitchFamily="2" charset="-122"/>
              <a:ea typeface="华文细黑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  16</a:t>
            </a: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种被</a:t>
            </a: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CSCD</a:t>
            </a: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（中国科学引文数据库）核心库收录</a:t>
            </a:r>
            <a:endParaRPr lang="en-US" altLang="zh-CN" sz="2000" b="1" dirty="0" smtClean="0">
              <a:latin typeface="华文细黑" pitchFamily="2" charset="-122"/>
              <a:ea typeface="华文细黑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  7</a:t>
            </a: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种获得“国家社会科学基金中华学术外译项目”资助</a:t>
            </a:r>
            <a:endParaRPr lang="en-US" altLang="zh-CN" sz="2000" b="1" dirty="0" smtClean="0">
              <a:latin typeface="华文细黑" pitchFamily="2" charset="-122"/>
              <a:ea typeface="华文细黑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  3</a:t>
            </a: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种获得“国家自然科学基金重点学术期刊专项基金”</a:t>
            </a:r>
            <a:endParaRPr lang="en-US" altLang="zh-CN" sz="2000" b="1" dirty="0" smtClean="0">
              <a:latin typeface="华文细黑" pitchFamily="2" charset="-122"/>
              <a:ea typeface="华文细黑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  9</a:t>
            </a: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种入选“中国科技期刊国际影响力提升计划”</a:t>
            </a:r>
            <a:endParaRPr lang="en-US" altLang="zh-CN" sz="2000" b="1" dirty="0" smtClean="0">
              <a:latin typeface="华文细黑" pitchFamily="2" charset="-122"/>
              <a:ea typeface="华文细黑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 8 </a:t>
            </a: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种入选“中国科技期刊卓越行动计划”；入选卓越计划</a:t>
            </a: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集群化</a:t>
            </a: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项目</a:t>
            </a:r>
            <a:endParaRPr lang="en-US" altLang="zh-CN" sz="2000" b="1" dirty="0" smtClean="0">
              <a:latin typeface="华文细黑" pitchFamily="2" charset="-122"/>
              <a:ea typeface="华文细黑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</a:pPr>
            <a:endParaRPr lang="en-US" altLang="zh-CN" b="1" dirty="0" smtClean="0">
              <a:solidFill>
                <a:srgbClr val="002060"/>
              </a:solidFill>
              <a:ea typeface="黑体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</a:pPr>
            <a:endParaRPr lang="en-US" altLang="zh-CN" b="1" dirty="0" smtClean="0">
              <a:solidFill>
                <a:srgbClr val="002060"/>
              </a:solidFill>
              <a:ea typeface="黑体" pitchFamily="2" charset="-122"/>
            </a:endParaRPr>
          </a:p>
          <a:p>
            <a:pPr fontAlgn="t">
              <a:lnSpc>
                <a:spcPct val="150000"/>
              </a:lnSpc>
              <a:buClr>
                <a:srgbClr val="C00000"/>
              </a:buClr>
            </a:pPr>
            <a:endParaRPr lang="en-US" altLang="zh-CN" b="1" dirty="0" smtClean="0">
              <a:solidFill>
                <a:srgbClr val="002060"/>
              </a:solidFill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99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86"/>
          <p:cNvGraphicFramePr>
            <a:graphicFrameLocks/>
          </p:cNvGraphicFramePr>
          <p:nvPr/>
        </p:nvGraphicFramePr>
        <p:xfrm>
          <a:off x="158044" y="834712"/>
          <a:ext cx="8839200" cy="5561703"/>
        </p:xfrm>
        <a:graphic>
          <a:graphicData uri="http://schemas.openxmlformats.org/drawingml/2006/table">
            <a:tbl>
              <a:tblPr/>
              <a:tblGrid>
                <a:gridCol w="5125156"/>
                <a:gridCol w="3714044"/>
              </a:tblGrid>
              <a:tr h="20446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  <a:cs typeface="Arial" charset="0"/>
                        </a:rPr>
                        <a:t>刊      物 （自然科学类）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itchFamily="2" charset="-122"/>
                        <a:ea typeface="华文细黑" pitchFamily="2" charset="-122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主     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2731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Arial" charset="0"/>
                        </a:rPr>
                        <a:t>Frontiers of Mathematics in China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Arial" charset="0"/>
                        </a:rPr>
                        <a:t>（数学前沿）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张恭庆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itchFamily="2" charset="-122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731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Arial" charset="0"/>
                        </a:rPr>
                        <a:t>Frontiers of Physics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Arial" charset="0"/>
                        </a:rPr>
                        <a:t>（物理学前沿）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赵光达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itchFamily="2" charset="-122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731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Frontiers of Earth Science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（地球科学前沿）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高炜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itchFamily="2" charset="-122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705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Arial" charset="0"/>
                        </a:rPr>
                        <a:t>Frontiers of Architectural Research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Arial" charset="0"/>
                        </a:rPr>
                        <a:t>（建筑学研究前沿）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王建国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itchFamily="2" charset="-122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731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Frontiers of Computer Science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（计算机科学前沿）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周志华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731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Frontiers of Chemical Science and Engineering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（化学科学与工程前沿）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王静康、</a:t>
                      </a:r>
                      <a:r>
                        <a:rPr kumimoji="0" lang="zh-CN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  <a:cs typeface="+mn-cs"/>
                        </a:rPr>
                        <a:t>薛群基</a:t>
                      </a:r>
                      <a:r>
                        <a:rPr kumimoji="0" lang="zh-CN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  <a:cs typeface="+mn-cs"/>
                        </a:rPr>
                        <a:t>、刘炯天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itchFamily="2" charset="-122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31698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Arial" charset="0"/>
                        </a:rPr>
                        <a:t>Frontiers of Environment Science &amp; Engineering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Arial" charset="0"/>
                        </a:rPr>
                        <a:t>（环境科学与工程前沿）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郝吉明、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John C. Crittenden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731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Arial" charset="0"/>
                        </a:rPr>
                        <a:t>Frontiers in Energy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Arial" charset="0"/>
                        </a:rPr>
                        <a:t>（能源前沿）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翁史烈、倪维斗、彭苏萍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itchFamily="2" charset="-122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731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Frontiers of Engineering Management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（工程管理）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何继善、胡文瑞、</a:t>
                      </a: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Miroslaw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  </a:t>
                      </a: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Skibniewski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itchFamily="2" charset="-122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731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Frontiers of Materials Science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（材料学前沿）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顾秉林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itchFamily="2" charset="-122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731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Arial" charset="0"/>
                        </a:rPr>
                        <a:t>Frontiers of Mechanical Engineering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Arial" charset="0"/>
                        </a:rPr>
                        <a:t>（机械工程前沿）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杨叔子、郭东明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itchFamily="2" charset="-122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731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Arial" charset="0"/>
                        </a:rPr>
                        <a:t>Frontiers of Optoelectronics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Arial" charset="0"/>
                        </a:rPr>
                        <a:t>（光电子前沿）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龚旗煌、张新亮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itchFamily="2" charset="-122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731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Frontiers of Structural and Civil Engineering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（结构与土木工程前沿）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  <a:cs typeface="+mn-cs"/>
                        </a:rPr>
                        <a:t>崔俊芝</a:t>
                      </a:r>
                      <a:endParaRPr kumimoji="0" lang="en-US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itchFamily="2" charset="-122"/>
                        <a:ea typeface="华文细黑" pitchFamily="2" charset="-122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731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Landscape  Architecture Frontiers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（景观设计学）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俞孔坚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itchFamily="2" charset="-122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731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Frontiers of Medicine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（医学前沿）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陈赛娟、张伯礼、杨宝峰、陈孝平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itchFamily="2" charset="-122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731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Soil Ecology Letters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（土壤生态学快报）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朱永官、傅声雷、褚海燕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itchFamily="2" charset="-122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Frontiers of Agricultural  Science and Engineering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（农业科学与工程前沿）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张福锁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itchFamily="2" charset="-122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143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Protein &amp; Cell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（蛋白质与细胞）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饶子和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itchFamily="2" charset="-122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731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Quantitative Biology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（定量生物学）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张奇伟、汤超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itchFamily="2" charset="-122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7"/>
          <p:cNvGraphicFramePr>
            <a:graphicFrameLocks/>
          </p:cNvGraphicFramePr>
          <p:nvPr/>
        </p:nvGraphicFramePr>
        <p:xfrm>
          <a:off x="250825" y="1341438"/>
          <a:ext cx="8229600" cy="2534603"/>
        </p:xfrm>
        <a:graphic>
          <a:graphicData uri="http://schemas.openxmlformats.org/drawingml/2006/table">
            <a:tbl>
              <a:tblPr/>
              <a:tblGrid>
                <a:gridCol w="5699125"/>
                <a:gridCol w="2530475"/>
              </a:tblGrid>
              <a:tr h="3317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  <a:cs typeface="Arial" charset="0"/>
                        </a:rPr>
                        <a:t>刊      物 （人文社会科学类）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itchFamily="2" charset="-122"/>
                        <a:ea typeface="华文细黑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主     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Arial" charset="0"/>
                        </a:rPr>
                        <a:t>Frontiers of Business Research in China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Arial" charset="0"/>
                        </a:rPr>
                        <a:t>（工商管理）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毛基业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Arial" charset="0"/>
                        </a:rPr>
                        <a:t>Frontiers of Economics in China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Arial" charset="0"/>
                        </a:rPr>
                        <a:t>（经济）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田国强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itchFamily="2" charset="-122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Frontiers of Education in China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（教育）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顾明远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itchFamily="2" charset="-122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Arial" charset="0"/>
                        </a:rPr>
                        <a:t>Frontiers of History in China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Arial" charset="0"/>
                        </a:rPr>
                        <a:t>（历史）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王笛、原祖杰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itchFamily="2" charset="-122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Frontiers of Law in China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（法学）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朱景文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Frontiers of Literary Studies in China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（文学研究）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张旭东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itchFamily="2" charset="-122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Arial" charset="0"/>
                        </a:rPr>
                        <a:t>Frontiers of Philosophy in China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Arial" charset="0"/>
                        </a:rPr>
                        <a:t>（哲学）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袁贵仁、韩震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itchFamily="2" charset="-122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Arial" charset="0"/>
                        </a:rPr>
                        <a:t>China Economic Transition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Arial" charset="0"/>
                        </a:rPr>
                        <a:t>（中国经济转型研究）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顾海良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itchFamily="2" charset="-122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论文蓝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65FAA"/>
      </a:accent1>
      <a:accent2>
        <a:srgbClr val="4472C4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论文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2951</TotalTime>
  <Words>2791</Words>
  <Application>Microsoft Office PowerPoint</Application>
  <PresentationFormat>全屏显示(4:3)</PresentationFormat>
  <Paragraphs>319</Paragraphs>
  <Slides>36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2" baseType="lpstr">
      <vt:lpstr>Arial Unicode MS</vt:lpstr>
      <vt:lpstr>黑体</vt:lpstr>
      <vt:lpstr>华文行楷</vt:lpstr>
      <vt:lpstr>华文细黑</vt:lpstr>
      <vt:lpstr>华文新魏</vt:lpstr>
      <vt:lpstr>楷体_GB2312</vt:lpstr>
      <vt:lpstr>隶书</vt:lpstr>
      <vt:lpstr>宋体</vt:lpstr>
      <vt:lpstr>微软雅黑</vt:lpstr>
      <vt:lpstr>微软雅黑 Light</vt:lpstr>
      <vt:lpstr>幼圆</vt:lpstr>
      <vt:lpstr>Arial</vt:lpstr>
      <vt:lpstr>Calibri</vt:lpstr>
      <vt:lpstr>Times New Roman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Frontiers 系列期刊在线出版平台(Frontiers  Journal)</vt:lpstr>
      <vt:lpstr>PowerPoint 演示文稿</vt:lpstr>
      <vt:lpstr>PowerPoint 演示文稿</vt:lpstr>
      <vt:lpstr>        可把选中的多篇文章直接导出到参考文献管理器。 </vt:lpstr>
      <vt:lpstr> 单篇文章Metrics             实时提供文章被浏览、被引用、被分享、被讨论的数据 </vt:lpstr>
      <vt:lpstr> 文章分享服务</vt:lpstr>
      <vt:lpstr> 个性化定制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</dc:title>
  <dc:creator>蒋金晟</dc:creator>
  <cp:lastModifiedBy>OSV</cp:lastModifiedBy>
  <cp:revision>164</cp:revision>
  <dcterms:created xsi:type="dcterms:W3CDTF">2015-07-19T09:09:57Z</dcterms:created>
  <dcterms:modified xsi:type="dcterms:W3CDTF">2019-12-06T00:51:10Z</dcterms:modified>
</cp:coreProperties>
</file>