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5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8" r:id="rId3"/>
    <p:sldId id="259" r:id="rId4"/>
    <p:sldId id="298" r:id="rId5"/>
    <p:sldId id="314" r:id="rId6"/>
    <p:sldId id="261" r:id="rId7"/>
    <p:sldId id="262" r:id="rId8"/>
    <p:sldId id="299" r:id="rId9"/>
    <p:sldId id="266" r:id="rId10"/>
    <p:sldId id="300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315" r:id="rId30"/>
    <p:sldId id="302" r:id="rId31"/>
    <p:sldId id="286" r:id="rId32"/>
    <p:sldId id="287" r:id="rId33"/>
    <p:sldId id="288" r:id="rId34"/>
    <p:sldId id="303" r:id="rId35"/>
    <p:sldId id="293" r:id="rId36"/>
    <p:sldId id="307" r:id="rId37"/>
    <p:sldId id="309" r:id="rId38"/>
    <p:sldId id="310" r:id="rId39"/>
    <p:sldId id="311" r:id="rId40"/>
    <p:sldId id="312" r:id="rId41"/>
    <p:sldId id="308" r:id="rId42"/>
    <p:sldId id="305" r:id="rId43"/>
    <p:sldId id="306" r:id="rId44"/>
    <p:sldId id="296" r:id="rId45"/>
    <p:sldId id="297" r:id="rId46"/>
  </p:sldIdLst>
  <p:sldSz cx="9144000" cy="6858000" type="screen4x3"/>
  <p:notesSz cx="6858000" cy="9144000"/>
  <p:embeddedFontLst>
    <p:embeddedFont>
      <p:font typeface="Calibri" pitchFamily="34" charset="0"/>
      <p:regular r:id="rId49"/>
      <p:bold r:id="rId50"/>
      <p:italic r:id="rId51"/>
      <p:boldItalic r:id="rId52"/>
    </p:embeddedFont>
    <p:embeddedFont>
      <p:font typeface="经典美黑简" charset="-122"/>
      <p:regular r:id="rId53"/>
    </p:embeddedFont>
    <p:embeddedFont>
      <p:font typeface="Impact" pitchFamily="34" charset="0"/>
      <p:regular r:id="rId54"/>
    </p:embeddedFont>
    <p:embeddedFont>
      <p:font typeface="微软雅黑" pitchFamily="34" charset="-122"/>
      <p:regular r:id="rId55"/>
      <p:bold r:id="rId56"/>
    </p:embeddedFont>
    <p:embeddedFont>
      <p:font typeface="方正兰亭超细黑简体" charset="-122"/>
      <p:regular r:id="rId57"/>
    </p:embeddedFont>
  </p:embeddedFontLst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4546A"/>
    <a:srgbClr val="000000"/>
    <a:srgbClr val="708180"/>
    <a:srgbClr val="003E3E"/>
    <a:srgbClr val="F8F8F8"/>
    <a:srgbClr val="292929"/>
    <a:srgbClr val="060706"/>
    <a:srgbClr val="E6EEEE"/>
    <a:srgbClr val="1B2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5" autoAdjust="0"/>
    <p:restoredTop sz="90560" autoAdjust="0"/>
  </p:normalViewPr>
  <p:slideViewPr>
    <p:cSldViewPr snapToGrid="0" snapToObjects="1">
      <p:cViewPr varScale="1">
        <p:scale>
          <a:sx n="89" d="100"/>
          <a:sy n="89" d="100"/>
        </p:scale>
        <p:origin x="-1446" y="-108"/>
      </p:cViewPr>
      <p:guideLst>
        <p:guide orient="horz" pos="162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46"/>
    </p:cViewPr>
  </p:sorterViewPr>
  <p:notesViewPr>
    <p:cSldViewPr snapToGrid="0"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3A024-FEF4-4BF6-90A2-F282CA153775}" type="datetimeFigureOut">
              <a:rPr lang="zh-CN" altLang="en-US" smtClean="0"/>
              <a:pPr/>
              <a:t>2018/10/16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D1962-F7D2-46CE-A837-07B94B0A7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55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898BA-A784-43AC-A2D3-581D005406F3}" type="datetimeFigureOut">
              <a:rPr lang="zh-CN" altLang="en-US" smtClean="0"/>
              <a:pPr/>
              <a:t>2018/10/16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F25CE-97F7-4CE5-9418-97DBD13F90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0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各位读者朋友，大家好！我将向各位介绍《中文期刊服务平台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》的功能特色和应用技巧，希望能给各位读者今后的学习、工作和生活带来帮助。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564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接下来，我将向各位读者一一介绍平台上的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个功能，首先是：文献检索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251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在文献检索方面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检索功能简洁而强大，支持同类数据库所具备的各类检索方式，例如：默认检索、向导式检索、高级检索等多种检索方式。在默认检索页面，我们可以直接在检索框输入检索词，通过检索词智能提示及主题词扩展功能，反复修正检索策略，从而获得最佳检索结果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305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同时，平台也提供了向导式检索和高级检索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933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我们可以运用逻辑组配关系，在多个检索条件限定下进行检索，例如：我们可以根据需要，限定时间范围、期刊来源范围、学科范围，选择对应的检索字段进行检索，从而得到最优的检索结果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348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如果您对检索结果的全面性和精确性有很高要求，同时也拥有专业的检索知识和较高的检索技巧的话，您可以使用检索式检索的方式进行查找文章。可以直接在检索框中输入字段标志和逻辑运算符来发起检索。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04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结果筛选（寻优）。在检索结果的二次分析方面，平台开创性地设计了“分面聚类”功能，可通过左聚类面板，快速对检索结果进行聚类筛选。对检索结果还支持时效排序、被引量排序、相关度排序等多种排序方式，其中相关度排序也是同类数据库首创。我们分别来了解一下平台给我们提供的两个检索结果寻优功能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920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首先，左聚类面板支持“收录对象”、 “年份”、“学科类别”、“主题设定”、 “作者”、“发文机构”、“被引量”的多类别层叠筛选，实现在任意检索条件下对检索结果进行再次组配，提高资源深度筛选效率。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579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次，平台提供了按时效排序、被引量排序、相关度排序等多种排序方式，可以有针对性的对检索结果进行页面展示。例如，我需要查看的文章主题必须与计算机辅助设计高度契合，那么，我们就可以选择相关度排序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418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个功能是完善的全文保障方式。维普中文期刊服务平台的文献保障能力较强，在对传统的在线阅读、下载全文、文献传递全文保障方式进行了功能优化的同时，平台还整合了开放资源获取渠道，通过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期刊整合下载、网络链接，使其在全文保障能力上得到了大幅提升，处在同类数据库前列。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在在线阅读方面，平台在原有的在线阅读功能的基础上，新增了全新的“放大镜”阅读预览体验，无需打开文献，即可实现全文预览。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007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在下载全文方面，在优化了传统的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端下载体验的基础上，新增移动端下载功能。如果读者安装了“中文期刊手机助手”的移动端设备，就可以通过扫描二维码，将文献下载到移动设备上。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82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我将从平台简介、平台参数、六大功能、平台价值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个方面向各位做一个比较系统的介绍、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847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在文献传递方面，部分不能直接通过在线阅读或下载的方式获取全文的文献，可通过第三方机构提供的“文献传递”方式，使用邮箱索取文献全文。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115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除此之外，平台还新增了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下载的全文保障方式，我们可以通过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平台下载指引对部分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期刊或文献进行下载。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35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引文分析功能。平台提供了在国内独家提供一站式的引文检索功能，可以一键式双重检索来源文献和被引文献，并具备对多篇文献的引用追踪功能，追踪和揭示中文科技文献的相互引用关系，真实展现引证关系全貌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477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也支持多篇文章的参考文献、引证文献汇总功能。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958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我们可以通过深入的引文分布追踪，帮助我们直观地分析该文献课题的总体发展趋势和学术影响力情况，揭示该课题目前是处于快速上升、平稳积累、还是成熟发展阶段。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248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个功能是计量分析。该平台在分析报告方面具有独创性，且表现惊艳。对每一次的检索操作均可快速生成检索报告，系统性概括检索主题全貌，并能按照标准检索报告格式生成报告文档供下载使用。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204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同时，对于期刊、作者、机构等对象数据，还能提供对象分析报告，并能对各个对象进行比较分析，生成各种对比分析报告。</a:t>
            </a:r>
            <a:r>
              <a:rPr lang="zh-CN" altLang="zh-CN" dirty="0" smtClean="0">
                <a:effectLst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222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在此基础上，平台也做了基于期刊文献资源解析的作者、机构、主题、期刊、基金等各种知识对象，提供其详尽的知识本体内容描述。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264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并对此描述支持分析报告导出。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838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在导航方面，平台做了基于期刊文献资源解析的期刊、学科、地区知识本体内容的详尽描述，并提供整理、统计及分析服务，提供相关内容的导航导读功能。</a:t>
            </a:r>
          </a:p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大家可以直接在浏览器中，输入网址进入维普中文期刊服务平台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。网址是：。。。欢迎大家登陆体验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98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不仅如此，平台还提供作者、机构、基金、期刊、主题等同类对象两两间的产出对比，知识脉络关联及延伸的比较报告功能。</a:t>
            </a:r>
          </a:p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好的，关于维普中文期刊服务平台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的六大功能，就向大家介绍完了。最后，我们了解一下，基于平台的功能，能够为我们带来什么样的价值。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9026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已经安装了中文期刊手机助手的小伙伴，请将手机接入任意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将自动提示更新升级。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7613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如果你是第一次使用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中文期刊手机助手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，需要进行账号（手机号）权限认证。有两种认证方式：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210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有小伙伴会说，手机上查看学术论文多不方便啊！屏幕又小，文件有大，关键还不能“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ctrl+c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，要是能在家里的电脑上查阅、下载就好了。怎么办？别急！大招后面还有杀招！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方法：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上打开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中文期刊服务平台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》http://qikan.cqvip.com/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，点击“登陆”，弹出登录框，选择扫码登陆；打开你已经获得了权限认证的中文期刊手机助手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，扫描登陆二维码，即可完成对此台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的反向授权，你就可以跳出校园网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限制在个人电脑上使用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中文期刊服务平台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493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好的，关于维普中文期刊服务平台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的六大功能，就向大家介绍完了。最后，我们了解一下，基于平台的功能，能够为我们带来什么样的价值。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9026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》广泛应用于课题调研、科技查新、项目评估、成果申报、人才选拔、科研管理、期刊投稿等用途。希望能够对您有所帮助。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96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维普资讯《中文期刊服务平台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》是重庆维普资讯有限公司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年推出的中文期刊换代产品，资源覆盖公开期刊、特色内刊、以及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期刊。服务深度从“期刊文献库”到“期刊大数据”。使中文期刊平台兼具资源保障价值和知识情报价值。平台采用了先进的大数据构架与云端服务模式，着力提升读者信息服务体验与效率。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3381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最后，欢迎各位同学关注维普的订阅号--维普信使。添加名称或者扫二维码都是可以的。系统会定期推送一些大家感兴趣的话题，也会提供详细的有关系统的功能使用讲解。最后，我们还会通过微信举办各种大赛，奖品十分丰厚，只要参与都有机会获得礼品，希望同学们能经常关注我们的订阅号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维普资讯《中文期刊服务平台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》是重庆维普资讯有限公司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年推出的中文期刊换代产品，资源覆盖公开期刊、特色内刊、以及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期刊。服务深度从“期刊文献库”到“期刊大数据”。使中文期刊平台兼具资源保障价值和知识情报价值。平台采用了先进的大数据构架与云端服务模式，着力提升读者信息服务体验与效率。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33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我们让数据说话，来看一下平台参数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702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资源覆盖面较大，能够满足广大读者日常学习和科研工作的需求。期刊和文献均按《中图法》做人工标引，每篇文献入类时以文献内容特征为依据，科学准确，保证查全率和数据统计准确性。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056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接下来，我们看一下期刊服务平台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的六大功能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434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智能的文献检索系统，系统采用联想式信息检索模式，大大提高了检索效率；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灵活的聚类组配方式，在任意检索条件下，我们可以对检索结果进行再次组配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完善的全文保障服务，保证了全方面的资源获取渠道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深入的引文追踪分析，我们能够利用此功能，深入追踪研究课题的来龙去脉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详尽的计量分析报告，帮助我们快速掌握相关领域内的前沿学术成果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精确的对象数据对比，平台提供了两两对象之间的，知识脉络关联及延伸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50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3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258A-9DA2-441E-B771-E938F2566766}" type="datetimeFigureOut">
              <a:rPr lang="zh-CN" altLang="en-US" smtClean="0"/>
              <a:t>2018/10/16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FB9D-6491-4381-A4F5-0CAA935601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9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5021456"/>
            <a:ext cx="9144000" cy="1836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4"/>
          <p:cNvSpPr txBox="1"/>
          <p:nvPr/>
        </p:nvSpPr>
        <p:spPr>
          <a:xfrm>
            <a:off x="365760" y="682730"/>
            <a:ext cx="8302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F8F9FA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4000" dirty="0" smtClean="0">
                <a:solidFill>
                  <a:srgbClr val="F8F9FA"/>
                </a:solidFill>
                <a:latin typeface="微软雅黑" pitchFamily="34" charset="-122"/>
                <a:ea typeface="微软雅黑" pitchFamily="34" charset="-122"/>
              </a:rPr>
              <a:t>中文期刊服务平台</a:t>
            </a:r>
            <a:r>
              <a:rPr lang="en-US" altLang="zh-CN" sz="4000" dirty="0" smtClean="0">
                <a:solidFill>
                  <a:srgbClr val="F8F9FA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4000" dirty="0" smtClean="0">
                <a:solidFill>
                  <a:srgbClr val="F8F9FA"/>
                </a:solidFill>
                <a:latin typeface="微软雅黑" pitchFamily="34" charset="-122"/>
                <a:ea typeface="微软雅黑" pitchFamily="34" charset="-122"/>
              </a:rPr>
              <a:t>产品说明</a:t>
            </a:r>
            <a:endParaRPr lang="zh-CN" altLang="en-US" sz="4000" dirty="0">
              <a:solidFill>
                <a:srgbClr val="F8F9F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3478795" y="6125936"/>
            <a:ext cx="354430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00" dirty="0" smtClean="0">
                <a:solidFill>
                  <a:srgbClr val="003E3E"/>
                </a:solidFill>
                <a:latin typeface="微软雅黑" pitchFamily="34" charset="-122"/>
                <a:ea typeface="微软雅黑" pitchFamily="34" charset="-122"/>
              </a:rPr>
              <a:t>重庆维普资讯有限公司</a:t>
            </a:r>
            <a:endParaRPr lang="zh-CN" altLang="en-US" sz="2300" dirty="0">
              <a:solidFill>
                <a:srgbClr val="003E3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Picture 2" descr="E:\工作网盘\维普\VIPLOGO副本.png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694527" y="6138992"/>
            <a:ext cx="733468" cy="420164"/>
          </a:xfrm>
          <a:prstGeom prst="rect">
            <a:avLst/>
          </a:prstGeom>
          <a:noFill/>
          <a:effectLst>
            <a:innerShdw blurRad="88900" dist="38100" dir="16980000">
              <a:prstClr val="black">
                <a:alpha val="67000"/>
              </a:prstClr>
            </a:innerShdw>
          </a:effectLst>
        </p:spPr>
      </p:pic>
      <p:sp>
        <p:nvSpPr>
          <p:cNvPr id="15" name="圆角矩形 14"/>
          <p:cNvSpPr/>
          <p:nvPr/>
        </p:nvSpPr>
        <p:spPr>
          <a:xfrm>
            <a:off x="2274208" y="6125936"/>
            <a:ext cx="4571092" cy="446276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57" y="1498705"/>
            <a:ext cx="5165688" cy="412148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062" y="1718124"/>
            <a:ext cx="4744800" cy="2668536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 rot="3897139">
            <a:off x="3169178" y="3417120"/>
            <a:ext cx="1402494" cy="1402495"/>
            <a:chOff x="2753786" y="1608937"/>
            <a:chExt cx="2980266" cy="2980266"/>
          </a:xfrm>
        </p:grpSpPr>
        <p:sp>
          <p:nvSpPr>
            <p:cNvPr id="46" name="形状 45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47" name="同心圆 46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A6A6A6">
                    <a:lumMod val="0"/>
                    <a:lumOff val="100000"/>
                  </a:srgbClr>
                </a:gs>
                <a:gs pos="35000">
                  <a:srgbClr val="A6A6A6">
                    <a:lumMod val="0"/>
                    <a:lumOff val="100000"/>
                  </a:srgbClr>
                </a:gs>
                <a:gs pos="100000">
                  <a:srgbClr val="A6A6A6">
                    <a:lumMod val="10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 rot="3897139">
            <a:off x="3920343" y="923367"/>
            <a:ext cx="1563823" cy="1563823"/>
            <a:chOff x="2753786" y="1608937"/>
            <a:chExt cx="2980266" cy="2980266"/>
          </a:xfrm>
        </p:grpSpPr>
        <p:sp>
          <p:nvSpPr>
            <p:cNvPr id="49" name="形状 48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0" name="同心圆 49"/>
            <p:cNvSpPr/>
            <p:nvPr/>
          </p:nvSpPr>
          <p:spPr>
            <a:xfrm rot="9000000">
              <a:off x="3395829" y="2250980"/>
              <a:ext cx="1696180" cy="1696180"/>
            </a:xfrm>
            <a:prstGeom prst="donut">
              <a:avLst>
                <a:gd name="adj" fmla="val 16571"/>
              </a:avLst>
            </a:prstGeom>
            <a:gradFill flip="none" rotWithShape="1">
              <a:gsLst>
                <a:gs pos="0">
                  <a:srgbClr val="A6A6A6">
                    <a:lumMod val="67000"/>
                  </a:srgbClr>
                </a:gs>
                <a:gs pos="23280">
                  <a:srgbClr val="969696"/>
                </a:gs>
                <a:gs pos="48000">
                  <a:sysClr val="window" lastClr="FFFFFF">
                    <a:lumMod val="7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rot="4228104">
            <a:off x="4235896" y="2349824"/>
            <a:ext cx="1598465" cy="1598465"/>
            <a:chOff x="2753786" y="1608937"/>
            <a:chExt cx="2980266" cy="2980266"/>
          </a:xfrm>
        </p:grpSpPr>
        <p:sp>
          <p:nvSpPr>
            <p:cNvPr id="52" name="形状 51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3" name="同心圆 52"/>
            <p:cNvSpPr/>
            <p:nvPr/>
          </p:nvSpPr>
          <p:spPr>
            <a:xfrm rot="8690424">
              <a:off x="3395829" y="2250980"/>
              <a:ext cx="1696180" cy="1696180"/>
            </a:xfrm>
            <a:prstGeom prst="donut">
              <a:avLst>
                <a:gd name="adj" fmla="val 17692"/>
              </a:avLst>
            </a:prstGeom>
            <a:gradFill flip="none" rotWithShape="1">
              <a:gsLst>
                <a:gs pos="0">
                  <a:srgbClr val="44546A">
                    <a:lumMod val="20000"/>
                    <a:lumOff val="80000"/>
                  </a:srgbClr>
                </a:gs>
                <a:gs pos="49000">
                  <a:srgbClr val="44546A"/>
                </a:gs>
                <a:gs pos="24000">
                  <a:srgbClr val="44546A">
                    <a:lumMod val="60000"/>
                    <a:lumOff val="40000"/>
                  </a:srgbClr>
                </a:gs>
                <a:gs pos="100000">
                  <a:srgbClr val="44546A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 rot="3897139">
            <a:off x="2827418" y="1993771"/>
            <a:ext cx="1531169" cy="1531170"/>
            <a:chOff x="2753786" y="1608937"/>
            <a:chExt cx="2980266" cy="2980266"/>
          </a:xfrm>
        </p:grpSpPr>
        <p:sp>
          <p:nvSpPr>
            <p:cNvPr id="55" name="形状 54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6" name="同心圆 55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02AFF3">
                    <a:lumMod val="67000"/>
                  </a:srgbClr>
                </a:gs>
                <a:gs pos="61000">
                  <a:srgbClr val="02AFF3">
                    <a:lumMod val="97000"/>
                    <a:lumOff val="3000"/>
                  </a:srgbClr>
                </a:gs>
                <a:gs pos="85000">
                  <a:srgbClr val="02AFF3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rot="3897139">
            <a:off x="4015318" y="4585563"/>
            <a:ext cx="1312187" cy="1312187"/>
            <a:chOff x="2753786" y="1608937"/>
            <a:chExt cx="2980266" cy="2980266"/>
          </a:xfrm>
        </p:grpSpPr>
        <p:sp>
          <p:nvSpPr>
            <p:cNvPr id="66" name="形状 65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67" name="同心圆 66"/>
            <p:cNvSpPr/>
            <p:nvPr/>
          </p:nvSpPr>
          <p:spPr>
            <a:xfrm rot="8690424">
              <a:off x="3395829" y="2250980"/>
              <a:ext cx="1696180" cy="1696180"/>
            </a:xfrm>
            <a:prstGeom prst="donut">
              <a:avLst>
                <a:gd name="adj" fmla="val 17692"/>
              </a:avLst>
            </a:prstGeom>
            <a:gradFill flip="none" rotWithShape="1">
              <a:gsLst>
                <a:gs pos="0">
                  <a:srgbClr val="44546A">
                    <a:lumMod val="20000"/>
                    <a:lumOff val="80000"/>
                  </a:srgbClr>
                </a:gs>
                <a:gs pos="49000">
                  <a:srgbClr val="44546A"/>
                </a:gs>
                <a:gs pos="24000">
                  <a:srgbClr val="44546A">
                    <a:lumMod val="60000"/>
                    <a:lumOff val="40000"/>
                  </a:srgbClr>
                </a:gs>
                <a:gs pos="100000">
                  <a:srgbClr val="44546A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rot="3338418">
            <a:off x="5034211" y="3640370"/>
            <a:ext cx="1737741" cy="1737741"/>
            <a:chOff x="2753786" y="1608937"/>
            <a:chExt cx="2980266" cy="2980266"/>
          </a:xfrm>
        </p:grpSpPr>
        <p:sp>
          <p:nvSpPr>
            <p:cNvPr id="69" name="形状 68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70" name="同心圆 69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02AFF3">
                    <a:lumMod val="67000"/>
                  </a:srgbClr>
                </a:gs>
                <a:gs pos="61000">
                  <a:srgbClr val="02AFF3">
                    <a:lumMod val="97000"/>
                    <a:lumOff val="3000"/>
                  </a:srgbClr>
                </a:gs>
                <a:gs pos="85000">
                  <a:srgbClr val="02AFF3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5577987" y="116493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智能的文献检索系统</a:t>
            </a:r>
          </a:p>
        </p:txBody>
      </p:sp>
      <p:sp>
        <p:nvSpPr>
          <p:cNvPr id="61" name="矩形 60"/>
          <p:cNvSpPr/>
          <p:nvPr/>
        </p:nvSpPr>
        <p:spPr>
          <a:xfrm>
            <a:off x="5577987" y="1534265"/>
            <a:ext cx="2103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联想式信息检索模式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大大提高检索效率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7" name="文本框 14"/>
          <p:cNvSpPr txBox="1"/>
          <p:nvPr/>
        </p:nvSpPr>
        <p:spPr>
          <a:xfrm>
            <a:off x="4503389" y="1349599"/>
            <a:ext cx="380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rPr>
              <a:t>1</a:t>
            </a:r>
            <a:endParaRPr lang="zh-CN" altLang="en-US" sz="4000" dirty="0">
              <a:solidFill>
                <a:prstClr val="black">
                  <a:lumMod val="75000"/>
                  <a:lumOff val="25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58" name="文本框 33"/>
          <p:cNvSpPr txBox="1"/>
          <p:nvPr/>
        </p:nvSpPr>
        <p:spPr>
          <a:xfrm>
            <a:off x="4808930" y="2797962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44546A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9" name="文本框 34"/>
          <p:cNvSpPr txBox="1"/>
          <p:nvPr/>
        </p:nvSpPr>
        <p:spPr>
          <a:xfrm>
            <a:off x="3402201" y="2446622"/>
            <a:ext cx="41068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500" dirty="0" smtClean="0">
                <a:solidFill>
                  <a:srgbClr val="02AFF3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1" name="文本框 34"/>
          <p:cNvSpPr txBox="1"/>
          <p:nvPr/>
        </p:nvSpPr>
        <p:spPr>
          <a:xfrm>
            <a:off x="5676527" y="4126153"/>
            <a:ext cx="49404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dirty="0" smtClean="0">
                <a:solidFill>
                  <a:srgbClr val="02AFF3"/>
                </a:solidFill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" name="文本框 14"/>
          <p:cNvSpPr txBox="1"/>
          <p:nvPr/>
        </p:nvSpPr>
        <p:spPr>
          <a:xfrm>
            <a:off x="3717537" y="3840570"/>
            <a:ext cx="29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3" name="文本框 33"/>
          <p:cNvSpPr txBox="1"/>
          <p:nvPr/>
        </p:nvSpPr>
        <p:spPr>
          <a:xfrm>
            <a:off x="4473850" y="4949083"/>
            <a:ext cx="4138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dirty="0" smtClean="0">
                <a:solidFill>
                  <a:srgbClr val="44546A"/>
                </a:solidFill>
                <a:latin typeface="Impact" panose="020B0806030902050204" pitchFamily="34" charset="0"/>
              </a:rPr>
              <a:t>6</a:t>
            </a:r>
            <a:endParaRPr lang="zh-CN" altLang="en-US" sz="3300" dirty="0">
              <a:solidFill>
                <a:srgbClr val="44546A"/>
              </a:solidFill>
              <a:latin typeface="Impact" panose="020B080603090205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24377" y="2707005"/>
            <a:ext cx="2598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任意检索条件下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对检索结果进行再次组配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962738" y="261329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完善的全文保障服务</a:t>
            </a:r>
          </a:p>
        </p:txBody>
      </p:sp>
      <p:sp>
        <p:nvSpPr>
          <p:cNvPr id="79" name="矩形 78"/>
          <p:cNvSpPr/>
          <p:nvPr/>
        </p:nvSpPr>
        <p:spPr>
          <a:xfrm>
            <a:off x="5962738" y="2887606"/>
            <a:ext cx="2262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全方位的资源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获取渠道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476095" y="5733913"/>
            <a:ext cx="2262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方便用户订阅和回溯检索记录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1706928" y="536458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个性化的用户</a:t>
            </a:r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中心</a:t>
            </a:r>
          </a:p>
        </p:txBody>
      </p:sp>
      <p:sp>
        <p:nvSpPr>
          <p:cNvPr id="84" name="矩形 83"/>
          <p:cNvSpPr/>
          <p:nvPr/>
        </p:nvSpPr>
        <p:spPr>
          <a:xfrm>
            <a:off x="676079" y="393040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深入的引文追踪分析</a:t>
            </a:r>
          </a:p>
        </p:txBody>
      </p:sp>
      <p:sp>
        <p:nvSpPr>
          <p:cNvPr id="85" name="矩形 84"/>
          <p:cNvSpPr/>
          <p:nvPr/>
        </p:nvSpPr>
        <p:spPr>
          <a:xfrm>
            <a:off x="6709067" y="4495485"/>
            <a:ext cx="2327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通过趋势统计、分析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报告等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可快速了解相关研究领域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74567" y="4299734"/>
            <a:ext cx="2663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深入追踪研究课题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的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来龙去脉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60433" y="232497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灵活的聚类组配方式</a:t>
            </a:r>
          </a:p>
        </p:txBody>
      </p:sp>
      <p:sp>
        <p:nvSpPr>
          <p:cNvPr id="40" name="矩形 39"/>
          <p:cNvSpPr/>
          <p:nvPr/>
        </p:nvSpPr>
        <p:spPr>
          <a:xfrm>
            <a:off x="6714535" y="412615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详尽的计量评价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42" name="文本框 4"/>
            <p:cNvSpPr txBox="1"/>
            <p:nvPr/>
          </p:nvSpPr>
          <p:spPr>
            <a:xfrm>
              <a:off x="684296" y="134455"/>
              <a:ext cx="1976534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六大功能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77469" y="672962"/>
            <a:ext cx="8071340" cy="1243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基本检索</a:t>
            </a:r>
            <a:endParaRPr lang="zh-CN" altLang="en-US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在平台首页的检索框直接输入检索条件进行检索，该检索条件可以是任意字段、题名或关键词、题名、刊名、关键词、作者名、机构名、基金名等字段信息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45" y="2198429"/>
            <a:ext cx="7815402" cy="40625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3481652" y="4904267"/>
            <a:ext cx="21387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检索字段</a:t>
            </a:r>
            <a:endParaRPr lang="zh-CN" altLang="en-US" b="1" dirty="0">
              <a:solidFill>
                <a:srgbClr val="02AFF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左箭头 7"/>
          <p:cNvSpPr/>
          <p:nvPr/>
        </p:nvSpPr>
        <p:spPr>
          <a:xfrm>
            <a:off x="3389732" y="5016536"/>
            <a:ext cx="608254" cy="295270"/>
          </a:xfrm>
          <a:prstGeom prst="lef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76" y="4800040"/>
            <a:ext cx="6401068" cy="1771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59" y="2456972"/>
            <a:ext cx="5027463" cy="17830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59" y="850256"/>
            <a:ext cx="6249622" cy="921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35" name="组合 1230"/>
          <p:cNvGrpSpPr/>
          <p:nvPr/>
        </p:nvGrpSpPr>
        <p:grpSpPr>
          <a:xfrm>
            <a:off x="382188" y="4267206"/>
            <a:ext cx="693774" cy="764592"/>
            <a:chOff x="3612390" y="2447763"/>
            <a:chExt cx="835660" cy="935614"/>
          </a:xfrm>
        </p:grpSpPr>
        <p:grpSp>
          <p:nvGrpSpPr>
            <p:cNvPr id="36" name="组合 1226"/>
            <p:cNvGrpSpPr/>
            <p:nvPr/>
          </p:nvGrpSpPr>
          <p:grpSpPr>
            <a:xfrm>
              <a:off x="3612390" y="2447763"/>
              <a:ext cx="835660" cy="835660"/>
              <a:chOff x="8122422" y="2445351"/>
              <a:chExt cx="1938714" cy="1938714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8122422" y="2445351"/>
                <a:ext cx="1938714" cy="1938714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8146798" y="2501530"/>
                <a:ext cx="1826361" cy="182636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37" name="文本框 1229"/>
            <p:cNvSpPr txBox="1"/>
            <p:nvPr/>
          </p:nvSpPr>
          <p:spPr>
            <a:xfrm>
              <a:off x="3779879" y="2543792"/>
              <a:ext cx="465718" cy="839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B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7606709" y="1081368"/>
            <a:ext cx="1107996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高级检索</a:t>
            </a:r>
          </a:p>
        </p:txBody>
      </p:sp>
      <p:sp>
        <p:nvSpPr>
          <p:cNvPr id="24" name="矩形 23"/>
          <p:cNvSpPr/>
          <p:nvPr/>
        </p:nvSpPr>
        <p:spPr>
          <a:xfrm>
            <a:off x="1145738" y="4275830"/>
            <a:ext cx="1338828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检索式检索</a:t>
            </a:r>
            <a:endParaRPr lang="en-US" altLang="zh-CN" b="1" dirty="0" smtClean="0">
              <a:solidFill>
                <a:srgbClr val="02AFF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201490" y="1116486"/>
            <a:ext cx="1370480" cy="497541"/>
            <a:chOff x="6319370" y="2277034"/>
            <a:chExt cx="1370480" cy="497541"/>
          </a:xfrm>
        </p:grpSpPr>
        <p:sp>
          <p:nvSpPr>
            <p:cNvPr id="42" name="椭圆 41"/>
            <p:cNvSpPr/>
            <p:nvPr/>
          </p:nvSpPr>
          <p:spPr>
            <a:xfrm>
              <a:off x="6319370" y="2277034"/>
              <a:ext cx="497541" cy="497541"/>
            </a:xfrm>
            <a:prstGeom prst="ellips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cxnSp>
          <p:nvCxnSpPr>
            <p:cNvPr id="43" name="肘形连接符 42"/>
            <p:cNvCxnSpPr/>
            <p:nvPr/>
          </p:nvCxnSpPr>
          <p:spPr>
            <a:xfrm flipV="1">
              <a:off x="6851650" y="2527300"/>
              <a:ext cx="838200" cy="1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2AFF3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3" name="组合 22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25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7" name="组合 1230"/>
          <p:cNvGrpSpPr/>
          <p:nvPr/>
        </p:nvGrpSpPr>
        <p:grpSpPr>
          <a:xfrm>
            <a:off x="390911" y="1926933"/>
            <a:ext cx="693774" cy="682909"/>
            <a:chOff x="3612390" y="2447763"/>
            <a:chExt cx="835660" cy="835660"/>
          </a:xfrm>
        </p:grpSpPr>
        <p:grpSp>
          <p:nvGrpSpPr>
            <p:cNvPr id="28" name="组合 1226"/>
            <p:cNvGrpSpPr/>
            <p:nvPr/>
          </p:nvGrpSpPr>
          <p:grpSpPr>
            <a:xfrm>
              <a:off x="3612390" y="2447763"/>
              <a:ext cx="835660" cy="835660"/>
              <a:chOff x="8122422" y="2445351"/>
              <a:chExt cx="1938714" cy="1938714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8122422" y="2445351"/>
                <a:ext cx="1938714" cy="1938714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8146798" y="2501530"/>
                <a:ext cx="1826361" cy="182636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29" name="文本框 1229"/>
            <p:cNvSpPr txBox="1"/>
            <p:nvPr/>
          </p:nvSpPr>
          <p:spPr>
            <a:xfrm>
              <a:off x="3770225" y="2543792"/>
              <a:ext cx="485026" cy="640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A</a:t>
              </a:r>
            </a:p>
          </p:txBody>
        </p:sp>
      </p:grpSp>
      <p:sp>
        <p:nvSpPr>
          <p:cNvPr id="46" name="矩形 45"/>
          <p:cNvSpPr/>
          <p:nvPr/>
        </p:nvSpPr>
        <p:spPr>
          <a:xfrm>
            <a:off x="1145738" y="1949141"/>
            <a:ext cx="13388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向导</a:t>
            </a:r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式</a:t>
            </a:r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</a:t>
            </a:r>
            <a:endParaRPr lang="en-US" altLang="zh-CN" b="1" dirty="0" smtClean="0">
              <a:solidFill>
                <a:srgbClr val="02AFF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69" y="660076"/>
            <a:ext cx="831493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向导式检索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运用逻辑组配关系，在多个检索条件限定下进行检索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。包括对检索条件、时间、期刊范围等的限定。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5" y="1934456"/>
            <a:ext cx="6416466" cy="35372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358" y="1934456"/>
            <a:ext cx="1219048" cy="28380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69" y="701550"/>
            <a:ext cx="529034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检索式检索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在检索框中直接输入字段标识和逻辑运算符来发起检索。</a:t>
            </a:r>
          </a:p>
        </p:txBody>
      </p:sp>
      <p:sp>
        <p:nvSpPr>
          <p:cNvPr id="5" name="矩形 4"/>
          <p:cNvSpPr/>
          <p:nvPr/>
        </p:nvSpPr>
        <p:spPr>
          <a:xfrm>
            <a:off x="5751148" y="1833167"/>
            <a:ext cx="30808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3E3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检索规则说明：</a:t>
            </a:r>
            <a:endParaRPr lang="en-US" altLang="zh-CN" sz="1600" dirty="0" smtClean="0">
              <a:solidFill>
                <a:srgbClr val="003E3E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AND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代表“并且”；</a:t>
            </a: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OR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代表“或者”；</a:t>
            </a: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NOT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代表“不包含”。</a:t>
            </a:r>
            <a:endParaRPr lang="en-US" altLang="zh-CN" sz="1600" dirty="0" smtClean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注意必须大写，运算符两边需空一格；检索词前需加字段标识符，如“</a:t>
            </a: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K=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图书馆学”。</a:t>
            </a:r>
            <a:endParaRPr lang="en-US" altLang="zh-CN" sz="1600" dirty="0" smtClean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 smtClean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检索式范例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</a:t>
            </a:r>
            <a:endParaRPr lang="en-US" altLang="zh-CN" sz="1600" dirty="0" smtClean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K=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图书馆学 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OR K=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情报学）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AND A=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范并思</a:t>
            </a:r>
            <a:endParaRPr lang="zh-CN" altLang="en-US" sz="1600" dirty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69" y="1833167"/>
            <a:ext cx="5345910" cy="28624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7" y="1705434"/>
            <a:ext cx="7642999" cy="45114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3" name="矩形 32"/>
          <p:cNvSpPr/>
          <p:nvPr/>
        </p:nvSpPr>
        <p:spPr>
          <a:xfrm>
            <a:off x="2846937" y="1042927"/>
            <a:ext cx="3480440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</a:t>
            </a:r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：分面聚类</a:t>
            </a:r>
            <a:r>
              <a:rPr lang="en-US" altLang="zh-CN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	  B</a:t>
            </a:r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：多种排序方式</a:t>
            </a:r>
            <a:endParaRPr lang="zh-CN" altLang="en-US" b="1" dirty="0">
              <a:solidFill>
                <a:srgbClr val="02AFF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74732" y="3126898"/>
            <a:ext cx="1547911" cy="2971623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21" name="组合 1230"/>
          <p:cNvGrpSpPr/>
          <p:nvPr/>
        </p:nvGrpSpPr>
        <p:grpSpPr>
          <a:xfrm>
            <a:off x="2301947" y="2758147"/>
            <a:ext cx="791632" cy="737502"/>
            <a:chOff x="3612390" y="3460024"/>
            <a:chExt cx="835660" cy="835652"/>
          </a:xfrm>
        </p:grpSpPr>
        <p:grpSp>
          <p:nvGrpSpPr>
            <p:cNvPr id="22" name="组合 1226"/>
            <p:cNvGrpSpPr/>
            <p:nvPr/>
          </p:nvGrpSpPr>
          <p:grpSpPr>
            <a:xfrm>
              <a:off x="3612390" y="3460024"/>
              <a:ext cx="835660" cy="835652"/>
              <a:chOff x="8122422" y="4793815"/>
              <a:chExt cx="1938714" cy="1938716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8122422" y="4793815"/>
                <a:ext cx="1938714" cy="1938716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8146797" y="4822334"/>
                <a:ext cx="1826361" cy="182638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23" name="文本框 1229"/>
            <p:cNvSpPr txBox="1"/>
            <p:nvPr/>
          </p:nvSpPr>
          <p:spPr>
            <a:xfrm>
              <a:off x="3797624" y="3508624"/>
              <a:ext cx="465192" cy="646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A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5024113" y="2391533"/>
            <a:ext cx="1702667" cy="291125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28" name="组合 1230"/>
          <p:cNvGrpSpPr/>
          <p:nvPr/>
        </p:nvGrpSpPr>
        <p:grpSpPr>
          <a:xfrm>
            <a:off x="3973119" y="2148690"/>
            <a:ext cx="774185" cy="776810"/>
            <a:chOff x="3612387" y="2447766"/>
            <a:chExt cx="835660" cy="835661"/>
          </a:xfrm>
        </p:grpSpPr>
        <p:grpSp>
          <p:nvGrpSpPr>
            <p:cNvPr id="29" name="组合 1226"/>
            <p:cNvGrpSpPr/>
            <p:nvPr/>
          </p:nvGrpSpPr>
          <p:grpSpPr>
            <a:xfrm>
              <a:off x="3612387" y="2447766"/>
              <a:ext cx="835660" cy="835661"/>
              <a:chOff x="8122413" y="2445355"/>
              <a:chExt cx="1938718" cy="193871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8122413" y="2445355"/>
                <a:ext cx="1938718" cy="1938713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8146794" y="2501534"/>
                <a:ext cx="1826362" cy="1826363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30" name="文本框 1229"/>
            <p:cNvSpPr txBox="1"/>
            <p:nvPr/>
          </p:nvSpPr>
          <p:spPr>
            <a:xfrm>
              <a:off x="3791259" y="2508275"/>
              <a:ext cx="477906" cy="695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B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3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功能二：聚类组配（结果寻优）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7468" y="645285"/>
            <a:ext cx="826565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分面聚类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左聚类面板支持“年份”、“学科”、“期刊收录”、“主题”、“期刊”、“作者”、“机构”多类别层叠筛选，</a:t>
            </a:r>
            <a:r>
              <a:rPr lang="zh-CN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根据自己的检索需求不断选择聚类项，提高文献的检准率</a:t>
            </a:r>
            <a:r>
              <a:rPr lang="zh-CN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6" name="图片 15"/>
          <p:cNvPicPr/>
          <p:nvPr/>
        </p:nvPicPr>
        <p:blipFill>
          <a:blip r:embed="rId3"/>
          <a:stretch>
            <a:fillRect/>
          </a:stretch>
        </p:blipFill>
        <p:spPr>
          <a:xfrm>
            <a:off x="425307" y="2319303"/>
            <a:ext cx="1917365" cy="15738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图片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468153" y="2319303"/>
            <a:ext cx="1918800" cy="15738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图片 17"/>
          <p:cNvPicPr/>
          <p:nvPr/>
        </p:nvPicPr>
        <p:blipFill>
          <a:blip r:embed="rId5"/>
          <a:stretch>
            <a:fillRect/>
          </a:stretch>
        </p:blipFill>
        <p:spPr>
          <a:xfrm>
            <a:off x="4512434" y="2319303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图片 18"/>
          <p:cNvPicPr/>
          <p:nvPr/>
        </p:nvPicPr>
        <p:blipFill>
          <a:blip r:embed="rId6"/>
          <a:stretch>
            <a:fillRect/>
          </a:stretch>
        </p:blipFill>
        <p:spPr>
          <a:xfrm>
            <a:off x="6556715" y="2306126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图片 19"/>
          <p:cNvPicPr/>
          <p:nvPr/>
        </p:nvPicPr>
        <p:blipFill>
          <a:blip r:embed="rId7"/>
          <a:stretch>
            <a:fillRect/>
          </a:stretch>
        </p:blipFill>
        <p:spPr>
          <a:xfrm>
            <a:off x="425307" y="4039815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图片 20"/>
          <p:cNvPicPr/>
          <p:nvPr/>
        </p:nvPicPr>
        <p:blipFill>
          <a:blip r:embed="rId8"/>
          <a:stretch>
            <a:fillRect/>
          </a:stretch>
        </p:blipFill>
        <p:spPr>
          <a:xfrm>
            <a:off x="2468153" y="4039815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图片 21"/>
          <p:cNvPicPr/>
          <p:nvPr/>
        </p:nvPicPr>
        <p:blipFill>
          <a:blip r:embed="rId9"/>
          <a:stretch>
            <a:fillRect/>
          </a:stretch>
        </p:blipFill>
        <p:spPr>
          <a:xfrm>
            <a:off x="4512434" y="4039815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5" name="组合 14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23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功能二：聚类组配（结果寻优）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14" y="1790006"/>
            <a:ext cx="8124822" cy="36778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矩形 5"/>
          <p:cNvSpPr/>
          <p:nvPr/>
        </p:nvSpPr>
        <p:spPr>
          <a:xfrm>
            <a:off x="177469" y="686865"/>
            <a:ext cx="392508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结果排序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提供检索结果的多种排序方式。</a:t>
            </a:r>
          </a:p>
        </p:txBody>
      </p:sp>
      <p:sp>
        <p:nvSpPr>
          <p:cNvPr id="9" name="矩形 8"/>
          <p:cNvSpPr/>
          <p:nvPr/>
        </p:nvSpPr>
        <p:spPr>
          <a:xfrm>
            <a:off x="4916244" y="2528048"/>
            <a:ext cx="1919985" cy="408790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功能二：聚类组配（结果寻优）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3991"/>
          <a:stretch/>
        </p:blipFill>
        <p:spPr>
          <a:xfrm>
            <a:off x="901051" y="4669767"/>
            <a:ext cx="7049820" cy="17333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51" y="2626862"/>
            <a:ext cx="7038095" cy="15142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177469" y="683719"/>
            <a:ext cx="7920764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五大全文保障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方式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8292" y="3536636"/>
            <a:ext cx="3078359" cy="46463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33031" y="5787770"/>
            <a:ext cx="1034816" cy="387874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8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46117" y="1238519"/>
            <a:ext cx="1632181" cy="528000"/>
            <a:chOff x="-959036" y="2213142"/>
            <a:chExt cx="1632181" cy="528000"/>
          </a:xfrm>
        </p:grpSpPr>
        <p:sp>
          <p:nvSpPr>
            <p:cNvPr id="20" name="矩形 19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TextBox 27"/>
            <p:cNvSpPr txBox="1"/>
            <p:nvPr/>
          </p:nvSpPr>
          <p:spPr>
            <a:xfrm>
              <a:off x="-781461" y="2309034"/>
              <a:ext cx="127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b="1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在线阅读</a:t>
              </a:r>
              <a:endParaRPr lang="zh-CN" alt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49938" y="1238519"/>
            <a:ext cx="1632181" cy="528000"/>
            <a:chOff x="-959036" y="2213142"/>
            <a:chExt cx="1632181" cy="528000"/>
          </a:xfrm>
        </p:grpSpPr>
        <p:sp>
          <p:nvSpPr>
            <p:cNvPr id="23" name="矩形 22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7"/>
            <p:cNvSpPr txBox="1"/>
            <p:nvPr/>
          </p:nvSpPr>
          <p:spPr>
            <a:xfrm>
              <a:off x="-781461" y="2309034"/>
              <a:ext cx="127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b="1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下载全文</a:t>
              </a:r>
              <a:endParaRPr lang="zh-CN" alt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652116" y="1240941"/>
            <a:ext cx="1632181" cy="528000"/>
            <a:chOff x="-959036" y="2213142"/>
            <a:chExt cx="1632181" cy="528000"/>
          </a:xfrm>
        </p:grpSpPr>
        <p:sp>
          <p:nvSpPr>
            <p:cNvPr id="26" name="矩形 25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-781461" y="2309034"/>
              <a:ext cx="127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文献传递</a:t>
              </a:r>
              <a:endParaRPr lang="zh-CN" alt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46117" y="1819233"/>
            <a:ext cx="2106611" cy="528000"/>
            <a:chOff x="-959036" y="2213142"/>
            <a:chExt cx="1632181" cy="528000"/>
          </a:xfrm>
        </p:grpSpPr>
        <p:sp>
          <p:nvSpPr>
            <p:cNvPr id="29" name="矩形 28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Box 27"/>
            <p:cNvSpPr txBox="1"/>
            <p:nvPr/>
          </p:nvSpPr>
          <p:spPr>
            <a:xfrm>
              <a:off x="-870250" y="2295005"/>
              <a:ext cx="145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en-US" altLang="zh-CN" b="1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OA</a:t>
              </a:r>
              <a:r>
                <a:rPr lang="zh-CN" altLang="en-US" b="1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期刊链接</a:t>
              </a:r>
              <a:endParaRPr lang="zh-CN" alt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433945" y="1819233"/>
            <a:ext cx="2106611" cy="528000"/>
            <a:chOff x="-959036" y="2213142"/>
            <a:chExt cx="1632181" cy="528000"/>
          </a:xfrm>
        </p:grpSpPr>
        <p:sp>
          <p:nvSpPr>
            <p:cNvPr id="32" name="矩形 31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TextBox 27"/>
            <p:cNvSpPr txBox="1"/>
            <p:nvPr/>
          </p:nvSpPr>
          <p:spPr>
            <a:xfrm>
              <a:off x="-870250" y="2295005"/>
              <a:ext cx="145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b="1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网络资源链接</a:t>
              </a:r>
              <a:endParaRPr lang="zh-CN" alt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7469" y="687474"/>
            <a:ext cx="78214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在线阅读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原有的（浏览器）在线阅读功能的基础上，页面上下滑动和翻页更加灵活方便，方便用户实现全文预览。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75" y="2041546"/>
            <a:ext cx="6584788" cy="43937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6" name="组合 5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7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grpSp>
        <p:nvGrpSpPr>
          <p:cNvPr id="42" name="组合 41"/>
          <p:cNvGrpSpPr/>
          <p:nvPr/>
        </p:nvGrpSpPr>
        <p:grpSpPr>
          <a:xfrm>
            <a:off x="2737441" y="608381"/>
            <a:ext cx="3794230" cy="817850"/>
            <a:chOff x="551544" y="1570357"/>
            <a:chExt cx="5354324" cy="1154131"/>
          </a:xfrm>
        </p:grpSpPr>
        <p:sp>
          <p:nvSpPr>
            <p:cNvPr id="43" name="矩形 42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4" name="文本框 56"/>
            <p:cNvSpPr txBox="1"/>
            <p:nvPr/>
          </p:nvSpPr>
          <p:spPr>
            <a:xfrm>
              <a:off x="2685471" y="1868434"/>
              <a:ext cx="1997903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 smtClean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平台简介</a:t>
              </a:r>
            </a:p>
          </p:txBody>
        </p:sp>
        <p:sp>
          <p:nvSpPr>
            <p:cNvPr id="45" name="文本框 21"/>
            <p:cNvSpPr txBox="1"/>
            <p:nvPr/>
          </p:nvSpPr>
          <p:spPr>
            <a:xfrm>
              <a:off x="1689449" y="1616955"/>
              <a:ext cx="1007095" cy="1107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 smtClean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51" name="直角三角形 50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9" name="直角三角形 48"/>
            <p:cNvSpPr/>
            <p:nvPr/>
          </p:nvSpPr>
          <p:spPr>
            <a:xfrm rot="16200000">
              <a:off x="4757986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737441" y="1798061"/>
            <a:ext cx="3794230" cy="817851"/>
            <a:chOff x="551544" y="1570357"/>
            <a:chExt cx="5354324" cy="1154132"/>
          </a:xfrm>
        </p:grpSpPr>
        <p:sp>
          <p:nvSpPr>
            <p:cNvPr id="84" name="矩形 83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85" name="文本框 56"/>
            <p:cNvSpPr txBox="1"/>
            <p:nvPr/>
          </p:nvSpPr>
          <p:spPr>
            <a:xfrm>
              <a:off x="2685471" y="1868434"/>
              <a:ext cx="1997902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 smtClean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平台参数</a:t>
              </a:r>
            </a:p>
          </p:txBody>
        </p:sp>
        <p:sp>
          <p:nvSpPr>
            <p:cNvPr id="86" name="文本框 21"/>
            <p:cNvSpPr txBox="1"/>
            <p:nvPr/>
          </p:nvSpPr>
          <p:spPr>
            <a:xfrm>
              <a:off x="1689448" y="1616955"/>
              <a:ext cx="1106628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 smtClean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92" name="直角三角形 91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90" name="直角三角形 89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2737441" y="2987742"/>
            <a:ext cx="3794230" cy="817851"/>
            <a:chOff x="551544" y="1570357"/>
            <a:chExt cx="5354324" cy="1154132"/>
          </a:xfrm>
        </p:grpSpPr>
        <p:sp>
          <p:nvSpPr>
            <p:cNvPr id="94" name="矩形 93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95" name="文本框 56"/>
            <p:cNvSpPr txBox="1"/>
            <p:nvPr/>
          </p:nvSpPr>
          <p:spPr>
            <a:xfrm>
              <a:off x="2685471" y="1868434"/>
              <a:ext cx="1997902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 smtClean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六大功能</a:t>
              </a:r>
            </a:p>
          </p:txBody>
        </p:sp>
        <p:sp>
          <p:nvSpPr>
            <p:cNvPr id="96" name="文本框 21"/>
            <p:cNvSpPr txBox="1"/>
            <p:nvPr/>
          </p:nvSpPr>
          <p:spPr>
            <a:xfrm>
              <a:off x="1689448" y="1616955"/>
              <a:ext cx="1129249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 smtClean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03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02" name="直角三角形 101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00" name="直角三角形 99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2737441" y="4177423"/>
            <a:ext cx="3794230" cy="817851"/>
            <a:chOff x="551544" y="1570357"/>
            <a:chExt cx="5354324" cy="1154132"/>
          </a:xfrm>
        </p:grpSpPr>
        <p:sp>
          <p:nvSpPr>
            <p:cNvPr id="104" name="矩形 103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05" name="文本框 56"/>
            <p:cNvSpPr txBox="1"/>
            <p:nvPr/>
          </p:nvSpPr>
          <p:spPr>
            <a:xfrm>
              <a:off x="2685471" y="1868434"/>
              <a:ext cx="1997903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 smtClean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移动应用</a:t>
              </a:r>
            </a:p>
          </p:txBody>
        </p:sp>
        <p:sp>
          <p:nvSpPr>
            <p:cNvPr id="106" name="文本框 21"/>
            <p:cNvSpPr txBox="1"/>
            <p:nvPr/>
          </p:nvSpPr>
          <p:spPr>
            <a:xfrm>
              <a:off x="1689448" y="1616955"/>
              <a:ext cx="1129249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 smtClean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04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12" name="直角三角形 111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10" name="直角三角形 109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737441" y="5367103"/>
            <a:ext cx="3794230" cy="817851"/>
            <a:chOff x="551544" y="1570357"/>
            <a:chExt cx="5354324" cy="1154132"/>
          </a:xfrm>
        </p:grpSpPr>
        <p:sp>
          <p:nvSpPr>
            <p:cNvPr id="28" name="矩形 27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9" name="文本框 56"/>
            <p:cNvSpPr txBox="1"/>
            <p:nvPr/>
          </p:nvSpPr>
          <p:spPr>
            <a:xfrm>
              <a:off x="2685471" y="1868434"/>
              <a:ext cx="1997902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 smtClean="0">
                  <a:solidFill>
                    <a:srgbClr val="44546A"/>
                  </a:solidFill>
                  <a:latin typeface="微软雅黑" pitchFamily="34" charset="-122"/>
                  <a:ea typeface="微软雅黑" pitchFamily="34" charset="-122"/>
                  <a:cs typeface="经典美黑简" pitchFamily="49" charset="-122"/>
                </a:rPr>
                <a:t>平台价值</a:t>
              </a:r>
            </a:p>
          </p:txBody>
        </p:sp>
        <p:sp>
          <p:nvSpPr>
            <p:cNvPr id="30" name="文本框 21"/>
            <p:cNvSpPr txBox="1"/>
            <p:nvPr/>
          </p:nvSpPr>
          <p:spPr>
            <a:xfrm>
              <a:off x="1689448" y="1616955"/>
              <a:ext cx="1129249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 smtClean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05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1" name="直角三角形 30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2" name="直角三角形 31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06" y="4396563"/>
            <a:ext cx="8197200" cy="13012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07" y="2119428"/>
            <a:ext cx="8198607" cy="19901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矩形 5"/>
          <p:cNvSpPr/>
          <p:nvPr/>
        </p:nvSpPr>
        <p:spPr>
          <a:xfrm>
            <a:off x="177469" y="689442"/>
            <a:ext cx="799025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下载全文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简化下载全文的操作流程，实现一键快捷下载，优化了传统的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PC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端下载体验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53449" y="3531476"/>
            <a:ext cx="1031489" cy="42041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779274" y="5164333"/>
            <a:ext cx="942156" cy="42041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694281"/>
            <a:ext cx="317154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文献传递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部分不能直接通过在线阅读或下载的方式获取全文的文献，可通过 “文献传递”方式，使用邮箱索取文献全文。</a:t>
            </a:r>
          </a:p>
          <a:p>
            <a:pPr>
              <a:lnSpc>
                <a:spcPct val="150000"/>
              </a:lnSpc>
            </a:pP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只需输入邮箱以及验证码，系统将会自动处理请求，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5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分钟之内将文章的下载链接发送到邮箱当中，点击即可获取。</a:t>
            </a:r>
          </a:p>
        </p:txBody>
      </p:sp>
      <p:pic>
        <p:nvPicPr>
          <p:cNvPr id="9" name="图片 8" descr="QQ截图20150322181854_副本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9549" y="694281"/>
            <a:ext cx="5424595" cy="49158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0" name="组合 9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1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85" y="1684745"/>
            <a:ext cx="6991165" cy="47590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矩形 5"/>
          <p:cNvSpPr/>
          <p:nvPr/>
        </p:nvSpPr>
        <p:spPr>
          <a:xfrm>
            <a:off x="177469" y="677924"/>
            <a:ext cx="665984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OA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期刊链接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部分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OA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（开放存取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Open Access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）期刊或文献，提供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OA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平台下载指引。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007485" y="1718311"/>
            <a:ext cx="3132458" cy="55012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665362"/>
            <a:ext cx="665984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网络资源链接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部分文献可通过解析取得网络下载地址，根据链接热度排行选择下载，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直接跳转至相应网站获取全文。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14" y="2048570"/>
            <a:ext cx="6282727" cy="443769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矩形 10"/>
          <p:cNvSpPr/>
          <p:nvPr/>
        </p:nvSpPr>
        <p:spPr>
          <a:xfrm>
            <a:off x="1409013" y="3582348"/>
            <a:ext cx="6282727" cy="219450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706330"/>
            <a:ext cx="263893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文献详细页面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单篇文献的知识梳理与知识节点的呈现，可作相关的引文分析。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694633" y="4159234"/>
            <a:ext cx="3449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通过参考文献，越查越旧。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通过引证文献，越查越新。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通过共引和同被引文献，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越查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越深。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24660"/>
          <a:stretch/>
        </p:blipFill>
        <p:spPr>
          <a:xfrm>
            <a:off x="3498551" y="610426"/>
            <a:ext cx="5485536" cy="27561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9" y="3679169"/>
            <a:ext cx="5348881" cy="21604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/>
          <a:stretch/>
        </p:blipFill>
        <p:spPr bwMode="auto">
          <a:xfrm>
            <a:off x="185136" y="1807780"/>
            <a:ext cx="8846330" cy="41813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矩形 13"/>
          <p:cNvSpPr/>
          <p:nvPr/>
        </p:nvSpPr>
        <p:spPr>
          <a:xfrm>
            <a:off x="1379364" y="1893178"/>
            <a:ext cx="501114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462" y="2896868"/>
            <a:ext cx="8136697" cy="21485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矩形 14"/>
          <p:cNvSpPr/>
          <p:nvPr/>
        </p:nvSpPr>
        <p:spPr>
          <a:xfrm>
            <a:off x="640754" y="3405096"/>
            <a:ext cx="7830583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7469" y="665407"/>
            <a:ext cx="34297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题录导出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可按照相应需求导出文献的题录。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3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69" y="1865468"/>
            <a:ext cx="6949827" cy="34057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矩形 4"/>
          <p:cNvSpPr/>
          <p:nvPr/>
        </p:nvSpPr>
        <p:spPr>
          <a:xfrm>
            <a:off x="177469" y="649971"/>
            <a:ext cx="324316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参考文献、引证文献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汇总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可选定文章，进行汇总统计分析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41594" y="1952180"/>
            <a:ext cx="533978" cy="62965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46" y="1012345"/>
            <a:ext cx="4961294" cy="2523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46" y="3720482"/>
            <a:ext cx="4961294" cy="27335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矩形 21"/>
          <p:cNvSpPr/>
          <p:nvPr/>
        </p:nvSpPr>
        <p:spPr>
          <a:xfrm>
            <a:off x="4015446" y="1012345"/>
            <a:ext cx="2051867" cy="23912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015446" y="3720482"/>
            <a:ext cx="2353081" cy="28787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6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77469" y="706992"/>
            <a:ext cx="279440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引用追踪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深入的引文分布追踪，帮助用户直观地分析该文献课题的总体发展趋势和学术影响力情况，揭示该课题目前是处于快速上升、平稳积累、还是成熟发展阶段。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897" y="1344729"/>
            <a:ext cx="5333284" cy="2896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矩形 16"/>
          <p:cNvSpPr/>
          <p:nvPr/>
        </p:nvSpPr>
        <p:spPr>
          <a:xfrm>
            <a:off x="5179410" y="1602984"/>
            <a:ext cx="575931" cy="48738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708" y="4373807"/>
            <a:ext cx="4738775" cy="1679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857" y="4373807"/>
            <a:ext cx="4036324" cy="20400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1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719183"/>
            <a:ext cx="817334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检索报告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以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中文科技期刊数据库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为数据原型，可自动生成检索分析报告。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对结果中涉及的作者、机构、传媒和主题作相应的统计，方便用户快速掌握相关领域内的前沿学术成果，了解相关学术信息。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69" y="2335009"/>
            <a:ext cx="6543533" cy="41090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7" y="2476499"/>
            <a:ext cx="4674473" cy="15784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9707" y="2476499"/>
            <a:ext cx="3531563" cy="37194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1981201" y="3265713"/>
            <a:ext cx="585818" cy="238409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1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功能五：计量评价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69" y="678735"/>
            <a:ext cx="817334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期刊评价报告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整合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近十年来期刊学术评价指标的分析数据，引用期刊领域权威的学术分析指标，且每个指标都配备详尽的定义说明，让数据评价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指标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有理可循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同时也能帮助用户更好的认识指标的评价方法；采用影响因子走势，引用期刊列表和被引期刊列表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多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元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化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评价体系，使用户对期刊学术数据有大致的了解。</a:t>
            </a:r>
            <a:endParaRPr lang="zh-CN" alt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4" y="2751211"/>
            <a:ext cx="7253615" cy="35464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6" name="组合 5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7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功能五：计量评价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4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平台简介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857197" y="1760545"/>
            <a:ext cx="16738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01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60228" y="5419004"/>
            <a:ext cx="193937" cy="177939"/>
          </a:xfrm>
          <a:prstGeom prst="rect">
            <a:avLst/>
          </a:prstGeom>
          <a:solidFill>
            <a:srgbClr val="F8F8F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6312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660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689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3711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70" y="741670"/>
            <a:ext cx="611575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职称评定材料下载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为满足用户职称评定材料的下载打印需求，期刊封面下端提供职称评审材料打包下载按钮。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8254" y="1893717"/>
            <a:ext cx="5851918" cy="21901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469" y="4249214"/>
            <a:ext cx="7774703" cy="2190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矩形 9"/>
          <p:cNvSpPr/>
          <p:nvPr/>
        </p:nvSpPr>
        <p:spPr>
          <a:xfrm>
            <a:off x="7383190" y="3548268"/>
            <a:ext cx="995615" cy="25492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3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功能五：计量评价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文本框 4"/>
          <p:cNvSpPr txBox="1"/>
          <p:nvPr/>
        </p:nvSpPr>
        <p:spPr>
          <a:xfrm>
            <a:off x="740531" y="3039340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提供知识对象的</a:t>
            </a: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垂直搜索</a:t>
            </a:r>
          </a:p>
        </p:txBody>
      </p:sp>
      <p:sp>
        <p:nvSpPr>
          <p:cNvPr id="159" name="文本框 4"/>
          <p:cNvSpPr txBox="1"/>
          <p:nvPr/>
        </p:nvSpPr>
        <p:spPr>
          <a:xfrm>
            <a:off x="6521712" y="3168953"/>
            <a:ext cx="178767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使读者速获得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检出信息的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结构性认识</a:t>
            </a:r>
          </a:p>
        </p:txBody>
      </p:sp>
      <p:sp>
        <p:nvSpPr>
          <p:cNvPr id="160" name="文本框 4"/>
          <p:cNvSpPr txBox="1"/>
          <p:nvPr/>
        </p:nvSpPr>
        <p:spPr>
          <a:xfrm>
            <a:off x="2833804" y="4624272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将信息服务升到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知识服务</a:t>
            </a:r>
          </a:p>
        </p:txBody>
      </p:sp>
      <p:sp>
        <p:nvSpPr>
          <p:cNvPr id="161" name="文本框 4"/>
          <p:cNvSpPr txBox="1"/>
          <p:nvPr/>
        </p:nvSpPr>
        <p:spPr>
          <a:xfrm>
            <a:off x="4083869" y="2131621"/>
            <a:ext cx="146706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提供知识象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关联关系的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挖掘分析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3" y="954487"/>
            <a:ext cx="8585823" cy="53676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功能六：个性化的用户中心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59" grpId="0"/>
      <p:bldP spid="160" grpId="0"/>
      <p:bldP spid="1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1" y="1820674"/>
            <a:ext cx="8224482" cy="35325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7" name="矩形 156"/>
          <p:cNvSpPr/>
          <p:nvPr/>
        </p:nvSpPr>
        <p:spPr>
          <a:xfrm>
            <a:off x="177469" y="665348"/>
            <a:ext cx="801205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个人信息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用户通过补充个人的详细信息，方便用户管理和推送服务。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00611" y="1920045"/>
            <a:ext cx="1962890" cy="521941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功能六：个性化的用户中心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84" y="1690128"/>
            <a:ext cx="7747669" cy="35629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6" name="矩形 155"/>
          <p:cNvSpPr/>
          <p:nvPr/>
        </p:nvSpPr>
        <p:spPr>
          <a:xfrm>
            <a:off x="177469" y="665121"/>
            <a:ext cx="81287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收藏、订阅与关注</a:t>
            </a: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对感兴趣或有价值的相关文献进行收藏、关注、</a:t>
            </a:r>
            <a:r>
              <a:rPr lang="zh-CN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订阅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，便于用户继续学习和文献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收藏。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3145" y="3468830"/>
            <a:ext cx="1499899" cy="106014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功能六：个性化的用户中心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7" y="2006596"/>
            <a:ext cx="8020119" cy="42451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4" name="矩形 153"/>
          <p:cNvSpPr/>
          <p:nvPr/>
        </p:nvSpPr>
        <p:spPr>
          <a:xfrm>
            <a:off x="177470" y="663282"/>
            <a:ext cx="826728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检索和浏览记录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进入个人用户账号，用户可以查看自己的检索历史、浏览历史、下载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历史行为轨迹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，便于用户回溯检索记录和浏览记录。</a:t>
            </a:r>
            <a:endParaRPr lang="zh-CN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123" y="4968037"/>
            <a:ext cx="1536810" cy="128373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功能六：个性化的用户中心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81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移动应用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04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4258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45482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4838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51281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4540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7467" y="694954"/>
            <a:ext cx="807364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移动客户端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“中文期刊手机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助手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”获得权限后，可随时随地的查阅与下载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平台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8》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所包含的各种文献。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本应用支持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IOS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（苹果）和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Android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系统。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" name="Picture 2" descr="http://www.vipinfo.com.cn/Uploads/image/20170519/20170519113300_56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76" y="2486475"/>
            <a:ext cx="3503712" cy="40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移动应用：中文期刊手机助手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3925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7469" y="680240"/>
            <a:ext cx="762140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Step1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</a:t>
            </a:r>
            <a:r>
              <a: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</a:t>
            </a:r>
            <a:endParaRPr lang="en-US" altLang="zh-CN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方式一：登陆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平台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qikan.cqvip.com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），扫码下载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000" y="1724331"/>
            <a:ext cx="6456875" cy="319822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矩形 6"/>
          <p:cNvSpPr/>
          <p:nvPr/>
        </p:nvSpPr>
        <p:spPr>
          <a:xfrm>
            <a:off x="392914" y="5255771"/>
            <a:ext cx="8492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方式二：在各主流手机应用市场，如：百度应用、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91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助手、安卓或苹果商店中进行搜索下载。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87528" y="1724331"/>
            <a:ext cx="556134" cy="26089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573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68" y="708399"/>
            <a:ext cx="794455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Step2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：注册登录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后，打开客户端，点击客户端左上角的     （如左下图），然后输入手机号码，获取验证码后，完成手机号注册。 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052" name="Picture 4" descr="https://mmbiz.qlogo.cn/mmbiz/V7fQMicYZKq1iaT7BcrWiaQBMpibYT8FjWgYIZ44hrYs5ndrG1YHBBVtiaLaKWjicPWEibzvicBrtnxTTgjvUq6hhrXDDw/0?wx_fmt=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45" y="1249620"/>
            <a:ext cx="3143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工作网盘\维普\市场部\设计\2016道具\公图DM 资料（02-22修改）\截图\app 首页与侧滑页面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737" y="2257896"/>
            <a:ext cx="3941989" cy="3891295"/>
          </a:xfrm>
          <a:prstGeom prst="rect">
            <a:avLst/>
          </a:prstGeom>
          <a:noFill/>
        </p:spPr>
      </p:pic>
      <p:pic>
        <p:nvPicPr>
          <p:cNvPr id="8" name="Picture 2" descr="https://mmbiz.qlogo.cn/mmbiz/V7fQMicYZKq0icfLgfMTjRgQjrib01TezCO2UW1IyKSY3NgAJYVu8PSziab3jQy7x8m7lglf2PD2jmJO4QmQyYIHwA/0?wx_fmt=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4415" r="50147" b="12050"/>
          <a:stretch>
            <a:fillRect/>
          </a:stretch>
        </p:blipFill>
        <p:spPr bwMode="auto">
          <a:xfrm>
            <a:off x="2756134" y="2725938"/>
            <a:ext cx="1670483" cy="251698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756134" y="5195429"/>
            <a:ext cx="1670483" cy="478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https://mmbiz.qlogo.cn/mmbiz/V7fQMicYZKq0icfLgfMTjRgQjrib01TezCO2UW1IyKSY3NgAJYVu8PSziab3jQy7x8m7lglf2PD2jmJO4QmQyYIHwA/0?wx_fmt=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8" t="4126" b="7908"/>
          <a:stretch>
            <a:fillRect/>
          </a:stretch>
        </p:blipFill>
        <p:spPr bwMode="auto">
          <a:xfrm>
            <a:off x="4776229" y="2725938"/>
            <a:ext cx="1674832" cy="262427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4772958" y="5302585"/>
            <a:ext cx="1670483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112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01292" y="1651000"/>
            <a:ext cx="741875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1.  IP</a:t>
            </a:r>
            <a:r>
              <a:rPr lang="zh-CN" altLang="en-US" sz="20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认证</a:t>
            </a:r>
            <a:endParaRPr lang="en-US" altLang="zh-CN" sz="20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如果你的手机处于连接图书馆（校园网）</a:t>
            </a:r>
            <a:r>
              <a:rPr lang="en-US" altLang="zh-CN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Wifi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的状态，并且你所在的学校已经开通了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，你的账号（即手机号）登陆后就能自动获得权限认证，无需其他操作就能直接使用中文期刊手机助手进行文献阅读、下载。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7469" y="669676"/>
            <a:ext cx="340555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Step3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：账号权限认证</a:t>
            </a:r>
            <a:endParaRPr lang="en-US" altLang="zh-CN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1292" y="1466333"/>
            <a:ext cx="76214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2.  </a:t>
            </a:r>
            <a:r>
              <a:rPr lang="zh-CN" altLang="en-US" sz="20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网页平台二维码验证</a:t>
            </a:r>
            <a:endParaRPr lang="en-US" altLang="zh-CN" sz="20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如果你所在的学校已经开通了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，你可以通过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PC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端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登陆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qikan.cqvip.com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（校园网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范围内），在页面的右上角找到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【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为手机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授权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】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，打开二维码，使用中文期刊手机助手扫描此二维码，即可完成对该手机账号的权限认证。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115" y="4065437"/>
            <a:ext cx="4931185" cy="169415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https://mmbiz.qlogo.cn/mmbiz/V7fQMicYZKq0icfLgfMTjRgQjrib01TezCOjqQyII4clWiaNibibmJZ1lhLTP13dYvNAxIZwP0k8sia8O0K1Myd3JqHnQ/0?wx_fmt=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8"/>
          <a:stretch>
            <a:fillRect/>
          </a:stretch>
        </p:blipFill>
        <p:spPr bwMode="auto">
          <a:xfrm>
            <a:off x="6563661" y="4065436"/>
            <a:ext cx="2150319" cy="16992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5023945" y="4232960"/>
            <a:ext cx="662151" cy="69639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4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917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2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平台简介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1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25307" y="686064"/>
            <a:ext cx="8205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图书馆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电子资源类型已经极为丰富，而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学术期刊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仍然是价值最高的连续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动态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出版物，中文期刊数据库也成为了图书馆最为常用的电子资源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en-US" altLang="zh-CN" sz="1600" kern="0" dirty="0" smtClean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lvl="0" defTabSz="914400">
              <a:lnSpc>
                <a:spcPct val="150000"/>
              </a:lnSpc>
              <a:defRPr/>
            </a:pPr>
            <a:endParaRPr lang="en-US" altLang="zh-CN" sz="1600" kern="0" dirty="0" smtClean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经过全新的改版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升级，维普推出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了期刊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大数据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平台</a:t>
            </a:r>
            <a:r>
              <a:rPr lang="en-US" altLang="zh-CN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期刊服务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平台</a:t>
            </a:r>
            <a:r>
              <a:rPr lang="en-US" altLang="zh-CN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，旨在全面提升用户体验。</a:t>
            </a:r>
            <a:endParaRPr lang="zh-CN" altLang="en-US" sz="1600" kern="0" dirty="0" smtClean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1106"/>
          <a:stretch/>
        </p:blipFill>
        <p:spPr>
          <a:xfrm>
            <a:off x="965154" y="2625056"/>
            <a:ext cx="7362908" cy="3911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68" y="633954"/>
            <a:ext cx="8428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当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你依次完成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了</a:t>
            </a:r>
            <a:r>
              <a:rPr lang="zh-CN" altLang="en-US" sz="1600" b="1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zh-CN" alt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下载</a:t>
            </a:r>
            <a:r>
              <a:rPr lang="en-US" altLang="zh-CN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APP——②</a:t>
            </a:r>
            <a:r>
              <a:rPr lang="zh-CN" alt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手机号注册</a:t>
            </a:r>
            <a:r>
              <a:rPr lang="en-US" altLang="zh-CN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——③</a:t>
            </a:r>
            <a:r>
              <a:rPr lang="zh-CN" alt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账号权限认证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，即可免费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中文期刊服务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（小提示：使用周期为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个月，超过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个月请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按照以上流程重新注册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认证）。</a:t>
            </a:r>
            <a:endParaRPr lang="en-US" altLang="zh-CN" sz="16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322" y="1712928"/>
            <a:ext cx="7565675" cy="41316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矩形 6"/>
          <p:cNvSpPr>
            <a:spLocks/>
          </p:cNvSpPr>
          <p:nvPr/>
        </p:nvSpPr>
        <p:spPr>
          <a:xfrm>
            <a:off x="4189072" y="2835194"/>
            <a:ext cx="598752" cy="267439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99742" y="5851406"/>
            <a:ext cx="7308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已经获得权限认证的中文期刊手机助手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，还可以反向授权任一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PC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设备，使其具备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中文期刊服务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的使用权限。</a:t>
            </a:r>
            <a:endParaRPr lang="en-US" altLang="zh-CN" sz="16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969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82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平台价值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05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16199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56489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967795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370695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80645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2125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直接连接符 57"/>
          <p:cNvCxnSpPr/>
          <p:nvPr/>
        </p:nvCxnSpPr>
        <p:spPr>
          <a:xfrm>
            <a:off x="1579642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58"/>
          <p:cNvCxnSpPr/>
          <p:nvPr/>
        </p:nvCxnSpPr>
        <p:spPr>
          <a:xfrm>
            <a:off x="3591442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59"/>
          <p:cNvCxnSpPr/>
          <p:nvPr/>
        </p:nvCxnSpPr>
        <p:spPr>
          <a:xfrm>
            <a:off x="5605217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60"/>
          <p:cNvCxnSpPr/>
          <p:nvPr/>
        </p:nvCxnSpPr>
        <p:spPr>
          <a:xfrm>
            <a:off x="7618991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椭圆 100"/>
          <p:cNvSpPr>
            <a:spLocks noChangeAspect="1"/>
          </p:cNvSpPr>
          <p:nvPr/>
        </p:nvSpPr>
        <p:spPr>
          <a:xfrm>
            <a:off x="817824" y="1298230"/>
            <a:ext cx="1523633" cy="1523633"/>
          </a:xfrm>
          <a:prstGeom prst="ellipse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>
            <a:spLocks noChangeAspect="1"/>
          </p:cNvSpPr>
          <p:nvPr/>
        </p:nvSpPr>
        <p:spPr>
          <a:xfrm>
            <a:off x="2829626" y="1298230"/>
            <a:ext cx="1523633" cy="1523633"/>
          </a:xfrm>
          <a:prstGeom prst="ellipse">
            <a:avLst/>
          </a:prstGeom>
          <a:solidFill>
            <a:srgbClr val="00B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>
            <a:spLocks noChangeAspect="1"/>
          </p:cNvSpPr>
          <p:nvPr/>
        </p:nvSpPr>
        <p:spPr>
          <a:xfrm>
            <a:off x="4841428" y="1298230"/>
            <a:ext cx="1523633" cy="1523633"/>
          </a:xfrm>
          <a:prstGeom prst="ellipse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>
            <a:spLocks noChangeAspect="1"/>
          </p:cNvSpPr>
          <p:nvPr/>
        </p:nvSpPr>
        <p:spPr>
          <a:xfrm>
            <a:off x="6853229" y="1298230"/>
            <a:ext cx="1523633" cy="1523633"/>
          </a:xfrm>
          <a:prstGeom prst="ellipse">
            <a:avLst/>
          </a:prstGeom>
          <a:solidFill>
            <a:srgbClr val="00B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燕尾形 104"/>
          <p:cNvSpPr/>
          <p:nvPr/>
        </p:nvSpPr>
        <p:spPr>
          <a:xfrm>
            <a:off x="474514" y="3150988"/>
            <a:ext cx="2210254" cy="460718"/>
          </a:xfrm>
          <a:prstGeom prst="chevron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6" name="燕尾形 105"/>
          <p:cNvSpPr/>
          <p:nvPr/>
        </p:nvSpPr>
        <p:spPr>
          <a:xfrm>
            <a:off x="2486316" y="3150988"/>
            <a:ext cx="2210254" cy="46071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7" name="燕尾形 106"/>
          <p:cNvSpPr/>
          <p:nvPr/>
        </p:nvSpPr>
        <p:spPr>
          <a:xfrm>
            <a:off x="4498117" y="3150987"/>
            <a:ext cx="2210254" cy="460718"/>
          </a:xfrm>
          <a:prstGeom prst="chevron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8" name="燕尾形 107"/>
          <p:cNvSpPr/>
          <p:nvPr/>
        </p:nvSpPr>
        <p:spPr>
          <a:xfrm>
            <a:off x="6509919" y="3150986"/>
            <a:ext cx="2210254" cy="46071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9" name="文本框 8"/>
          <p:cNvSpPr txBox="1"/>
          <p:nvPr/>
        </p:nvSpPr>
        <p:spPr>
          <a:xfrm>
            <a:off x="617742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智能的文献检索系统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灵活的聚类组配方式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深入的引文分布追踪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详尽的计量分析报告</a:t>
            </a:r>
          </a:p>
        </p:txBody>
      </p:sp>
      <p:sp>
        <p:nvSpPr>
          <p:cNvPr id="113" name="文本框 22"/>
          <p:cNvSpPr txBox="1"/>
          <p:nvPr/>
        </p:nvSpPr>
        <p:spPr>
          <a:xfrm>
            <a:off x="1034024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我们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提供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2" name="文本框 22"/>
          <p:cNvSpPr txBox="1"/>
          <p:nvPr/>
        </p:nvSpPr>
        <p:spPr>
          <a:xfrm>
            <a:off x="3050268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用户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获得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3" name="文本框 22"/>
          <p:cNvSpPr txBox="1"/>
          <p:nvPr/>
        </p:nvSpPr>
        <p:spPr>
          <a:xfrm>
            <a:off x="5064043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我们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提供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4" name="文本框 22"/>
          <p:cNvSpPr txBox="1"/>
          <p:nvPr/>
        </p:nvSpPr>
        <p:spPr>
          <a:xfrm>
            <a:off x="7077817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用户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获得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7" name="文本框 8"/>
          <p:cNvSpPr txBox="1"/>
          <p:nvPr/>
        </p:nvSpPr>
        <p:spPr>
          <a:xfrm>
            <a:off x="2619323" y="4374648"/>
            <a:ext cx="194423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资源的快速准确定位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多面的资源筛选方式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准确的课题趋势分析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热点领域的前沿成果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严密的学术链条分析</a:t>
            </a:r>
          </a:p>
        </p:txBody>
      </p:sp>
      <p:sp>
        <p:nvSpPr>
          <p:cNvPr id="128" name="文本框 8"/>
          <p:cNvSpPr txBox="1"/>
          <p:nvPr/>
        </p:nvSpPr>
        <p:spPr>
          <a:xfrm>
            <a:off x="4645290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完善的全文保障服务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良好的阅读预览体验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强大的底层架构支持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多样的设备云端共享</a:t>
            </a:r>
          </a:p>
        </p:txBody>
      </p:sp>
      <p:sp>
        <p:nvSpPr>
          <p:cNvPr id="129" name="文本框 8"/>
          <p:cNvSpPr txBox="1"/>
          <p:nvPr/>
        </p:nvSpPr>
        <p:spPr>
          <a:xfrm>
            <a:off x="6646871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全面的资源获取渠道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直观的全文预览体验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畅通的云端访问体验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全新的信息获取方式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25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平台价值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5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088954" y="2325624"/>
            <a:ext cx="3324171" cy="1133856"/>
            <a:chOff x="4527477" y="1706880"/>
            <a:chExt cx="3324171" cy="11338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1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-152" t="17551" r="67091" b="47073"/>
            <a:stretch>
              <a:fillRect/>
            </a:stretch>
          </p:blipFill>
          <p:spPr bwMode="auto">
            <a:xfrm>
              <a:off x="5193792" y="1706880"/>
              <a:ext cx="2657856" cy="113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2" name="组合 12"/>
            <p:cNvGrpSpPr/>
            <p:nvPr/>
          </p:nvGrpSpPr>
          <p:grpSpPr>
            <a:xfrm>
              <a:off x="4527477" y="1814288"/>
              <a:ext cx="835660" cy="835660"/>
              <a:chOff x="3612390" y="2447763"/>
              <a:chExt cx="835660" cy="835660"/>
            </a:xfrm>
          </p:grpSpPr>
          <p:grpSp>
            <p:nvGrpSpPr>
              <p:cNvPr id="53" name="组合 1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54" name="文本框 14"/>
              <p:cNvSpPr txBox="1"/>
              <p:nvPr/>
            </p:nvSpPr>
            <p:spPr>
              <a:xfrm>
                <a:off x="3849722" y="2556942"/>
                <a:ext cx="360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1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1088954" y="3813048"/>
            <a:ext cx="3348555" cy="1133856"/>
            <a:chOff x="4527477" y="3438144"/>
            <a:chExt cx="3348555" cy="11338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8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32909" t="17266" r="33576" b="47358"/>
            <a:stretch>
              <a:fillRect/>
            </a:stretch>
          </p:blipFill>
          <p:spPr bwMode="auto">
            <a:xfrm>
              <a:off x="5181600" y="3438144"/>
              <a:ext cx="2694432" cy="113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组合 17"/>
            <p:cNvGrpSpPr/>
            <p:nvPr/>
          </p:nvGrpSpPr>
          <p:grpSpPr>
            <a:xfrm>
              <a:off x="4527477" y="3564622"/>
              <a:ext cx="835660" cy="835660"/>
              <a:chOff x="3612390" y="2447763"/>
              <a:chExt cx="835660" cy="835660"/>
            </a:xfrm>
          </p:grpSpPr>
          <p:grpSp>
            <p:nvGrpSpPr>
              <p:cNvPr id="60" name="组合 18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61" name="文本框 19"/>
              <p:cNvSpPr txBox="1"/>
              <p:nvPr/>
            </p:nvSpPr>
            <p:spPr>
              <a:xfrm>
                <a:off x="3821669" y="2556942"/>
                <a:ext cx="4171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2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1088954" y="5288280"/>
            <a:ext cx="3324171" cy="1194816"/>
            <a:chOff x="4527477" y="5266944"/>
            <a:chExt cx="3324171" cy="1194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5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66576" t="16030" r="212" b="46692"/>
            <a:stretch>
              <a:fillRect/>
            </a:stretch>
          </p:blipFill>
          <p:spPr bwMode="auto">
            <a:xfrm>
              <a:off x="5181600" y="5266944"/>
              <a:ext cx="2670048" cy="119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6" name="组合 22"/>
            <p:cNvGrpSpPr/>
            <p:nvPr/>
          </p:nvGrpSpPr>
          <p:grpSpPr>
            <a:xfrm>
              <a:off x="4527477" y="5418822"/>
              <a:ext cx="835660" cy="835660"/>
              <a:chOff x="3612390" y="2447763"/>
              <a:chExt cx="835660" cy="835660"/>
            </a:xfrm>
          </p:grpSpPr>
          <p:grpSp>
            <p:nvGrpSpPr>
              <p:cNvPr id="67" name="组合 2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68" name="文本框 24"/>
              <p:cNvSpPr txBox="1"/>
              <p:nvPr/>
            </p:nvSpPr>
            <p:spPr>
              <a:xfrm>
                <a:off x="3815257" y="2556942"/>
                <a:ext cx="4299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3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4685594" y="2337816"/>
            <a:ext cx="3372939" cy="1146048"/>
            <a:chOff x="8124117" y="1719072"/>
            <a:chExt cx="3372939" cy="1146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8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t="54449" r="66788" b="9795"/>
            <a:stretch>
              <a:fillRect/>
            </a:stretch>
          </p:blipFill>
          <p:spPr bwMode="auto">
            <a:xfrm>
              <a:off x="8827008" y="1719072"/>
              <a:ext cx="2670048" cy="1146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9" name="组合 12"/>
            <p:cNvGrpSpPr/>
            <p:nvPr/>
          </p:nvGrpSpPr>
          <p:grpSpPr>
            <a:xfrm>
              <a:off x="8124117" y="1814288"/>
              <a:ext cx="835660" cy="835660"/>
              <a:chOff x="3612390" y="2447763"/>
              <a:chExt cx="835660" cy="835660"/>
            </a:xfrm>
          </p:grpSpPr>
          <p:grpSp>
            <p:nvGrpSpPr>
              <p:cNvPr id="80" name="组合 1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82" name="椭圆 81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81" name="文本框 14"/>
              <p:cNvSpPr txBox="1"/>
              <p:nvPr/>
            </p:nvSpPr>
            <p:spPr>
              <a:xfrm>
                <a:off x="3822471" y="255694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4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4685594" y="3800856"/>
            <a:ext cx="3372939" cy="1158240"/>
            <a:chOff x="8124117" y="3425952"/>
            <a:chExt cx="3372939" cy="1158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5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33015" t="54829" r="33318" b="9034"/>
            <a:stretch>
              <a:fillRect/>
            </a:stretch>
          </p:blipFill>
          <p:spPr bwMode="auto">
            <a:xfrm>
              <a:off x="8790432" y="3425952"/>
              <a:ext cx="2706624" cy="115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6" name="组合 17"/>
            <p:cNvGrpSpPr/>
            <p:nvPr/>
          </p:nvGrpSpPr>
          <p:grpSpPr>
            <a:xfrm>
              <a:off x="8124117" y="3564622"/>
              <a:ext cx="835660" cy="835660"/>
              <a:chOff x="3612390" y="2447763"/>
              <a:chExt cx="835660" cy="835660"/>
            </a:xfrm>
          </p:grpSpPr>
          <p:grpSp>
            <p:nvGrpSpPr>
              <p:cNvPr id="87" name="组合 18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89" name="椭圆 88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88" name="文本框 19"/>
              <p:cNvSpPr txBox="1"/>
              <p:nvPr/>
            </p:nvSpPr>
            <p:spPr>
              <a:xfrm>
                <a:off x="3813654" y="2556942"/>
                <a:ext cx="4331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5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4685594" y="5276088"/>
            <a:ext cx="3393638" cy="1194816"/>
            <a:chOff x="8124117" y="5254752"/>
            <a:chExt cx="3393638" cy="1194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2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66530" t="54829" b="7893"/>
            <a:stretch>
              <a:fillRect/>
            </a:stretch>
          </p:blipFill>
          <p:spPr bwMode="auto">
            <a:xfrm>
              <a:off x="8827008" y="5254752"/>
              <a:ext cx="2690747" cy="119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3" name="组合 22"/>
            <p:cNvGrpSpPr/>
            <p:nvPr/>
          </p:nvGrpSpPr>
          <p:grpSpPr>
            <a:xfrm>
              <a:off x="8124117" y="5418822"/>
              <a:ext cx="835660" cy="835660"/>
              <a:chOff x="3612390" y="2447763"/>
              <a:chExt cx="835660" cy="835660"/>
            </a:xfrm>
          </p:grpSpPr>
          <p:grpSp>
            <p:nvGrpSpPr>
              <p:cNvPr id="94" name="组合 2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96" name="椭圆 95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95" name="文本框 24"/>
              <p:cNvSpPr txBox="1"/>
              <p:nvPr/>
            </p:nvSpPr>
            <p:spPr>
              <a:xfrm>
                <a:off x="3812853" y="2556942"/>
                <a:ext cx="4347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6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00" name="矩形 99"/>
          <p:cNvSpPr/>
          <p:nvPr/>
        </p:nvSpPr>
        <p:spPr>
          <a:xfrm>
            <a:off x="177468" y="674619"/>
            <a:ext cx="817046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44546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b="1" dirty="0">
                <a:solidFill>
                  <a:srgbClr val="44546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b="1" dirty="0" smtClean="0">
                <a:solidFill>
                  <a:srgbClr val="44546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endParaRPr lang="en-US" altLang="zh-CN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广泛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应用于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课题调研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科技查新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项目评估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成果申报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人才选拔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科研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管理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期刊投稿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等用途。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49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平台价值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5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:\工作网盘\工作杂\Office模版\IOS9 STYLE [TEMPLATE]\图片\Office-furniture.jpg"/>
          <p:cNvPicPr>
            <a:picLocks noChangeAspect="1" noChangeArrowheads="1"/>
          </p:cNvPicPr>
          <p:nvPr/>
        </p:nvPicPr>
        <p:blipFill>
          <a:blip r:embed="rId3"/>
          <a:srcRect l="15088" r="9990"/>
          <a:stretch>
            <a:fillRect/>
          </a:stretch>
        </p:blipFill>
        <p:spPr bwMode="auto">
          <a:xfrm>
            <a:off x="0" y="-9589"/>
            <a:ext cx="9144000" cy="6867589"/>
          </a:xfrm>
          <a:prstGeom prst="rect">
            <a:avLst/>
          </a:prstGeom>
          <a:noFill/>
        </p:spPr>
      </p:pic>
      <p:sp>
        <p:nvSpPr>
          <p:cNvPr id="30" name="矩形 29"/>
          <p:cNvSpPr/>
          <p:nvPr/>
        </p:nvSpPr>
        <p:spPr>
          <a:xfrm>
            <a:off x="0" y="-9588"/>
            <a:ext cx="9144000" cy="6867588"/>
          </a:xfrm>
          <a:prstGeom prst="rect">
            <a:avLst/>
          </a:prstGeom>
          <a:solidFill>
            <a:srgbClr val="276C9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44"/>
          <p:cNvSpPr txBox="1"/>
          <p:nvPr/>
        </p:nvSpPr>
        <p:spPr>
          <a:xfrm>
            <a:off x="740533" y="876200"/>
            <a:ext cx="4600490" cy="554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800" dirty="0" smtClean="0">
                <a:solidFill>
                  <a:srgbClr val="F8F9FA"/>
                </a:solidFill>
                <a:latin typeface="微软雅黑" pitchFamily="34" charset="-122"/>
                <a:ea typeface="微软雅黑" pitchFamily="34" charset="-122"/>
              </a:rPr>
              <a:t>联系我们</a:t>
            </a:r>
            <a:endParaRPr lang="zh-CN" altLang="en-US" sz="2800" dirty="0">
              <a:solidFill>
                <a:srgbClr val="F8F9F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2113" y="1505872"/>
            <a:ext cx="87122" cy="84999"/>
          </a:xfrm>
          <a:prstGeom prst="rect">
            <a:avLst/>
          </a:prstGeom>
          <a:solidFill>
            <a:srgbClr val="F8F8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8917" y="1505872"/>
            <a:ext cx="87122" cy="84999"/>
          </a:xfrm>
          <a:prstGeom prst="rect">
            <a:avLst/>
          </a:prstGeom>
          <a:solidFill>
            <a:srgbClr val="F8F8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81264" y="1505872"/>
            <a:ext cx="87122" cy="84999"/>
          </a:xfrm>
          <a:prstGeom prst="rect">
            <a:avLst/>
          </a:prstGeom>
          <a:solidFill>
            <a:srgbClr val="F8F8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3" name="菱形 12"/>
          <p:cNvSpPr/>
          <p:nvPr/>
        </p:nvSpPr>
        <p:spPr>
          <a:xfrm rot="18900000">
            <a:off x="102951" y="1806371"/>
            <a:ext cx="4442461" cy="4442461"/>
          </a:xfrm>
          <a:prstGeom prst="diamond">
            <a:avLst/>
          </a:prstGeom>
          <a:solidFill>
            <a:srgbClr val="FFFFFF">
              <a:alpha val="10196"/>
            </a:srgbClr>
          </a:solidFill>
          <a:ln w="635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 rot="18900000">
            <a:off x="3917705" y="2935370"/>
            <a:ext cx="1061525" cy="1061525"/>
          </a:xfrm>
          <a:prstGeom prst="diamond">
            <a:avLst/>
          </a:prstGeom>
          <a:solidFill>
            <a:srgbClr val="F8F8F8">
              <a:alpha val="20000"/>
            </a:srgbClr>
          </a:solidFill>
          <a:ln w="6350">
            <a:solidFill>
              <a:srgbClr val="FFFFFF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菱形 15"/>
          <p:cNvSpPr/>
          <p:nvPr/>
        </p:nvSpPr>
        <p:spPr>
          <a:xfrm rot="18900000">
            <a:off x="3758991" y="3761365"/>
            <a:ext cx="2157474" cy="2157474"/>
          </a:xfrm>
          <a:prstGeom prst="diamond">
            <a:avLst/>
          </a:prstGeom>
          <a:solidFill>
            <a:srgbClr val="F8F8F8">
              <a:alpha val="10196"/>
            </a:srgbClr>
          </a:solidFill>
          <a:ln w="635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3" descr="适用于2.5米以外远距离扫码"/>
          <p:cNvPicPr>
            <a:picLocks noChangeAspect="1" noChangeArrowheads="1"/>
          </p:cNvPicPr>
          <p:nvPr/>
        </p:nvPicPr>
        <p:blipFill>
          <a:blip r:embed="rId4" cstate="print"/>
          <a:srcRect l="5271" t="5554" r="5050" b="4468"/>
          <a:stretch>
            <a:fillRect/>
          </a:stretch>
        </p:blipFill>
        <p:spPr>
          <a:xfrm>
            <a:off x="1145457" y="2829149"/>
            <a:ext cx="2357449" cy="2396905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pSp>
        <p:nvGrpSpPr>
          <p:cNvPr id="99" name="组合 98"/>
          <p:cNvGrpSpPr/>
          <p:nvPr/>
        </p:nvGrpSpPr>
        <p:grpSpPr>
          <a:xfrm>
            <a:off x="4903518" y="3146240"/>
            <a:ext cx="3778864" cy="458468"/>
            <a:chOff x="4903518" y="3146240"/>
            <a:chExt cx="3778864" cy="458468"/>
          </a:xfrm>
        </p:grpSpPr>
        <p:sp>
          <p:nvSpPr>
            <p:cNvPr id="24" name="文本框 3"/>
            <p:cNvSpPr txBox="1"/>
            <p:nvPr/>
          </p:nvSpPr>
          <p:spPr>
            <a:xfrm>
              <a:off x="5138077" y="3158432"/>
              <a:ext cx="354430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3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重庆维普资讯有限公司</a:t>
              </a:r>
              <a:endParaRPr lang="zh-CN" altLang="en-US" sz="2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4903518" y="3146240"/>
              <a:ext cx="3552295" cy="446276"/>
            </a:xfrm>
            <a:prstGeom prst="roundRect">
              <a:avLst/>
            </a:prstGeom>
            <a:solidFill>
              <a:srgbClr val="F8F8F8">
                <a:alpha val="12157"/>
              </a:srgbClr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3855645" y="2251801"/>
            <a:ext cx="4911813" cy="1389483"/>
            <a:chOff x="3880029" y="1800697"/>
            <a:chExt cx="4911813" cy="1389483"/>
          </a:xfrm>
        </p:grpSpPr>
        <p:sp>
          <p:nvSpPr>
            <p:cNvPr id="27" name="文本框 49"/>
            <p:cNvSpPr txBox="1"/>
            <p:nvPr/>
          </p:nvSpPr>
          <p:spPr>
            <a:xfrm>
              <a:off x="3880029" y="1800697"/>
              <a:ext cx="1800313" cy="1389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0" dirty="0" smtClean="0">
                  <a:solidFill>
                    <a:srgbClr val="F8F9FA"/>
                  </a:solidFill>
                  <a:latin typeface="方正兰亭纤黑简体" panose="03000509000000000000" pitchFamily="65" charset="-122"/>
                  <a:ea typeface="方正兰亭纤黑简体" panose="03000509000000000000" pitchFamily="65" charset="-122"/>
                </a:rPr>
                <a:t>“</a:t>
              </a:r>
              <a:endParaRPr lang="zh-CN" altLang="en-US" sz="8000" dirty="0" smtClean="0">
                <a:solidFill>
                  <a:srgbClr val="F8F9FA"/>
                </a:solidFill>
                <a:latin typeface="方正兰亭纤黑简体" panose="03000509000000000000" pitchFamily="65" charset="-122"/>
                <a:ea typeface="方正兰亭纤黑简体" panose="03000509000000000000" pitchFamily="65" charset="-122"/>
              </a:endParaRPr>
            </a:p>
          </p:txBody>
        </p:sp>
        <p:sp>
          <p:nvSpPr>
            <p:cNvPr id="28" name="文本框 51"/>
            <p:cNvSpPr txBox="1"/>
            <p:nvPr/>
          </p:nvSpPr>
          <p:spPr>
            <a:xfrm>
              <a:off x="4960449" y="1927335"/>
              <a:ext cx="3831393" cy="489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600" dirty="0" smtClean="0">
                  <a:solidFill>
                    <a:srgbClr val="F8F9FA"/>
                  </a:solidFill>
                  <a:latin typeface="思源黑体 CN Normal" pitchFamily="34" charset="-122"/>
                  <a:ea typeface="思源黑体 CN Normal" pitchFamily="34" charset="-122"/>
                </a:rPr>
                <a:t>技术服务热线：</a:t>
              </a:r>
              <a:r>
                <a:rPr lang="en-US" altLang="zh-CN" sz="2400" dirty="0" smtClean="0">
                  <a:solidFill>
                    <a:srgbClr val="F8F9FA"/>
                  </a:solidFill>
                  <a:latin typeface="思源黑体 CN Normal" pitchFamily="34" charset="-122"/>
                  <a:ea typeface="思源黑体 CN Normal" pitchFamily="34" charset="-122"/>
                </a:rPr>
                <a:t>400-638-5550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6440597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647401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6849748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7052095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7258899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7461246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7656736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7863540" y="2437800"/>
              <a:ext cx="105417" cy="102849"/>
            </a:xfrm>
            <a:prstGeom prst="rect">
              <a:avLst/>
            </a:prstGeom>
            <a:solidFill>
              <a:srgbClr val="F8F8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8065887" y="2437800"/>
              <a:ext cx="105417" cy="102849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8268234" y="2437800"/>
              <a:ext cx="105417" cy="102849"/>
            </a:xfrm>
            <a:prstGeom prst="rect">
              <a:avLst/>
            </a:prstGeom>
            <a:solidFill>
              <a:srgbClr val="F8F8F8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2" name="圆角矩形 11"/>
          <p:cNvSpPr/>
          <p:nvPr/>
        </p:nvSpPr>
        <p:spPr>
          <a:xfrm>
            <a:off x="3742349" y="3744194"/>
            <a:ext cx="1794691" cy="440872"/>
          </a:xfrm>
          <a:prstGeom prst="roundRect">
            <a:avLst/>
          </a:prstGeom>
          <a:noFill/>
          <a:ln w="127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维普资讯</a:t>
            </a:r>
            <a:endParaRPr kumimoji="1" lang="zh-CN" alt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69388" y="2522954"/>
            <a:ext cx="3570208" cy="100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kumimoji="1" lang="zh-CN" altLang="en-US" sz="6600" b="1" dirty="0" smtClean="0">
                <a:solidFill>
                  <a:schemeClr val="bg1"/>
                </a:solidFill>
              </a:rPr>
              <a:t>感谢聆听</a:t>
            </a:r>
            <a:endParaRPr kumimoji="1" lang="zh-CN" alt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圆角矩形 50"/>
          <p:cNvSpPr/>
          <p:nvPr/>
        </p:nvSpPr>
        <p:spPr>
          <a:xfrm>
            <a:off x="707155" y="4668762"/>
            <a:ext cx="4220393" cy="917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4251700" y="3824789"/>
            <a:ext cx="4220393" cy="917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Picture 2" descr="E:\VIP\市场支持\2017年市场推广道具包\公司LOGO\中文科技期刊数据库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1" y="586900"/>
            <a:ext cx="2207562" cy="203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688811" y="1003129"/>
            <a:ext cx="5707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1600" kern="0" dirty="0" smtClean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 smtClean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kern="0" dirty="0" smtClean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 smtClean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重点围绕用户界面</a:t>
            </a:r>
            <a:r>
              <a:rPr lang="zh-CN" altLang="en-US" sz="1600" kern="0" dirty="0" smtClean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体验、内部</a:t>
            </a:r>
            <a:r>
              <a:rPr lang="zh-CN" altLang="en-US" sz="1600" kern="0" dirty="0" smtClean="0">
                <a:solidFill>
                  <a:srgbClr val="029BD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逻辑管理和核心价值的明确。使中文期刊平台回归“资源保障价值”和“检索性能优化”的核心价值。</a:t>
            </a:r>
            <a:endParaRPr lang="zh-CN" altLang="en-US" sz="1600" kern="0" dirty="0" smtClean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8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平台简介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1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654795" y="2996835"/>
            <a:ext cx="4220393" cy="917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7083" y="2873959"/>
            <a:ext cx="1163001" cy="1163001"/>
            <a:chOff x="2269958" y="1776879"/>
            <a:chExt cx="953408" cy="953408"/>
          </a:xfrm>
        </p:grpSpPr>
        <p:sp>
          <p:nvSpPr>
            <p:cNvPr id="26" name="椭圆 25"/>
            <p:cNvSpPr/>
            <p:nvPr/>
          </p:nvSpPr>
          <p:spPr>
            <a:xfrm>
              <a:off x="2269958" y="1776879"/>
              <a:ext cx="953408" cy="95340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2319463" y="2130472"/>
              <a:ext cx="854398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改进</a:t>
              </a:r>
              <a:r>
                <a:rPr lang="zh-CN" altLang="en-US" sz="16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一</a:t>
              </a:r>
              <a:endPara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522974" y="3184614"/>
            <a:ext cx="3851306" cy="5416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优化用户界面体验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理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清界面的内部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逻辑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29115" y="3914082"/>
            <a:ext cx="3385255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规范检索流程，优化高级检索和检索式检索检索和输出方案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，提高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检索结果的效率和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质量 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80552" y="4758054"/>
            <a:ext cx="2919326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改善检索结果的分面聚类、排序筛选的检索逻辑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，为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用户提供更加精准信息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资源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853984" y="3701913"/>
            <a:ext cx="1163001" cy="1163001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7914371" y="4133239"/>
            <a:ext cx="104222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改进</a:t>
            </a:r>
            <a:r>
              <a:rPr lang="zh-CN" alt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二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59120" y="4545886"/>
            <a:ext cx="1163001" cy="1163001"/>
            <a:chOff x="2269958" y="1776879"/>
            <a:chExt cx="953408" cy="953408"/>
          </a:xfrm>
        </p:grpSpPr>
        <p:sp>
          <p:nvSpPr>
            <p:cNvPr id="48" name="椭圆 47"/>
            <p:cNvSpPr/>
            <p:nvPr/>
          </p:nvSpPr>
          <p:spPr>
            <a:xfrm>
              <a:off x="2269958" y="1776879"/>
              <a:ext cx="953408" cy="95340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2319462" y="2152658"/>
              <a:ext cx="854398" cy="20184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改进</a:t>
              </a:r>
              <a:r>
                <a:rPr lang="zh-CN" altLang="en-US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三</a:t>
              </a:r>
              <a:endPara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圆角矩形 51"/>
          <p:cNvSpPr/>
          <p:nvPr/>
        </p:nvSpPr>
        <p:spPr>
          <a:xfrm>
            <a:off x="4298299" y="5496718"/>
            <a:ext cx="4220393" cy="9172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575715" y="5709119"/>
            <a:ext cx="3385255" cy="5416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spcBef>
                <a:spcPct val="20000"/>
              </a:spcBef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新增用户中心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方便用户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回溯检索记录和文献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收藏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7853984" y="5373842"/>
            <a:ext cx="1163001" cy="1163001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7914371" y="5832231"/>
            <a:ext cx="104222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改进四</a:t>
            </a:r>
            <a:endParaRPr lang="en-US" sz="1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8883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平台参数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64223" y="1760545"/>
            <a:ext cx="18598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02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6422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67122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7002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7292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670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668778" y="2717238"/>
            <a:ext cx="3667292" cy="1252593"/>
            <a:chOff x="1433625" y="1662349"/>
            <a:chExt cx="4590657" cy="1567976"/>
          </a:xfrm>
        </p:grpSpPr>
        <p:sp>
          <p:nvSpPr>
            <p:cNvPr id="90" name="矩形 89"/>
            <p:cNvSpPr/>
            <p:nvPr/>
          </p:nvSpPr>
          <p:spPr>
            <a:xfrm rot="5400000">
              <a:off x="3731353" y="892887"/>
              <a:ext cx="1478036" cy="3107823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91" name="组合 116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93" name="圆角矩形 92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94" name="圆角矩形 93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核心期刊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92" name="矩形 91"/>
            <p:cNvSpPr/>
            <p:nvPr/>
          </p:nvSpPr>
          <p:spPr>
            <a:xfrm>
              <a:off x="3005009" y="1843354"/>
              <a:ext cx="2930724" cy="1386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1973</a:t>
              </a: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种</a:t>
              </a:r>
              <a:endPara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algn="ctr" defTabSz="914400">
                <a:defRPr/>
              </a:pPr>
              <a:r>
                <a:rPr lang="zh-CN" altLang="en-US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北大核心</a:t>
              </a:r>
              <a:r>
                <a:rPr lang="en-US" altLang="zh-CN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2014</a:t>
              </a:r>
              <a:r>
                <a:rPr lang="zh-CN" altLang="en-US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版</a:t>
              </a:r>
              <a:endParaRPr lang="en-US" altLang="zh-CN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68778" y="4425015"/>
            <a:ext cx="3667292" cy="1239708"/>
            <a:chOff x="1433625" y="1662349"/>
            <a:chExt cx="4590657" cy="1551846"/>
          </a:xfrm>
        </p:grpSpPr>
        <p:sp>
          <p:nvSpPr>
            <p:cNvPr id="96" name="矩形 95"/>
            <p:cNvSpPr/>
            <p:nvPr/>
          </p:nvSpPr>
          <p:spPr>
            <a:xfrm rot="5400000">
              <a:off x="3731353" y="892886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97" name="组合 123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99" name="圆角矩形 98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0" name="圆角矩形 99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文献总量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98" name="矩形 97"/>
            <p:cNvSpPr/>
            <p:nvPr/>
          </p:nvSpPr>
          <p:spPr>
            <a:xfrm>
              <a:off x="3323842" y="2091417"/>
              <a:ext cx="2395792" cy="693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0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65</a:t>
              </a:r>
              <a:r>
                <a:rPr kumimoji="0" lang="en-US" altLang="zh-CN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00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余万篇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4935231" y="1036356"/>
            <a:ext cx="3667292" cy="1239708"/>
            <a:chOff x="1433625" y="1662349"/>
            <a:chExt cx="4590657" cy="1551846"/>
          </a:xfrm>
        </p:grpSpPr>
        <p:sp>
          <p:nvSpPr>
            <p:cNvPr id="102" name="矩形 101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03" name="组合 130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05" name="圆角矩形 104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6" name="圆角矩形 105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回溯年限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04" name="矩形 103"/>
            <p:cNvSpPr/>
            <p:nvPr/>
          </p:nvSpPr>
          <p:spPr>
            <a:xfrm>
              <a:off x="2993702" y="1926683"/>
              <a:ext cx="2957548" cy="1001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1989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年</a:t>
              </a: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部分期刊回溯至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1955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年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935231" y="2694568"/>
            <a:ext cx="3667292" cy="1239708"/>
            <a:chOff x="1433625" y="1662349"/>
            <a:chExt cx="4590657" cy="1551846"/>
          </a:xfrm>
        </p:grpSpPr>
        <p:sp>
          <p:nvSpPr>
            <p:cNvPr id="108" name="矩形 107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09" name="组合 153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11" name="圆角矩形 110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12" name="圆角矩形 111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更新周期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10" name="矩形 109"/>
            <p:cNvSpPr/>
            <p:nvPr/>
          </p:nvSpPr>
          <p:spPr>
            <a:xfrm>
              <a:off x="2991596" y="1918042"/>
              <a:ext cx="2957548" cy="104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中心网站</a:t>
              </a: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每日更新</a:t>
              </a:r>
              <a:endPara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935231" y="4438463"/>
            <a:ext cx="3667292" cy="1239708"/>
            <a:chOff x="1433625" y="1662349"/>
            <a:chExt cx="4590657" cy="1551846"/>
          </a:xfrm>
        </p:grpSpPr>
        <p:sp>
          <p:nvSpPr>
            <p:cNvPr id="114" name="矩形 113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15" name="组合 159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17" name="圆角矩形 116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版权保护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16" name="矩形 115"/>
            <p:cNvSpPr/>
            <p:nvPr/>
          </p:nvSpPr>
          <p:spPr>
            <a:xfrm>
              <a:off x="2993702" y="1958217"/>
              <a:ext cx="2957548" cy="104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  严格遵守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著作权法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与期刊社签署收录协议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支付版权使用费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8778" y="1036356"/>
            <a:ext cx="3667292" cy="1239708"/>
            <a:chOff x="676855" y="1541965"/>
            <a:chExt cx="3667292" cy="1239708"/>
          </a:xfrm>
        </p:grpSpPr>
        <p:grpSp>
          <p:nvGrpSpPr>
            <p:cNvPr id="83" name="组合 82"/>
            <p:cNvGrpSpPr/>
            <p:nvPr/>
          </p:nvGrpSpPr>
          <p:grpSpPr>
            <a:xfrm>
              <a:off x="676855" y="1541965"/>
              <a:ext cx="3667292" cy="1239708"/>
              <a:chOff x="1433625" y="1662349"/>
              <a:chExt cx="4590657" cy="1551846"/>
            </a:xfrm>
          </p:grpSpPr>
          <p:sp>
            <p:nvSpPr>
              <p:cNvPr id="84" name="矩形 83"/>
              <p:cNvSpPr/>
              <p:nvPr/>
            </p:nvSpPr>
            <p:spPr>
              <a:xfrm rot="5400000">
                <a:off x="3731353" y="892887"/>
                <a:ext cx="1478036" cy="3107822"/>
              </a:xfrm>
              <a:prstGeom prst="rect">
                <a:avLst/>
              </a:prstGeom>
              <a:solidFill>
                <a:srgbClr val="02AFF3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grpSp>
            <p:nvGrpSpPr>
              <p:cNvPr id="85" name="组合 68"/>
              <p:cNvGrpSpPr/>
              <p:nvPr/>
            </p:nvGrpSpPr>
            <p:grpSpPr>
              <a:xfrm>
                <a:off x="1433625" y="1662349"/>
                <a:ext cx="1551622" cy="1551846"/>
                <a:chOff x="1303009" y="1641021"/>
                <a:chExt cx="1471451" cy="1471664"/>
              </a:xfrm>
            </p:grpSpPr>
            <p:sp>
              <p:nvSpPr>
                <p:cNvPr id="87" name="圆角矩形 86"/>
                <p:cNvSpPr/>
                <p:nvPr/>
              </p:nvSpPr>
              <p:spPr>
                <a:xfrm>
                  <a:off x="1303009" y="1641021"/>
                  <a:ext cx="1471451" cy="1471451"/>
                </a:xfrm>
                <a:prstGeom prst="roundRect">
                  <a:avLst>
                    <a:gd name="adj" fmla="val 9690"/>
                  </a:avLst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65000"/>
                      </a:sysClr>
                    </a:gs>
                    <a:gs pos="74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27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88" name="圆角矩形 87"/>
                <p:cNvSpPr/>
                <p:nvPr/>
              </p:nvSpPr>
              <p:spPr>
                <a:xfrm>
                  <a:off x="1339538" y="1677192"/>
                  <a:ext cx="1434922" cy="1435493"/>
                </a:xfrm>
                <a:prstGeom prst="roundRect">
                  <a:avLst>
                    <a:gd name="adj" fmla="val 9690"/>
                  </a:avLst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79000">
                      <a:sysClr val="window" lastClr="FFFFFF">
                        <a:lumMod val="85000"/>
                      </a:sysClr>
                    </a:gs>
                    <a:gs pos="63000">
                      <a:srgbClr val="E9E9E9"/>
                    </a:gs>
                    <a:gs pos="95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2F2F2">
                          <a:lumMod val="25000"/>
                        </a:srgbClr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+mn-cs"/>
                    </a:rPr>
                    <a:t>期刊总量</a:t>
                  </a:r>
                  <a:endParaRPr kumimoji="0" lang="zh-CN" alt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</p:grpSp>
        <p:sp>
          <p:nvSpPr>
            <p:cNvPr id="40" name="矩形 39"/>
            <p:cNvSpPr/>
            <p:nvPr/>
          </p:nvSpPr>
          <p:spPr>
            <a:xfrm>
              <a:off x="2024153" y="1737741"/>
              <a:ext cx="2157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14600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余种</a:t>
              </a: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其中现刊</a:t>
              </a: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9400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余种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42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参数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2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14"/>
          <p:cNvGrpSpPr/>
          <p:nvPr/>
        </p:nvGrpSpPr>
        <p:grpSpPr>
          <a:xfrm>
            <a:off x="490816" y="1051997"/>
            <a:ext cx="8186773" cy="1024204"/>
            <a:chOff x="1433625" y="1662349"/>
            <a:chExt cx="10889844" cy="1551846"/>
          </a:xfrm>
        </p:grpSpPr>
        <p:sp>
          <p:nvSpPr>
            <p:cNvPr id="65" name="矩形 64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66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68" name="圆角矩形 67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学科分类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3323841" y="1843080"/>
              <a:ext cx="8499693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医药卫生、农业科学、机械工程、自动化与计算机技术、化学工程、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经济管理、政治法律、哲学宗教、文学艺术等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35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个学科大类，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457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个学科小类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0" name="组合 14"/>
          <p:cNvGrpSpPr/>
          <p:nvPr/>
        </p:nvGrpSpPr>
        <p:grpSpPr>
          <a:xfrm>
            <a:off x="490816" y="2419115"/>
            <a:ext cx="8186773" cy="1024204"/>
            <a:chOff x="1433625" y="1662349"/>
            <a:chExt cx="10889844" cy="1551846"/>
          </a:xfrm>
        </p:grpSpPr>
        <p:sp>
          <p:nvSpPr>
            <p:cNvPr id="71" name="矩形 70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72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74" name="圆角矩形 73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75" name="圆角矩形 74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检索方式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3323841" y="1843080"/>
              <a:ext cx="8499693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基本检索、高级检索、检索式</a:t>
              </a: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检索、</a:t>
              </a:r>
              <a:r>
                <a:rPr lang="zh-CN" altLang="en-US" sz="15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期刊检索、作者检索、机构检索、主题检索、基金</a:t>
              </a: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检索</a:t>
              </a:r>
              <a:endParaRPr lang="en-US" altLang="zh-CN" sz="15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lvl="0" algn="ctr" defTabSz="914400">
                <a:defRPr/>
              </a:pPr>
              <a:r>
                <a:rPr lang="en-US" altLang="zh-CN" sz="20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zh-CN" altLang="en-US" sz="20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大检索方式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6" name="组合 14"/>
          <p:cNvGrpSpPr/>
          <p:nvPr/>
        </p:nvGrpSpPr>
        <p:grpSpPr>
          <a:xfrm>
            <a:off x="490816" y="3798933"/>
            <a:ext cx="8186773" cy="1024204"/>
            <a:chOff x="1433625" y="1662349"/>
            <a:chExt cx="10889844" cy="1551846"/>
          </a:xfrm>
        </p:grpSpPr>
        <p:sp>
          <p:nvSpPr>
            <p:cNvPr id="77" name="矩形 76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78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80" name="圆角矩形 79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81" name="圆角矩形 80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著录标准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79" name="矩形 78"/>
            <p:cNvSpPr/>
            <p:nvPr/>
          </p:nvSpPr>
          <p:spPr>
            <a:xfrm>
              <a:off x="2853263" y="1846053"/>
              <a:ext cx="9327368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中国图书馆分类法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检索期刊条目著录规则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、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文献主题标引规则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文后参考文献著录规则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 (GB/T 7714-2005) 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，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严格人工质检，著录错误率≤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0.0003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2" name="组合 14"/>
          <p:cNvGrpSpPr/>
          <p:nvPr/>
        </p:nvGrpSpPr>
        <p:grpSpPr>
          <a:xfrm>
            <a:off x="490816" y="5167545"/>
            <a:ext cx="8186773" cy="1024204"/>
            <a:chOff x="1433625" y="1662349"/>
            <a:chExt cx="10889844" cy="1551846"/>
          </a:xfrm>
        </p:grpSpPr>
        <p:sp>
          <p:nvSpPr>
            <p:cNvPr id="83" name="矩形 82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85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91" name="圆角矩形 90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95" name="圆角矩形 94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技术标准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89" name="矩形 88"/>
            <p:cNvSpPr/>
            <p:nvPr/>
          </p:nvSpPr>
          <p:spPr>
            <a:xfrm>
              <a:off x="2853264" y="1894863"/>
              <a:ext cx="9327369" cy="111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采用百度、淘宝等大型企业共同采用的</a:t>
              </a:r>
              <a:r>
                <a:rPr kumimoji="0" lang="en-US" altLang="zh-CN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Hadoop</a:t>
              </a: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架构体系</a:t>
              </a:r>
              <a:endPara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高可靠性、高扩展性、高效性、高容错性，支持云服务架构</a:t>
              </a:r>
              <a:endPara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同时支持 </a:t>
              </a:r>
              <a:r>
                <a:rPr kumimoji="0" lang="en-US" altLang="zh-CN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Openurl</a:t>
              </a: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国际标准协议，可为客户单位提供异构数据库的开放链接增值服务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29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参数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2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六大功能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03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4258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45482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48381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5128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6666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2867</TotalTime>
  <Words>3684</Words>
  <Application>Microsoft Office PowerPoint</Application>
  <PresentationFormat>全屏显示(4:3)</PresentationFormat>
  <Paragraphs>379</Paragraphs>
  <Slides>45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5" baseType="lpstr">
      <vt:lpstr>Arial</vt:lpstr>
      <vt:lpstr>宋体</vt:lpstr>
      <vt:lpstr>Calibri</vt:lpstr>
      <vt:lpstr>方正兰亭纤黑简体</vt:lpstr>
      <vt:lpstr>经典美黑简</vt:lpstr>
      <vt:lpstr>思源黑体 CN Normal</vt:lpstr>
      <vt:lpstr>Impact</vt:lpstr>
      <vt:lpstr>微软雅黑</vt:lpstr>
      <vt:lpstr>方正兰亭超细黑简体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mayo</dc:creator>
  <cp:lastModifiedBy>PC</cp:lastModifiedBy>
  <cp:revision>311</cp:revision>
  <dcterms:created xsi:type="dcterms:W3CDTF">2015-04-26T00:57:12Z</dcterms:created>
  <dcterms:modified xsi:type="dcterms:W3CDTF">2018-10-16T06:48:55Z</dcterms:modified>
</cp:coreProperties>
</file>