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27"/>
  </p:notesMasterIdLst>
  <p:sldIdLst>
    <p:sldId id="368" r:id="rId4"/>
    <p:sldId id="1297" r:id="rId5"/>
    <p:sldId id="2147482174" r:id="rId6"/>
    <p:sldId id="2147482191" r:id="rId7"/>
    <p:sldId id="2147482068" r:id="rId8"/>
    <p:sldId id="2147482192" r:id="rId9"/>
    <p:sldId id="2147482193" r:id="rId10"/>
    <p:sldId id="2147482194" r:id="rId11"/>
    <p:sldId id="2147482195" r:id="rId12"/>
    <p:sldId id="2147482196" r:id="rId13"/>
    <p:sldId id="2147482197" r:id="rId14"/>
    <p:sldId id="2147482198" r:id="rId15"/>
    <p:sldId id="259" r:id="rId16"/>
    <p:sldId id="369" r:id="rId17"/>
    <p:sldId id="257" r:id="rId18"/>
    <p:sldId id="372" r:id="rId19"/>
    <p:sldId id="273" r:id="rId20"/>
    <p:sldId id="312" r:id="rId21"/>
    <p:sldId id="305" r:id="rId22"/>
    <p:sldId id="306" r:id="rId23"/>
    <p:sldId id="371" r:id="rId24"/>
    <p:sldId id="373" r:id="rId25"/>
    <p:sldId id="31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70927-7474-4E0A-A1AF-6BEB8867A2FD}" v="1" dt="2025-09-29T03:15:1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Hu" userId="f65d0494-74bf-45ad-aea5-2fa14286ad6a" providerId="ADAL" clId="{38498B4A-F84C-453C-BFC2-D696C509F869}"/>
    <pc:docChg chg="addSld modSld">
      <pc:chgData name="Ying Hu" userId="f65d0494-74bf-45ad-aea5-2fa14286ad6a" providerId="ADAL" clId="{38498B4A-F84C-453C-BFC2-D696C509F869}" dt="2025-09-29T03:15:15.023" v="0"/>
      <pc:docMkLst>
        <pc:docMk/>
      </pc:docMkLst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0" sldId="1297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172875627" sldId="2147482068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2548428543" sldId="2147482174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3880349155" sldId="2147482191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2590989258" sldId="2147482192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930864173" sldId="2147482193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1306039450" sldId="2147482194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429218304" sldId="2147482195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3610953916" sldId="2147482196"/>
        </pc:sldMkLst>
      </pc:sldChg>
      <pc:sldChg chg="add">
        <pc:chgData name="Ying Hu" userId="f65d0494-74bf-45ad-aea5-2fa14286ad6a" providerId="ADAL" clId="{38498B4A-F84C-453C-BFC2-D696C509F869}" dt="2025-09-29T03:15:15.023" v="0"/>
        <pc:sldMkLst>
          <pc:docMk/>
          <pc:sldMk cId="895642926" sldId="2147482197"/>
        </pc:sldMkLst>
      </pc:sldChg>
      <pc:sldChg chg="add modTransition">
        <pc:chgData name="Ying Hu" userId="f65d0494-74bf-45ad-aea5-2fa14286ad6a" providerId="ADAL" clId="{38498B4A-F84C-453C-BFC2-D696C509F869}" dt="2025-09-29T03:15:15.023" v="0"/>
        <pc:sldMkLst>
          <pc:docMk/>
          <pc:sldMk cId="1178804207" sldId="21474821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DF5DC-20A9-4DDD-A4BC-C1468389BAD1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38DF-0868-4CEE-A97C-EC20482A5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DDA6861-90A5-3513-073E-275FEEC95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F69F92C-1B8A-17E5-8047-37F1F6701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B793952-112E-1687-21A0-ADAB21C60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D07FF-37EB-4BDD-AF68-CAF4DE8E47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77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9F98-6421-A5E3-54D5-3860D8078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AE9709-9DE2-19FF-2398-B9DBB380F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B9E3F-F45C-7ECA-316B-9890DD5CE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A70F-80F5-FC43-2200-2E9E3F144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9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A4D54-5ACB-2D0A-FA46-B487DA440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A8DC6-9F44-F19F-AEC5-337F90E37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AFCD8-44C4-C52E-2608-A2C4F349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5016A-DF54-F831-E6EE-B378876FE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7E92-2210-FFF3-F1E7-4C8D21019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47FD3-E683-583A-E1DE-8B13FF608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B0D77-FB38-6BFC-F68F-B682DB28F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2F03F-8A89-02E8-18F7-4DB6C9D9E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2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7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45CF-F718-6517-769F-F0640DD80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9E318-2199-97E3-AAA8-FDA33799D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1DE-E853-2C94-C826-F14710C9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7ABD-18C2-739F-7712-6C22B3E2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CDF7-5D70-7900-08A5-E10F9AA6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58AD-B30C-89F7-6996-0683B939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C898C-948D-629F-D2B4-A177F1297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FC8B-3B23-A894-1512-3ABED604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1BD29-342A-D106-5EC7-941CD5FB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EC742-426B-1ADA-A611-A0780B86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3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93A12-9109-31B7-0CAD-0DD1F9263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2743D-E843-3AC9-5A8D-D3D032E4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652A6-0E31-6419-7C49-5877D06F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102F7-838F-135D-BC0F-9B9373FB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FE197-C65A-9B02-6C5D-1B96D3E3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48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0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9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4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F5A6-D0FD-6CEE-DDE5-9EFE6038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5A58-D171-1714-4AEE-B7F078FB1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F69F4-36B5-C5CE-C741-E2F1BA14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7231-2BB4-A96D-FB14-1AC3939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06048-1D70-7EB1-9FF6-23D6F7C9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68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6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1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5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89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6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9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3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B52A-4527-1D21-4EB9-DC6BC767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E06FC-41FA-30F5-BEEA-35719DA56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8244C-04FA-2C3B-0F90-89733B67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8BF52-613C-1979-C8B1-F33FFDF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FEB24-EDB5-B857-EDA0-38C29DA1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91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9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3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9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25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64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8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81AF-0FAA-CC9C-3D72-0CDA43EB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0244-325F-4AA5-177B-28C9C6A0F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48D74-B317-4182-D086-9BFEDD089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AF929-DD20-7C51-4D03-602859D8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C8C1C-EC32-F626-E06E-145E566A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FBEA-AED0-C87C-7645-A8BB34A7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1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5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4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0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8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3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2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A146-BD94-8C59-50FC-1B607BA3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0FA6-7BB5-3ED9-C6E9-47487C92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43D94-E756-94BA-14AF-5E75233B6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A1685-EE3F-E200-1E15-8D697DF2D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24EA1-5207-1060-333F-F4773840D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79D4B-F1BE-1D55-B801-7DE28ADB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9C83F-9E41-91F3-40BA-FFA6FF2E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3D8B3-235D-173A-719F-360179EA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4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7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2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4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7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5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4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4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9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4DF2-823E-B2EC-8F4C-B8E4BE36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8BDFA-0A2D-8B68-9AAA-277B0C2E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877B9-F798-090B-F723-3A6ACC4E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50DCF-49DB-AEDD-7B6D-A881AD57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025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0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0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2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2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0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88D7D-83C8-4510-9158-4410E38D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6A38B-4D23-1F82-B94B-D3A64F3C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E0CC7-30B1-6CD7-E026-EF38A3B2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11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0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B5D0BFE4-79ED-42A1-AE58-95BB3601EA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6A5BBD5-6C0E-4CD8-A9B6-0404B01084A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6FF29E4-BF0F-4AF0-B087-7CE46179C6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BF4AD6F-0A2F-47E3-B492-B4D4C456B27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297F9-6A90-4CBE-8E9B-A286CCB7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19E0E911-70BF-4C77-9649-2C2942B62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3CC917-0C12-4B4A-A279-A27506C56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143AD3-37C6-4337-AF66-654933F30A5D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D27C9-A87E-45CB-A593-604C31F3DEC3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B278C590-B149-49CD-99CB-F69F25DB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56439787-190F-4945-B3DB-58F8583C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E7CB3A24-BD52-464A-8FB6-EE794E96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04199-4B77-4BED-B313-F45610D49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07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AAF3-43DC-4ABF-AEBD-375C2903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8050-E92A-485F-837C-8ECCA80F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A399-6B7A-404B-9166-2E317132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D44E-A252-4809-B9EE-21184BA28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028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5570F729-9C83-451A-A446-EEEA7BBF82B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FD2697E-A090-48B7-9A26-068EDA6559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A77D0518-50CC-4CAE-808D-345F5D2C8AD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FF393DE-DEC1-4019-9B36-178F521835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DBC7281-2236-43C0-A302-F29AB65196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86F02E0D-E3AF-4F63-A0B0-3ECDFB1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B558B-637C-4131-A326-FBCAA7EAA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968F7-F909-44A7-93B6-2076088A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8657BA6-EDA1-48D2-A0E5-54C334DC2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F72E6F-7210-4B04-94B3-E47CD492FFB4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2AE774-7AB6-4BBD-8DC8-E1034234ED8D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C792E78-0F21-4B66-AF01-FDF0B0C3F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7A44AED-2788-4BB0-9ADB-F4146C96CF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EB5D2F5-FD1D-4663-80A3-8BD69D5C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6ECD-B716-40A0-9ADE-13D7279FB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1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DD3FFB33-9238-4BC0-89CD-048C0EA10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2B8AE3-689D-42B3-A38F-9AF9F967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9E2381-DC19-4EB4-806C-CCD9F027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A8232F-60F6-4DD9-AAC0-8D0B839D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DBC8-BE6E-4B0E-B550-FF8F73066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6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4B301558-ECD6-4234-911F-6173B2EA11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60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0534B40-0390-4672-99B3-22D912534C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0623A5B-DC63-4FBA-9CC1-60A0443506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930C44D-5C55-441E-B006-792FE4DBE65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322EE618-2F39-4575-BF77-230F7B19FB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2CD001-00B3-4369-AD65-311F4CC9F290}"/>
              </a:ext>
            </a:extLst>
          </p:cNvPr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158FF-848C-4983-AECE-1574A6BA1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113CD445-9E71-4AFF-8810-3F6EECBA2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2700CE-953A-4B4D-A80B-D64942868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1FD5F2-6BCA-489D-80F6-33F27532AD2F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80FC39-35D9-4894-BD80-6972EE423973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5D07A067-EACE-4066-83C5-62816C69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815688CB-A2BF-4588-97B5-D439F13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14324C7-88E5-4EEC-B63D-A2F0AD7C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DB5B-38F6-48D2-8560-F77556190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13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821CA-6675-4AE3-84FA-3D95CA26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5525A-BBF3-4BBD-96D9-9FD04185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196E-A967-47CA-93C5-8A87A605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91FA-3D82-4B54-9700-601ACA1C8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96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C231651F-5913-481F-A861-DD925AE4BD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8BE1A7F5-8D4D-490B-AE45-2DC9597C26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DF912168-0DCD-4386-AF79-5DFD3DC651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9ED46A1-D2E0-483E-B9F8-BD46788638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2F92BE-5AE2-4760-87F1-7F1CFC22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5371B-6147-4BA1-A1DA-728FB9E4B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50B449B-5A9F-4B71-9204-CEDEBB20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E96826C-A1AF-42B5-B0DC-8A41C9AE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80FD238-B6B6-46A9-8A8B-C2BFB5DF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23365C-66F4-446C-BD36-60E020D9A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261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78185C-239F-4C22-A6BA-3BAE13E6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A5BFEFE-22CE-4E81-94E5-42BEAAEE32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DA57DE4-E42C-4B90-9793-DE804CACB8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FE11776F-7507-475E-B0DF-568BC829CE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31B2B00-0AB9-438E-99B2-06F32FF1EA8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4E296-6D3A-43C6-9455-72DC8FA53132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D6568-0320-4050-9208-8C601AA3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BB6323E-5E56-4AE5-B47B-D2EB9BE71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6810DE-00A0-4CB4-AEFB-55B9BACE5415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DB1E89-2FF7-4AC5-9207-7A196BC7C7DC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9A1025-A01A-4A4B-BCE2-62E61F3F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52D9B96-CC47-484D-A0E6-471D4C471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2FDD-FA61-4B16-9399-CE76DDBF1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4172B6A0-800E-48B8-AA3B-DFDB0867CC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7FA2FC9-D9A4-4227-B6D1-1144E377F9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7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76AC600-E9AE-416A-A639-AA163F35B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E64A15A-9398-4B89-B7A5-5331A1EB29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01152F0-22BA-430A-9D69-AE7875D0C8A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CBC71EBA-992B-47F1-B234-05F977E9949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5E2C464A-050B-4E55-A118-6C926E18E7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93D50-11E5-47B2-93D9-4020B8BAB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6B632-6D65-4022-92B5-4B3B1438FD7D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F8C53-F251-464C-BB8E-8BAC17CC5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133626-7773-4764-B166-E7A09DB2D2CF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F52B8A-25A2-4529-913D-BC48D32E92D4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4EB03B-EAAE-4823-B3F0-AEDE138C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FEEF0C1-0B07-4906-B944-6C4217271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01DC-6EE1-444A-A976-35EDE2B04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B8539E45-DC9B-45B6-8571-21513B87585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15B5482-9436-4498-86D9-31908BD554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9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63B0-219C-37A0-06A3-52048622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BA1B-CCC6-B1D5-0D98-D8C9304F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E98A-A95D-8CEC-7211-BCD0B533F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B882-CFA8-9D92-B16C-926A862B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E455B-BE92-7048-129B-43D1F9B9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26C9F-0483-B268-3099-DAC744B3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0775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8CE6-F578-4804-A5C2-BCADAEC4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ED69-A681-421D-B3BA-2EE6657E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484BD-C5DF-4C3C-B284-95B3D25B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B70B-C31C-45E7-A022-75489427B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D4D4584F-F7E9-4CD1-B30D-80263CF660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8AD7CAB-ED84-4119-BCD0-C41EDC6247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CD9C6340-C19B-4064-8573-97FA55F0710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A4F6124-22C2-4F5E-905F-8614F01DB1B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7019A-1447-4DFD-A925-4BFB3A32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A6774-7222-45B2-A533-B789AF95F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35B4B2C6-CBAD-4D6E-80FE-93B451ADAE3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D83E3B-647C-4CCB-A2DD-5BBDCF44C210}"/>
              </a:ext>
            </a:extLst>
          </p:cNvPr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5D7810-0B71-4AC7-9537-8C2BDB3B388F}"/>
              </a:ext>
            </a:extLst>
          </p:cNvPr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95B36F-B6E9-44E4-8F61-C0AE5BF32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191D-E022-478F-9C12-EA98EF299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BC945B6-8B37-4649-88E2-4922BB26FE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509CF4F-D4B1-4682-B62E-9403FE2519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97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6B37-C0B3-D7F9-AE30-DBEB9F9F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0CCB8-5850-A693-4932-8A34DED0E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9D13F-27D0-E13A-C872-B1F551441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72F4-9938-46AB-2FE3-81165A65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3AB3F-0371-778D-9B20-CEE028B3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077F0-BC70-BA7A-FF09-B5E51D63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2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0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088E8-DAC5-1A83-0438-0B0693D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D47B7-E890-FF06-0AED-CB96738FB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ED60-447F-644F-C7F3-4595F7CC4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F4E78-5AB6-479A-8433-68E3295F9550}" type="datetimeFigureOut">
              <a:rPr lang="zh-CN" altLang="en-US" smtClean="0"/>
              <a:t>2025/9/29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E0FA-D8B5-4EE4-33A4-C631DAF8B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05D01-81BF-F177-E359-3B7FF137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40638-F11F-4D7D-92A3-81D7EC3F9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EB9231EE-AB72-4987-9A14-240B2C8ACF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4D5C4FA9-8D2D-47DB-850D-4B38D9A892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D944DEE1-9D9F-4573-84F5-5AA24F4683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46591E78-B206-4D6C-B307-67CDDA649B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1028A5-F958-45FA-AF77-CD577F6E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3A92399-F62A-4563-B501-440EB5BF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405F6-FDFB-4FFD-940D-29E2C898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B134C-9278-43D6-B905-7855A6DA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EFF8D8B-FD99-49D4-A220-DE77F66C8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85CB2-8A24-4F5F-B97E-AB11BFA2C061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9AA366-9A75-4C8B-BD8A-C0CAC9C73D33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sz="260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75565DF-A140-4322-B9B7-4DF49B70E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B5792C6A-1D28-412B-A48F-208283B3B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8AE7EA45-66BC-46E6-9EB6-D09D589C9B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5D77D5A8-7C79-478E-BA3D-A9C69ABCF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>
            <a:extLst>
              <a:ext uri="{FF2B5EF4-FFF2-40B4-BE49-F238E27FC236}">
                <a16:creationId xmlns:a16="http://schemas.microsoft.com/office/drawing/2014/main" id="{782F31E9-4923-4145-B6B5-F33FAB082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article/Using-the-Dashboard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n office&#10;&#10;Description automatically generated with medium confidence">
            <a:extLst>
              <a:ext uri="{FF2B5EF4-FFF2-40B4-BE49-F238E27FC236}">
                <a16:creationId xmlns:a16="http://schemas.microsoft.com/office/drawing/2014/main" id="{A02BCA82-B175-4B6A-9388-CE6FE74F2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43" y="615130"/>
            <a:ext cx="11447911" cy="58509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B97813-2F56-2D41-BD15-A67F41F26342}"/>
              </a:ext>
            </a:extLst>
          </p:cNvPr>
          <p:cNvSpPr/>
          <p:nvPr/>
        </p:nvSpPr>
        <p:spPr>
          <a:xfrm>
            <a:off x="372043" y="691311"/>
            <a:ext cx="6569084" cy="584113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C9B43F-8551-EB4F-B5C4-74BAC0DC8C92}"/>
              </a:ext>
            </a:extLst>
          </p:cNvPr>
          <p:cNvSpPr/>
          <p:nvPr/>
        </p:nvSpPr>
        <p:spPr>
          <a:xfrm>
            <a:off x="372043" y="615129"/>
            <a:ext cx="6569084" cy="585098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1DC518-33F2-D748-892F-A9CC29BED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05" y="1224166"/>
            <a:ext cx="3534641" cy="7517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61A77-34E6-5235-4B1A-25A42D7F9594}"/>
              </a:ext>
            </a:extLst>
          </p:cNvPr>
          <p:cNvSpPr/>
          <p:nvPr/>
        </p:nvSpPr>
        <p:spPr>
          <a:xfrm rot="16200000">
            <a:off x="5913119" y="-5215526"/>
            <a:ext cx="365760" cy="1144791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38B304E-A707-FC0D-87A0-A4E8D029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5490"/>
            <a:ext cx="7399284" cy="21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</a:rPr>
              <a:t>Business Searching Interface</a:t>
            </a:r>
            <a:r>
              <a:rPr lang="en-US" altLang="en-US" sz="3600" dirty="0"/>
              <a:t> </a:t>
            </a:r>
          </a:p>
          <a:p>
            <a:pPr algn="ctr">
              <a:lnSpc>
                <a:spcPct val="200000"/>
              </a:lnSpc>
            </a:pPr>
            <a:r>
              <a:rPr lang="zh-CN" altLang="en-US" sz="3600" dirty="0"/>
              <a:t>使用指南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686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6278-DF11-860C-7ABC-6BD73040A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725573ED-86AB-503B-BD53-F3EB79946C12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78CE7-ED15-BB47-3E32-CE623D113DB7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3F9F06-BA78-AF2E-5EFA-D06613EA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68313"/>
            <a:ext cx="11223625" cy="728891"/>
          </a:xfrm>
        </p:spPr>
        <p:txBody>
          <a:bodyPr/>
          <a:lstStyle/>
          <a:p>
            <a:r>
              <a:rPr lang="en-US" sz="3300" dirty="0"/>
              <a:t>Academy of Management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769D27E-2FE2-0AC0-BE9D-672957D9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197204"/>
            <a:ext cx="6189989" cy="435133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作为美国管理学会（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Academy of Management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）旗下所有期刊的机构电子期刊平台，收录包括</a:t>
            </a:r>
            <a:r>
              <a:rPr lang="en-US" sz="2400" b="1" dirty="0">
                <a:latin typeface="思源黑体 CN Normal" panose="020B0400000000000000" pitchFamily="34" charset="-122"/>
                <a:ea typeface="思源黑体" panose="020B050000000000000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Academy of Management Discoveries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Academy of Management Journal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Academy of Management </a:t>
            </a:r>
            <a:b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</a:b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Learning &amp; Education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Academy of Management Perspectives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Academy of Management Review</a:t>
            </a:r>
          </a:p>
          <a:p>
            <a:pPr>
              <a:spcBef>
                <a:spcPts val="1200"/>
              </a:spcBef>
            </a:pPr>
            <a:r>
              <a:rPr lang="en-US" sz="2400" i="1" dirty="0">
                <a:latin typeface="思源黑体 CN Normal" panose="020B0400000000000000" pitchFamily="34" charset="-122"/>
                <a:ea typeface="思源黑体" panose="020B0500000000000000"/>
              </a:rPr>
              <a:t>Annals of the Academy of Management</a:t>
            </a:r>
          </a:p>
          <a:p>
            <a:pPr>
              <a:spcBef>
                <a:spcPts val="1200"/>
              </a:spcBef>
            </a:pPr>
            <a:endParaRPr lang="en-US" sz="2100" i="1" dirty="0"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pic>
        <p:nvPicPr>
          <p:cNvPr id="8" name="Picture 7" descr="A green cover with white text&#10;&#10;Description automatically generated">
            <a:extLst>
              <a:ext uri="{FF2B5EF4-FFF2-40B4-BE49-F238E27FC236}">
                <a16:creationId xmlns:a16="http://schemas.microsoft.com/office/drawing/2014/main" id="{1BE05390-9CD9-60E8-FEDF-B87AC3289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" t="1045" r="812" b="709"/>
          <a:stretch/>
        </p:blipFill>
        <p:spPr>
          <a:xfrm>
            <a:off x="7180599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3" name="Picture 12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D159A9FB-6B0F-BF0E-04F7-4225E047B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9" t="1877" r="1998" b="979"/>
          <a:stretch/>
        </p:blipFill>
        <p:spPr>
          <a:xfrm>
            <a:off x="7180599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5" name="Picture 14" descr="A yellow cover with white text&#10;&#10;Description automatically generated">
            <a:extLst>
              <a:ext uri="{FF2B5EF4-FFF2-40B4-BE49-F238E27FC236}">
                <a16:creationId xmlns:a16="http://schemas.microsoft.com/office/drawing/2014/main" id="{B19B43A6-2F3F-0812-A63F-1BB18A782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" t="1534" r="1521" b="1201"/>
          <a:stretch/>
        </p:blipFill>
        <p:spPr>
          <a:xfrm>
            <a:off x="9598298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7" name="Picture 16" descr="A red book cover with white text&#10;&#10;Description automatically generated">
            <a:extLst>
              <a:ext uri="{FF2B5EF4-FFF2-40B4-BE49-F238E27FC236}">
                <a16:creationId xmlns:a16="http://schemas.microsoft.com/office/drawing/2014/main" id="{F3483A72-2AFE-BF2F-6735-4C4EFCC2E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2" t="1383" r="744" b="1383"/>
          <a:stretch/>
        </p:blipFill>
        <p:spPr>
          <a:xfrm>
            <a:off x="9598298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109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B9EF-E32C-5C73-ACCB-3B85211D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05" y="279183"/>
            <a:ext cx="11840334" cy="11287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b="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 </a:t>
            </a:r>
            <a:r>
              <a:rPr lang="zh-CN" altLang="en-US" sz="2400" b="0" dirty="0">
                <a:latin typeface="思源黑体 CN Normal" panose="020B0400000000000000" pitchFamily="34" charset="-122"/>
                <a:ea typeface="思源黑体" panose="020B0500000000000000"/>
              </a:rPr>
              <a:t>作为运筹学与管理科学学会（</a:t>
            </a:r>
            <a:r>
              <a:rPr lang="en-US" altLang="zh-CN" sz="2400" b="0" dirty="0">
                <a:latin typeface="思源黑体 CN Normal" panose="020B0400000000000000" pitchFamily="34" charset="-122"/>
                <a:ea typeface="思源黑体" panose="020B0500000000000000"/>
              </a:rPr>
              <a:t>INFORMS</a:t>
            </a:r>
            <a:r>
              <a:rPr lang="zh-CN" altLang="en-US" sz="2400" b="0" dirty="0">
                <a:latin typeface="思源黑体 CN Normal" panose="020B0400000000000000" pitchFamily="34" charset="-122"/>
                <a:ea typeface="思源黑体" panose="020B0500000000000000"/>
              </a:rPr>
              <a:t>）旗下</a:t>
            </a:r>
            <a:r>
              <a:rPr lang="en-US" altLang="zh-CN" sz="2400" b="0" dirty="0">
                <a:latin typeface="思源黑体 CN Normal" panose="020B0400000000000000" pitchFamily="34" charset="-122"/>
                <a:ea typeface="思源黑体" panose="020B0500000000000000"/>
              </a:rPr>
              <a:t>17</a:t>
            </a:r>
            <a:r>
              <a:rPr lang="zh-CN" altLang="en-US" sz="2400" b="0" dirty="0">
                <a:latin typeface="思源黑体 CN Normal" panose="020B0400000000000000" pitchFamily="34" charset="-122"/>
                <a:ea typeface="思源黑体" panose="020B0500000000000000"/>
              </a:rPr>
              <a:t>种期刊的机构电子期刊平台，具体包括：</a:t>
            </a:r>
            <a:endParaRPr lang="en-US" sz="2400" dirty="0">
              <a:solidFill>
                <a:schemeClr val="accent2"/>
              </a:solidFill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9623-2143-B369-926F-4D720FC38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88" y="1478878"/>
            <a:ext cx="3883630" cy="4535487"/>
          </a:xfrm>
        </p:spPr>
        <p:txBody>
          <a:bodyPr numCol="1"/>
          <a:lstStyle/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Analysis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Systems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Applied Analytics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Computing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Data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Journal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Optimization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Transactions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Education</a:t>
            </a:r>
          </a:p>
          <a:p>
            <a:pPr>
              <a:spcBef>
                <a:spcPts val="900"/>
              </a:spcBef>
            </a:pPr>
            <a:endParaRPr lang="en-US" sz="22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DF6974-B1F3-6514-A622-65CD6BE4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8669" y="1479011"/>
            <a:ext cx="3884096" cy="453545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&amp; Service Operations Management 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of </a:t>
            </a:r>
            <a:b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Research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Systems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Science</a:t>
            </a:r>
          </a:p>
          <a:p>
            <a:pPr>
              <a:spcBef>
                <a:spcPts val="900"/>
              </a:spcBef>
            </a:pPr>
            <a:r>
              <a:rPr lang="en-US" sz="2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Science</a:t>
            </a:r>
          </a:p>
        </p:txBody>
      </p:sp>
      <p:pic>
        <p:nvPicPr>
          <p:cNvPr id="5122" name="Picture 2" descr="Current Issue | Management Science">
            <a:extLst>
              <a:ext uri="{FF2B5EF4-FFF2-40B4-BE49-F238E27FC236}">
                <a16:creationId xmlns:a16="http://schemas.microsoft.com/office/drawing/2014/main" id="{AEE454FA-30E9-44E1-1330-A06AC073C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" t="1536" r="1507" b="1478"/>
          <a:stretch/>
        </p:blipFill>
        <p:spPr bwMode="auto">
          <a:xfrm>
            <a:off x="7787475" y="1597025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ganization Science Journal - Organization Science">
            <a:extLst>
              <a:ext uri="{FF2B5EF4-FFF2-40B4-BE49-F238E27FC236}">
                <a16:creationId xmlns:a16="http://schemas.microsoft.com/office/drawing/2014/main" id="{7F05E0B4-3B69-4779-B6CD-3CC1BC68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5" t="1915" r="1915" b="1915"/>
          <a:stretch/>
        </p:blipFill>
        <p:spPr bwMode="auto">
          <a:xfrm>
            <a:off x="7787476" y="4244456"/>
            <a:ext cx="1882914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perations Research: Vol 7, No 1">
            <a:extLst>
              <a:ext uri="{FF2B5EF4-FFF2-40B4-BE49-F238E27FC236}">
                <a16:creationId xmlns:a16="http://schemas.microsoft.com/office/drawing/2014/main" id="{FEAF3EBB-EEBE-1BFD-9BA0-95D2DAEF3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" t="1588" r="1645" b="1702"/>
          <a:stretch/>
        </p:blipFill>
        <p:spPr bwMode="auto">
          <a:xfrm>
            <a:off x="9824899" y="1595535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rketing Science cover image">
            <a:extLst>
              <a:ext uri="{FF2B5EF4-FFF2-40B4-BE49-F238E27FC236}">
                <a16:creationId xmlns:a16="http://schemas.microsoft.com/office/drawing/2014/main" id="{3E0744FC-E623-7386-4CED-CF2EFAAE5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" t="1159" r="1159" b="1159"/>
          <a:stretch/>
        </p:blipFill>
        <p:spPr bwMode="auto">
          <a:xfrm>
            <a:off x="9824899" y="4244456"/>
            <a:ext cx="1882913" cy="251405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8379-D704-92D9-E6DF-602B5416B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B4CD7A-D626-00C3-3E9A-8FBC02C4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80" y="1154725"/>
            <a:ext cx="3760432" cy="2353790"/>
          </a:xfrm>
        </p:spPr>
        <p:txBody>
          <a:bodyPr/>
          <a:lstStyle/>
          <a:p>
            <a:r>
              <a:rPr lang="en-US" sz="5400" dirty="0"/>
              <a:t>Business Source Ultimate</a:t>
            </a:r>
            <a:endParaRPr lang="en-US" sz="5400" b="0" dirty="0">
              <a:solidFill>
                <a:schemeClr val="accent3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4F4653A-7251-0B00-6496-638A01E9FD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240326"/>
          <a:ext cx="8010942" cy="64089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75498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2035444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案例研究 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–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商业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15,152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公司简介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/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信息记录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1,180,300+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615577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会议论文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/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会议论文集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144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615577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国家经济报告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1,125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行业报告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15,005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94329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访谈 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–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业务（高管和分析师）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12,343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7105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市场研究报告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2,406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10644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SWOT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分析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5,752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27334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视频 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–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来自美联社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78,000+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69521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视频 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–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商业和经济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66,000+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65079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l" rtl="0" fontAlgn="base"/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工作论文 </a:t>
                      </a:r>
                      <a:r>
                        <a:rPr lang="en-US" altLang="zh-CN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– </a:t>
                      </a:r>
                      <a:r>
                        <a:rPr lang="zh-CN" altLang="en-US" sz="2400" b="0" i="0" dirty="0">
                          <a:solidFill>
                            <a:schemeClr val="bg1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</a:rPr>
                        <a:t>商业</a:t>
                      </a:r>
                      <a:endParaRPr lang="en-US" sz="2400" b="0" i="0" dirty="0">
                        <a:solidFill>
                          <a:schemeClr val="bg1"/>
                        </a:solidFill>
                        <a:effectLst/>
                        <a:latin typeface="思源黑体 CN Normal" panose="020B0400000000000000" pitchFamily="34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500" b="1" i="0" kern="1200" dirty="0">
                          <a:solidFill>
                            <a:schemeClr val="tx2"/>
                          </a:solidFill>
                          <a:effectLst/>
                          <a:latin typeface="思源黑体 CN Normal" panose="020B0400000000000000" pitchFamily="34" charset="-122"/>
                          <a:ea typeface="思源黑体" panose="020B0500000000000000"/>
                          <a:cs typeface="+mn-cs"/>
                        </a:rPr>
                        <a:t>10,000+</a:t>
                      </a:r>
                    </a:p>
                  </a:txBody>
                  <a:tcPr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77414"/>
                  </a:ext>
                </a:extLst>
              </a:tr>
            </a:tbl>
          </a:graphicData>
        </a:graphic>
      </p:graphicFrame>
      <p:sp>
        <p:nvSpPr>
          <p:cNvPr id="4" name="Title 8">
            <a:extLst>
              <a:ext uri="{FF2B5EF4-FFF2-40B4-BE49-F238E27FC236}">
                <a16:creationId xmlns:a16="http://schemas.microsoft.com/office/drawing/2014/main" id="{0ADE1E38-857D-DA3E-BC8E-6FDDA4CA4C89}"/>
              </a:ext>
            </a:extLst>
          </p:cNvPr>
          <p:cNvSpPr txBox="1">
            <a:spLocks/>
          </p:cNvSpPr>
          <p:nvPr/>
        </p:nvSpPr>
        <p:spPr>
          <a:xfrm>
            <a:off x="662480" y="3508515"/>
            <a:ext cx="2483056" cy="450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" panose="020B0500000000000000"/>
              </a:rPr>
              <a:t>非刊资源全文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693"/>
              </a:solidFill>
              <a:effectLst/>
              <a:uLnTx/>
              <a:uFillTx/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788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65A80-B0BC-8C51-2F7F-71FCDFB4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C3A72BFE-6C46-6162-A127-CF7D33AB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12" y="6005146"/>
            <a:ext cx="10948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None/>
            </a:pPr>
            <a:r>
              <a:rPr lang="zh-CN" altLang="en-US" sz="1400" dirty="0">
                <a:ea typeface="宋体" panose="02010600030101010101" pitchFamily="2" charset="-122"/>
              </a:rPr>
              <a:t>欢迎来到 </a:t>
            </a:r>
            <a:r>
              <a:rPr lang="en-US" altLang="zh-CN" sz="1400" dirty="0">
                <a:ea typeface="宋体" panose="02010600030101010101" pitchFamily="2" charset="-122"/>
              </a:rPr>
              <a:t>EBSCO </a:t>
            </a:r>
            <a:r>
              <a:rPr lang="zh-CN" altLang="en-US" sz="1400" dirty="0">
                <a:ea typeface="宋体" panose="02010600030101010101" pitchFamily="2" charset="-122"/>
              </a:rPr>
              <a:t>关于搜索和浏览</a:t>
            </a:r>
            <a:r>
              <a:rPr lang="en-US" altLang="zh-CN" sz="1400" dirty="0">
                <a:ea typeface="宋体" panose="02010600030101010101" pitchFamily="2" charset="-122"/>
              </a:rPr>
              <a:t>Business Searching Interface</a:t>
            </a:r>
            <a:r>
              <a:rPr lang="zh-CN" altLang="en-US" sz="1400" dirty="0">
                <a:ea typeface="宋体" panose="02010600030101010101" pitchFamily="2" charset="-122"/>
              </a:rPr>
              <a:t> （</a:t>
            </a:r>
            <a:r>
              <a:rPr lang="en-US" altLang="zh-CN" sz="1400" dirty="0">
                <a:ea typeface="宋体" panose="02010600030101010101" pitchFamily="2" charset="-122"/>
              </a:rPr>
              <a:t>BSI</a:t>
            </a:r>
            <a:r>
              <a:rPr lang="zh-CN" altLang="en-US" sz="1400" dirty="0">
                <a:ea typeface="宋体" panose="02010600030101010101" pitchFamily="2" charset="-122"/>
              </a:rPr>
              <a:t>） 的教程。</a:t>
            </a:r>
            <a:r>
              <a:rPr lang="en-US" altLang="zh-CN" sz="1400" dirty="0">
                <a:ea typeface="宋体" panose="02010600030101010101" pitchFamily="2" charset="-122"/>
              </a:rPr>
              <a:t> Business Searching Interface</a:t>
            </a:r>
            <a:r>
              <a:rPr lang="zh-CN" altLang="en-US" sz="1400" dirty="0">
                <a:ea typeface="宋体" panose="02010600030101010101" pitchFamily="2" charset="-122"/>
              </a:rPr>
              <a:t>包括一系列功能，用户可执行搜索策略检索期刊全文，还可以轻松访问非刊资源，例如公司信息和行业报告，所有这些都可以从基本搜索界面进行。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7E56359-B8CE-8451-E953-4519B7A8F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"/>
          <a:stretch/>
        </p:blipFill>
        <p:spPr>
          <a:xfrm>
            <a:off x="0" y="124700"/>
            <a:ext cx="12192000" cy="55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512D-FC7F-7C27-55AD-F484F9947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B743058-3E9B-82FB-6BDE-CA100B376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"/>
          <a:stretch/>
        </p:blipFill>
        <p:spPr>
          <a:xfrm>
            <a:off x="0" y="114190"/>
            <a:ext cx="12192000" cy="5603438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6F0C98D0-5B34-2F04-A855-3110B223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5794375"/>
            <a:ext cx="10967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Business Searching Interface </a:t>
            </a:r>
            <a:r>
              <a:rPr lang="zh-CN" altLang="en-US" sz="1400" dirty="0">
                <a:ea typeface="宋体" panose="02010600030101010101" pitchFamily="2" charset="-122"/>
              </a:rPr>
              <a:t>支持 </a:t>
            </a:r>
            <a:r>
              <a:rPr lang="en-US" altLang="zh-CN" sz="1400" dirty="0">
                <a:ea typeface="宋体" panose="02010600030101010101" pitchFamily="2" charset="-122"/>
              </a:rPr>
              <a:t>Business Source </a:t>
            </a:r>
            <a:r>
              <a:rPr lang="zh-CN" altLang="en-US" sz="1400" dirty="0">
                <a:ea typeface="宋体" panose="02010600030101010101" pitchFamily="2" charset="-122"/>
              </a:rPr>
              <a:t>系列数据库产品检索。使用该界面搜索的特定数据库显示在 基本检索</a:t>
            </a:r>
            <a:r>
              <a:rPr lang="en-US" altLang="zh-CN" sz="1400" dirty="0"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ea typeface="宋体" panose="02010600030101010101" pitchFamily="2" charset="-122"/>
              </a:rPr>
              <a:t>和 高级检索</a:t>
            </a:r>
            <a:r>
              <a:rPr lang="en-US" altLang="zh-CN" sz="1400" dirty="0"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ea typeface="宋体" panose="02010600030101010101" pitchFamily="2" charset="-122"/>
              </a:rPr>
              <a:t>界面的检索框上方。随时单击 </a:t>
            </a:r>
            <a:r>
              <a:rPr lang="en-US" altLang="zh-CN" sz="1400" dirty="0">
                <a:ea typeface="宋体" panose="02010600030101010101" pitchFamily="2" charset="-122"/>
              </a:rPr>
              <a:t>EBSCO</a:t>
            </a:r>
            <a:r>
              <a:rPr lang="zh-CN" altLang="en-US" sz="1400" dirty="0">
                <a:ea typeface="宋体" panose="02010600030101010101" pitchFamily="2" charset="-122"/>
              </a:rPr>
              <a:t>图标以返回此界面。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856CDD-0099-C79D-E6A6-2751627522F4}"/>
              </a:ext>
            </a:extLst>
          </p:cNvPr>
          <p:cNvSpPr/>
          <p:nvPr/>
        </p:nvSpPr>
        <p:spPr>
          <a:xfrm>
            <a:off x="2081048" y="420414"/>
            <a:ext cx="2144111" cy="2732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E509DF-762E-A9C7-0977-07713B72EF2D}"/>
              </a:ext>
            </a:extLst>
          </p:cNvPr>
          <p:cNvSpPr/>
          <p:nvPr/>
        </p:nvSpPr>
        <p:spPr>
          <a:xfrm>
            <a:off x="257615" y="754665"/>
            <a:ext cx="1339959" cy="4540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5225D8-8DB4-FEF2-34DF-CC5E2A00653C}"/>
              </a:ext>
            </a:extLst>
          </p:cNvPr>
          <p:cNvSpPr/>
          <p:nvPr/>
        </p:nvSpPr>
        <p:spPr>
          <a:xfrm>
            <a:off x="11109434" y="1224458"/>
            <a:ext cx="688430" cy="3205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41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CDE9B7C-7D66-AEA0-D571-130F1B38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12" y="0"/>
            <a:ext cx="8805437" cy="6858000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52F43D9-4422-4CB7-AA3F-59137F2A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26" y="1812704"/>
            <a:ext cx="2370486" cy="29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除了搜索之外，</a:t>
            </a:r>
            <a:r>
              <a:rPr lang="en-US" altLang="zh-CN" sz="1400" dirty="0">
                <a:ea typeface="宋体" panose="02010600030101010101" pitchFamily="2" charset="-122"/>
              </a:rPr>
              <a:t>Basic Search </a:t>
            </a:r>
            <a:r>
              <a:rPr lang="zh-CN" altLang="en-US" sz="1400" dirty="0">
                <a:ea typeface="宋体" panose="02010600030101010101" pitchFamily="2" charset="-122"/>
              </a:rPr>
              <a:t>界面还具有 </a:t>
            </a:r>
            <a:r>
              <a:rPr lang="en-AU" altLang="zh-CN" sz="1400" dirty="0">
                <a:ea typeface="宋体" panose="02010600030101010101" pitchFamily="2" charset="-122"/>
              </a:rPr>
              <a:t>Explore featured content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zh-CN" altLang="en-US" sz="1400" b="1" dirty="0">
                <a:ea typeface="宋体" panose="02010600030101010101" pitchFamily="2" charset="-122"/>
              </a:rPr>
              <a:t>探索特色内容</a:t>
            </a:r>
            <a:r>
              <a:rPr lang="zh-CN" altLang="en-US" sz="1400" dirty="0">
                <a:ea typeface="宋体" panose="02010600030101010101" pitchFamily="2" charset="-122"/>
              </a:rPr>
              <a:t>选项，用于查看非刊资源、专业期刊和杂。非刊资源包括案例研究、公司报告、行业报告等</a:t>
            </a:r>
            <a:r>
              <a:rPr lang="en-US" altLang="zh-CN" sz="1400" dirty="0">
                <a:ea typeface="宋体" panose="02010600030101010101" pitchFamily="2" charset="-122"/>
              </a:rPr>
              <a:t>,</a:t>
            </a:r>
            <a:r>
              <a:rPr lang="zh-CN" altLang="en-US" sz="1400" dirty="0">
                <a:ea typeface="宋体" panose="02010600030101010101" pitchFamily="2" charset="-122"/>
              </a:rPr>
              <a:t>接下来我们以公司报告为例</a:t>
            </a:r>
            <a:r>
              <a:rPr lang="en-US" altLang="zh-CN" sz="1400" dirty="0"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762160-221C-142E-C9E3-51065D45D862}"/>
              </a:ext>
            </a:extLst>
          </p:cNvPr>
          <p:cNvSpPr/>
          <p:nvPr/>
        </p:nvSpPr>
        <p:spPr>
          <a:xfrm>
            <a:off x="2942898" y="557048"/>
            <a:ext cx="8334702" cy="345790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05DE45-469C-222F-2F59-2A2857878D99}"/>
              </a:ext>
            </a:extLst>
          </p:cNvPr>
          <p:cNvCxnSpPr/>
          <p:nvPr/>
        </p:nvCxnSpPr>
        <p:spPr>
          <a:xfrm flipH="1" flipV="1">
            <a:off x="5591503" y="1681655"/>
            <a:ext cx="683173" cy="6516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7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70BBFF-02A1-D7F3-0C1F-9330DFCD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54" y="0"/>
            <a:ext cx="8780437" cy="6858000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52F43D9-4422-4CB7-AA3F-59137F2A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05" y="1900900"/>
            <a:ext cx="2370486" cy="10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 eaLnBrk="1" hangingPunct="1">
              <a:lnSpc>
                <a:spcPct val="150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点击公司报告后，可按照行业查看不同公司的公司报告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4A0CE47-183C-8AC2-0E1F-59D4631D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10"/>
          <a:stretch/>
        </p:blipFill>
        <p:spPr>
          <a:xfrm>
            <a:off x="7183122" y="2659117"/>
            <a:ext cx="3947333" cy="374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35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>
            <a:extLst>
              <a:ext uri="{FF2B5EF4-FFF2-40B4-BE49-F238E27FC236}">
                <a16:creationId xmlns:a16="http://schemas.microsoft.com/office/drawing/2014/main" id="{E83A2588-8882-43BA-89D2-F1C3A5D65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" y="6027668"/>
            <a:ext cx="11873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0" lvl="1" indent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None/>
              <a:tabLst/>
              <a:defRPr/>
            </a:pP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从主页开始进行搜索。在搜索框中输入您的关键字。自动匹配功能将预测您的搜索意图，即使您拼错了单词，相关搜索词也会出现在下拉菜单中。您可以从列表中选择要检索的关键字或者出版物，然后单击 放大镜 生成结果列表。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CEF1CA-BD3B-4588-BC78-7E98521DCDEE}"/>
              </a:ext>
            </a:extLst>
          </p:cNvPr>
          <p:cNvCxnSpPr>
            <a:cxnSpLocks/>
          </p:cNvCxnSpPr>
          <p:nvPr/>
        </p:nvCxnSpPr>
        <p:spPr>
          <a:xfrm flipV="1">
            <a:off x="8943977" y="786116"/>
            <a:ext cx="721558" cy="7997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673E9A4-E7CA-2C62-1C7D-0DE0542A9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68"/>
            <a:ext cx="12192000" cy="5740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F705E1-FCEA-FC46-9E5B-FF3ECDE8FF24}"/>
              </a:ext>
            </a:extLst>
          </p:cNvPr>
          <p:cNvSpPr/>
          <p:nvPr/>
        </p:nvSpPr>
        <p:spPr>
          <a:xfrm>
            <a:off x="2060028" y="830332"/>
            <a:ext cx="3026979" cy="442484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3B95F1-DFD2-6567-2F69-BC041DAB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55"/>
            <a:ext cx="12187818" cy="6858000"/>
          </a:xfrm>
          <a:prstGeom prst="rect">
            <a:avLst/>
          </a:prstGeom>
        </p:spPr>
      </p:pic>
      <p:sp>
        <p:nvSpPr>
          <p:cNvPr id="21507" name="Rectangle 6">
            <a:extLst>
              <a:ext uri="{FF2B5EF4-FFF2-40B4-BE49-F238E27FC236}">
                <a16:creationId xmlns:a16="http://schemas.microsoft.com/office/drawing/2014/main" id="{6C3ACCF1-825A-4559-A19E-7251E31A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21" y="6011614"/>
            <a:ext cx="12014579" cy="8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默认情况下，您的搜索结果将按相关性顺序显示，但您也可以使用结果上方的菜单按发布日期对文章进行排序。您还可以选择每页显示的结果数量。
筛选器可帮助您进一步细化搜索结果。例如，选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择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Online full text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（在线全文）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以将结果限制为仅包含完整文章的记录。您还可以按时间、资源类型（如书籍、杂志、新闻等）限制结果。单击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所有筛选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器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以访问其他筛选选项，例如 出版物、语言等。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0C9B6-48E4-03D2-C5EF-9A71F6D44414}"/>
              </a:ext>
            </a:extLst>
          </p:cNvPr>
          <p:cNvSpPr/>
          <p:nvPr/>
        </p:nvSpPr>
        <p:spPr>
          <a:xfrm>
            <a:off x="819807" y="1271752"/>
            <a:ext cx="5759669" cy="641131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5724FD-B696-DBEB-1492-9038083EAD77}"/>
              </a:ext>
            </a:extLst>
          </p:cNvPr>
          <p:cNvSpPr/>
          <p:nvPr/>
        </p:nvSpPr>
        <p:spPr>
          <a:xfrm>
            <a:off x="8618482" y="2711669"/>
            <a:ext cx="3026979" cy="525518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1C43C4F-A04E-4F63-E906-673DE3D0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44" y="0"/>
            <a:ext cx="10220263" cy="6858000"/>
          </a:xfrm>
          <a:prstGeom prst="rect">
            <a:avLst/>
          </a:prstGeom>
        </p:spPr>
      </p:pic>
      <p:sp>
        <p:nvSpPr>
          <p:cNvPr id="22531" name="Text Box 13">
            <a:extLst>
              <a:ext uri="{FF2B5EF4-FFF2-40B4-BE49-F238E27FC236}">
                <a16:creationId xmlns:a16="http://schemas.microsoft.com/office/drawing/2014/main" id="{69080182-9681-4643-906A-875EE2D1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8" y="1591286"/>
            <a:ext cx="1860331" cy="35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单击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Access options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（访问选项）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并选择全文选项以阅读文章，或单击标题以查看有关文章的详细信息。现在没有时间阅读它？登录您的个人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MyEBSCO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帐户，然后单击书签图标将记录保存到您的控制面板。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F9DE30-A4EC-71C1-5952-8676050BC41E}"/>
              </a:ext>
            </a:extLst>
          </p:cNvPr>
          <p:cNvSpPr/>
          <p:nvPr/>
        </p:nvSpPr>
        <p:spPr>
          <a:xfrm>
            <a:off x="4624552" y="4292397"/>
            <a:ext cx="5759669" cy="58440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7FBF26-0C61-05B1-AE47-A493031C7A61}"/>
              </a:ext>
            </a:extLst>
          </p:cNvPr>
          <p:cNvSpPr/>
          <p:nvPr/>
        </p:nvSpPr>
        <p:spPr>
          <a:xfrm>
            <a:off x="4750675" y="5864772"/>
            <a:ext cx="2396359" cy="78827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42599F-0574-87B6-A2F6-68AB640B5ED6}"/>
              </a:ext>
            </a:extLst>
          </p:cNvPr>
          <p:cNvSpPr/>
          <p:nvPr/>
        </p:nvSpPr>
        <p:spPr>
          <a:xfrm>
            <a:off x="11256579" y="0"/>
            <a:ext cx="730469" cy="58440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A4AAF5-0CE3-AE7F-A965-49BD95328C0C}"/>
              </a:ext>
            </a:extLst>
          </p:cNvPr>
          <p:cNvCxnSpPr>
            <a:cxnSpLocks/>
          </p:cNvCxnSpPr>
          <p:nvPr/>
        </p:nvCxnSpPr>
        <p:spPr>
          <a:xfrm>
            <a:off x="9995338" y="3899338"/>
            <a:ext cx="388883" cy="2417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D15A42-7561-CEB8-E350-AF7A8E5EE14E}"/>
              </a:ext>
            </a:extLst>
          </p:cNvPr>
          <p:cNvSpPr/>
          <p:nvPr/>
        </p:nvSpPr>
        <p:spPr>
          <a:xfrm>
            <a:off x="304800" y="304800"/>
            <a:ext cx="11582400" cy="1192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思源黑体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5020-8CCD-1A93-7626-9AA66F724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953" y="1943100"/>
            <a:ext cx="6578600" cy="46101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数据库内容介绍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平台功能概览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基本检索和高级检索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筛选及查看全文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出版物检索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检索非刊资源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我的控制面板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454545"/>
                </a:solidFill>
                <a:latin typeface="+mj-lt"/>
              </a:rPr>
              <a:t>BSI</a:t>
            </a:r>
            <a:r>
              <a:rPr lang="zh-CN" altLang="en-US" dirty="0">
                <a:solidFill>
                  <a:srgbClr val="454545"/>
                </a:solidFill>
                <a:latin typeface="+mj-lt"/>
              </a:rPr>
              <a:t>检索平台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支持网站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610E3-C740-CF01-1A7F-B129FFC81932}"/>
              </a:ext>
            </a:extLst>
          </p:cNvPr>
          <p:cNvSpPr/>
          <p:nvPr/>
        </p:nvSpPr>
        <p:spPr>
          <a:xfrm rot="5400000">
            <a:off x="3096418" y="-1420018"/>
            <a:ext cx="207963" cy="579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  <p:sp>
        <p:nvSpPr>
          <p:cNvPr id="53253" name="Title 1">
            <a:extLst>
              <a:ext uri="{FF2B5EF4-FFF2-40B4-BE49-F238E27FC236}">
                <a16:creationId xmlns:a16="http://schemas.microsoft.com/office/drawing/2014/main" id="{9D12C844-84AF-DA7C-B503-DC6889BB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539750"/>
            <a:ext cx="10807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1pPr>
            <a:lvl2pPr marL="7429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2pPr>
            <a:lvl3pPr marL="11430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3pPr>
            <a:lvl4pPr marL="16002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4pPr>
            <a:lvl5pPr marL="20574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目录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08570-824F-C1C3-162B-E8A1F788A6F4}"/>
              </a:ext>
            </a:extLst>
          </p:cNvPr>
          <p:cNvSpPr/>
          <p:nvPr/>
        </p:nvSpPr>
        <p:spPr>
          <a:xfrm rot="5400000">
            <a:off x="8887618" y="-1420018"/>
            <a:ext cx="207963" cy="5791200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>
            <a:extLst>
              <a:ext uri="{FF2B5EF4-FFF2-40B4-BE49-F238E27FC236}">
                <a16:creationId xmlns:a16="http://schemas.microsoft.com/office/drawing/2014/main" id="{9D1294F8-D623-4AF9-8AA9-F24903B36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25" y="6249929"/>
            <a:ext cx="11764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在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Full Text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（全文） </a:t>
            </a:r>
            <a:r>
              <a:rPr lang="zh-CN" altLang="en-US"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界面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中，您还可以使用顶部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Tools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（工具） 菜单中的图标打印或下载文章。其他工具使您能够收藏、引用、共享文章、将</a:t>
            </a:r>
            <a:r>
              <a:rPr lang="zh-CN" altLang="en-US"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文章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添加到项目中，并</a:t>
            </a:r>
            <a:r>
              <a:rPr lang="zh-CN" altLang="en-US" sz="1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通过文字转语音功能听朗读文章内容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8EFBB49F-DF9B-6350-81DA-AB757296A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84"/>
            <a:ext cx="12192000" cy="57467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E10D47-7A5A-8DBD-819B-4BA9D10F42AB}"/>
              </a:ext>
            </a:extLst>
          </p:cNvPr>
          <p:cNvSpPr/>
          <p:nvPr/>
        </p:nvSpPr>
        <p:spPr>
          <a:xfrm>
            <a:off x="8933793" y="197484"/>
            <a:ext cx="3226676" cy="401606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3CA9B1D-F516-63BD-1464-A4B9F532B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42BE891-CC07-2BE5-2869-3B06B1AF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27"/>
            <a:ext cx="12192000" cy="6809879"/>
          </a:xfrm>
          <a:prstGeom prst="rect">
            <a:avLst/>
          </a:prstGeom>
        </p:spPr>
      </p:pic>
      <p:sp>
        <p:nvSpPr>
          <p:cNvPr id="23555" name="Rectangle 6">
            <a:extLst>
              <a:ext uri="{FF2B5EF4-FFF2-40B4-BE49-F238E27FC236}">
                <a16:creationId xmlns:a16="http://schemas.microsoft.com/office/drawing/2014/main" id="{5744EACB-87B2-21BF-9D84-B45D08E5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579" y="5258497"/>
            <a:ext cx="828842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1143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高级检索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进入引导式检索界面，该界面允许您使用布尔逻辑运算符、字段构建检索式，在执行检索之前，还可以预先选择限制条件、设定检索模式。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如需检索出版物信息或主题词表中的主题词，需选中检索框下方的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出版物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科目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进入相应界面进行检索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99481F-4258-61B3-3026-C08326DFC668}"/>
              </a:ext>
            </a:extLst>
          </p:cNvPr>
          <p:cNvSpPr/>
          <p:nvPr/>
        </p:nvSpPr>
        <p:spPr>
          <a:xfrm>
            <a:off x="7977352" y="1816080"/>
            <a:ext cx="2585545" cy="219887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DC2D9D-CA98-928D-1898-43009139C440}"/>
              </a:ext>
            </a:extLst>
          </p:cNvPr>
          <p:cNvSpPr/>
          <p:nvPr/>
        </p:nvSpPr>
        <p:spPr>
          <a:xfrm>
            <a:off x="1728952" y="3765746"/>
            <a:ext cx="1213945" cy="427882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D55BB-184E-5862-A825-7CB4FA335D58}"/>
              </a:ext>
            </a:extLst>
          </p:cNvPr>
          <p:cNvSpPr/>
          <p:nvPr/>
        </p:nvSpPr>
        <p:spPr>
          <a:xfrm>
            <a:off x="2942897" y="3753023"/>
            <a:ext cx="1213945" cy="427882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5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F85432-AE46-F3DA-6323-58A151F8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2" y="239110"/>
            <a:ext cx="1184132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847DF-CC4D-1DF3-94B8-AB6A90A7103F}"/>
              </a:ext>
            </a:extLst>
          </p:cNvPr>
          <p:cNvSpPr txBox="1"/>
          <p:nvPr/>
        </p:nvSpPr>
        <p:spPr>
          <a:xfrm>
            <a:off x="5223643" y="1133773"/>
            <a:ext cx="4041226" cy="344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zh-TW" altLang="en-US" sz="1400" dirty="0">
                <a:ea typeface="宋体" panose="02010600030101010101" pitchFamily="2" charset="-122"/>
              </a:rPr>
              <a:t>您可以在左侧列中</a:t>
            </a:r>
            <a:r>
              <a:rPr lang="zh-TW" altLang="en-US" sz="1400" b="1" dirty="0">
                <a:ea typeface="宋体" panose="02010600030101010101" pitchFamily="2" charset="-122"/>
              </a:rPr>
              <a:t>我的控制面板</a:t>
            </a:r>
            <a:r>
              <a:rPr lang="zh-CN" altLang="en-US" sz="1400" dirty="0">
                <a:ea typeface="宋体" panose="02010600030101010101" pitchFamily="2" charset="-122"/>
              </a:rPr>
              <a:t>（</a:t>
            </a:r>
            <a:r>
              <a:rPr lang="en-US" sz="1400" dirty="0">
                <a:ea typeface="宋体" panose="02010600030101010101" pitchFamily="2" charset="-122"/>
              </a:rPr>
              <a:t>My Dashboard</a:t>
            </a:r>
            <a:r>
              <a:rPr lang="zh-CN" altLang="en-US" sz="1400" dirty="0">
                <a:ea typeface="宋体" panose="02010600030101010101" pitchFamily="2" charset="-122"/>
              </a:rPr>
              <a:t>）</a:t>
            </a:r>
            <a:r>
              <a:rPr lang="zh-TW" altLang="en-US" sz="1400" dirty="0">
                <a:ea typeface="宋体" panose="02010600030101010101" pitchFamily="2" charset="-122"/>
              </a:rPr>
              <a:t>中查看您已创建的项目、已保存的记录、搜索历史记录、浏览记录</a:t>
            </a:r>
            <a:r>
              <a:rPr lang="zh-CN" altLang="en-US" sz="1400" dirty="0">
                <a:ea typeface="宋体" panose="02010600030101010101" pitchFamily="2" charset="-122"/>
              </a:rPr>
              <a:t>等</a:t>
            </a:r>
            <a:r>
              <a:rPr lang="zh-TW" altLang="en-US" sz="1400" dirty="0">
                <a:ea typeface="宋体" panose="02010600030101010101" pitchFamily="2" charset="-122"/>
              </a:rPr>
              <a:t>。</a:t>
            </a:r>
            <a:endParaRPr lang="en-US" sz="140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ea typeface="宋体" panose="02010600030101010101" pitchFamily="2" charset="-122"/>
              </a:rPr>
              <a:t>如果您是通过机构而不是使用个人帐户登录的，则控制面板中的内容将不能长期保存。</a:t>
            </a:r>
            <a:endParaRPr lang="en-US" altLang="zh-CN" sz="1400" dirty="0"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ea typeface="宋体" panose="02010600030101010101" pitchFamily="2" charset="-122"/>
              </a:rPr>
              <a:t>点击</a:t>
            </a:r>
            <a:r>
              <a:rPr lang="zh-CN" altLang="en-US" sz="1400" b="1" dirty="0">
                <a:ea typeface="宋体" panose="02010600030101010101" pitchFamily="2" charset="-122"/>
              </a:rPr>
              <a:t>创建账户</a:t>
            </a:r>
            <a:r>
              <a:rPr lang="zh-CN" altLang="en-US" sz="1400" dirty="0">
                <a:ea typeface="宋体" panose="02010600030101010101" pitchFamily="2" charset="-122"/>
              </a:rPr>
              <a:t>创建属于您的</a:t>
            </a:r>
            <a:r>
              <a:rPr lang="en-US" altLang="zh-CN" sz="1400" dirty="0" err="1">
                <a:ea typeface="宋体" panose="02010600030101010101" pitchFamily="2" charset="-122"/>
              </a:rPr>
              <a:t>MyEBSCO</a:t>
            </a:r>
            <a:r>
              <a:rPr lang="zh-CN" altLang="en-US" sz="1400" dirty="0">
                <a:ea typeface="宋体" panose="02010600030101010101" pitchFamily="2" charset="-122"/>
              </a:rPr>
              <a:t>账户后，可创建项目、长期保存文献信息以及同步移动端内容。要了解有关</a:t>
            </a:r>
            <a:r>
              <a:rPr lang="zh-CN" altLang="en-US" sz="1400" b="1" dirty="0">
                <a:ea typeface="宋体" panose="02010600030101010101" pitchFamily="2" charset="-122"/>
              </a:rPr>
              <a:t>我的控制面板</a:t>
            </a:r>
            <a:r>
              <a:rPr lang="en-US" sz="1400" dirty="0"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ea typeface="宋体" panose="02010600030101010101" pitchFamily="2" charset="-122"/>
              </a:rPr>
              <a:t>的更多信息，请参阅</a:t>
            </a:r>
            <a:r>
              <a:rPr lang="en-US" altLang="zh-CN" sz="1400" dirty="0">
                <a:ea typeface="宋体" panose="02010600030101010101" pitchFamily="2" charset="-122"/>
              </a:rPr>
              <a:t> </a:t>
            </a:r>
            <a:r>
              <a:rPr lang="en-US" sz="1400" dirty="0">
                <a:ea typeface="宋体" panose="02010600030101010101" pitchFamily="2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Dashboard in EBSCO interfaces</a:t>
            </a:r>
            <a:r>
              <a:rPr lang="en-US" sz="1400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ED801B-8185-E93A-0E4F-6C2DB3181CE0}"/>
              </a:ext>
            </a:extLst>
          </p:cNvPr>
          <p:cNvSpPr/>
          <p:nvPr/>
        </p:nvSpPr>
        <p:spPr>
          <a:xfrm>
            <a:off x="651643" y="1573923"/>
            <a:ext cx="2060026" cy="2094187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437A9B-A535-9AE9-09FB-4BE0791746DE}"/>
              </a:ext>
            </a:extLst>
          </p:cNvPr>
          <p:cNvSpPr/>
          <p:nvPr/>
        </p:nvSpPr>
        <p:spPr>
          <a:xfrm>
            <a:off x="9264869" y="2621016"/>
            <a:ext cx="2436481" cy="1877412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EB829-0310-3C41-5D44-DBD1C05E6681}"/>
              </a:ext>
            </a:extLst>
          </p:cNvPr>
          <p:cNvSpPr txBox="1"/>
          <p:nvPr/>
        </p:nvSpPr>
        <p:spPr>
          <a:xfrm>
            <a:off x="651643" y="82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我的控制面板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34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aircraft, balloon&#10;&#10;Description automatically generated">
            <a:extLst>
              <a:ext uri="{FF2B5EF4-FFF2-40B4-BE49-F238E27FC236}">
                <a16:creationId xmlns:a16="http://schemas.microsoft.com/office/drawing/2014/main" id="{32E3C2F7-9CF6-3C46-0514-75429B96D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97D92-7D3E-701B-8A9A-403E76117BEA}"/>
              </a:ext>
            </a:extLst>
          </p:cNvPr>
          <p:cNvSpPr txBox="1"/>
          <p:nvPr/>
        </p:nvSpPr>
        <p:spPr>
          <a:xfrm>
            <a:off x="594911" y="3261814"/>
            <a:ext cx="109287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要获取更多信息，请访问</a:t>
            </a:r>
            <a:r>
              <a:rPr lang="en-US" sz="3600" dirty="0">
                <a:solidFill>
                  <a:schemeClr val="bg1"/>
                </a:solidFill>
              </a:rPr>
              <a:t> EBSCO Connect</a:t>
            </a:r>
            <a:r>
              <a:rPr lang="zh-CN" altLang="en-US" sz="3600" dirty="0">
                <a:solidFill>
                  <a:schemeClr val="bg1"/>
                </a:solidFill>
              </a:rPr>
              <a:t>支持网站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https://connect.ebsco.com</a:t>
            </a:r>
          </a:p>
        </p:txBody>
      </p:sp>
    </p:spTree>
    <p:extLst>
      <p:ext uri="{BB962C8B-B14F-4D97-AF65-F5344CB8AC3E}">
        <p14:creationId xmlns:p14="http://schemas.microsoft.com/office/powerpoint/2010/main" val="168677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66544-5F96-3103-BA07-14F43D0C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5631D228-F97B-AEBA-BF92-95673098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8C40F-89AF-C9F7-F858-5C6B7A1CE7F1}"/>
              </a:ext>
            </a:extLst>
          </p:cNvPr>
          <p:cNvSpPr/>
          <p:nvPr/>
        </p:nvSpPr>
        <p:spPr>
          <a:xfrm>
            <a:off x="-886690" y="774700"/>
            <a:ext cx="11457708" cy="5389418"/>
          </a:xfrm>
          <a:prstGeom prst="roundRect">
            <a:avLst>
              <a:gd name="adj" fmla="val 56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2A7893-9FFD-BD73-AC92-ECD96F3C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8" y="1243623"/>
            <a:ext cx="9713368" cy="11279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</a:t>
            </a:r>
            <a:r>
              <a:rPr lang="zh-CN" altLang="en-US" sz="4400" dirty="0">
                <a:latin typeface="思源黑体 CN Normal" panose="020B0400000000000000" pitchFamily="34" charset="-122"/>
                <a:ea typeface="思源黑体" panose="020B0500000000000000"/>
              </a:rPr>
              <a:t>为学生提供了更多成功研究所需的资源</a:t>
            </a:r>
            <a:endParaRPr lang="en-US" sz="4400" dirty="0"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D69C-95BD-D424-0A54-1E4CBA36E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8" y="3002232"/>
            <a:ext cx="9894252" cy="218237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latin typeface="思源黑体 CN Normal" panose="020B0400000000000000" pitchFamily="34" charset="-122"/>
                <a:ea typeface="思源黑体" panose="020B0500000000000000"/>
              </a:rPr>
              <a:t>更多持续的、同行评审期刊全文</a:t>
            </a:r>
            <a:endParaRPr lang="en-US" altLang="zh-CN" sz="2000" dirty="0">
              <a:latin typeface="思源黑体 CN Normal" panose="020B0400000000000000" pitchFamily="34" charset="-122"/>
              <a:ea typeface="思源黑体" panose="020B0500000000000000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atin typeface="思源黑体 CN Normal" panose="020B0400000000000000" pitchFamily="34" charset="-122"/>
                <a:ea typeface="思源黑体" panose="020B0500000000000000"/>
              </a:rPr>
              <a:t>更多顶尖商业期刊</a:t>
            </a:r>
            <a:endParaRPr lang="en-US" altLang="zh-CN" sz="2000" dirty="0">
              <a:latin typeface="思源黑体 CN Normal" panose="020B0400000000000000" pitchFamily="34" charset="-122"/>
              <a:ea typeface="思源黑体" panose="020B0500000000000000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atin typeface="思源黑体 CN Normal" panose="020B0400000000000000" pitchFamily="34" charset="-122"/>
                <a:ea typeface="思源黑体" panose="020B0500000000000000"/>
              </a:rPr>
              <a:t>更多国际内容，涵盖欧洲、亚洲、非洲、大洋洲和拉丁美洲的全文期刊</a:t>
            </a:r>
            <a:endParaRPr lang="en-US" sz="2000" dirty="0"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484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723D2-BBED-6165-8E68-F411DA55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62A07CA-553F-EF98-B00D-0A5DF370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Source Ultimate</a:t>
            </a:r>
            <a:br>
              <a:rPr lang="en-US" dirty="0"/>
            </a:br>
            <a:r>
              <a:rPr lang="zh-CN" altLang="en-US" sz="40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" panose="020B0500000000000000"/>
              </a:rPr>
              <a:t>持续的全文出版物</a:t>
            </a:r>
            <a:endParaRPr lang="en-US" b="0" dirty="0">
              <a:solidFill>
                <a:schemeClr val="accent3"/>
              </a:solidFill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01A21C-B674-FC7E-FB33-B34EE1E889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188" y="1943100"/>
          <a:ext cx="11223624" cy="4445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24712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3998912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111149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2200" dirty="0">
                          <a:solidFill>
                            <a:schemeClr val="bg1"/>
                          </a:solidFill>
                          <a:latin typeface="思源黑体 CN" panose="020B0500000000000000" charset="-122"/>
                          <a:ea typeface="思源黑体" panose="020B0500000000000000"/>
                        </a:rPr>
                        <a:t>   持续的全文期刊总数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思源黑体" panose="020B0500000000000000"/>
                        </a:rPr>
                        <a:t>3,696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CN" altLang="en-US" sz="2200" dirty="0">
                          <a:solidFill>
                            <a:schemeClr val="bg1"/>
                          </a:solidFill>
                          <a:latin typeface="思源黑体 CN" panose="020B0500000000000000" charset="-122"/>
                          <a:ea typeface="思源黑体" panose="020B0500000000000000"/>
                        </a:rPr>
                        <a:t>   同行评审、持续的全文期刊</a:t>
                      </a:r>
                      <a:endParaRPr lang="en-US" sz="2200" dirty="0">
                        <a:solidFill>
                          <a:schemeClr val="bg1"/>
                        </a:solidFill>
                        <a:latin typeface="思源黑体 CN" panose="020B0500000000000000" charset="-122"/>
                        <a:ea typeface="思源黑体" panose="020B050000000000000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思源黑体" panose="020B0500000000000000"/>
                        </a:rPr>
                        <a:t>2,674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zh-CN" altLang="en-US" sz="2200" kern="1200" dirty="0">
                          <a:solidFill>
                            <a:schemeClr val="bg1"/>
                          </a:solidFill>
                          <a:latin typeface="思源黑体 CN" panose="020B0500000000000000" charset="-122"/>
                          <a:ea typeface="思源黑体" panose="020B0500000000000000"/>
                          <a:cs typeface="+mn-cs"/>
                        </a:rPr>
                        <a:t>同行评审、持续的且全文无延迟的期刊</a:t>
                      </a:r>
                      <a:endParaRPr lang="en-US" altLang="zh-CN" sz="2200" kern="1200" dirty="0">
                        <a:solidFill>
                          <a:schemeClr val="bg1"/>
                        </a:solidFill>
                        <a:latin typeface="思源黑体 CN" panose="020B0500000000000000" charset="-122"/>
                        <a:ea typeface="思源黑体" panose="020B0500000000000000"/>
                        <a:cs typeface="+mn-cs"/>
                      </a:endParaRPr>
                    </a:p>
                  </a:txBody>
                  <a:tcPr marL="3657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思源黑体" panose="020B0500000000000000"/>
                        </a:rPr>
                        <a:t>2,056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111149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2200" dirty="0">
                          <a:solidFill>
                            <a:schemeClr val="bg1"/>
                          </a:solidFill>
                          <a:ea typeface="思源黑体" panose="020B0500000000000000"/>
                        </a:rPr>
                        <a:t>被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a typeface="思源黑体" panose="020B0500000000000000"/>
                        </a:rPr>
                        <a:t>Web of Science </a:t>
                      </a:r>
                      <a:r>
                        <a:rPr lang="zh-CN" altLang="en-US" sz="2200" dirty="0">
                          <a:solidFill>
                            <a:schemeClr val="bg1"/>
                          </a:solidFill>
                          <a:ea typeface="思源黑体" panose="020B0500000000000000"/>
                        </a:rPr>
                        <a:t>或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a typeface="思源黑体" panose="020B0500000000000000"/>
                        </a:rPr>
                        <a:t>Scopus</a:t>
                      </a:r>
                      <a:r>
                        <a:rPr lang="zh-CN" altLang="en-US" sz="2200" dirty="0">
                          <a:solidFill>
                            <a:schemeClr val="bg1"/>
                          </a:solidFill>
                          <a:ea typeface="思源黑体" panose="020B0500000000000000"/>
                        </a:rPr>
                        <a:t>收录和索引的持续全文期刊</a:t>
                      </a:r>
                      <a:endParaRPr lang="en-US" sz="2200" dirty="0">
                        <a:solidFill>
                          <a:schemeClr val="bg1"/>
                        </a:solidFill>
                        <a:ea typeface="思源黑体" panose="020B0500000000000000"/>
                      </a:endParaRPr>
                    </a:p>
                  </a:txBody>
                  <a:tcPr marL="3657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思源黑体" panose="020B0500000000000000"/>
                        </a:rPr>
                        <a:t>1,329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3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3835-2757-8181-4402-BCF908584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F7DAAE-A2B9-A2E4-FAB6-283E265E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</a:t>
            </a:r>
            <a:br>
              <a:rPr lang="en-US" dirty="0">
                <a:latin typeface="思源黑体 CN Normal" panose="020B0400000000000000" pitchFamily="34" charset="-122"/>
                <a:ea typeface="思源黑体" panose="020B0500000000000000"/>
              </a:rPr>
            </a:br>
            <a:r>
              <a:rPr lang="zh-CN" altLang="en-US" sz="40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" panose="020B0500000000000000"/>
              </a:rPr>
              <a:t>按国家</a:t>
            </a:r>
            <a:r>
              <a:rPr lang="en-US" altLang="zh-CN" sz="40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" panose="020B0500000000000000"/>
              </a:rPr>
              <a:t>/</a:t>
            </a:r>
            <a:r>
              <a:rPr lang="zh-CN" altLang="en-US" sz="4000" b="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" panose="020B0500000000000000"/>
              </a:rPr>
              <a:t>地区划分的持续全文期刊</a:t>
            </a:r>
            <a:endParaRPr lang="en-US" b="0" dirty="0">
              <a:solidFill>
                <a:schemeClr val="accent3"/>
              </a:solidFill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AFB66E-EE56-572D-B701-36CB97FE2AB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4188" y="1876425"/>
          <a:ext cx="5486400" cy="4563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858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1476542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Australia &amp; New Zealand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66384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Central &amp; Eastern Europe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729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China, Hong Kong &amp; Taiwan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291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French-Speaking Europe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3378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German-Speaking Europe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373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1859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Italy &amp; Italian Switzerland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Korea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26D4AF4-13A4-0C9C-DADD-ED0732EC188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6013" y="1876425"/>
          <a:ext cx="5486400" cy="4563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09858">
                  <a:extLst>
                    <a:ext uri="{9D8B030D-6E8A-4147-A177-3AD203B41FA5}">
                      <a16:colId xmlns:a16="http://schemas.microsoft.com/office/drawing/2014/main" val="205041435"/>
                    </a:ext>
                  </a:extLst>
                </a:gridCol>
                <a:gridCol w="1476542">
                  <a:extLst>
                    <a:ext uri="{9D8B030D-6E8A-4147-A177-3AD203B41FA5}">
                      <a16:colId xmlns:a16="http://schemas.microsoft.com/office/drawing/2014/main" val="514684776"/>
                    </a:ext>
                  </a:extLst>
                </a:gridCol>
              </a:tblGrid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Latin America &amp; the Caribbean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47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Middle East &amp; North Africa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66384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Netherlands &amp; Flanders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2729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Nordic Countries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8291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South Asia &amp; Southeast Asia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33782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81859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Sub-Saharan Africa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4989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United Kingdom &amp; Ireland</a:t>
                      </a:r>
                    </a:p>
                  </a:txBody>
                  <a:tcPr marL="1371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626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9125"/>
                  </a:ext>
                </a:extLst>
              </a:tr>
              <a:tr h="5070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United States</a:t>
                      </a:r>
                    </a:p>
                  </a:txBody>
                  <a:tcPr marL="13716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1,093</a:t>
                      </a:r>
                    </a:p>
                  </a:txBody>
                  <a:tcPr marL="7620" marR="7620" marT="7620" marB="0" anchor="ctr">
                    <a:solidFill>
                      <a:srgbClr val="EA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D433-DDFB-ABBF-3ACA-9655AD5E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75DFC3-233B-558F-F654-F8F1D7E46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F0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F72F8-5E28-ADEB-D37F-73AB3F8A9076}"/>
              </a:ext>
            </a:extLst>
          </p:cNvPr>
          <p:cNvSpPr/>
          <p:nvPr/>
        </p:nvSpPr>
        <p:spPr>
          <a:xfrm flipH="1" flipV="1">
            <a:off x="-18674" y="-4"/>
            <a:ext cx="12210674" cy="6857999"/>
          </a:xfrm>
          <a:prstGeom prst="rect">
            <a:avLst/>
          </a:prstGeom>
          <a:gradFill>
            <a:gsLst>
              <a:gs pos="67000">
                <a:schemeClr val="accent3"/>
              </a:gs>
              <a:gs pos="25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E14B8-A1A0-F2C7-FA7D-A76F93B9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06" y="1136364"/>
            <a:ext cx="2259521" cy="417313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b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" panose="020B0500000000000000"/>
              </a:rPr>
              <a:t>Business Source Ultimate</a:t>
            </a:r>
            <a:r>
              <a:rPr lang="zh-CN" altLang="en-US" sz="2400" b="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" panose="020B0500000000000000"/>
              </a:rPr>
              <a:t>数据库独家持续更新美国主流综合商业类期刊的全文资源（其他商业数据库均未收录这些出版物的现刊全文）</a:t>
            </a:r>
            <a:endParaRPr lang="en-US" sz="2400" b="0" dirty="0">
              <a:solidFill>
                <a:schemeClr val="bg1"/>
              </a:solidFill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ADBA6-226B-C74C-491C-D45CBB04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302" y="228096"/>
            <a:ext cx="2928365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October 22, 2024">
            <a:extLst>
              <a:ext uri="{FF2B5EF4-FFF2-40B4-BE49-F238E27FC236}">
                <a16:creationId xmlns:a16="http://schemas.microsoft.com/office/drawing/2014/main" id="{57178E29-1C8F-225A-C7DB-286C3E97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037" y="228096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82A010C-D3B8-A9F8-1F71-58CEB266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285" y="228096"/>
            <a:ext cx="2880361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49B8D-4F2D-FE5B-5313-B579C3CF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596" y="2773061"/>
            <a:ext cx="2928365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3855125-0947-0E56-F908-C9788577B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39"/>
          <a:stretch/>
        </p:blipFill>
        <p:spPr bwMode="auto">
          <a:xfrm>
            <a:off x="2843332" y="2773061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055E9-2542-E505-4EEC-14A1D180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5867" y="2773061"/>
            <a:ext cx="2880360" cy="3840480"/>
          </a:xfrm>
          <a:prstGeom prst="roundRect">
            <a:avLst>
              <a:gd name="adj" fmla="val 412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37273F2-A06F-612B-EC7C-10FC743854F3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A87364-6D35-0049-8CC9-E6D97855169F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3D97F4-C0C6-4217-BD4E-E69A1CBB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</p:spPr>
        <p:txBody>
          <a:bodyPr/>
          <a:lstStyle/>
          <a:p>
            <a:r>
              <a:rPr lang="en-US" sz="4200" dirty="0"/>
              <a:t>Harvard Business Review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EF4B989-1CB2-44FF-8391-27D1B721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95167"/>
            <a:ext cx="6132727" cy="4688134"/>
          </a:xfrm>
        </p:spPr>
        <p:txBody>
          <a:bodyPr/>
          <a:lstStyle/>
          <a:p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作为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《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哈佛商业评论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》(HBR)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的机构电子期刊平台：</a:t>
            </a: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新订阅用户若未单独购买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HBR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的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"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扩展使用权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"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，将自动获得升级权限，可享有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1922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年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10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月至今所有文章的课程教学使用权</a:t>
            </a:r>
          </a:p>
          <a:p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同时提供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HBR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中文版及德文版的全文内容</a:t>
            </a:r>
          </a:p>
        </p:txBody>
      </p:sp>
      <p:pic>
        <p:nvPicPr>
          <p:cNvPr id="18" name="Picture 17" descr="September 2014">
            <a:extLst>
              <a:ext uri="{FF2B5EF4-FFF2-40B4-BE49-F238E27FC236}">
                <a16:creationId xmlns:a16="http://schemas.microsoft.com/office/drawing/2014/main" id="{B635E385-B09B-4395-90AE-183663D8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9" t="1471" r="1333" b="1471"/>
          <a:stretch/>
        </p:blipFill>
        <p:spPr bwMode="auto">
          <a:xfrm>
            <a:off x="7174551" y="3508701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60E794C-B93F-4A7B-B107-7B18861D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746" y="3508701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6F7D8DB-A62C-4377-9495-957473ED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746" y="359537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lebrating a Century of Change">
            <a:extLst>
              <a:ext uri="{FF2B5EF4-FFF2-40B4-BE49-F238E27FC236}">
                <a16:creationId xmlns:a16="http://schemas.microsoft.com/office/drawing/2014/main" id="{A6531AD7-0717-4000-AD31-92596E858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4551" y="359537"/>
            <a:ext cx="2222285" cy="2963047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A308A-AF83-6186-1332-27F8F947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88974E50-51CE-75DA-5B22-A13EB86FCB92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442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0AE555-7622-F9ED-2955-9A7CE11E7128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4E077D-AAC7-64E2-FBAE-992FD668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468313"/>
            <a:ext cx="11223625" cy="728891"/>
          </a:xfrm>
        </p:spPr>
        <p:txBody>
          <a:bodyPr/>
          <a:lstStyle/>
          <a:p>
            <a:r>
              <a:rPr lang="en-US" sz="3300" dirty="0"/>
              <a:t>American Accounting Association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7A74581-A5BA-90C0-3E46-A7785D38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197204"/>
            <a:ext cx="6189989" cy="435133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作为美国会计学会（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AAA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）旗下所有期刊的机构电子期刊平台，收录包括：</a:t>
            </a:r>
            <a:endParaRPr lang="en-US" altLang="zh-CN" sz="2400" dirty="0">
              <a:latin typeface="思源黑体 CN Normal" panose="020B0400000000000000" pitchFamily="34" charset="-122"/>
              <a:ea typeface="思源黑体" panose="020B0500000000000000"/>
            </a:endParaRPr>
          </a:p>
          <a:p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Accounting Horizons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Accounting Review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Auditing: A Journal of Theory and Practice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Behavioral Research in Accounting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Issues in Accounting Education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Journal of Information Systems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Journal of International Accounting Research</a:t>
            </a:r>
          </a:p>
          <a:p>
            <a:pPr>
              <a:spcBef>
                <a:spcPts val="1200"/>
              </a:spcBef>
            </a:pPr>
            <a:r>
              <a:rPr lang="en-US" sz="2100" i="1" dirty="0">
                <a:latin typeface="思源黑体 CN Normal" panose="020B0400000000000000" pitchFamily="34" charset="-122"/>
                <a:ea typeface="思源黑体" panose="020B0500000000000000"/>
              </a:rPr>
              <a:t>Journal of Management Accounting Research</a:t>
            </a:r>
          </a:p>
        </p:txBody>
      </p:sp>
      <p:pic>
        <p:nvPicPr>
          <p:cNvPr id="7" name="Picture 6" descr="A green and white cover with text&#10;&#10;Description automatically generated">
            <a:extLst>
              <a:ext uri="{FF2B5EF4-FFF2-40B4-BE49-F238E27FC236}">
                <a16:creationId xmlns:a16="http://schemas.microsoft.com/office/drawing/2014/main" id="{B6DB84DF-F440-5E9D-7F8A-8FFFF2968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99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9" name="Picture 8" descr="A purple cover with white text&#10;&#10;Description automatically generated">
            <a:extLst>
              <a:ext uri="{FF2B5EF4-FFF2-40B4-BE49-F238E27FC236}">
                <a16:creationId xmlns:a16="http://schemas.microsoft.com/office/drawing/2014/main" id="{1D1D949B-25CB-43FC-A70A-2781286451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98" y="359537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0" name="Picture 9" descr="A book cover with a white and orange background&#10;&#10;Description automatically generated">
            <a:extLst>
              <a:ext uri="{FF2B5EF4-FFF2-40B4-BE49-F238E27FC236}">
                <a16:creationId xmlns:a16="http://schemas.microsoft.com/office/drawing/2014/main" id="{0A6BA57D-1FB7-B457-328C-73EF8DA338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599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1" name="Picture 10" descr="A green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1CDFF0FE-5DC8-801E-DDD7-6580C67BB0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98" y="3508310"/>
            <a:ext cx="2221992" cy="2962656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060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421C8-E742-C761-4647-C1918D7A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AFB53180-6D83-B770-4ECC-C289902BB319}"/>
              </a:ext>
            </a:extLst>
          </p:cNvPr>
          <p:cNvSpPr/>
          <p:nvPr/>
        </p:nvSpPr>
        <p:spPr>
          <a:xfrm rot="5400000" flipV="1">
            <a:off x="6088933" y="754929"/>
            <a:ext cx="6857998" cy="5348143"/>
          </a:xfrm>
          <a:prstGeom prst="round2SameRect">
            <a:avLst>
              <a:gd name="adj1" fmla="val 5831"/>
              <a:gd name="adj2" fmla="val 0"/>
            </a:avLst>
          </a:prstGeom>
          <a:gradFill flip="none" rotWithShape="0">
            <a:gsLst>
              <a:gs pos="28000">
                <a:schemeClr val="accent3"/>
              </a:gs>
              <a:gs pos="63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22145-D714-9363-8B20-268C3D9B49B0}"/>
              </a:ext>
            </a:extLst>
          </p:cNvPr>
          <p:cNvSpPr txBox="1">
            <a:spLocks/>
          </p:cNvSpPr>
          <p:nvPr/>
        </p:nvSpPr>
        <p:spPr>
          <a:xfrm>
            <a:off x="838200" y="473336"/>
            <a:ext cx="80010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28A4C-254F-77F8-754B-7F60F3F2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7" y="468923"/>
            <a:ext cx="11224847" cy="1127980"/>
          </a:xfrm>
        </p:spPr>
        <p:txBody>
          <a:bodyPr/>
          <a:lstStyle/>
          <a:p>
            <a:r>
              <a:rPr lang="en-US" i="1" dirty="0"/>
              <a:t>MIS Quarterly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22E42CE-0B04-4C4B-C39A-A3443E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731963"/>
            <a:ext cx="5916177" cy="43513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Business Source Ultimate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作为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《MIS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季刊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》(MIS Quarterly)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的机构电子期刊平台：</a:t>
            </a:r>
            <a:b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</a:b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•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该刊是专注于管理信息系统与信息技术研究的同行评审期刊</a:t>
            </a:r>
            <a:b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</a:b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•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被公认为信息系统领域的顶级出版物</a:t>
            </a:r>
            <a:b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</a:b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• 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提供自</a:t>
            </a:r>
            <a:r>
              <a:rPr lang="en-US" altLang="zh-CN" sz="2400" dirty="0">
                <a:latin typeface="思源黑体 CN Normal" panose="020B0400000000000000" pitchFamily="34" charset="-122"/>
                <a:ea typeface="思源黑体" panose="020B0500000000000000"/>
              </a:rPr>
              <a:t>1977</a:t>
            </a:r>
            <a:r>
              <a:rPr lang="zh-CN" altLang="en-US" sz="2400" dirty="0">
                <a:latin typeface="思源黑体 CN Normal" panose="020B0400000000000000" pitchFamily="34" charset="-122"/>
                <a:ea typeface="思源黑体" panose="020B0500000000000000"/>
              </a:rPr>
              <a:t>年至今的全文内容</a:t>
            </a:r>
            <a:endParaRPr lang="en-US" sz="2400" dirty="0">
              <a:latin typeface="思源黑体 CN Normal" panose="020B0400000000000000" pitchFamily="34" charset="-122"/>
              <a:ea typeface="思源黑体" panose="020B0500000000000000"/>
            </a:endParaRPr>
          </a:p>
        </p:txBody>
      </p:sp>
      <p:pic>
        <p:nvPicPr>
          <p:cNvPr id="2" name="Picture 1" descr="A close-up of a red and white logo&#10;&#10;Description automatically generated">
            <a:extLst>
              <a:ext uri="{FF2B5EF4-FFF2-40B4-BE49-F238E27FC236}">
                <a16:creationId xmlns:a16="http://schemas.microsoft.com/office/drawing/2014/main" id="{DA8B7AC0-3ECE-A814-C054-F700C9C31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209" y="554571"/>
            <a:ext cx="4442300" cy="5748859"/>
          </a:xfrm>
          <a:prstGeom prst="roundRect">
            <a:avLst>
              <a:gd name="adj" fmla="val 5933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92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1258</Words>
  <Application>Microsoft Office PowerPoint</Application>
  <PresentationFormat>宽屏</PresentationFormat>
  <Paragraphs>151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等线</vt:lpstr>
      <vt:lpstr>等线 Light</vt:lpstr>
      <vt:lpstr>思源黑体</vt:lpstr>
      <vt:lpstr>思源黑体 CN</vt:lpstr>
      <vt:lpstr>思源黑体 CN Normal</vt:lpstr>
      <vt:lpstr>宋体</vt:lpstr>
      <vt:lpstr>Aptos</vt:lpstr>
      <vt:lpstr>Arial</vt:lpstr>
      <vt:lpstr>Calibri</vt:lpstr>
      <vt:lpstr>Georgia</vt:lpstr>
      <vt:lpstr>Times New Roman</vt:lpstr>
      <vt:lpstr>Wingdings</vt:lpstr>
      <vt:lpstr>Wingdings 2</vt:lpstr>
      <vt:lpstr>Office Theme</vt:lpstr>
      <vt:lpstr>2_EBSCO General - Body</vt:lpstr>
      <vt:lpstr>Civic</vt:lpstr>
      <vt:lpstr>PowerPoint 演示文稿</vt:lpstr>
      <vt:lpstr>PowerPoint 演示文稿</vt:lpstr>
      <vt:lpstr>Business Source Ultimate为学生提供了更多成功研究所需的资源</vt:lpstr>
      <vt:lpstr>Business Source Ultimate 持续的全文出版物</vt:lpstr>
      <vt:lpstr>Business Source Ultimate 按国家/地区划分的持续全文期刊</vt:lpstr>
      <vt:lpstr>Business Source Ultimate数据库独家持续更新美国主流综合商业类期刊的全文资源（其他商业数据库均未收录这些出版物的现刊全文）</vt:lpstr>
      <vt:lpstr>Harvard Business Review</vt:lpstr>
      <vt:lpstr>American Accounting Association</vt:lpstr>
      <vt:lpstr>MIS Quarterly</vt:lpstr>
      <vt:lpstr>Academy of Management</vt:lpstr>
      <vt:lpstr>Business Source Ultimate 作为运筹学与管理科学学会（INFORMS）旗下17种期刊的机构电子期刊平台，具体包括：</vt:lpstr>
      <vt:lpstr>Business Source Ultimate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Chengfang Wang</dc:creator>
  <cp:lastModifiedBy>Ying Hu</cp:lastModifiedBy>
  <cp:revision>11</cp:revision>
  <dcterms:created xsi:type="dcterms:W3CDTF">2024-12-02T06:08:52Z</dcterms:created>
  <dcterms:modified xsi:type="dcterms:W3CDTF">2025-09-29T03:15:22Z</dcterms:modified>
</cp:coreProperties>
</file>