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5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8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  <p:sldMasterId id="2147483669" r:id="rId6"/>
    <p:sldMasterId id="2147483730" r:id="rId7"/>
    <p:sldMasterId id="2147483757" r:id="rId8"/>
    <p:sldMasterId id="2147483764" r:id="rId9"/>
    <p:sldMasterId id="2147483778" r:id="rId10"/>
    <p:sldMasterId id="2147483786" r:id="rId11"/>
    <p:sldMasterId id="2147483813" r:id="rId12"/>
  </p:sldMasterIdLst>
  <p:notesMasterIdLst>
    <p:notesMasterId r:id="rId37"/>
  </p:notesMasterIdLst>
  <p:sldIdLst>
    <p:sldId id="2147481047" r:id="rId13"/>
    <p:sldId id="1297" r:id="rId14"/>
    <p:sldId id="11826331" r:id="rId15"/>
    <p:sldId id="11826426" r:id="rId16"/>
    <p:sldId id="2674" r:id="rId17"/>
    <p:sldId id="2147481005" r:id="rId18"/>
    <p:sldId id="2147481082" r:id="rId19"/>
    <p:sldId id="2147481067" r:id="rId20"/>
    <p:sldId id="2147481066" r:id="rId21"/>
    <p:sldId id="2147481068" r:id="rId22"/>
    <p:sldId id="10792" r:id="rId23"/>
    <p:sldId id="2147481071" r:id="rId24"/>
    <p:sldId id="2147481069" r:id="rId25"/>
    <p:sldId id="2147481081" r:id="rId26"/>
    <p:sldId id="2147481085" r:id="rId27"/>
    <p:sldId id="2147481072" r:id="rId28"/>
    <p:sldId id="2147481074" r:id="rId29"/>
    <p:sldId id="2147481077" r:id="rId30"/>
    <p:sldId id="2147481076" r:id="rId31"/>
    <p:sldId id="2147481083" r:id="rId32"/>
    <p:sldId id="2147481084" r:id="rId33"/>
    <p:sldId id="2147481078" r:id="rId34"/>
    <p:sldId id="2147481079" r:id="rId35"/>
    <p:sldId id="21474810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F2575-C59A-4512-899E-2022254A30E3}" v="3" dt="2025-09-29T03:13:26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viewProps" Target="viewProps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 Hu" userId="f65d0494-74bf-45ad-aea5-2fa14286ad6a" providerId="ADAL" clId="{38498B4A-F84C-453C-BFC2-D696C509F869}"/>
    <pc:docChg chg="undo custSel addSld delSld modSld">
      <pc:chgData name="Ying Hu" userId="f65d0494-74bf-45ad-aea5-2fa14286ad6a" providerId="ADAL" clId="{38498B4A-F84C-453C-BFC2-D696C509F869}" dt="2025-09-29T03:13:26.945" v="5"/>
      <pc:docMkLst>
        <pc:docMk/>
      </pc:docMkLst>
      <pc:sldChg chg="del">
        <pc:chgData name="Ying Hu" userId="f65d0494-74bf-45ad-aea5-2fa14286ad6a" providerId="ADAL" clId="{38498B4A-F84C-453C-BFC2-D696C509F869}" dt="2025-09-29T03:12:51.501" v="0" actId="47"/>
        <pc:sldMkLst>
          <pc:docMk/>
          <pc:sldMk cId="1699899550" sldId="1221"/>
        </pc:sldMkLst>
      </pc:sldChg>
      <pc:sldChg chg="add del">
        <pc:chgData name="Ying Hu" userId="f65d0494-74bf-45ad-aea5-2fa14286ad6a" providerId="ADAL" clId="{38498B4A-F84C-453C-BFC2-D696C509F869}" dt="2025-09-29T03:13:26.945" v="5"/>
        <pc:sldMkLst>
          <pc:docMk/>
          <pc:sldMk cId="0" sldId="1297"/>
        </pc:sldMkLst>
      </pc:sldChg>
      <pc:sldChg chg="modSp add del mod">
        <pc:chgData name="Ying Hu" userId="f65d0494-74bf-45ad-aea5-2fa14286ad6a" providerId="ADAL" clId="{38498B4A-F84C-453C-BFC2-D696C509F869}" dt="2025-09-29T03:13:26.945" v="5"/>
        <pc:sldMkLst>
          <pc:docMk/>
          <pc:sldMk cId="2336722777" sldId="2674"/>
        </pc:sldMkLst>
        <pc:spChg chg="mod">
          <ac:chgData name="Ying Hu" userId="f65d0494-74bf-45ad-aea5-2fa14286ad6a" providerId="ADAL" clId="{38498B4A-F84C-453C-BFC2-D696C509F869}" dt="2025-09-29T03:13:22.534" v="4"/>
          <ac:spMkLst>
            <pc:docMk/>
            <pc:sldMk cId="2336722777" sldId="2674"/>
            <ac:spMk id="2" creationId="{00000000-0000-0000-0000-000000000000}"/>
          </ac:spMkLst>
        </pc:spChg>
      </pc:sldChg>
      <pc:sldChg chg="add del">
        <pc:chgData name="Ying Hu" userId="f65d0494-74bf-45ad-aea5-2fa14286ad6a" providerId="ADAL" clId="{38498B4A-F84C-453C-BFC2-D696C509F869}" dt="2025-09-29T03:13:26.945" v="5"/>
        <pc:sldMkLst>
          <pc:docMk/>
          <pc:sldMk cId="2856984783" sldId="11826331"/>
        </pc:sldMkLst>
      </pc:sldChg>
      <pc:sldChg chg="add del">
        <pc:chgData name="Ying Hu" userId="f65d0494-74bf-45ad-aea5-2fa14286ad6a" providerId="ADAL" clId="{38498B4A-F84C-453C-BFC2-D696C509F869}" dt="2025-09-29T03:13:26.945" v="5"/>
        <pc:sldMkLst>
          <pc:docMk/>
          <pc:sldMk cId="3733854296" sldId="11826426"/>
        </pc:sldMkLst>
      </pc:sldChg>
      <pc:sldChg chg="del">
        <pc:chgData name="Ying Hu" userId="f65d0494-74bf-45ad-aea5-2fa14286ad6a" providerId="ADAL" clId="{38498B4A-F84C-453C-BFC2-D696C509F869}" dt="2025-09-29T03:12:51.501" v="0" actId="47"/>
        <pc:sldMkLst>
          <pc:docMk/>
          <pc:sldMk cId="774678715" sldId="2147480362"/>
        </pc:sldMkLst>
      </pc:sldChg>
      <pc:sldChg chg="del">
        <pc:chgData name="Ying Hu" userId="f65d0494-74bf-45ad-aea5-2fa14286ad6a" providerId="ADAL" clId="{38498B4A-F84C-453C-BFC2-D696C509F869}" dt="2025-09-29T03:12:51.501" v="0" actId="47"/>
        <pc:sldMkLst>
          <pc:docMk/>
          <pc:sldMk cId="0" sldId="2147480363"/>
        </pc:sldMkLst>
      </pc:sldChg>
      <pc:sldChg chg="del">
        <pc:chgData name="Ying Hu" userId="f65d0494-74bf-45ad-aea5-2fa14286ad6a" providerId="ADAL" clId="{38498B4A-F84C-453C-BFC2-D696C509F869}" dt="2025-09-29T03:12:51.501" v="0" actId="47"/>
        <pc:sldMkLst>
          <pc:docMk/>
          <pc:sldMk cId="1213902651" sldId="2147480369"/>
        </pc:sldMkLst>
      </pc:sldChg>
      <pc:sldChg chg="del">
        <pc:chgData name="Ying Hu" userId="f65d0494-74bf-45ad-aea5-2fa14286ad6a" providerId="ADAL" clId="{38498B4A-F84C-453C-BFC2-D696C509F869}" dt="2025-09-29T03:12:51.501" v="0" actId="47"/>
        <pc:sldMkLst>
          <pc:docMk/>
          <pc:sldMk cId="858610819" sldId="2147480377"/>
        </pc:sldMkLst>
      </pc:sldChg>
      <pc:sldMasterChg chg="delSldLayout">
        <pc:chgData name="Ying Hu" userId="f65d0494-74bf-45ad-aea5-2fa14286ad6a" providerId="ADAL" clId="{38498B4A-F84C-453C-BFC2-D696C509F869}" dt="2025-09-29T03:12:51.501" v="0" actId="47"/>
        <pc:sldMasterMkLst>
          <pc:docMk/>
          <pc:sldMasterMk cId="3736987119" sldId="2147483757"/>
        </pc:sldMasterMkLst>
        <pc:sldLayoutChg chg="del">
          <pc:chgData name="Ying Hu" userId="f65d0494-74bf-45ad-aea5-2fa14286ad6a" providerId="ADAL" clId="{38498B4A-F84C-453C-BFC2-D696C509F869}" dt="2025-09-29T03:12:51.501" v="0" actId="47"/>
          <pc:sldLayoutMkLst>
            <pc:docMk/>
            <pc:sldMasterMk cId="3736987119" sldId="2147483757"/>
            <pc:sldLayoutMk cId="1699431431" sldId="2147483761"/>
          </pc:sldLayoutMkLst>
        </pc:sldLayoutChg>
        <pc:sldLayoutChg chg="del">
          <pc:chgData name="Ying Hu" userId="f65d0494-74bf-45ad-aea5-2fa14286ad6a" providerId="ADAL" clId="{38498B4A-F84C-453C-BFC2-D696C509F869}" dt="2025-09-29T03:12:51.501" v="0" actId="47"/>
          <pc:sldLayoutMkLst>
            <pc:docMk/>
            <pc:sldMasterMk cId="3736987119" sldId="2147483757"/>
            <pc:sldLayoutMk cId="1878567393" sldId="21474837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CEE2C-91EB-4BE3-812C-97C2A008C9C5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063-AB57-41D7-8F5A-335EC792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26E8-FA22-4AA8-AE0A-56BED9DAA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0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CEA3E-DD68-74F7-EADD-26ABCE05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4A4E8-2485-2D81-9D5A-A8AD18FFA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C5B70-EC01-86C4-D01E-44931C420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57263-161E-48CC-F03E-C737B0055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34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53DF1F-CC25-EC00-D475-216E26923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B1DA6-12EE-DD3C-F367-81B881D2B4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5FE5CB-4FD2-3AD0-D998-ECCC0C0CC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6D524-673D-7425-4A78-361FD602A2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25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F704E-81FE-B500-6764-B14CA03C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0B90CD-E8C1-A5F4-001C-0A7497B10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5A7B5-2C41-20D3-C509-8B83CE752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E8D89-DC75-7766-4E8A-123D34996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143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BC500-EB3F-4F57-0CBA-B99B59B46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C42CD7-CCCA-E39D-5FD2-7A5A33CFB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4EA98E-7169-93EB-EE95-718E7072D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DA1E4-A7D8-AD67-2610-AC38AA102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23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DF13D-EEE6-BF31-AF50-3E46514DD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162458-13E0-D19E-04A1-4EDAAC0EF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C48551-E65D-01A2-406A-C1E76F975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602FD-D886-2FF1-1AF4-4F94E15B5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175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E171-B441-FA53-F79C-7DEB53313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A96E7-FC46-D31C-B38F-846FB48BCE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40DF26-875D-9A62-A271-4C8E273B4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D0839-C22C-48E3-F64B-A280355B42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471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9163-3C47-F0D0-58FD-61E8D0F99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D18276-24FF-776B-FCDA-5BBCB1687E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665283-8F4B-5547-3F14-9FCD32344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3C2B0-8409-4BDC-8EDE-0C753A697E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433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37A65-5D20-ACEB-A26E-DD3368D8B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C9928-3A06-31C7-C4ED-01F279F8F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6848F-7FFA-AF29-A1A7-9951B9B43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3320-634D-87B7-1EC0-88BA1583FE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9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699D9-04C2-452C-8665-0C55A74A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8EB8BB-A0F4-0FEA-F432-1C422F9D3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D41992-3048-D91C-014C-F55C34F23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7EF06-D254-8B3B-AEED-35AAE36681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321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ACAB4-D4A3-9F2E-DA77-7F1F2241C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665329-9804-E8CB-D342-30A85FF87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965AB0-AA1E-01C5-7E21-16E052FB8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F75A-F3C7-8B34-9A9A-21271873D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14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1DDA6861-90A5-3513-073E-275FEEC95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5F69F92C-1B8A-17E5-8047-37F1F6701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FB793952-112E-1687-21A0-ADAB21C60C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FD07FF-37EB-4BDD-AF68-CAF4DE8E47A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DC4A6-B4A3-C6FD-9D4B-A1A9D5299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5FD5AD-2977-D1E8-DD4D-64BFDA9147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D9FC0-5E1B-4863-06DE-AC75296F1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EB17D-3F83-B805-D3B7-BAA07BC75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48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A5FD-B57D-827F-A0A0-03770F0B0F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A15F7-3044-649C-1193-D6A06BACA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D693E-8D62-A336-DE42-14D4F36BF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C855-6750-7D1A-F33F-4BABA3E72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1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C460A-4766-5745-8616-0FF9E20A58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Normal" panose="020B0400000000000000" pitchFamily="34" charset="-122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Normal" panose="020B0400000000000000" pitchFamily="34" charset="-122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42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54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E496F-DA11-5426-0A67-46AC02B07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B1A6F1-5D0E-76A1-697E-1A980C4B9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881BA7-4063-FC9C-B13B-D85F93962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A3BF-77F0-21F4-C1ED-AF3228BFA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7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BDFDA-5328-CA16-67DB-078C993C1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6FFF5-52C0-5AAE-053A-0678F9D7C7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6034E-7B5D-8CF7-8A16-1076D4BCA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B5E911-8330-8347-63EA-C72FB35E2A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293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14858-E619-D534-D132-06506A389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9FABCA-8111-E6BA-91D8-16A2658BB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52A36-1E80-5878-BF65-824D7C16F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817B0-67B8-0277-D326-F46D9AD732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B3A04-2B80-A98A-4C3F-0542EB2E2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CBFDE0-633A-74D7-6F8A-F3AEBE4F4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8F8D42-79BF-F5C5-C762-CA84EC68B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  <a:p>
            <a:endParaRPr lang="en-US" sz="440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C5D80-4CB3-B87A-D600-2C0F25F84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F605D8-28D1-4D1B-854D-C694716AF8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266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924361-B9D4-479B-9482-7B6C5E5DB82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27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sv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1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1.sv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D72E3-E283-0629-05C9-E91440CDD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2FD1C10-1665-9F33-451C-64165E52C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800FAE-5A04-8DF9-BC74-B124AECC3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D0992-0391-080A-6290-03367A73E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484F2B-A289-616B-EDBA-0CC0F5D1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3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A2074A-34B0-D5A3-FE1D-060DDD34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40A4710-0780-855F-C886-F763511B3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E2DCF7-1048-69E9-ECAF-8096F6C3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60F903-1035-86EE-5025-01FC01F1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30058-7AF0-B6F1-A429-FEEF39E4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04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4354157" cy="1990799"/>
          </a:xfrm>
        </p:spPr>
        <p:txBody>
          <a:bodyPr anchor="b"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835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7115827" cy="1990799"/>
          </a:xfrm>
        </p:spPr>
        <p:txBody>
          <a:bodyPr anchor="b"/>
          <a:lstStyle>
            <a:lvl1pPr algn="ctr">
              <a:defRPr sz="27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89322"/>
            <a:ext cx="7114753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1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9" y="171485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9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9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8" y="1686260"/>
            <a:ext cx="8242449" cy="3342941"/>
          </a:xfrm>
        </p:spPr>
        <p:txBody>
          <a:bodyPr/>
          <a:lstStyle>
            <a:lvl1pPr marL="68580" indent="-342900">
              <a:lnSpc>
                <a:spcPct val="110000"/>
              </a:lnSpc>
              <a:buNone/>
              <a:defRPr sz="27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26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742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95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9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78688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1446AE1-12EA-E750-959A-6ACFA8D8F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752809-604E-02F3-8097-9FFF2D103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BBCD15-498E-62A7-D300-F274DC34D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49583C-0E74-E0A9-5911-90FEB9A9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D0D275-194D-8401-6C9C-466A2E7F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186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52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23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3816"/>
            <a:ext cx="10515600" cy="5292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98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547"/>
            <a:ext cx="10515600" cy="20948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C5489F-DAB1-415F-AE09-2BB89741FF1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4155747"/>
            <a:ext cx="10515600" cy="2327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DE31CF-E514-4082-882E-D9CAC01E657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3401354"/>
            <a:ext cx="10515600" cy="538661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7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9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bg1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255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5939"/>
            <a:ext cx="10515600" cy="36873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65961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40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8463917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2588642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125490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yellow and green rectangles&#10;&#10;Description automatically generated">
            <a:extLst>
              <a:ext uri="{FF2B5EF4-FFF2-40B4-BE49-F238E27FC236}">
                <a16:creationId xmlns:a16="http://schemas.microsoft.com/office/drawing/2014/main" id="{2475A5AA-ABA4-0907-DEE7-32F2C3C2C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8EF7D6D-98A5-2EFE-AD32-A4927D9C1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1823E6-FCE0-7535-0AD9-595573FB2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2F9CA5-14CF-2341-2E92-39345254B7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8640" y="844888"/>
            <a:ext cx="4900268" cy="7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965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766"/>
            <a:ext cx="10607213" cy="415710"/>
          </a:xfrm>
        </p:spPr>
        <p:txBody>
          <a:bodyPr/>
          <a:lstStyle>
            <a:lvl1pPr algn="l">
              <a:defRPr sz="1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1347858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3816"/>
            <a:ext cx="10515600" cy="529223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915636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2168"/>
            <a:ext cx="10515600" cy="54164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547"/>
            <a:ext cx="10515600" cy="209480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838200" y="4155747"/>
            <a:ext cx="10515600" cy="23275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838200" y="3401354"/>
            <a:ext cx="10515600" cy="538661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10010376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11971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3761859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03534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31901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0152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2333663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48644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blue and green design&#10;&#10;Description automatically generated">
            <a:extLst>
              <a:ext uri="{FF2B5EF4-FFF2-40B4-BE49-F238E27FC236}">
                <a16:creationId xmlns:a16="http://schemas.microsoft.com/office/drawing/2014/main" id="{230FC409-2984-C24C-DE7F-C0D979325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7D1CEAA-EB8C-55EF-C1C5-8C053FED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新宋体" panose="0201060903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3371369-BF9D-177D-1279-46561F078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新宋体" panose="02010609030101010101" pitchFamily="49" charset="-122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253598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899455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951681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41997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79500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067165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200761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184184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7457340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8142842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0482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16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075435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186097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9965720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1716176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448286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90488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687035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64115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01555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75470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06130"/>
            <a:ext cx="10515600" cy="36785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977135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42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12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思源黑体 CN Normal" panose="020B0400000000000000" pitchFamily="34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13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53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766"/>
            <a:ext cx="10607213" cy="415710"/>
          </a:xfrm>
        </p:spPr>
        <p:txBody>
          <a:bodyPr/>
          <a:lstStyle>
            <a:lvl1pPr algn="l">
              <a:defRPr sz="18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825499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069013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7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85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26507"/>
            <a:ext cx="5181600" cy="4102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026507"/>
            <a:ext cx="5181600" cy="4102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1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026750"/>
            <a:ext cx="5157787" cy="697509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78734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026750"/>
            <a:ext cx="5183188" cy="697509"/>
          </a:xfrm>
          <a:solidFill>
            <a:schemeClr val="accent3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78734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42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2038864"/>
            <a:ext cx="3438938" cy="43457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26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E861E-85F9-B3D8-2C0B-D5239694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632ECC-826B-41CB-2906-4DC9F0CFF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378931-12FE-CDBE-DC13-8A418BD2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4BF635-1E63-F8E6-2D07-A9FBBEE3B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C03DA2-388D-CF8B-4580-DB9A3B5BC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526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29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BSC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02038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981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B122B-3148-B323-5FAB-F21B14113C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6E03AA-0FA7-7ED9-07BF-736F284F2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D2425C2-ED19-913C-9543-E522719647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875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FEE6D7-FC8F-75E0-3119-555F90EF3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DD2E02A-6BD9-D4E8-64EF-D423915A6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E987930-D2D8-AB27-92AA-96824AC935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705" y="531901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4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DAD0AE-23DE-3DCC-D87F-4ADD834C7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17" b="39489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DB48D38-214C-F686-05C4-3D51C6342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F1727B-71CA-7CA0-8242-B0BC55D4F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9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30B09-8ABC-3B21-5D53-FF429A3581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C07897C-8BE4-0609-56A5-291FFE9F7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2A51224-80E0-5937-B79C-13EF4DB64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3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D79C37-6FC9-7F1F-D362-B69360CF9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E7DC3C5-1351-2F72-1D28-A494F3B6F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2A806FF-F9E5-147B-2901-371A70D8FD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455" y="520358"/>
            <a:ext cx="4452732" cy="18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9A3E16-DC77-C6B5-A86B-8BC61AA1B8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21" b="44987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9A8242-BC76-DCB1-EB98-CD0D645FF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BF66901-C382-7924-D33D-148784CA8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850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6A1D-ACC7-590E-82CE-0836935662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77E097A-F2A6-0031-2256-352F5DED8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64F4449-B06C-B400-0D52-898BFE021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84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7828EC-A589-BED0-8095-16781DDC85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4AF5934-A81C-AB2E-E6F7-330CDC09A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3D0B1A2-4027-33A9-7470-05E97CA71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0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4826A-61A5-8CF7-5E10-CE4C0F820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68157-DA0A-665A-21FE-E0E3D73B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FBD088-A6D4-A6E3-64C4-1C090D09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FFD464-B277-3939-4A87-A1869728B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582D7-D0DB-F174-75BE-920F8740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3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AE861-A2DF-FBC5-9195-DEC945B06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58564F-A968-F9FE-82F5-40A86231C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6969254-DEAA-5DE5-F138-9AFDF672C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29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51794F-8256-26E8-0341-09581BCBB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352F326-1908-01B2-F5F8-43416648D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A411FF9-6B20-3D59-1A76-75F8277130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87" y="817562"/>
            <a:ext cx="5299213" cy="19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AF921D-BAED-B61A-C672-4F45E1ABE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49965" y="220533"/>
            <a:ext cx="6965904" cy="30173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61ADADA-11D2-46A2-3BB5-AE8202F01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E4B4B69-BC69-C03C-7350-55A7C65C3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8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F62BF1-2565-4C9B-0F20-7AAFBEDFB3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4" y="337930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02F1630-D89F-BDE0-79A7-996FB56E2E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8848627-8BB4-547E-F976-7DE8D0C25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65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70C73B-743D-84E8-CDCB-CBF039697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5CC211C-6D4C-13F2-90FE-3D4BD2C75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4F9D9C-6C58-BA44-10A3-93C7D13FA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7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90860-D03D-6879-09E7-581FD9BB9B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624CD2-0E11-8D1A-2716-D23F9483F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7534104-0B08-3346-35D0-A8CCEB7B9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40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CM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A9737D-7F61-C80D-13D3-A6C19FE55248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25358FF-8F66-8064-F644-1BE8719C0B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445" y="913188"/>
            <a:ext cx="7086381" cy="1475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50622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730297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64243D-9212-B64F-C0CA-4B0865F60C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</a:blip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Bibliograp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33970B-D6C9-7E6D-97F5-83864D92D7F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DB2E8E2-F455-2018-F117-B264C7F7BA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629478" y="824881"/>
            <a:ext cx="5254487" cy="94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nec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8FAF1-7477-9CB8-B605-0F235DCC448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79365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20E89A-4255-C444-4206-C080F8251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3AAB703-5D55-CA5C-264A-101C3113F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B53C325-90BF-8DE3-6136-4F237C9B7B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87378"/>
            <a:ext cx="5156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ook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E02231-C7EF-09F0-B465-FC61BC02F54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15948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0BE3DD-302D-1D53-4F87-F79842277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314" b="39690"/>
          <a:stretch/>
        </p:blipFill>
        <p:spPr>
          <a:xfrm>
            <a:off x="914400" y="366536"/>
            <a:ext cx="3995530" cy="13981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3BEA541-C52F-4F16-9414-D8D673163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B0F673-28AC-B599-348D-56FBA8059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82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54B3B-8191-3785-8CDF-CC91BE8D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035B75-E99D-E320-D3DD-522718884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F1CCDF6-1242-5220-716D-BA0DAA900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BCD35B-F7D7-B171-F48A-C573F3E4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754DA-6EEB-5E2A-7942-A78135394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E1A4A-9A67-9E90-077D-8EE4F6E5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00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BSCONE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D152C0-A46A-568B-08B8-7AE84BC6E5CE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6A2BB8-662B-F88D-8482-EB58A39CE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014" b="41014"/>
          <a:stretch/>
        </p:blipFill>
        <p:spPr>
          <a:xfrm>
            <a:off x="841513" y="957471"/>
            <a:ext cx="4516687" cy="81169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435B03-ADDE-E4E9-3B6A-6A2842990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C798B1D-2593-DD10-D7D1-A59CB609AA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091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A6AF33-D58C-0D0F-E7DD-66ACF7D2E60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40217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56C6A33-F833-C96D-DB93-8BDC92D8D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B43587B-91AB-A437-3EA0-9B55A9F85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9AEB876-D2F4-D845-5326-D2C21B0068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652347"/>
            <a:ext cx="4657992" cy="19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Ho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6D1346-60A9-9792-7775-6E7B69F8A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178" b="44230"/>
          <a:stretch/>
        </p:blipFill>
        <p:spPr>
          <a:xfrm>
            <a:off x="699052" y="785191"/>
            <a:ext cx="5254487" cy="9243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C93A7B1-557B-714E-67F4-9479CC75C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D238464-D25C-6B1C-25F6-18DDF11D1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55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erience Manag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C42F0-DEE7-4F49-27D7-94F10D4CE58C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761921" y="-83586"/>
            <a:ext cx="6858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FC1549-4CD1-5BFA-3870-5A8157372A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19540" y="520358"/>
            <a:ext cx="4810540" cy="20837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899B37-14F6-EA07-AA82-682DD80D8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8FDA6C8-6C85-BFBC-B2F2-EF29ADE66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07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or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A504E-3919-372E-4601-7E56958870A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50764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6A45A4-430D-6D54-9B0E-27764627F5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88505" y="409131"/>
            <a:ext cx="3872947" cy="16776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78D586-0291-30EC-3208-3773FC51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A046BB-383E-8EEF-53CA-8E0E269211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ip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7C6FBA-2FA7-D97D-AC93-B1A1EE13CE3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FF4386-9A3F-E9BC-EF7F-B286FACFBF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59297" y="337930"/>
            <a:ext cx="4031973" cy="17464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E109FD0-92C1-A3D9-F05E-CD2303B6F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0BC53ED-1762-B677-F199-D956EBA66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97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OB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6627ED-FBD9-3A17-B5EF-26FFB357C664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20339" y="-173038"/>
            <a:ext cx="6858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BAAE81B-5F54-B779-599C-98E80BED5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954DBD-33AA-11B2-3CFF-6714FF6D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9AEA31-AE71-D2DB-1802-0F23A32E7C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400" y="822690"/>
            <a:ext cx="4826833" cy="175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ournal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4E2ECB-19A9-4531-1912-C4B8F299B05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173038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542D42-A9F6-B597-E247-F56B5B2311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534975" y="103422"/>
            <a:ext cx="7104333" cy="307730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0189CC5-DEBD-53B2-90DD-9474EA0AC1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4C38EE-13D9-5D73-07F7-95F885B50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88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rketplac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A9B0CF3-F58C-C6E1-A79F-6E1AB16C3910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-89452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0817E9-64D7-A06B-DB20-B01D7EB314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689113" y="337929"/>
            <a:ext cx="4964547" cy="215043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C2A1700-2A1A-D83E-A3A0-863C08F88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833615B-47F0-2887-4630-51AE778FA5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5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sa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1FF2A1-EAAF-42E1-E299-0AADCCF76736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50156" y="-99391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7DB06D-071A-909C-A9A3-32015233F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5129" y="337930"/>
            <a:ext cx="4008785" cy="1736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4DDB3F0-BEBD-BEAB-7990-113D5B48A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199975F-94F7-69C8-542B-6EA40B4D5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795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74554-35EE-01EF-9106-EFBDE56E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48DCF8-338F-1824-AC1D-3602EBF36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8125879-CBA3-4DF5-D4E3-B69F030E9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2FE1A9F-B8FA-9EFD-956F-7158D5125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FCC74E-7FBB-C210-34EB-01AEBF99C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F0F976-1699-9DEF-CC7B-AF2A15BBE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142451D-BE2E-06D2-F9AA-3F5B47BCC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8010B9E-70A0-56CF-F488-01DE905A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503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noram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54A731-CED1-6EB6-8F92-6D19AE1EFE82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268817" y="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1FBD2-D8A2-634D-422E-E6A019E365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342" b="28342"/>
          <a:stretch/>
        </p:blipFill>
        <p:spPr>
          <a:xfrm>
            <a:off x="798445" y="510419"/>
            <a:ext cx="4452732" cy="1928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8F982A6-F2FC-CBAE-89A9-16231B29B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58207"/>
            <a:ext cx="6470374" cy="2387600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75548E8-4B45-A2E9-C675-DBEF8C0ED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632326"/>
            <a:ext cx="647037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93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44FA7CC-F17F-760F-E501-380AB0442A07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72C346-F12B-9A68-F322-7E26A8485D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89913" y="-173038"/>
            <a:ext cx="685800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9B86BCC-7009-D0AD-B15E-AF90469686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1607" y="756172"/>
            <a:ext cx="4929586" cy="24997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5068B29-E483-A966-D1EE-461DC240A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78665"/>
            <a:ext cx="6470374" cy="1622725"/>
          </a:xfrm>
        </p:spPr>
        <p:txBody>
          <a:bodyPr anchor="b"/>
          <a:lstStyle>
            <a:lvl1pPr algn="l"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6985B85-F28B-96F4-674D-22F836CB04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5666282"/>
            <a:ext cx="6470374" cy="6218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26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5"/>
            <a:ext cx="10363200" cy="756005"/>
          </a:xfrm>
        </p:spPr>
        <p:txBody>
          <a:bodyPr anchor="t" anchorCtr="0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6"/>
            <a:ext cx="10363200" cy="1125537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400" b="0" kern="1200" dirty="0" smtClean="0">
                <a:solidFill>
                  <a:schemeClr val="accent1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464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3"/>
            <a:ext cx="10363200" cy="756005"/>
          </a:xfrm>
        </p:spPr>
        <p:txBody>
          <a:bodyPr anchor="t" anchorCtr="0"/>
          <a:lstStyle>
            <a:lvl1pPr algn="ctr"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3"/>
            <a:ext cx="10363200" cy="1125537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4000" b="0" kern="1200" dirty="0" smtClean="0">
                <a:solidFill>
                  <a:schemeClr val="accent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6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76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5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7030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0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2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0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7"/>
            <a:ext cx="10515600" cy="62997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accent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6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9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27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4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9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1D4B9-D1D1-D5FE-C5A1-0AA40606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A5D5EE-46D3-4251-9CAD-4075713D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AFA191-8702-835A-BCFD-8BDCE2787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7F1ACB-9958-018F-C2FE-824ED1E5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11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99755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4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2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6A67E8-C07E-73D7-EDD6-8416CAB228E5}"/>
              </a:ext>
            </a:extLst>
          </p:cNvPr>
          <p:cNvSpPr/>
          <p:nvPr userDrawn="1"/>
        </p:nvSpPr>
        <p:spPr>
          <a:xfrm>
            <a:off x="0" y="0"/>
            <a:ext cx="12192000" cy="65180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639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DFC4983-7485-1282-E933-8FB891A85A79}"/>
              </a:ext>
            </a:extLst>
          </p:cNvPr>
          <p:cNvSpPr/>
          <p:nvPr userDrawn="1"/>
        </p:nvSpPr>
        <p:spPr>
          <a:xfrm>
            <a:off x="0" y="0"/>
            <a:ext cx="12192000" cy="6520070"/>
          </a:xfrm>
          <a:prstGeom prst="rect">
            <a:avLst/>
          </a:prstGeom>
          <a:solidFill>
            <a:srgbClr val="D7E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5"/>
            <a:ext cx="10515600" cy="1500187"/>
          </a:xfrm>
        </p:spPr>
        <p:txBody>
          <a:bodyPr anchor="b"/>
          <a:lstStyle>
            <a:lvl1pPr algn="ctr"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305503"/>
            <a:ext cx="10515600" cy="9535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5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17743E0-0A1F-878B-499E-2B4AC057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C45A952-406E-D608-8B3A-D68D1017D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A1780-1D20-B3DE-3778-67FEA1DA9BE7}"/>
              </a:ext>
            </a:extLst>
          </p:cNvPr>
          <p:cNvSpPr/>
          <p:nvPr userDrawn="1"/>
        </p:nvSpPr>
        <p:spPr>
          <a:xfrm>
            <a:off x="0" y="-1"/>
            <a:ext cx="7732059" cy="3384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1A0AE7-313A-EDE1-A3BD-0D6320F3E69D}"/>
              </a:ext>
            </a:extLst>
          </p:cNvPr>
          <p:cNvSpPr/>
          <p:nvPr userDrawn="1"/>
        </p:nvSpPr>
        <p:spPr>
          <a:xfrm>
            <a:off x="6427694" y="-1"/>
            <a:ext cx="3792071" cy="338401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8AD430-C329-EFD8-0C78-5CE7B585A59A}"/>
              </a:ext>
            </a:extLst>
          </p:cNvPr>
          <p:cNvSpPr/>
          <p:nvPr userDrawn="1"/>
        </p:nvSpPr>
        <p:spPr>
          <a:xfrm>
            <a:off x="10219765" y="-1"/>
            <a:ext cx="1990164" cy="3384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新宋体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0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1" y="1630496"/>
            <a:ext cx="3543300" cy="453545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16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3"/>
            <a:ext cx="10515600" cy="66755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400" b="0" kern="1200" dirty="0" smtClean="0">
                <a:solidFill>
                  <a:schemeClr val="tx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41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29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45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8" cy="45354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7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1"/>
            <a:ext cx="7346674" cy="1325563"/>
          </a:xfrm>
        </p:spPr>
        <p:txBody>
          <a:bodyPr anchor="t"/>
          <a:lstStyle>
            <a:lvl1pPr algn="r">
              <a:defRPr sz="2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2"/>
            <a:ext cx="7346674" cy="273326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48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21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CA8F904-8822-04EB-677F-0860003E9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325D56-E7D6-1C67-9218-8BDB326A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2A8DFC-2C78-91D3-AB59-0650B07C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694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0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667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4"/>
            <a:ext cx="10515600" cy="648127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8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5"/>
            <a:ext cx="10515600" cy="648127"/>
          </a:xfrm>
        </p:spPr>
        <p:txBody>
          <a:bodyPr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0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4354157" cy="1990799"/>
          </a:xfrm>
        </p:spPr>
        <p:txBody>
          <a:bodyPr anchor="b"/>
          <a:lstStyle>
            <a:lvl1pPr algn="ctr"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589322"/>
            <a:ext cx="4353500" cy="177828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47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7115827" cy="1990799"/>
          </a:xfrm>
        </p:spPr>
        <p:txBody>
          <a:bodyPr anchor="b"/>
          <a:lstStyle>
            <a:lvl1pPr algn="ctr"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6" y="2589322"/>
            <a:ext cx="7114753" cy="17782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5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578" y="171483"/>
            <a:ext cx="6180221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578" y="1631981"/>
            <a:ext cx="618022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86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12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57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917" y="1686258"/>
            <a:ext cx="8242449" cy="3342941"/>
          </a:xfrm>
        </p:spPr>
        <p:txBody>
          <a:bodyPr/>
          <a:lstStyle>
            <a:lvl1pPr marL="91440" indent="-457200">
              <a:lnSpc>
                <a:spcPct val="110000"/>
              </a:lnSpc>
              <a:buNone/>
              <a:defRPr sz="36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50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75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FE71AB-B278-1C5E-86B1-10F6BC82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924C9E-0D98-820F-AD9F-4EBECA1DE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A4E8DA-3EFC-C1CD-06A5-49FE4C93A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A253EF-1F00-6F58-2A79-835A56CD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1210B-FBC4-B906-29D7-7EEA8AAE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934D79-3712-D3EE-235F-4AA35B5D1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93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0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13546"/>
            <a:ext cx="10363200" cy="756005"/>
          </a:xfrm>
        </p:spPr>
        <p:txBody>
          <a:bodyPr anchor="t" anchorCtr="0"/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69550"/>
            <a:ext cx="10363200" cy="760868"/>
          </a:xfrm>
        </p:spPr>
        <p:txBody>
          <a:bodyPr anchor="t" anchorCtr="0"/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668828"/>
            <a:ext cx="10363200" cy="1125537"/>
          </a:xfrm>
        </p:spPr>
        <p:txBody>
          <a:bodyPr/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300" b="0" kern="1200" dirty="0" smtClean="0">
                <a:solidFill>
                  <a:schemeClr val="accent1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5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for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193635"/>
            <a:ext cx="10363200" cy="756005"/>
          </a:xfrm>
        </p:spPr>
        <p:txBody>
          <a:bodyPr anchor="t" anchorCtr="0"/>
          <a:lstStyle>
            <a:lvl1pPr algn="ctr"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14400" y="2633585"/>
            <a:ext cx="10363200" cy="1125537"/>
          </a:xfrm>
        </p:spPr>
        <p:txBody>
          <a:bodyPr anchor="ctr"/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3000" b="0" kern="1200" dirty="0" smtClean="0">
                <a:solidFill>
                  <a:schemeClr val="accent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27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4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05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977032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4" y="977032"/>
            <a:ext cx="5817296" cy="5006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6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0692"/>
            <a:ext cx="10515600" cy="40126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82059"/>
            <a:ext cx="10515600" cy="629977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800" b="0" kern="1200" dirty="0" smtClean="0">
                <a:solidFill>
                  <a:schemeClr val="accent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75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1068309"/>
            <a:ext cx="43475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6506" y="1068309"/>
            <a:ext cx="5817295" cy="435133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1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6"/>
            <a:ext cx="10515600" cy="1997555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37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517047"/>
            <a:ext cx="10515600" cy="1997555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2879936"/>
            <a:ext cx="10515600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7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2EF03-4578-CB42-263E-B2E24897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78917C9-57AD-619E-AB54-C03046F2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ECBAD4-CB59-14EC-829E-A579D9A9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FEA130-A0C5-01E6-80FA-895E5860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231F5A-ED92-5F34-4530-3DC8798E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2DE498-C236-EAB6-89F9-C583655C9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588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30496"/>
            <a:ext cx="5181600" cy="4535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9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630496"/>
            <a:ext cx="3543300" cy="45354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2" y="1630496"/>
            <a:ext cx="3543300" cy="4535450"/>
          </a:xfrm>
        </p:spPr>
        <p:txBody>
          <a:bodyPr/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13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95939"/>
            <a:ext cx="5181600" cy="3859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628385"/>
            <a:ext cx="10515600" cy="667555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800" b="0" kern="1200" dirty="0" smtClean="0">
                <a:solidFill>
                  <a:schemeClr val="tx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03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75131"/>
            <a:ext cx="10515600" cy="1018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57193"/>
            <a:ext cx="5157787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31778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557193"/>
            <a:ext cx="5183188" cy="697509"/>
          </a:xfrm>
          <a:solidFill>
            <a:schemeClr val="accent2"/>
          </a:solidFill>
        </p:spPr>
        <p:txBody>
          <a:bodyPr anchor="ctr" anchorCtr="0"/>
          <a:lstStyle>
            <a:lvl1pPr marL="0" indent="0">
              <a:buNone/>
              <a:defRPr sz="1500" b="0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31778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02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653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7914861" y="1630496"/>
            <a:ext cx="3438939" cy="453545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8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492" y="4701213"/>
            <a:ext cx="7346675" cy="1325563"/>
          </a:xfrm>
        </p:spPr>
        <p:txBody>
          <a:bodyPr anchor="t"/>
          <a:lstStyle>
            <a:lvl1pPr algn="r">
              <a:defRPr sz="15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492" y="1808924"/>
            <a:ext cx="7346675" cy="2733261"/>
          </a:xfrm>
        </p:spPr>
        <p:txBody>
          <a:bodyPr/>
          <a:lstStyle>
            <a:lvl1pPr marL="68580" indent="-342900">
              <a:lnSpc>
                <a:spcPct val="110000"/>
              </a:lnSpc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09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1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520687"/>
            <a:ext cx="10515600" cy="775252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2"/>
                </a:solidFill>
                <a:latin typeface="新宋体" panose="02010609030101010101" pitchFamily="49" charset="-122"/>
                <a:ea typeface="+mj-ea"/>
                <a:cs typeface="+mj-cs"/>
              </a:defRPr>
            </a:lvl1pPr>
            <a:lvl2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2pPr>
            <a:lvl3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3pPr>
            <a:lvl4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4pPr>
            <a:lvl5pPr marL="0" indent="0" algn="l" defTabSz="6858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lang="en-US" sz="15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4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2816"/>
            <a:ext cx="10515600" cy="648127"/>
          </a:xfrm>
        </p:spPr>
        <p:txBody>
          <a:bodyPr anchor="b"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57758"/>
            <a:ext cx="10514012" cy="426308"/>
          </a:xfrm>
        </p:spPr>
        <p:txBody>
          <a:bodyPr/>
          <a:lstStyle>
            <a:lvl1pPr marL="0" indent="0" algn="ctr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38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2087"/>
            <a:ext cx="10515600" cy="648127"/>
          </a:xfrm>
        </p:spPr>
        <p:txBody>
          <a:bodyPr/>
          <a:lstStyle>
            <a:lvl1pPr algn="ctr">
              <a:defRPr sz="21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218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61" Type="http://schemas.openxmlformats.org/officeDocument/2006/relationships/theme" Target="../theme/theme3.xml"/><Relationship Id="rId1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6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6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5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0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7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9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26.xml"/><Relationship Id="rId21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DFD00E-B0C7-15BA-A8ED-642D8BBC0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7082F9-6248-CDF5-4F7E-5BB2B58E5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164907-0D82-C7CA-92A2-E0F14A954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011A-611B-4417-9FED-A5D2DC879410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1B72E6-FEBB-15AD-D851-E77AEEA90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167589-D725-14C7-E1A9-AB9772B8C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FAB8C2-D030-4785-A615-31F06998B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8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0429A-A141-AC14-D52A-2F6FF383544D}"/>
              </a:ext>
            </a:extLst>
          </p:cNvPr>
          <p:cNvSpPr/>
          <p:nvPr userDrawn="1"/>
        </p:nvSpPr>
        <p:spPr>
          <a:xfrm>
            <a:off x="0" y="0"/>
            <a:ext cx="12192000" cy="16896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accent2"/>
              </a:solidFill>
              <a:latin typeface="新宋体" panose="02010609030101010101" pitchFamily="49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10288"/>
            <a:ext cx="10515600" cy="4114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新宋体" panose="02010609030101010101" pitchFamily="49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新宋体" panose="02010609030101010101" pitchFamily="49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新宋体" panose="02010609030101010101" pitchFamily="49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bg1"/>
          </a:solidFill>
          <a:latin typeface="新宋体" panose="02010609030101010101" pitchFamily="49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新宋体" panose="02010609030101010101" pitchFamily="49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新宋体" panose="02010609030101010101" pitchFamily="49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新宋体" panose="02010609030101010101" pitchFamily="49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3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  <p:sldLayoutId id="2147483709" r:id="rId40"/>
    <p:sldLayoutId id="2147483710" r:id="rId41"/>
    <p:sldLayoutId id="2147483711" r:id="rId42"/>
    <p:sldLayoutId id="2147483712" r:id="rId43"/>
    <p:sldLayoutId id="2147483713" r:id="rId44"/>
    <p:sldLayoutId id="2147483714" r:id="rId45"/>
    <p:sldLayoutId id="2147483715" r:id="rId46"/>
    <p:sldLayoutId id="2147483716" r:id="rId47"/>
    <p:sldLayoutId id="2147483717" r:id="rId48"/>
    <p:sldLayoutId id="2147483718" r:id="rId49"/>
    <p:sldLayoutId id="2147483719" r:id="rId50"/>
    <p:sldLayoutId id="2147483720" r:id="rId51"/>
    <p:sldLayoutId id="2147483721" r:id="rId52"/>
    <p:sldLayoutId id="2147483722" r:id="rId53"/>
    <p:sldLayoutId id="2147483723" r:id="rId54"/>
    <p:sldLayoutId id="2147483724" r:id="rId55"/>
    <p:sldLayoutId id="2147483725" r:id="rId56"/>
    <p:sldLayoutId id="2147483726" r:id="rId57"/>
    <p:sldLayoutId id="2147483727" r:id="rId58"/>
    <p:sldLayoutId id="2147483728" r:id="rId59"/>
    <p:sldLayoutId id="2147483729" r:id="rId6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新宋体" panose="02010609030101010101" pitchFamily="49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65545" y="6576535"/>
            <a:ext cx="177512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solidFill>
                  <a:srgbClr val="0E316B"/>
                </a:solidFill>
                <a:latin typeface="新宋体" panose="02010609030101010101" pitchFamily="49" charset="-122"/>
              </a:rPr>
              <a:t>|  www.ebsco.com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33453" y="6576535"/>
            <a:ext cx="450167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750" smtClean="0">
                <a:solidFill>
                  <a:schemeClr val="tx2"/>
                </a:solidFill>
                <a:latin typeface="新宋体" panose="02010609030101010101" pitchFamily="49" charset="-122"/>
              </a:rPr>
              <a:t>‹#›</a:t>
            </a:fld>
            <a:endParaRPr lang="en-US" sz="750" dirty="0">
              <a:solidFill>
                <a:schemeClr val="tx2"/>
              </a:solidFill>
              <a:latin typeface="新宋体" panose="02010609030101010101" pitchFamily="49" charset="-122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538870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2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1"/>
          </a:solidFill>
          <a:latin typeface="新宋体" panose="02010609030101010101" pitchFamily="49" charset="-122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−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新宋体" panose="02010609030101010101" pitchFamily="49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新宋体" panose="02010609030101010101" pitchFamily="49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新宋体" panose="02010609030101010101" pitchFamily="49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87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新宋体" panose="02010609030101010101" pitchFamily="49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新宋体" panose="02010609030101010101" pitchFamily="49" charset="-122"/>
              </a:rPr>
              <a:t>|  www.ebsco.com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新宋体" panose="02010609030101010101" pitchFamily="49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新宋体" panose="02010609030101010101" pitchFamily="49" charset="-122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38869" y="6701882"/>
            <a:ext cx="961440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144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5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4" r:id="rId6"/>
    <p:sldLayoutId id="214748377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新宋体" panose="02010609030101010101" pitchFamily="49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9358FA59-03B0-B180-5960-EA298E92F1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73075"/>
            <a:ext cx="10515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6E0798A5-9B00-981B-AC27-ED115A0C8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319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TextBox 9">
            <a:extLst>
              <a:ext uri="{FF2B5EF4-FFF2-40B4-BE49-F238E27FC236}">
                <a16:creationId xmlns:a16="http://schemas.microsoft.com/office/drawing/2014/main" id="{D7808E88-6727-021D-68BE-37F72621E49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 dirty="0">
                <a:solidFill>
                  <a:srgbClr val="0E316B"/>
                </a:solidFill>
                <a:latin typeface="新宋体" panose="02010609030101010101" pitchFamily="49" charset="-122"/>
              </a:rPr>
              <a:t>|  www.ebsco.com |</a:t>
            </a:r>
          </a:p>
        </p:txBody>
      </p:sp>
      <p:sp>
        <p:nvSpPr>
          <p:cNvPr id="5125" name="TextBox 11">
            <a:extLst>
              <a:ext uri="{FF2B5EF4-FFF2-40B4-BE49-F238E27FC236}">
                <a16:creationId xmlns:a16="http://schemas.microsoft.com/office/drawing/2014/main" id="{38427684-28D4-AEFC-8DBE-F575F2972F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359B22D8-5B0B-4BE2-93DC-A82F037C0E1F}" type="slidenum">
              <a:rPr lang="en-US" altLang="en-US" sz="1000" smtClean="0">
                <a:solidFill>
                  <a:schemeClr val="tx2"/>
                </a:solidFill>
                <a:latin typeface="新宋体" panose="02010609030101010101" pitchFamily="49" charset="-122"/>
              </a:rPr>
              <a:pPr algn="ctr" eaLnBrk="1" hangingPunct="1">
                <a:defRPr/>
              </a:pPr>
              <a:t>‹#›</a:t>
            </a:fld>
            <a:endParaRPr lang="en-US" altLang="en-US" sz="1000" dirty="0">
              <a:solidFill>
                <a:schemeClr val="tx2"/>
              </a:solidFill>
              <a:latin typeface="新宋体" panose="02010609030101010101" pitchFamily="49" charset="-122"/>
            </a:endParaRPr>
          </a:p>
        </p:txBody>
      </p:sp>
      <p:pic>
        <p:nvPicPr>
          <p:cNvPr id="5126" name="Picture 14">
            <a:extLst>
              <a:ext uri="{FF2B5EF4-FFF2-40B4-BE49-F238E27FC236}">
                <a16:creationId xmlns:a16="http://schemas.microsoft.com/office/drawing/2014/main" id="{B396AA3E-7705-60AD-4B1A-5C3D39589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599238"/>
            <a:ext cx="8318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316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</p:sldLayoutIdLst>
  <p:transition spd="med">
    <p:fade/>
  </p:transition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新宋体" panose="02010609030101010101" pitchFamily="49" charset="-122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新宋体" panose="02010609030101010101" pitchFamily="49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429D643C-4D8A-9BCA-E7ED-28F24FCD9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73075"/>
            <a:ext cx="10515600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67C90975-A31A-C371-EBFB-DF08D95C84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3195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Box 9">
            <a:extLst>
              <a:ext uri="{FF2B5EF4-FFF2-40B4-BE49-F238E27FC236}">
                <a16:creationId xmlns:a16="http://schemas.microsoft.com/office/drawing/2014/main" id="{3867C105-F7FA-8503-9417-B8E8B70348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5113" y="6577013"/>
            <a:ext cx="1774825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1000">
                <a:solidFill>
                  <a:srgbClr val="0E316B"/>
                </a:solidFill>
              </a:rPr>
              <a:t>|  www.ebsco.com</a:t>
            </a:r>
          </a:p>
        </p:txBody>
      </p:sp>
      <p:sp>
        <p:nvSpPr>
          <p:cNvPr id="2053" name="TextBox 11">
            <a:extLst>
              <a:ext uri="{FF2B5EF4-FFF2-40B4-BE49-F238E27FC236}">
                <a16:creationId xmlns:a16="http://schemas.microsoft.com/office/drawing/2014/main" id="{862FFD1F-F472-B070-7925-C801CF015B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-33338" y="6577013"/>
            <a:ext cx="449263" cy="24606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AB08424F-19A2-4511-9486-226FCAD1E1A1}" type="slidenum">
              <a:rPr lang="en-US" altLang="en-US" sz="1000" smtClean="0">
                <a:solidFill>
                  <a:schemeClr val="tx2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0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A4BDC6-8BB6-696B-1492-23233B12E75B}"/>
              </a:ext>
            </a:extLst>
          </p:cNvPr>
          <p:cNvCxnSpPr/>
          <p:nvPr userDrawn="1"/>
        </p:nvCxnSpPr>
        <p:spPr>
          <a:xfrm>
            <a:off x="1538288" y="6702425"/>
            <a:ext cx="9615487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14">
            <a:extLst>
              <a:ext uri="{FF2B5EF4-FFF2-40B4-BE49-F238E27FC236}">
                <a16:creationId xmlns:a16="http://schemas.microsoft.com/office/drawing/2014/main" id="{67B902D8-FC47-D825-88A8-D708C3BB6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13" y="6599238"/>
            <a:ext cx="830262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29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</p:sldLayoutIdLst>
  <p:transition spd="med">
    <p:fade/>
  </p:transition>
  <p:hf hdr="0" ft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思源黑体" panose="020B0500000000000000" pitchFamily="34" charset="-122"/>
          <a:ea typeface="思源黑体" panose="020B0500000000000000" pitchFamily="34" charset="-122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73336"/>
            <a:ext cx="10515600" cy="10237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3198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89725C-5724-423F-B7F9-8E9021A093C9}"/>
              </a:ext>
            </a:extLst>
          </p:cNvPr>
          <p:cNvSpPr txBox="1"/>
          <p:nvPr userDrawn="1"/>
        </p:nvSpPr>
        <p:spPr>
          <a:xfrm>
            <a:off x="265543" y="6576533"/>
            <a:ext cx="1775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E316B"/>
                </a:solidFill>
                <a:latin typeface="思源黑体 CN Normal" panose="020B0400000000000000" pitchFamily="34" charset="-122"/>
              </a:rPr>
              <a:t>|  www.ebsco.com |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91A0C-026E-4AC3-8006-7B3746675E33}"/>
              </a:ext>
            </a:extLst>
          </p:cNvPr>
          <p:cNvSpPr txBox="1"/>
          <p:nvPr userDrawn="1"/>
        </p:nvSpPr>
        <p:spPr>
          <a:xfrm>
            <a:off x="-33453" y="6576533"/>
            <a:ext cx="45016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fld id="{09848EAD-0F7B-4937-B01B-BB4372B1E0EA}" type="slidenum">
              <a:rPr lang="en-US" sz="1000" smtClean="0">
                <a:solidFill>
                  <a:schemeClr val="tx2"/>
                </a:solidFill>
                <a:latin typeface="思源黑体 CN Normal" panose="020B0400000000000000" pitchFamily="34" charset="-122"/>
              </a:rPr>
              <a:pPr algn="ctr"/>
              <a:t>‹#›</a:t>
            </a:fld>
            <a:endParaRPr lang="en-US" sz="1000" dirty="0">
              <a:solidFill>
                <a:schemeClr val="tx2"/>
              </a:solidFill>
              <a:latin typeface="思源黑体 CN Normal" panose="020B0400000000000000" pitchFamily="34" charset="-12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F8ACD3-3558-4818-BB44-D4A33ADF1E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535" y="6599832"/>
            <a:ext cx="830889" cy="19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40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思源黑体 CN Normal" panose="020B0400000000000000" pitchFamily="34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−"/>
        <a:defRPr sz="24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思源黑体 CN Normal" panose="020B0400000000000000" pitchFamily="34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95.png"/><Relationship Id="rId7" Type="http://schemas.openxmlformats.org/officeDocument/2006/relationships/image" Target="../media/image8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png"/><Relationship Id="rId11" Type="http://schemas.openxmlformats.org/officeDocument/2006/relationships/image" Target="../media/image89.svg"/><Relationship Id="rId5" Type="http://schemas.openxmlformats.org/officeDocument/2006/relationships/image" Target="../media/image97.png"/><Relationship Id="rId10" Type="http://schemas.openxmlformats.org/officeDocument/2006/relationships/image" Target="../media/image88.png"/><Relationship Id="rId4" Type="http://schemas.openxmlformats.org/officeDocument/2006/relationships/image" Target="../media/image96.png"/><Relationship Id="rId9" Type="http://schemas.openxmlformats.org/officeDocument/2006/relationships/image" Target="../media/image8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9.xml"/><Relationship Id="rId6" Type="http://schemas.openxmlformats.org/officeDocument/2006/relationships/image" Target="../media/image101.svg"/><Relationship Id="rId5" Type="http://schemas.openxmlformats.org/officeDocument/2006/relationships/image" Target="../media/image100.png"/><Relationship Id="rId10" Type="http://schemas.openxmlformats.org/officeDocument/2006/relationships/image" Target="../media/image105.svg"/><Relationship Id="rId4" Type="http://schemas.openxmlformats.org/officeDocument/2006/relationships/image" Target="../media/image99.svg"/><Relationship Id="rId9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07.png"/><Relationship Id="rId7" Type="http://schemas.openxmlformats.org/officeDocument/2006/relationships/image" Target="../media/image8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8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10.png"/><Relationship Id="rId7" Type="http://schemas.openxmlformats.org/officeDocument/2006/relationships/image" Target="../media/image8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Relationship Id="rId9" Type="http://schemas.openxmlformats.org/officeDocument/2006/relationships/image" Target="../media/image8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4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svg"/><Relationship Id="rId3" Type="http://schemas.openxmlformats.org/officeDocument/2006/relationships/image" Target="../media/image115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svg"/><Relationship Id="rId5" Type="http://schemas.openxmlformats.org/officeDocument/2006/relationships/image" Target="../media/image86.png"/><Relationship Id="rId10" Type="http://schemas.openxmlformats.org/officeDocument/2006/relationships/image" Target="../media/image89.svg"/><Relationship Id="rId4" Type="http://schemas.openxmlformats.org/officeDocument/2006/relationships/image" Target="../media/image116.png"/><Relationship Id="rId9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18.pn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6.png"/><Relationship Id="rId11" Type="http://schemas.openxmlformats.org/officeDocument/2006/relationships/image" Target="../media/image91.svg"/><Relationship Id="rId5" Type="http://schemas.openxmlformats.org/officeDocument/2006/relationships/image" Target="../media/image85.sv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119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112.png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20.png"/><Relationship Id="rId7" Type="http://schemas.openxmlformats.org/officeDocument/2006/relationships/image" Target="../media/image8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4.png"/><Relationship Id="rId5" Type="http://schemas.openxmlformats.org/officeDocument/2006/relationships/image" Target="../media/image87.svg"/><Relationship Id="rId10" Type="http://schemas.openxmlformats.org/officeDocument/2006/relationships/image" Target="../media/image121.png"/><Relationship Id="rId4" Type="http://schemas.openxmlformats.org/officeDocument/2006/relationships/image" Target="../media/image86.png"/><Relationship Id="rId9" Type="http://schemas.openxmlformats.org/officeDocument/2006/relationships/image" Target="../media/image8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123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5.sv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124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25.pn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sco.com/zh-cn" TargetMode="External"/><Relationship Id="rId2" Type="http://schemas.openxmlformats.org/officeDocument/2006/relationships/hyperlink" Target="https://connect.ebsco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onnect.ebsco.com/s/article/EBSCO&#24179;&#21488;&#20013;&#25991;&#20351;&#29992;&#25351;&#21335;" TargetMode="External"/><Relationship Id="rId5" Type="http://schemas.openxmlformats.org/officeDocument/2006/relationships/hyperlink" Target="https://space.bilibili.com/1798959763/lists?sid=2655301" TargetMode="External"/><Relationship Id="rId4" Type="http://schemas.openxmlformats.org/officeDocument/2006/relationships/hyperlink" Target="https://ebsco-chinese.zoom.us/calendar/search?showType=2&amp;startDate=2021-07-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3.xml"/><Relationship Id="rId6" Type="http://schemas.openxmlformats.org/officeDocument/2006/relationships/image" Target="../media/image77.sv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5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5.sv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sv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F547B-7271-32F2-C1E7-1F3EEB2B8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47" y="2878399"/>
            <a:ext cx="775217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900" dirty="0">
                <a:latin typeface="新宋体" panose="02010609030101010101" pitchFamily="49" charset="-122"/>
                <a:cs typeface="Arial" panose="020B0604020202020204" pitchFamily="34" charset="0"/>
              </a:rPr>
              <a:t>A</a:t>
            </a:r>
            <a:r>
              <a:rPr lang="en-US" altLang="zh-CN" sz="4900" dirty="0">
                <a:latin typeface="新宋体" panose="02010609030101010101" pitchFamily="49" charset="-122"/>
                <a:cs typeface="Arial" panose="020B0604020202020204" pitchFamily="34" charset="0"/>
              </a:rPr>
              <a:t>cademic </a:t>
            </a:r>
            <a:r>
              <a:rPr lang="en-US" sz="4900" dirty="0">
                <a:latin typeface="新宋体" panose="02010609030101010101" pitchFamily="49" charset="-122"/>
                <a:cs typeface="Arial" panose="020B0604020202020204" pitchFamily="34" charset="0"/>
              </a:rPr>
              <a:t>Search Ultimate</a:t>
            </a:r>
            <a:br>
              <a:rPr lang="en-US" sz="4900" dirty="0">
                <a:latin typeface="新宋体" panose="02010609030101010101" pitchFamily="49" charset="-122"/>
                <a:cs typeface="Arial" panose="020B0604020202020204" pitchFamily="34" charset="0"/>
              </a:rPr>
            </a:br>
            <a:r>
              <a:rPr lang="en-US" sz="4900" dirty="0">
                <a:latin typeface="新宋体" panose="02010609030101010101" pitchFamily="49" charset="-122"/>
                <a:cs typeface="Arial" panose="020B0604020202020204" pitchFamily="34" charset="0"/>
              </a:rPr>
              <a:t>Business Search Ultimate</a:t>
            </a:r>
            <a:br>
              <a:rPr lang="en-US" dirty="0">
                <a:latin typeface="新宋体" panose="02010609030101010101" pitchFamily="49" charset="-122"/>
                <a:cs typeface="Arial" panose="020B0604020202020204" pitchFamily="34" charset="0"/>
              </a:rPr>
            </a:br>
            <a:r>
              <a:rPr lang="zh-CN" altLang="en-US" dirty="0">
                <a:latin typeface="新宋体" panose="02010609030101010101" pitchFamily="49" charset="-122"/>
                <a:cs typeface="Arial" panose="020B0604020202020204" pitchFamily="34" charset="0"/>
              </a:rPr>
              <a:t>使用指南</a:t>
            </a:r>
            <a:r>
              <a:rPr lang="zh-CN" altLang="en-US" b="0" dirty="0">
                <a:latin typeface="新宋体" panose="02010609030101010101" pitchFamily="49" charset="-122"/>
                <a:cs typeface="Arial" panose="020B0604020202020204" pitchFamily="34" charset="0"/>
              </a:rPr>
              <a:t>（</a:t>
            </a:r>
            <a:r>
              <a:rPr lang="en-US" b="0" dirty="0">
                <a:latin typeface="新宋体" panose="02010609030101010101" pitchFamily="49" charset="-122"/>
                <a:cs typeface="Arial" panose="020B0604020202020204" pitchFamily="34" charset="0"/>
              </a:rPr>
              <a:t>NEW UI</a:t>
            </a:r>
            <a:r>
              <a:rPr lang="zh-CN" altLang="en-US" b="0" dirty="0">
                <a:latin typeface="新宋体" panose="02010609030101010101" pitchFamily="49" charset="-122"/>
                <a:cs typeface="Arial" panose="020B0604020202020204" pitchFamily="34" charset="0"/>
              </a:rPr>
              <a:t>）</a:t>
            </a:r>
            <a:endParaRPr lang="en-US" b="0" dirty="0">
              <a:latin typeface="新宋体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7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8827-2EAE-6A14-7A2D-C2A15ECE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84BF260-9BC0-0D16-DC99-EB376CF0A6B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5763FF-2376-6F19-B88A-5D5E5155A90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高级检索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88662B-A469-8C72-5EE3-C63EC4E68BC8}"/>
              </a:ext>
            </a:extLst>
          </p:cNvPr>
          <p:cNvSpPr txBox="1">
            <a:spLocks/>
          </p:cNvSpPr>
          <p:nvPr/>
        </p:nvSpPr>
        <p:spPr>
          <a:xfrm>
            <a:off x="8170067" y="2055980"/>
            <a:ext cx="3692438" cy="3555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您可以使用布尔逻辑运算符（</a:t>
            </a:r>
            <a:r>
              <a:rPr lang="en-US" altLang="zh-CN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AND\OR\NOT</a:t>
            </a:r>
            <a:r>
              <a:rPr lang="zh-CN" altLang="en-US" sz="2000" dirty="0">
                <a:latin typeface="新宋体" panose="02010609030101010101" pitchFamily="49" charset="-122"/>
              </a:rPr>
              <a:t>）和选择不同字段（例如主题词、作者和标题）来引导检索。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如果您的检索需要三个以上的检索框，则可以单击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添加字段</a:t>
            </a:r>
            <a:r>
              <a:rPr lang="zh-CN" altLang="en-US" sz="2000" dirty="0">
                <a:latin typeface="新宋体" panose="02010609030101010101" pitchFamily="49" charset="-122"/>
              </a:rPr>
              <a:t>以添加更多检索框。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您还可以使用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过滤器</a:t>
            </a:r>
            <a:r>
              <a:rPr lang="zh-CN" altLang="en-US" sz="2000" dirty="0">
                <a:latin typeface="新宋体" panose="02010609030101010101" pitchFamily="49" charset="-122"/>
              </a:rPr>
              <a:t>区域的限制条件，然后点击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搜索</a:t>
            </a:r>
            <a:r>
              <a:rPr lang="zh-CN" altLang="en-US" sz="2000" dirty="0">
                <a:latin typeface="新宋体" panose="02010609030101010101" pitchFamily="49" charset="-122"/>
              </a:rPr>
              <a:t>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41A2F6A9-48F6-881B-8988-4BBBB162D894}"/>
              </a:ext>
            </a:extLst>
          </p:cNvPr>
          <p:cNvSpPr/>
          <p:nvPr/>
        </p:nvSpPr>
        <p:spPr>
          <a:xfrm>
            <a:off x="1991597" y="3762796"/>
            <a:ext cx="2297181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1970915-CBEC-4FD2-D471-19C0CF489635}"/>
              </a:ext>
            </a:extLst>
          </p:cNvPr>
          <p:cNvSpPr/>
          <p:nvPr/>
        </p:nvSpPr>
        <p:spPr>
          <a:xfrm>
            <a:off x="6706209" y="3461373"/>
            <a:ext cx="236758" cy="24496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54CD932-CDC5-F365-9B6D-115DB05D1B7C}"/>
              </a:ext>
            </a:extLst>
          </p:cNvPr>
          <p:cNvSpPr/>
          <p:nvPr/>
        </p:nvSpPr>
        <p:spPr>
          <a:xfrm>
            <a:off x="6220467" y="3155452"/>
            <a:ext cx="421175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7DABD3B-86E4-59A7-19AE-FCB666FF2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011" y="1662724"/>
            <a:ext cx="6856598" cy="4341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7A7A18C-188C-4A53-1BFF-DF5B9ED7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963" y="1446659"/>
            <a:ext cx="1563004" cy="132542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7A586C2-36E4-03AC-4DA5-3C45582B4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286" y="2820506"/>
            <a:ext cx="652244" cy="66815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6F8A3501-6F50-4FD6-900C-14926BE470EB}"/>
              </a:ext>
            </a:extLst>
          </p:cNvPr>
          <p:cNvSpPr/>
          <p:nvPr/>
        </p:nvSpPr>
        <p:spPr>
          <a:xfrm>
            <a:off x="2105740" y="4678773"/>
            <a:ext cx="1268640" cy="132551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6" name="图形 5" descr="徽章 1 纯色填充">
            <a:extLst>
              <a:ext uri="{FF2B5EF4-FFF2-40B4-BE49-F238E27FC236}">
                <a16:creationId xmlns:a16="http://schemas.microsoft.com/office/drawing/2014/main" id="{D8C5712F-6755-7880-7C7A-05E8E8CB70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1588" y="2109372"/>
            <a:ext cx="343857" cy="343857"/>
          </a:xfrm>
          <a:prstGeom prst="rect">
            <a:avLst/>
          </a:prstGeom>
        </p:spPr>
      </p:pic>
      <p:pic>
        <p:nvPicPr>
          <p:cNvPr id="8" name="图形 7" descr="徽章 纯色填充">
            <a:extLst>
              <a:ext uri="{FF2B5EF4-FFF2-40B4-BE49-F238E27FC236}">
                <a16:creationId xmlns:a16="http://schemas.microsoft.com/office/drawing/2014/main" id="{00A2B477-2047-A7E7-B73A-3323CB5DAB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96330" y="3981038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88B08CAE-5965-592D-AE5C-C5FD4C4F66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21587" y="4688815"/>
            <a:ext cx="343857" cy="343857"/>
          </a:xfrm>
          <a:prstGeom prst="rect">
            <a:avLst/>
          </a:prstGeom>
        </p:spPr>
      </p:pic>
      <p:pic>
        <p:nvPicPr>
          <p:cNvPr id="12" name="图形 11" descr="徽章 1 纯色填充">
            <a:extLst>
              <a:ext uri="{FF2B5EF4-FFF2-40B4-BE49-F238E27FC236}">
                <a16:creationId xmlns:a16="http://schemas.microsoft.com/office/drawing/2014/main" id="{FF4975FD-C4F7-BF88-20AD-D54072EF1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44076" y="2407810"/>
            <a:ext cx="343857" cy="343857"/>
          </a:xfrm>
          <a:prstGeom prst="rect">
            <a:avLst/>
          </a:prstGeom>
        </p:spPr>
      </p:pic>
      <p:pic>
        <p:nvPicPr>
          <p:cNvPr id="14" name="图形 13" descr="徽章 纯色填充">
            <a:extLst>
              <a:ext uri="{FF2B5EF4-FFF2-40B4-BE49-F238E27FC236}">
                <a16:creationId xmlns:a16="http://schemas.microsoft.com/office/drawing/2014/main" id="{D5C9E9C3-3573-AFBE-E859-A8A5E8BB0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21587" y="3534411"/>
            <a:ext cx="343857" cy="343857"/>
          </a:xfrm>
          <a:prstGeom prst="rect">
            <a:avLst/>
          </a:prstGeom>
        </p:spPr>
      </p:pic>
      <p:pic>
        <p:nvPicPr>
          <p:cNvPr id="17" name="图形 16" descr="徽章 3 纯色填充">
            <a:extLst>
              <a:ext uri="{FF2B5EF4-FFF2-40B4-BE49-F238E27FC236}">
                <a16:creationId xmlns:a16="http://schemas.microsoft.com/office/drawing/2014/main" id="{08DF8976-6C21-0618-D3B0-D433C7A9E6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74380" y="5152397"/>
            <a:ext cx="343857" cy="343857"/>
          </a:xfrm>
          <a:prstGeom prst="rect">
            <a:avLst/>
          </a:prstGeom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id="{48B4ACAD-E099-4BCE-77C9-C2EBB88C448A}"/>
              </a:ext>
            </a:extLst>
          </p:cNvPr>
          <p:cNvSpPr/>
          <p:nvPr/>
        </p:nvSpPr>
        <p:spPr>
          <a:xfrm>
            <a:off x="2162256" y="3978861"/>
            <a:ext cx="634074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id="{02DB4822-E146-0E90-0C1A-1964CBE7FDB9}"/>
              </a:ext>
            </a:extLst>
          </p:cNvPr>
          <p:cNvSpPr/>
          <p:nvPr/>
        </p:nvSpPr>
        <p:spPr>
          <a:xfrm>
            <a:off x="0" y="7504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1" name="Title 40">
            <a:extLst>
              <a:ext uri="{FF2B5EF4-FFF2-40B4-BE49-F238E27FC236}">
                <a16:creationId xmlns:a16="http://schemas.microsoft.com/office/drawing/2014/main" id="{6C40C146-9F57-F851-247A-ACDF7EDE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427" y="221724"/>
            <a:ext cx="10515600" cy="648127"/>
          </a:xfrm>
        </p:spPr>
        <p:txBody>
          <a:bodyPr/>
          <a:lstStyle/>
          <a:p>
            <a:pPr algn="l"/>
            <a:r>
              <a:rPr lang="zh-CN" altLang="en-US" sz="2800" b="1" dirty="0">
                <a:solidFill>
                  <a:srgbClr val="FFFFFF"/>
                </a:solidFill>
                <a:ea typeface="+mn-ea"/>
                <a:cs typeface="Calibri" panose="020F0502020204030204" pitchFamily="34" charset="0"/>
              </a:rPr>
              <a:t>检索技巧</a:t>
            </a:r>
            <a:endParaRPr lang="en-US" sz="2800" b="1" dirty="0">
              <a:solidFill>
                <a:srgbClr val="FFFFFF"/>
              </a:solidFill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197305-D0BD-9CAB-0D32-A66B405A0415}"/>
              </a:ext>
            </a:extLst>
          </p:cNvPr>
          <p:cNvSpPr/>
          <p:nvPr/>
        </p:nvSpPr>
        <p:spPr>
          <a:xfrm>
            <a:off x="703327" y="1875739"/>
            <a:ext cx="4754088" cy="17466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截词符号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(*)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用于检索变形体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econ*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可以检索到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economy, economic, economically,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etc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Noto Sans" panose="020B050204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C602C9-E015-E8BC-415E-312339CB9C5E}"/>
              </a:ext>
            </a:extLst>
          </p:cNvPr>
          <p:cNvSpPr txBox="1"/>
          <p:nvPr/>
        </p:nvSpPr>
        <p:spPr>
          <a:xfrm>
            <a:off x="677447" y="4312530"/>
            <a:ext cx="4959781" cy="171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通配符：适用于一个字母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(?)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693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用于检索英美单词拼写差异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organi?ation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可以检索到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organisation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 or organization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7FEF4F-2F18-2143-0358-AD5A3CA357C1}"/>
              </a:ext>
            </a:extLst>
          </p:cNvPr>
          <p:cNvSpPr txBox="1"/>
          <p:nvPr/>
        </p:nvSpPr>
        <p:spPr>
          <a:xfrm>
            <a:off x="6070474" y="1875739"/>
            <a:ext cx="5356098" cy="1348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B31782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短语检索（“”）用于检索固定短语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“global warming”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可以检索到固定格式的词组，位置顺序保持不变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7540F-0502-2C97-5DF3-3E65954AE1AE}"/>
              </a:ext>
            </a:extLst>
          </p:cNvPr>
          <p:cNvSpPr txBox="1"/>
          <p:nvPr/>
        </p:nvSpPr>
        <p:spPr>
          <a:xfrm>
            <a:off x="6096000" y="4306503"/>
            <a:ext cx="5356098" cy="1724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通配符：适用于多个字母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(#)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Open Sans SemiBold" panose="020B0706030804020204" pitchFamily="34" charset="0"/>
              </a:rPr>
              <a:t>用于检索英美单词拼写差异</a:t>
            </a:r>
          </a:p>
          <a:p>
            <a:pPr marL="285750" marR="0" lvl="0" indent="-28575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behavi#r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可以检索到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behavior 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rPr>
              <a:t>behaviour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Noto Sans" panose="020B0502040504020204" pitchFamily="34" charset="0"/>
            </a:endParaRPr>
          </a:p>
        </p:txBody>
      </p:sp>
      <p:pic>
        <p:nvPicPr>
          <p:cNvPr id="18" name="Graphic 17" descr="Eye outline">
            <a:extLst>
              <a:ext uri="{FF2B5EF4-FFF2-40B4-BE49-F238E27FC236}">
                <a16:creationId xmlns:a16="http://schemas.microsoft.com/office/drawing/2014/main" id="{5FF7F2AC-84CE-F2A8-90C6-842BC1DB7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3327" y="1089437"/>
            <a:ext cx="914400" cy="914400"/>
          </a:xfrm>
          <a:prstGeom prst="rect">
            <a:avLst/>
          </a:prstGeom>
        </p:spPr>
      </p:pic>
      <p:pic>
        <p:nvPicPr>
          <p:cNvPr id="22" name="Graphic 21" descr="Circle with left arrow outline">
            <a:extLst>
              <a:ext uri="{FF2B5EF4-FFF2-40B4-BE49-F238E27FC236}">
                <a16:creationId xmlns:a16="http://schemas.microsoft.com/office/drawing/2014/main" id="{A3DF3B1A-5D6A-A02B-1B28-2A5438B84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7447" y="3622376"/>
            <a:ext cx="630144" cy="630144"/>
          </a:xfrm>
          <a:prstGeom prst="rect">
            <a:avLst/>
          </a:prstGeom>
        </p:spPr>
      </p:pic>
      <p:pic>
        <p:nvPicPr>
          <p:cNvPr id="24" name="Graphic 23" descr="Megaphone outline">
            <a:extLst>
              <a:ext uri="{FF2B5EF4-FFF2-40B4-BE49-F238E27FC236}">
                <a16:creationId xmlns:a16="http://schemas.microsoft.com/office/drawing/2014/main" id="{BD6B09DE-3601-12F4-E311-08BB195F87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47817" y="3495156"/>
            <a:ext cx="759714" cy="759714"/>
          </a:xfrm>
          <a:prstGeom prst="rect">
            <a:avLst/>
          </a:prstGeom>
        </p:spPr>
      </p:pic>
      <p:pic>
        <p:nvPicPr>
          <p:cNvPr id="28" name="Graphic 27" descr="Chat bubble outline">
            <a:extLst>
              <a:ext uri="{FF2B5EF4-FFF2-40B4-BE49-F238E27FC236}">
                <a16:creationId xmlns:a16="http://schemas.microsoft.com/office/drawing/2014/main" id="{56362789-B0BA-E132-733E-DF235AA59F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0474" y="105317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2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3745-B127-9275-498F-E415D7C8B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3B260C0-7B8B-3790-F760-9F44DF2E9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365072"/>
            <a:ext cx="7059156" cy="4873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53CEDA-1C2E-8609-A014-739F574F85C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5D1541-F7C9-C3E0-DE60-D7AD6D0DD3A5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筛选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结果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96FC112-F009-06A0-2F9C-71F145C083E5}"/>
              </a:ext>
            </a:extLst>
          </p:cNvPr>
          <p:cNvSpPr txBox="1">
            <a:spLocks/>
          </p:cNvSpPr>
          <p:nvPr/>
        </p:nvSpPr>
        <p:spPr>
          <a:xfrm>
            <a:off x="8442389" y="2409435"/>
            <a:ext cx="3322319" cy="1491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您可以通过应用筛选器继续优化检索结果。单击检索框下方的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所有筛选器</a:t>
            </a:r>
            <a:r>
              <a:rPr lang="zh-CN" altLang="en-US" sz="2000" dirty="0">
                <a:latin typeface="新宋体" panose="02010609030101010101" pitchFamily="49" charset="-122"/>
              </a:rPr>
              <a:t>按钮以显示全部筛选条件。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点击箭头以打开筛选区来显示可用的筛选条件。选择完成后，点击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应用</a:t>
            </a:r>
            <a:r>
              <a:rPr lang="zh-CN" altLang="en-US" sz="2000" dirty="0">
                <a:latin typeface="新宋体" panose="02010609030101010101" pitchFamily="49" charset="-122"/>
              </a:rPr>
              <a:t>按钮以更新结果。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3454A4CA-E887-4ABB-876F-9DA23690DF18}"/>
              </a:ext>
            </a:extLst>
          </p:cNvPr>
          <p:cNvSpPr/>
          <p:nvPr/>
        </p:nvSpPr>
        <p:spPr>
          <a:xfrm>
            <a:off x="6385096" y="5891001"/>
            <a:ext cx="1277154" cy="34795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1C0D753-E5EF-77EB-9C8C-E319E0D24918}"/>
              </a:ext>
            </a:extLst>
          </p:cNvPr>
          <p:cNvSpPr/>
          <p:nvPr/>
        </p:nvSpPr>
        <p:spPr>
          <a:xfrm>
            <a:off x="2266250" y="2209126"/>
            <a:ext cx="849184" cy="314013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21FBC991-7507-9973-E88E-8425B9D89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0473" y="2523139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57E2A0A3-8F89-924C-963A-3CA5FDC8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3673" y="5480897"/>
            <a:ext cx="343857" cy="343857"/>
          </a:xfrm>
          <a:prstGeom prst="rect">
            <a:avLst/>
          </a:prstGeom>
        </p:spPr>
      </p:pic>
      <p:pic>
        <p:nvPicPr>
          <p:cNvPr id="10" name="图形 9" descr="徽章 1 纯色填充">
            <a:extLst>
              <a:ext uri="{FF2B5EF4-FFF2-40B4-BE49-F238E27FC236}">
                <a16:creationId xmlns:a16="http://schemas.microsoft.com/office/drawing/2014/main" id="{0FA46B7B-BD23-C71E-2810-894ECC43B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9284" y="2415530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6B253998-7868-E1E3-4D05-CDFA7D480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39283" y="3876092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15A6-0991-3D15-03A8-316630AA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DDF74A-749E-D37C-60D2-408AF22B7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0" y="1724043"/>
            <a:ext cx="8149817" cy="43490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72CB93-2DA4-E6EC-BA84-6DAF5F6E55B2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97C924-D236-226D-0E05-8F55E2AD6B1B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查看结果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9D93FF-59FA-05F3-F675-D5B0881DCF9C}"/>
              </a:ext>
            </a:extLst>
          </p:cNvPr>
          <p:cNvSpPr txBox="1">
            <a:spLocks/>
          </p:cNvSpPr>
          <p:nvPr/>
        </p:nvSpPr>
        <p:spPr>
          <a:xfrm>
            <a:off x="8191684" y="2073247"/>
            <a:ext cx="3635269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勾选复选框，一次性选择当前页面的所有记录（最多</a:t>
            </a:r>
            <a:r>
              <a:rPr lang="en-US" altLang="zh-CN" sz="2000" dirty="0">
                <a:latin typeface="新宋体" panose="02010609030101010101" pitchFamily="49" charset="-122"/>
              </a:rPr>
              <a:t>50</a:t>
            </a:r>
            <a:r>
              <a:rPr lang="zh-CN" altLang="en-US" sz="2000" dirty="0">
                <a:latin typeface="新宋体" panose="02010609030101010101" pitchFamily="49" charset="-122"/>
              </a:rPr>
              <a:t>条），然后使用旁边工具对文章执行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下载</a:t>
            </a:r>
            <a:r>
              <a:rPr lang="zh-CN" altLang="en-US" sz="2000" dirty="0">
                <a:latin typeface="新宋体" panose="02010609030101010101" pitchFamily="49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保存</a:t>
            </a:r>
            <a:r>
              <a:rPr lang="zh-CN" altLang="en-US" sz="2000" dirty="0">
                <a:latin typeface="新宋体" panose="02010609030101010101" pitchFamily="49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添加到项目</a:t>
            </a:r>
            <a:r>
              <a:rPr lang="zh-CN" altLang="en-US" sz="2000" dirty="0">
                <a:latin typeface="新宋体" panose="02010609030101010101" pitchFamily="49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分享</a:t>
            </a:r>
            <a:r>
              <a:rPr lang="zh-CN" altLang="en-US" sz="2000" dirty="0">
                <a:latin typeface="新宋体" panose="02010609030101010101" pitchFamily="49" charset="-122"/>
              </a:rPr>
              <a:t>、或复制以及导出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引文</a:t>
            </a:r>
            <a:r>
              <a:rPr lang="zh-CN" altLang="en-US" sz="2000" dirty="0">
                <a:latin typeface="新宋体" panose="02010609030101010101" pitchFamily="49" charset="-122"/>
              </a:rPr>
              <a:t>的操作。</a:t>
            </a: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使用结果顶部的下拉菜单可调整每页的文章数量或对结果进行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排序</a:t>
            </a:r>
            <a:r>
              <a:rPr lang="zh-CN" altLang="en-US" sz="2000" dirty="0">
                <a:latin typeface="新宋体" panose="02010609030101010101" pitchFamily="49" charset="-122"/>
              </a:rPr>
              <a:t>。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883E7663-A271-A43D-9BFD-23ADD29DE65D}"/>
              </a:ext>
            </a:extLst>
          </p:cNvPr>
          <p:cNvSpPr/>
          <p:nvPr/>
        </p:nvSpPr>
        <p:spPr>
          <a:xfrm>
            <a:off x="345467" y="3254351"/>
            <a:ext cx="2297181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86239BDA-93BC-0A6F-1F5E-3FB1572E1F3F}"/>
              </a:ext>
            </a:extLst>
          </p:cNvPr>
          <p:cNvSpPr/>
          <p:nvPr/>
        </p:nvSpPr>
        <p:spPr>
          <a:xfrm>
            <a:off x="642338" y="3586439"/>
            <a:ext cx="1433429" cy="112741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630AFE-8BE6-315A-66DB-7A8F89514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999" y="3509077"/>
            <a:ext cx="872673" cy="642817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5B824-0248-A73B-766C-DDB313087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272" y="3500985"/>
            <a:ext cx="662204" cy="86865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CC3B0511-39C3-05B2-D8B7-21E941D51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8481" y="3591456"/>
            <a:ext cx="343857" cy="343857"/>
          </a:xfrm>
          <a:prstGeom prst="rect">
            <a:avLst/>
          </a:prstGeom>
        </p:spPr>
      </p:pic>
      <p:pic>
        <p:nvPicPr>
          <p:cNvPr id="6" name="图形 5" descr="徽章 1 纯色填充">
            <a:extLst>
              <a:ext uri="{FF2B5EF4-FFF2-40B4-BE49-F238E27FC236}">
                <a16:creationId xmlns:a16="http://schemas.microsoft.com/office/drawing/2014/main" id="{C2CB0684-96D0-AF9D-282B-F822D09C2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0703" y="2088905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74235897-D673-C34A-2239-CC48D1CF5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4823" y="4254414"/>
            <a:ext cx="343857" cy="343857"/>
          </a:xfrm>
          <a:prstGeom prst="rect">
            <a:avLst/>
          </a:prstGeom>
        </p:spPr>
      </p:pic>
      <p:pic>
        <p:nvPicPr>
          <p:cNvPr id="12" name="图形 11" descr="徽章 纯色填充">
            <a:extLst>
              <a:ext uri="{FF2B5EF4-FFF2-40B4-BE49-F238E27FC236}">
                <a16:creationId xmlns:a16="http://schemas.microsoft.com/office/drawing/2014/main" id="{BF3A2218-C35A-7BDA-427E-C840519961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77857" y="303653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399F8-5FD3-945A-70AF-91E9985F7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A913A0D-BA34-50E7-4794-B4BF876DB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664997"/>
            <a:ext cx="6917819" cy="451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 descr="图形用户界面, 应用程序&#10;&#10;描述已自动生成">
            <a:extLst>
              <a:ext uri="{FF2B5EF4-FFF2-40B4-BE49-F238E27FC236}">
                <a16:creationId xmlns:a16="http://schemas.microsoft.com/office/drawing/2014/main" id="{AF045655-DC6C-68BF-C902-E45978104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1142566"/>
            <a:ext cx="3647989" cy="5377212"/>
          </a:xfrm>
          <a:prstGeom prst="rect">
            <a:avLst/>
          </a:prstGeom>
          <a:ln w="28575"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6F078F0-CF8E-8F80-25A2-04B46A7E43E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CC290-CEEF-D048-1325-6EB9D7822460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检索快讯创建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C9C530-F721-9A8B-7A4A-D80834F8417C}"/>
              </a:ext>
            </a:extLst>
          </p:cNvPr>
          <p:cNvSpPr txBox="1">
            <a:spLocks/>
          </p:cNvSpPr>
          <p:nvPr/>
        </p:nvSpPr>
        <p:spPr>
          <a:xfrm>
            <a:off x="8297497" y="2167339"/>
            <a:ext cx="3419423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展开右侧   图标，点击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创建提醒。</a:t>
            </a:r>
            <a:endParaRPr lang="en-US" altLang="zh-CN" sz="2000" dirty="0">
              <a:solidFill>
                <a:schemeClr val="accent2"/>
              </a:solidFill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填写快讯名称，选择检索频率和通知形式，输入收件人邮箱地址，再点击下方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创建提醒</a:t>
            </a:r>
            <a:r>
              <a:rPr lang="zh-CN" altLang="en-US" sz="2000" dirty="0">
                <a:latin typeface="新宋体" panose="02010609030101010101" pitchFamily="49" charset="-122"/>
              </a:rPr>
              <a:t>以创建检索快讯。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注意：该功能需要先登录</a:t>
            </a:r>
            <a:r>
              <a:rPr lang="en-US" altLang="zh-CN" sz="2000" dirty="0" err="1">
                <a:latin typeface="新宋体" panose="02010609030101010101" pitchFamily="49" charset="-122"/>
              </a:rPr>
              <a:t>MyEBSCO</a:t>
            </a:r>
            <a:r>
              <a:rPr lang="zh-CN" altLang="en-US" sz="2000" dirty="0">
                <a:latin typeface="新宋体" panose="02010609030101010101" pitchFamily="49" charset="-122"/>
              </a:rPr>
              <a:t>个人账户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000B965-5D22-187C-83E4-595B3883F99B}"/>
              </a:ext>
            </a:extLst>
          </p:cNvPr>
          <p:cNvSpPr/>
          <p:nvPr/>
        </p:nvSpPr>
        <p:spPr>
          <a:xfrm>
            <a:off x="4176886" y="6255143"/>
            <a:ext cx="581232" cy="27801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44D18BC-3159-461F-5722-192AEE1D9114}"/>
              </a:ext>
            </a:extLst>
          </p:cNvPr>
          <p:cNvSpPr/>
          <p:nvPr/>
        </p:nvSpPr>
        <p:spPr>
          <a:xfrm>
            <a:off x="6541207" y="3714243"/>
            <a:ext cx="846821" cy="26703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F66B175E-1D40-64AB-B79E-ACFCA77FD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430" y="2167339"/>
            <a:ext cx="252566" cy="31570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ADA36216-1611-826A-D4D2-39F36FE1E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8769" y="3300912"/>
            <a:ext cx="343857" cy="343857"/>
          </a:xfrm>
          <a:prstGeom prst="rect">
            <a:avLst/>
          </a:prstGeom>
        </p:spPr>
      </p:pic>
      <p:pic>
        <p:nvPicPr>
          <p:cNvPr id="6" name="图形 5" descr="徽章 纯色填充">
            <a:extLst>
              <a:ext uri="{FF2B5EF4-FFF2-40B4-BE49-F238E27FC236}">
                <a16:creationId xmlns:a16="http://schemas.microsoft.com/office/drawing/2014/main" id="{8F74BB10-79AC-1C15-DC9E-1DFF5C09CB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14102" y="6006844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D5F7214E-C9E9-DE6F-C351-6B33DFB83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1194" y="2167339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4E3B7349-AB0A-C0F4-503C-26C3A949E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99317" y="295705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0A1D6-C476-3314-EBC1-FAB3550E5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DD3D6E6-6382-0DB7-8564-CCC7808C8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1"/>
          <a:stretch/>
        </p:blipFill>
        <p:spPr>
          <a:xfrm>
            <a:off x="103798" y="981382"/>
            <a:ext cx="8166538" cy="42952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0419FA-A7FA-175A-5EC2-F09B9470B4FE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556D3-15B6-1D09-80C8-F28655E9B5B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AI </a:t>
            </a: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洞察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A90CCE-CD65-3BE2-322B-03B92446F58B}"/>
              </a:ext>
            </a:extLst>
          </p:cNvPr>
          <p:cNvSpPr txBox="1">
            <a:spLocks/>
          </p:cNvSpPr>
          <p:nvPr/>
        </p:nvSpPr>
        <p:spPr>
          <a:xfrm>
            <a:off x="8521519" y="1409487"/>
            <a:ext cx="3566683" cy="1890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b="0" baseline="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点击</a:t>
            </a:r>
            <a:r>
              <a:rPr lang="zh-CN" altLang="en-US" sz="2000" b="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生成</a:t>
            </a:r>
            <a:r>
              <a:rPr lang="en-US" altLang="zh-CN" sz="2000" b="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AI</a:t>
            </a:r>
            <a:r>
              <a:rPr lang="zh-CN" altLang="en-US" sz="2000" b="0" baseline="0" dirty="0">
                <a:solidFill>
                  <a:schemeClr val="accent1">
                    <a:lumMod val="75000"/>
                    <a:lumOff val="25000"/>
                  </a:schemeClr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洞察</a:t>
            </a:r>
            <a:r>
              <a:rPr lang="zh-CN" altLang="en-US" sz="2000" b="0" baseline="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，利用生成式</a:t>
            </a:r>
            <a:r>
              <a:rPr lang="en-US" altLang="zh-CN" sz="2000" b="0" baseline="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AI</a:t>
            </a:r>
            <a:r>
              <a:rPr lang="zh-CN" altLang="en-US" sz="2000" b="0" baseline="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，获取文章要点的简短摘要。</a:t>
            </a:r>
            <a:endParaRPr lang="en-US" altLang="zh-CN" sz="2000" b="0" baseline="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just"/>
            <a:r>
              <a:rPr lang="zh-CN" altLang="en-US" sz="1800" b="0" i="0" u="none" strike="noStrike" baseline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注：受出版社限制，并非所有 期刊都适用于 </a:t>
            </a:r>
            <a:r>
              <a:rPr lang="en-AU" altLang="zh-CN" sz="20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AI</a:t>
            </a:r>
            <a:r>
              <a:rPr lang="zh-CN" altLang="en-US" sz="2000" dirty="0">
                <a:solidFill>
                  <a:prstClr val="blac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洞察功能</a:t>
            </a:r>
            <a:endParaRPr lang="en-US" altLang="zh-CN" sz="2000" dirty="0">
              <a:solidFill>
                <a:prstClr val="blac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91896F3-193D-ACB1-7CE2-3F50D9C7E0A8}"/>
              </a:ext>
            </a:extLst>
          </p:cNvPr>
          <p:cNvSpPr/>
          <p:nvPr/>
        </p:nvSpPr>
        <p:spPr>
          <a:xfrm>
            <a:off x="2967689" y="3981279"/>
            <a:ext cx="1209197" cy="29643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ED554B36-AB98-B102-F7D6-E5A974BFD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7689" y="3637422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F90B07E6-106C-B19A-F410-7FCDA4A94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7662" y="1409487"/>
            <a:ext cx="343857" cy="343857"/>
          </a:xfrm>
          <a:prstGeom prst="rect">
            <a:avLst/>
          </a:prstGeom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83DD1A-6339-D8E4-7924-EA108DEEBF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39" y="3829859"/>
            <a:ext cx="5869688" cy="310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C52B8-DED7-0565-944A-331F6083F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9AF1953D-644E-52FB-EF89-A972A4900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54" y="2746984"/>
            <a:ext cx="6873947" cy="3522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A9034E0-963E-370F-7DC2-966CDB75E4C6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19263B-789B-C8B1-75B5-F01218458A2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查看全文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B44CD3-170B-16C3-C83F-C358AE50187B}"/>
              </a:ext>
            </a:extLst>
          </p:cNvPr>
          <p:cNvSpPr txBox="1">
            <a:spLocks/>
          </p:cNvSpPr>
          <p:nvPr/>
        </p:nvSpPr>
        <p:spPr>
          <a:xfrm>
            <a:off x="8322120" y="2159980"/>
            <a:ext cx="3443699" cy="3627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在结果列表中，点击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访问选项</a:t>
            </a:r>
            <a:r>
              <a:rPr lang="zh-CN" altLang="en-US" sz="2000" dirty="0">
                <a:latin typeface="新宋体" panose="02010609030101010101" pitchFamily="49" charset="-122"/>
              </a:rPr>
              <a:t>，从菜单中点击</a:t>
            </a:r>
            <a:r>
              <a:rPr lang="en-US" altLang="zh-CN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PDF/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在线全文</a:t>
            </a:r>
            <a:r>
              <a:rPr lang="zh-CN" altLang="en-US" sz="2000" dirty="0">
                <a:latin typeface="新宋体" panose="02010609030101010101" pitchFamily="49" charset="-122"/>
              </a:rPr>
              <a:t>来选择要阅读的文献。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如果只有一个全文选项可用，则会显示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立即获取</a:t>
            </a:r>
            <a:r>
              <a:rPr lang="zh-CN" altLang="en-US" sz="2000" dirty="0">
                <a:latin typeface="新宋体" panose="02010609030101010101" pitchFamily="49" charset="-122"/>
              </a:rPr>
              <a:t>这一选项。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若要查看有关文献的详细信息，请单击文章标题。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7424F5DC-1DDE-3B7B-BF8E-857AF8EA801D}"/>
              </a:ext>
            </a:extLst>
          </p:cNvPr>
          <p:cNvSpPr/>
          <p:nvPr/>
        </p:nvSpPr>
        <p:spPr>
          <a:xfrm>
            <a:off x="2420535" y="5481316"/>
            <a:ext cx="3001129" cy="6783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DFD2F31-5ECA-B383-5C2B-65FB794D7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636" y="1287048"/>
            <a:ext cx="6196465" cy="2450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828DFA35-D56B-1768-6AB2-B5D03FEF2DFB}"/>
              </a:ext>
            </a:extLst>
          </p:cNvPr>
          <p:cNvSpPr/>
          <p:nvPr/>
        </p:nvSpPr>
        <p:spPr>
          <a:xfrm>
            <a:off x="2856156" y="3269273"/>
            <a:ext cx="1060389" cy="3154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3" name="图形 2" descr="徽章 纯色填充">
            <a:extLst>
              <a:ext uri="{FF2B5EF4-FFF2-40B4-BE49-F238E27FC236}">
                <a16:creationId xmlns:a16="http://schemas.microsoft.com/office/drawing/2014/main" id="{2AAFA2E3-C287-26B9-E774-0B49FE37D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6545" y="3276926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FF7F163D-0DF2-8BD9-996F-7C04260B14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2143" y="2168593"/>
            <a:ext cx="343857" cy="343857"/>
          </a:xfrm>
          <a:prstGeom prst="rect">
            <a:avLst/>
          </a:prstGeom>
        </p:spPr>
      </p:pic>
      <p:pic>
        <p:nvPicPr>
          <p:cNvPr id="6" name="图形 5" descr="徽章 3 纯色填充">
            <a:extLst>
              <a:ext uri="{FF2B5EF4-FFF2-40B4-BE49-F238E27FC236}">
                <a16:creationId xmlns:a16="http://schemas.microsoft.com/office/drawing/2014/main" id="{917B6ABD-C76D-CFD9-0DD4-6F8E1F1D59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4302" y="1712788"/>
            <a:ext cx="343857" cy="343857"/>
          </a:xfrm>
          <a:prstGeom prst="rect">
            <a:avLst/>
          </a:prstGeom>
        </p:spPr>
      </p:pic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9AEBD149-CB7F-9560-5C04-E5C9B7B23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9889" y="5132068"/>
            <a:ext cx="343857" cy="343857"/>
          </a:xfrm>
          <a:prstGeom prst="rect">
            <a:avLst/>
          </a:prstGeom>
        </p:spPr>
      </p:pic>
      <p:pic>
        <p:nvPicPr>
          <p:cNvPr id="9" name="图形 8" descr="徽章 纯色填充">
            <a:extLst>
              <a:ext uri="{FF2B5EF4-FFF2-40B4-BE49-F238E27FC236}">
                <a16:creationId xmlns:a16="http://schemas.microsoft.com/office/drawing/2014/main" id="{F7032535-C469-56B1-5602-BAB41B513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5610" y="3276926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B3DC5ED9-B507-EE64-E524-C0743C64A12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6258" y="407978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C379F-9325-51F0-8BE0-43CF08E5D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1890959B-C26A-86EA-9147-7E6581AAF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364112"/>
            <a:ext cx="6974559" cy="475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CB6AB62-D01B-FB36-49D0-2F428D321348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0E9CE-AC9E-C164-1116-AA218F50B13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查看全文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9E774C-7144-64EF-9981-E448A862B2E7}"/>
              </a:ext>
            </a:extLst>
          </p:cNvPr>
          <p:cNvSpPr txBox="1">
            <a:spLocks/>
          </p:cNvSpPr>
          <p:nvPr/>
        </p:nvSpPr>
        <p:spPr>
          <a:xfrm>
            <a:off x="8225051" y="2339267"/>
            <a:ext cx="3646001" cy="252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通过在线全文查看器，您可以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保存</a:t>
            </a:r>
            <a:r>
              <a:rPr lang="zh-CN" altLang="en-US" sz="2000" dirty="0">
                <a:latin typeface="新宋体" panose="02010609030101010101" pitchFamily="49" charset="-122"/>
              </a:rPr>
              <a:t>或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引用</a:t>
            </a:r>
            <a:r>
              <a:rPr lang="zh-CN" altLang="en-US" sz="2000" dirty="0">
                <a:latin typeface="新宋体" panose="02010609030101010101" pitchFamily="49" charset="-122"/>
              </a:rPr>
              <a:t>文章，将其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添加到控制面板中的项目</a:t>
            </a:r>
            <a:r>
              <a:rPr lang="zh-CN" altLang="en-US" sz="2000" dirty="0">
                <a:latin typeface="新宋体" panose="02010609030101010101" pitchFamily="49" charset="-122"/>
              </a:rPr>
              <a:t>中，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分享、下载</a:t>
            </a:r>
            <a:r>
              <a:rPr lang="zh-CN" altLang="en-US" sz="2000" dirty="0">
                <a:latin typeface="新宋体" panose="02010609030101010101" pitchFamily="49" charset="-122"/>
              </a:rPr>
              <a:t>或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打印</a:t>
            </a:r>
            <a:r>
              <a:rPr lang="zh-CN" altLang="en-US" sz="2000" dirty="0">
                <a:latin typeface="新宋体" panose="02010609030101010101" pitchFamily="49" charset="-122"/>
              </a:rPr>
              <a:t>文章。您还可以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翻译全文</a:t>
            </a:r>
            <a:r>
              <a:rPr lang="zh-CN" altLang="en-US" sz="2000" dirty="0">
                <a:latin typeface="新宋体" panose="02010609030101010101" pitchFamily="49" charset="-122"/>
              </a:rPr>
              <a:t>，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查看目录</a:t>
            </a:r>
            <a:r>
              <a:rPr lang="zh-CN" altLang="en-US" sz="2000" dirty="0">
                <a:latin typeface="新宋体" panose="02010609030101010101" pitchFamily="49" charset="-122"/>
              </a:rPr>
              <a:t>，或通过文本转语音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收听文章</a:t>
            </a:r>
            <a:r>
              <a:rPr lang="zh-CN" altLang="en-US" sz="2000" dirty="0">
                <a:latin typeface="新宋体" panose="02010609030101010101" pitchFamily="49" charset="-122"/>
              </a:rPr>
              <a:t>（新版界面也支持</a:t>
            </a:r>
            <a:r>
              <a:rPr lang="en-US" altLang="zh-CN" sz="2000" dirty="0">
                <a:latin typeface="新宋体" panose="02010609030101010101" pitchFamily="49" charset="-122"/>
              </a:rPr>
              <a:t>PDF</a:t>
            </a:r>
            <a:r>
              <a:rPr lang="zh-CN" altLang="en-US" sz="2000" dirty="0">
                <a:latin typeface="新宋体" panose="02010609030101010101" pitchFamily="49" charset="-122"/>
              </a:rPr>
              <a:t>全文听读）。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31EF222C-4841-ABC0-D71F-B469E222B6D5}"/>
              </a:ext>
            </a:extLst>
          </p:cNvPr>
          <p:cNvSpPr/>
          <p:nvPr/>
        </p:nvSpPr>
        <p:spPr>
          <a:xfrm>
            <a:off x="4442195" y="1364112"/>
            <a:ext cx="3135458" cy="3235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5F44B370-42FC-058A-9E07-96ABC3A107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1194" y="2356120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8211B825-7BFD-765A-6B6F-E9910FA5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69155" y="134384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6220A-4A0E-7484-A53B-D72FF3E58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13104-6651-97E3-1278-A1C0DCE54D51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18ECC-9A6E-02B0-B54C-FD3C0E2E2927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刊物检索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2D2A8B-B57D-7817-238A-DFD852E52402}"/>
              </a:ext>
            </a:extLst>
          </p:cNvPr>
          <p:cNvSpPr txBox="1">
            <a:spLocks/>
          </p:cNvSpPr>
          <p:nvPr/>
        </p:nvSpPr>
        <p:spPr>
          <a:xfrm>
            <a:off x="8478222" y="1891444"/>
            <a:ext cx="3335674" cy="3643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点击高级检索框下方的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出版物</a:t>
            </a:r>
            <a:r>
              <a:rPr lang="zh-CN" altLang="en-US" sz="2000" dirty="0">
                <a:latin typeface="新宋体" panose="02010609030101010101" pitchFamily="49" charset="-122"/>
              </a:rPr>
              <a:t>选项以从不同的数据库中检索出版物（若选择了多个数据库的情况下需要选择）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可按字母顺序浏览或精确检索库中刊物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选中出版物，点击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添加到搜索中</a:t>
            </a:r>
            <a:r>
              <a:rPr lang="zh-CN" altLang="en-US" sz="2000" dirty="0">
                <a:latin typeface="新宋体" panose="02010609030101010101" pitchFamily="49" charset="-122"/>
              </a:rPr>
              <a:t>以检索该出版物中所有文章。</a:t>
            </a: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点击刊名查看刊物详情信息。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83AFC473-349C-3DD1-ED53-28BA06093CC0}"/>
              </a:ext>
            </a:extLst>
          </p:cNvPr>
          <p:cNvSpPr/>
          <p:nvPr/>
        </p:nvSpPr>
        <p:spPr>
          <a:xfrm>
            <a:off x="3196022" y="3872552"/>
            <a:ext cx="413026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45A7517-F0B0-7857-FC94-9C4472CAC4EF}"/>
              </a:ext>
            </a:extLst>
          </p:cNvPr>
          <p:cNvSpPr/>
          <p:nvPr/>
        </p:nvSpPr>
        <p:spPr>
          <a:xfrm>
            <a:off x="2191260" y="4928050"/>
            <a:ext cx="1547259" cy="34561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7274FEA-1AE8-2972-ED6A-5EFDC4ACF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554246"/>
            <a:ext cx="6990894" cy="4494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2">
            <a:extLst>
              <a:ext uri="{FF2B5EF4-FFF2-40B4-BE49-F238E27FC236}">
                <a16:creationId xmlns:a16="http://schemas.microsoft.com/office/drawing/2014/main" id="{33B6E2DA-1985-6AD2-39BC-5295DAABB02C}"/>
              </a:ext>
            </a:extLst>
          </p:cNvPr>
          <p:cNvSpPr/>
          <p:nvPr/>
        </p:nvSpPr>
        <p:spPr>
          <a:xfrm>
            <a:off x="2264089" y="2575017"/>
            <a:ext cx="1474430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466AB68C-D479-DB37-3D6E-F1C2CEBBA8F2}"/>
              </a:ext>
            </a:extLst>
          </p:cNvPr>
          <p:cNvSpPr/>
          <p:nvPr/>
        </p:nvSpPr>
        <p:spPr>
          <a:xfrm>
            <a:off x="6616255" y="3279180"/>
            <a:ext cx="835161" cy="29963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9220DA9-8D5B-A2AE-8BE3-0BA1BD8167D1}"/>
              </a:ext>
            </a:extLst>
          </p:cNvPr>
          <p:cNvSpPr/>
          <p:nvPr/>
        </p:nvSpPr>
        <p:spPr>
          <a:xfrm>
            <a:off x="3238146" y="2133946"/>
            <a:ext cx="484189" cy="29521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26F036F0-AE35-2CB3-9E36-1B04BD721AC3}"/>
              </a:ext>
            </a:extLst>
          </p:cNvPr>
          <p:cNvSpPr/>
          <p:nvPr/>
        </p:nvSpPr>
        <p:spPr>
          <a:xfrm>
            <a:off x="2264090" y="4366724"/>
            <a:ext cx="616676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10" name="图形 9" descr="徽章 1 纯色填充">
            <a:extLst>
              <a:ext uri="{FF2B5EF4-FFF2-40B4-BE49-F238E27FC236}">
                <a16:creationId xmlns:a16="http://schemas.microsoft.com/office/drawing/2014/main" id="{171C1672-2E10-7654-5880-1E18EDE5F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4630" y="2281553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C8A6556A-A522-1ABF-B2A5-795578FB16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1260" y="3369341"/>
            <a:ext cx="343857" cy="343857"/>
          </a:xfrm>
          <a:prstGeom prst="rect">
            <a:avLst/>
          </a:prstGeom>
        </p:spPr>
      </p:pic>
      <p:pic>
        <p:nvPicPr>
          <p:cNvPr id="13" name="图形 12" descr="徽章 3 纯色填充">
            <a:extLst>
              <a:ext uri="{FF2B5EF4-FFF2-40B4-BE49-F238E27FC236}">
                <a16:creationId xmlns:a16="http://schemas.microsoft.com/office/drawing/2014/main" id="{C6055C14-36C8-F761-6F49-912A94A2AF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72398" y="3340615"/>
            <a:ext cx="343857" cy="343857"/>
          </a:xfrm>
          <a:prstGeom prst="rect">
            <a:avLst/>
          </a:prstGeom>
        </p:spPr>
      </p:pic>
      <p:pic>
        <p:nvPicPr>
          <p:cNvPr id="14" name="图形 13" descr="徽章 4 纯色填充">
            <a:extLst>
              <a:ext uri="{FF2B5EF4-FFF2-40B4-BE49-F238E27FC236}">
                <a16:creationId xmlns:a16="http://schemas.microsoft.com/office/drawing/2014/main" id="{1778859F-69F3-2ADE-2333-6A92B91CC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95285" y="4324000"/>
            <a:ext cx="343857" cy="343857"/>
          </a:xfrm>
          <a:prstGeom prst="rect">
            <a:avLst/>
          </a:prstGeom>
        </p:spPr>
      </p:pic>
      <p:pic>
        <p:nvPicPr>
          <p:cNvPr id="16" name="图形 15" descr="徽章 1 纯色填充">
            <a:extLst>
              <a:ext uri="{FF2B5EF4-FFF2-40B4-BE49-F238E27FC236}">
                <a16:creationId xmlns:a16="http://schemas.microsoft.com/office/drawing/2014/main" id="{C453B05E-0C59-24B0-C308-883B965D7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612" y="1891444"/>
            <a:ext cx="343857" cy="343857"/>
          </a:xfrm>
          <a:prstGeom prst="rect">
            <a:avLst/>
          </a:prstGeom>
        </p:spPr>
      </p:pic>
      <p:pic>
        <p:nvPicPr>
          <p:cNvPr id="17" name="图形 16" descr="徽章 纯色填充">
            <a:extLst>
              <a:ext uri="{FF2B5EF4-FFF2-40B4-BE49-F238E27FC236}">
                <a16:creationId xmlns:a16="http://schemas.microsoft.com/office/drawing/2014/main" id="{EC4C40B6-AE7F-290A-D500-3020FC0B53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0612" y="3369341"/>
            <a:ext cx="343857" cy="343857"/>
          </a:xfrm>
          <a:prstGeom prst="rect">
            <a:avLst/>
          </a:prstGeom>
        </p:spPr>
      </p:pic>
      <p:pic>
        <p:nvPicPr>
          <p:cNvPr id="18" name="图形 17" descr="徽章 3 纯色填充">
            <a:extLst>
              <a:ext uri="{FF2B5EF4-FFF2-40B4-BE49-F238E27FC236}">
                <a16:creationId xmlns:a16="http://schemas.microsoft.com/office/drawing/2014/main" id="{3C8444AB-F983-EA9D-99B1-A2D7314CF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72329" y="4194795"/>
            <a:ext cx="343857" cy="343857"/>
          </a:xfrm>
          <a:prstGeom prst="rect">
            <a:avLst/>
          </a:prstGeom>
        </p:spPr>
      </p:pic>
      <p:pic>
        <p:nvPicPr>
          <p:cNvPr id="19" name="图形 18" descr="徽章 4 纯色填充">
            <a:extLst>
              <a:ext uri="{FF2B5EF4-FFF2-40B4-BE49-F238E27FC236}">
                <a16:creationId xmlns:a16="http://schemas.microsoft.com/office/drawing/2014/main" id="{D00CD240-E947-21A0-C289-9C58179487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0611" y="5273665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6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02559-7360-BBE8-0F4D-6276B174A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455EA-3ACF-1F59-48B5-EB48410B516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7C4E8-0611-B9AA-0E85-9F0DB405B11D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刊物详细信息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70937D-C7B1-1C25-FBC8-FCAB0158F62F}"/>
              </a:ext>
            </a:extLst>
          </p:cNvPr>
          <p:cNvSpPr txBox="1">
            <a:spLocks/>
          </p:cNvSpPr>
          <p:nvPr/>
        </p:nvSpPr>
        <p:spPr>
          <a:xfrm>
            <a:off x="8193490" y="2321088"/>
            <a:ext cx="3491410" cy="2527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点击右上角   图标可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创建期刊快讯</a:t>
            </a:r>
            <a:r>
              <a:rPr lang="zh-CN" altLang="en-US" sz="2000" dirty="0">
                <a:latin typeface="新宋体" panose="02010609030101010101" pitchFamily="49" charset="-122"/>
              </a:rPr>
              <a:t>或以链接形式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分享</a:t>
            </a:r>
            <a:r>
              <a:rPr lang="zh-CN" altLang="en-US" sz="2000" dirty="0">
                <a:latin typeface="新宋体" panose="02010609030101010101" pitchFamily="49" charset="-122"/>
              </a:rPr>
              <a:t>该刊物。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在此出版物内搜索</a:t>
            </a:r>
            <a:r>
              <a:rPr lang="zh-CN" altLang="en-US" sz="2000" dirty="0">
                <a:latin typeface="新宋体" panose="02010609030101010101" pitchFamily="49" charset="-122"/>
              </a:rPr>
              <a:t>可实现刊内检索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左侧可查看刊物详细信息，点击右侧</a:t>
            </a:r>
            <a:r>
              <a:rPr lang="en-US" altLang="zh-CN" sz="2000" b="1" dirty="0">
                <a:solidFill>
                  <a:schemeClr val="accent2"/>
                </a:solidFill>
                <a:latin typeface="新宋体" panose="02010609030101010101" pitchFamily="49" charset="-122"/>
              </a:rPr>
              <a:t>+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号</a:t>
            </a:r>
            <a:r>
              <a:rPr lang="zh-CN" altLang="en-US" sz="2000" dirty="0">
                <a:latin typeface="新宋体" panose="02010609030101010101" pitchFamily="49" charset="-122"/>
              </a:rPr>
              <a:t>图标展开刊物收录情况。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8C3B078-BEEF-ED57-DBBA-ED4B033DB005}"/>
              </a:ext>
            </a:extLst>
          </p:cNvPr>
          <p:cNvSpPr/>
          <p:nvPr/>
        </p:nvSpPr>
        <p:spPr>
          <a:xfrm>
            <a:off x="3196022" y="3872552"/>
            <a:ext cx="413026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42A4DE51-AD38-0E10-5363-A025539D7955}"/>
              </a:ext>
            </a:extLst>
          </p:cNvPr>
          <p:cNvSpPr/>
          <p:nvPr/>
        </p:nvSpPr>
        <p:spPr>
          <a:xfrm>
            <a:off x="2191260" y="4928050"/>
            <a:ext cx="1547259" cy="34561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DB6AD82-C5A7-9819-7159-D7A55ED00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26" y="1515958"/>
            <a:ext cx="6993129" cy="471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03E257B-F7C5-0B81-E0DC-7B81BE044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84" y="2365453"/>
            <a:ext cx="252566" cy="315707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B8D3B8-F7E9-3BD6-6AED-0769A9813DD3}"/>
              </a:ext>
            </a:extLst>
          </p:cNvPr>
          <p:cNvSpPr/>
          <p:nvPr/>
        </p:nvSpPr>
        <p:spPr>
          <a:xfrm>
            <a:off x="6182315" y="2321088"/>
            <a:ext cx="1221898" cy="20221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58E8A80-73A9-93BC-792B-35EA76A4264D}"/>
              </a:ext>
            </a:extLst>
          </p:cNvPr>
          <p:cNvSpPr/>
          <p:nvPr/>
        </p:nvSpPr>
        <p:spPr>
          <a:xfrm>
            <a:off x="2180637" y="3240208"/>
            <a:ext cx="1129005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39C7BAF8-6833-5E25-8C01-D1FCAC01F16B}"/>
              </a:ext>
            </a:extLst>
          </p:cNvPr>
          <p:cNvSpPr/>
          <p:nvPr/>
        </p:nvSpPr>
        <p:spPr>
          <a:xfrm>
            <a:off x="5077586" y="3837670"/>
            <a:ext cx="586839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FFE2635-0819-3FE7-F203-42E42620D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8156" y="1977231"/>
            <a:ext cx="343857" cy="343857"/>
          </a:xfrm>
          <a:prstGeom prst="rect">
            <a:avLst/>
          </a:prstGeom>
        </p:spPr>
      </p:pic>
      <p:pic>
        <p:nvPicPr>
          <p:cNvPr id="5" name="图形 4" descr="徽章 纯色填充">
            <a:extLst>
              <a:ext uri="{FF2B5EF4-FFF2-40B4-BE49-F238E27FC236}">
                <a16:creationId xmlns:a16="http://schemas.microsoft.com/office/drawing/2014/main" id="{7F8B9203-4BCD-75D1-E502-F62B54AF0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09642" y="3203564"/>
            <a:ext cx="343857" cy="343857"/>
          </a:xfrm>
          <a:prstGeom prst="rect">
            <a:avLst/>
          </a:prstGeom>
        </p:spPr>
      </p:pic>
      <p:pic>
        <p:nvPicPr>
          <p:cNvPr id="6" name="图形 5" descr="徽章 3 纯色填充">
            <a:extLst>
              <a:ext uri="{FF2B5EF4-FFF2-40B4-BE49-F238E27FC236}">
                <a16:creationId xmlns:a16="http://schemas.microsoft.com/office/drawing/2014/main" id="{170BCEF1-9CB8-2055-AEC5-9F4793DD4A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02478" y="3885992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1F824BE4-73E5-4981-2C02-13C666CCB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61919" y="2365453"/>
            <a:ext cx="343857" cy="343857"/>
          </a:xfrm>
          <a:prstGeom prst="rect">
            <a:avLst/>
          </a:prstGeom>
        </p:spPr>
      </p:pic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F16C6FC1-A694-EB90-0B62-6D16DC916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61919" y="3087739"/>
            <a:ext cx="343857" cy="343857"/>
          </a:xfrm>
          <a:prstGeom prst="rect">
            <a:avLst/>
          </a:prstGeom>
        </p:spPr>
      </p:pic>
      <p:pic>
        <p:nvPicPr>
          <p:cNvPr id="17" name="图形 16" descr="徽章 3 纯色填充">
            <a:extLst>
              <a:ext uri="{FF2B5EF4-FFF2-40B4-BE49-F238E27FC236}">
                <a16:creationId xmlns:a16="http://schemas.microsoft.com/office/drawing/2014/main" id="{ACC01DAE-F3D7-3CDD-01A0-D8186660AC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55776" y="3936311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D15A42-7561-CEB8-E350-AF7A8E5EE14E}"/>
              </a:ext>
            </a:extLst>
          </p:cNvPr>
          <p:cNvSpPr/>
          <p:nvPr/>
        </p:nvSpPr>
        <p:spPr>
          <a:xfrm>
            <a:off x="304800" y="304800"/>
            <a:ext cx="11582400" cy="11922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思源黑体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15020-8CCD-1A93-7626-9AA66F724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953" y="1943100"/>
            <a:ext cx="6578600" cy="46101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j-lt"/>
              </a:rPr>
              <a:t>数据库内容介绍</a:t>
            </a:r>
            <a:endParaRPr lang="en-US" altLang="zh-CN" sz="2400" b="1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j-lt"/>
              </a:rPr>
              <a:t>平台功能概览</a:t>
            </a:r>
            <a:endParaRPr lang="en-US" altLang="zh-CN" sz="2400" b="1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基本检索和高级检索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筛选及查看全文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出版物检索</a:t>
            </a:r>
            <a:endParaRPr lang="en-US" altLang="zh-CN" dirty="0">
              <a:solidFill>
                <a:srgbClr val="454545"/>
              </a:solidFill>
              <a:latin typeface="+mj-lt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en-US" dirty="0">
                <a:solidFill>
                  <a:srgbClr val="454545"/>
                </a:solidFill>
                <a:latin typeface="+mj-lt"/>
              </a:rPr>
              <a:t>我的控制面板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2400" b="1" dirty="0">
                <a:solidFill>
                  <a:srgbClr val="454545"/>
                </a:solidFill>
                <a:latin typeface="+mj-lt"/>
              </a:rPr>
              <a:t>支持网站</a:t>
            </a:r>
            <a:endParaRPr lang="en-US" altLang="zh-CN" sz="2400" b="1" dirty="0">
              <a:solidFill>
                <a:srgbClr val="454545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610E3-C740-CF01-1A7F-B129FFC81932}"/>
              </a:ext>
            </a:extLst>
          </p:cNvPr>
          <p:cNvSpPr/>
          <p:nvPr/>
        </p:nvSpPr>
        <p:spPr>
          <a:xfrm rot="5400000">
            <a:off x="3096418" y="-1420018"/>
            <a:ext cx="207963" cy="579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"/>
              <a:cs typeface="+mn-cs"/>
            </a:endParaRPr>
          </a:p>
        </p:txBody>
      </p:sp>
      <p:sp>
        <p:nvSpPr>
          <p:cNvPr id="53253" name="Title 1">
            <a:extLst>
              <a:ext uri="{FF2B5EF4-FFF2-40B4-BE49-F238E27FC236}">
                <a16:creationId xmlns:a16="http://schemas.microsoft.com/office/drawing/2014/main" id="{9D12C844-84AF-DA7C-B503-DC6889BB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8" y="539750"/>
            <a:ext cx="10807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1pPr>
            <a:lvl2pPr marL="742950" indent="-28575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2pPr>
            <a:lvl3pPr marL="11430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3pPr>
            <a:lvl4pPr marL="16002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4pPr>
            <a:lvl5pPr marL="2057400" indent="-228600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9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Times New Roman" panose="02020603050405020304" pitchFamily="18" charset="0"/>
                <a:ea typeface="思源黑体" panose="020B0500000000000000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目录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908570-824F-C1C3-162B-E8A1F788A6F4}"/>
              </a:ext>
            </a:extLst>
          </p:cNvPr>
          <p:cNvSpPr/>
          <p:nvPr/>
        </p:nvSpPr>
        <p:spPr>
          <a:xfrm rot="5400000">
            <a:off x="8887618" y="-1420018"/>
            <a:ext cx="207963" cy="5791200"/>
          </a:xfrm>
          <a:prstGeom prst="rect">
            <a:avLst/>
          </a:prstGeom>
          <a:solidFill>
            <a:srgbClr val="FAB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思源黑体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B89AF-3F02-2F52-8CBA-C89BB6C4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105F5EC7-F709-F79D-DA3D-FBAE25A7A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65" y="1422402"/>
            <a:ext cx="7270387" cy="466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B9E04E6-534F-C7B8-70E2-B907AB570E49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1F3C7-3617-CBFA-02F4-0D1F264210E4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BS</a:t>
            </a: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非刊资源检索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3B20AC-CB5E-4C11-5D2E-3D6FA4E8726B}"/>
              </a:ext>
            </a:extLst>
          </p:cNvPr>
          <p:cNvSpPr txBox="1">
            <a:spLocks/>
          </p:cNvSpPr>
          <p:nvPr/>
        </p:nvSpPr>
        <p:spPr>
          <a:xfrm>
            <a:off x="8478222" y="1891444"/>
            <a:ext cx="3335674" cy="3643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确认检索</a:t>
            </a:r>
            <a:r>
              <a:rPr lang="en-US" altLang="zh-CN" sz="2000" dirty="0">
                <a:latin typeface="新宋体" panose="02010609030101010101" pitchFamily="49" charset="-122"/>
              </a:rPr>
              <a:t>Business Source</a:t>
            </a:r>
            <a:r>
              <a:rPr lang="zh-CN" altLang="en-US" sz="2000" dirty="0">
                <a:latin typeface="新宋体" panose="02010609030101010101" pitchFamily="49" charset="-122"/>
              </a:rPr>
              <a:t>系列数据库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进入高级检索框下方的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过滤器</a:t>
            </a:r>
            <a:r>
              <a:rPr lang="zh-CN" altLang="en-US" sz="2000" dirty="0">
                <a:latin typeface="新宋体" panose="02010609030101010101" pitchFamily="49" charset="-122"/>
              </a:rPr>
              <a:t>，展开</a:t>
            </a:r>
            <a:r>
              <a:rPr lang="en-US" altLang="zh-CN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Publication Type</a:t>
            </a:r>
            <a:r>
              <a:rPr lang="zh-CN" altLang="en-US" sz="2000" dirty="0">
                <a:latin typeface="新宋体" panose="02010609030101010101" pitchFamily="49" charset="-122"/>
              </a:rPr>
              <a:t>下拉菜单，对出版物类型进行预限定，选择要检索的非刊资源类型，例如</a:t>
            </a:r>
            <a:r>
              <a:rPr lang="en-US" altLang="zh-CN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SWOT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分析、公司概况、行业报告</a:t>
            </a:r>
            <a:r>
              <a:rPr lang="zh-CN" altLang="en-US" sz="2000" dirty="0">
                <a:latin typeface="新宋体" panose="02010609030101010101" pitchFamily="49" charset="-122"/>
              </a:rPr>
              <a:t>等。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在上方检索框中输入相关检索词，再点击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搜索</a:t>
            </a:r>
            <a:r>
              <a:rPr lang="zh-CN" altLang="en-US" sz="2000" dirty="0">
                <a:latin typeface="新宋体" panose="02010609030101010101" pitchFamily="49" charset="-122"/>
              </a:rPr>
              <a:t>。</a:t>
            </a:r>
            <a:endParaRPr lang="en-US" altLang="zh-CN" sz="2000" dirty="0">
              <a:latin typeface="新宋体" panose="02010609030101010101" pitchFamily="49" charset="-122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F2EB240-8088-82B9-195C-A6BE2579A946}"/>
              </a:ext>
            </a:extLst>
          </p:cNvPr>
          <p:cNvSpPr/>
          <p:nvPr/>
        </p:nvSpPr>
        <p:spPr>
          <a:xfrm>
            <a:off x="2249461" y="4632361"/>
            <a:ext cx="602611" cy="24935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11" name="图形 10" descr="徽章 纯色填充">
            <a:extLst>
              <a:ext uri="{FF2B5EF4-FFF2-40B4-BE49-F238E27FC236}">
                <a16:creationId xmlns:a16="http://schemas.microsoft.com/office/drawing/2014/main" id="{E5DC0889-7DE5-6408-7946-FA53BFA42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1260" y="3369341"/>
            <a:ext cx="343857" cy="343857"/>
          </a:xfrm>
          <a:prstGeom prst="rect">
            <a:avLst/>
          </a:prstGeom>
        </p:spPr>
      </p:pic>
      <p:pic>
        <p:nvPicPr>
          <p:cNvPr id="16" name="图形 15" descr="徽章 1 纯色填充">
            <a:extLst>
              <a:ext uri="{FF2B5EF4-FFF2-40B4-BE49-F238E27FC236}">
                <a16:creationId xmlns:a16="http://schemas.microsoft.com/office/drawing/2014/main" id="{90649104-107D-84BE-6DBF-AA1C9D37B6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70612" y="1891444"/>
            <a:ext cx="343857" cy="343857"/>
          </a:xfrm>
          <a:prstGeom prst="rect">
            <a:avLst/>
          </a:prstGeom>
        </p:spPr>
      </p:pic>
      <p:pic>
        <p:nvPicPr>
          <p:cNvPr id="17" name="图形 16" descr="徽章 纯色填充">
            <a:extLst>
              <a:ext uri="{FF2B5EF4-FFF2-40B4-BE49-F238E27FC236}">
                <a16:creationId xmlns:a16="http://schemas.microsoft.com/office/drawing/2014/main" id="{CDDCB2BB-17A9-38CE-5C3B-8CCB8FDEDB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611" y="2673658"/>
            <a:ext cx="343857" cy="343857"/>
          </a:xfrm>
          <a:prstGeom prst="rect">
            <a:avLst/>
          </a:prstGeom>
        </p:spPr>
      </p:pic>
      <p:pic>
        <p:nvPicPr>
          <p:cNvPr id="18" name="图形 17" descr="徽章 3 纯色填充">
            <a:extLst>
              <a:ext uri="{FF2B5EF4-FFF2-40B4-BE49-F238E27FC236}">
                <a16:creationId xmlns:a16="http://schemas.microsoft.com/office/drawing/2014/main" id="{8A05ADC4-EF6D-F627-BF51-F30B50C68F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66876" y="4835738"/>
            <a:ext cx="343857" cy="343857"/>
          </a:xfrm>
          <a:prstGeom prst="rect">
            <a:avLst/>
          </a:prstGeom>
        </p:spPr>
      </p:pic>
      <p:pic>
        <p:nvPicPr>
          <p:cNvPr id="24" name="图形 23" descr="徽章 1 纯色填充">
            <a:extLst>
              <a:ext uri="{FF2B5EF4-FFF2-40B4-BE49-F238E27FC236}">
                <a16:creationId xmlns:a16="http://schemas.microsoft.com/office/drawing/2014/main" id="{2B6154F6-E7E4-5142-8F34-47D0024D4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1032" y="2387929"/>
            <a:ext cx="343857" cy="343857"/>
          </a:xfrm>
          <a:prstGeom prst="rect">
            <a:avLst/>
          </a:prstGeom>
        </p:spPr>
      </p:pic>
      <p:pic>
        <p:nvPicPr>
          <p:cNvPr id="25" name="图形 24" descr="徽章 3 纯色填充">
            <a:extLst>
              <a:ext uri="{FF2B5EF4-FFF2-40B4-BE49-F238E27FC236}">
                <a16:creationId xmlns:a16="http://schemas.microsoft.com/office/drawing/2014/main" id="{49C150D8-7938-270A-F147-E5153C79D9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55096" y="3885126"/>
            <a:ext cx="343857" cy="343857"/>
          </a:xfrm>
          <a:prstGeom prst="rect">
            <a:avLst/>
          </a:prstGeom>
        </p:spPr>
      </p:pic>
      <p:sp>
        <p:nvSpPr>
          <p:cNvPr id="27" name="Rectangle 12">
            <a:extLst>
              <a:ext uri="{FF2B5EF4-FFF2-40B4-BE49-F238E27FC236}">
                <a16:creationId xmlns:a16="http://schemas.microsoft.com/office/drawing/2014/main" id="{0BC0FFA6-90E5-6A8E-9138-D811C0E4E6F9}"/>
              </a:ext>
            </a:extLst>
          </p:cNvPr>
          <p:cNvSpPr/>
          <p:nvPr/>
        </p:nvSpPr>
        <p:spPr>
          <a:xfrm>
            <a:off x="2348212" y="3011198"/>
            <a:ext cx="925981" cy="2493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8106A11E-076D-4CEE-CC7D-4766605A2C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5825" y="4279374"/>
            <a:ext cx="3630077" cy="2266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1BD41AF1-9802-8AF4-90D3-ACA87044E390}"/>
              </a:ext>
            </a:extLst>
          </p:cNvPr>
          <p:cNvSpPr/>
          <p:nvPr/>
        </p:nvSpPr>
        <p:spPr>
          <a:xfrm>
            <a:off x="2979076" y="4322581"/>
            <a:ext cx="925981" cy="24935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26" name="图形 25" descr="徽章 纯色填充">
            <a:extLst>
              <a:ext uri="{FF2B5EF4-FFF2-40B4-BE49-F238E27FC236}">
                <a16:creationId xmlns:a16="http://schemas.microsoft.com/office/drawing/2014/main" id="{53B37C44-6D42-26AE-7B15-83DF46E4B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5057" y="5412437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AA806-0823-FD84-47BB-C7AC05025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79EE46F2-2C5A-86C8-4120-7642C9F4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94" y="1655698"/>
            <a:ext cx="7154916" cy="4637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1A1306-018C-BA21-E8CF-8C6D2CD4CA25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ED5E8-AE5B-98D9-A28C-906A80ED9FF1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BS</a:t>
            </a: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非刊资源检索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8F3568-D6AC-A7E8-D365-73C89FB4081A}"/>
              </a:ext>
            </a:extLst>
          </p:cNvPr>
          <p:cNvSpPr txBox="1">
            <a:spLocks/>
          </p:cNvSpPr>
          <p:nvPr/>
        </p:nvSpPr>
        <p:spPr>
          <a:xfrm>
            <a:off x="8414469" y="3286900"/>
            <a:ext cx="3335674" cy="835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获得相关主题的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行业概况</a:t>
            </a:r>
            <a:r>
              <a:rPr lang="zh-CN" altLang="en-US" sz="2000" dirty="0">
                <a:latin typeface="新宋体" panose="02010609030101010101" pitchFamily="49" charset="-122"/>
              </a:rPr>
              <a:t>非刊资源检索结果。</a:t>
            </a:r>
            <a:endParaRPr lang="en-US" altLang="zh-CN" sz="2000" dirty="0">
              <a:latin typeface="新宋体" panose="02010609030101010101" pitchFamily="49" charset="-122"/>
            </a:endParaRPr>
          </a:p>
        </p:txBody>
      </p:sp>
      <p:pic>
        <p:nvPicPr>
          <p:cNvPr id="16" name="图形 15" descr="徽章 1 纯色填充">
            <a:extLst>
              <a:ext uri="{FF2B5EF4-FFF2-40B4-BE49-F238E27FC236}">
                <a16:creationId xmlns:a16="http://schemas.microsoft.com/office/drawing/2014/main" id="{8A07E35F-A74E-7EDF-B2C7-A80B5A17A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70612" y="3286900"/>
            <a:ext cx="343857" cy="343857"/>
          </a:xfrm>
          <a:prstGeom prst="rect">
            <a:avLst/>
          </a:prstGeom>
        </p:spPr>
      </p:pic>
      <p:pic>
        <p:nvPicPr>
          <p:cNvPr id="24" name="图形 23" descr="徽章 1 纯色填充">
            <a:extLst>
              <a:ext uri="{FF2B5EF4-FFF2-40B4-BE49-F238E27FC236}">
                <a16:creationId xmlns:a16="http://schemas.microsoft.com/office/drawing/2014/main" id="{4B1D6381-97B7-E6AF-546A-5B14FA7D2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7198" y="3950544"/>
            <a:ext cx="343857" cy="343857"/>
          </a:xfrm>
          <a:prstGeom prst="rect">
            <a:avLst/>
          </a:prstGeom>
        </p:spPr>
      </p:pic>
      <p:sp>
        <p:nvSpPr>
          <p:cNvPr id="29" name="Rectangle 12">
            <a:extLst>
              <a:ext uri="{FF2B5EF4-FFF2-40B4-BE49-F238E27FC236}">
                <a16:creationId xmlns:a16="http://schemas.microsoft.com/office/drawing/2014/main" id="{076BDFCA-5210-2316-05C2-6D35A4B98C05}"/>
              </a:ext>
            </a:extLst>
          </p:cNvPr>
          <p:cNvSpPr/>
          <p:nvPr/>
        </p:nvSpPr>
        <p:spPr>
          <a:xfrm>
            <a:off x="3814273" y="4036386"/>
            <a:ext cx="616677" cy="258015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06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7E5C3-7866-2010-34C1-4F128B3F4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D63369B-C62D-1F75-737D-BEFC33BA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21" y="1967013"/>
            <a:ext cx="6866705" cy="4158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B55DFA-CB4A-7289-127F-8F8E70660B6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89CB6-243E-6698-2824-8E5773119B96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我的控制面板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8159E0-90E8-7344-04F2-4516DD6E1112}"/>
              </a:ext>
            </a:extLst>
          </p:cNvPr>
          <p:cNvSpPr txBox="1">
            <a:spLocks/>
          </p:cNvSpPr>
          <p:nvPr/>
        </p:nvSpPr>
        <p:spPr>
          <a:xfrm>
            <a:off x="8123427" y="1401862"/>
            <a:ext cx="3713157" cy="471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在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我的控制面板</a:t>
            </a:r>
            <a:r>
              <a:rPr lang="zh-CN" altLang="en-US" sz="2000" dirty="0">
                <a:latin typeface="新宋体" panose="02010609030101010101" pitchFamily="49" charset="-122"/>
              </a:rPr>
              <a:t>中，您可以找到您的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保存的项目、</a:t>
            </a:r>
            <a:r>
              <a:rPr lang="zh-CN" altLang="en-US" sz="2000" dirty="0">
                <a:latin typeface="新宋体" panose="02010609030101010101" pitchFamily="49" charset="-122"/>
              </a:rPr>
              <a:t>创建的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项目、</a:t>
            </a:r>
            <a:r>
              <a:rPr lang="zh-CN" altLang="en-US" sz="2000" dirty="0">
                <a:latin typeface="新宋体" panose="02010609030101010101" pitchFamily="49" charset="-122"/>
              </a:rPr>
              <a:t>浏览和检索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历史</a:t>
            </a:r>
            <a:r>
              <a:rPr lang="zh-CN" altLang="en-US" sz="2000" dirty="0">
                <a:latin typeface="新宋体" panose="02010609030101010101" pitchFamily="49" charset="-122"/>
              </a:rPr>
              <a:t>、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电子书借阅</a:t>
            </a:r>
            <a:r>
              <a:rPr lang="zh-CN" altLang="en-US" sz="2000" dirty="0">
                <a:latin typeface="新宋体" panose="02010609030101010101" pitchFamily="49" charset="-122"/>
              </a:rPr>
              <a:t>情况和管理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快讯</a:t>
            </a:r>
            <a:r>
              <a:rPr lang="zh-CN" altLang="en-US" sz="2000" dirty="0">
                <a:latin typeface="新宋体" panose="02010609030101010101" pitchFamily="49" charset="-122"/>
              </a:rPr>
              <a:t>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使用您的 </a:t>
            </a:r>
            <a:r>
              <a:rPr lang="en-US" altLang="zh-CN" sz="2000" dirty="0" err="1">
                <a:latin typeface="新宋体" panose="02010609030101010101" pitchFamily="49" charset="-122"/>
              </a:rPr>
              <a:t>MyEBSCO</a:t>
            </a:r>
            <a:r>
              <a:rPr lang="en-US" altLang="zh-CN" sz="2000" dirty="0">
                <a:latin typeface="新宋体" panose="02010609030101010101" pitchFamily="49" charset="-122"/>
              </a:rPr>
              <a:t> </a:t>
            </a:r>
            <a:r>
              <a:rPr lang="zh-CN" altLang="en-US" sz="2000" dirty="0">
                <a:latin typeface="新宋体" panose="02010609030101010101" pitchFamily="49" charset="-122"/>
              </a:rPr>
              <a:t>个人账户登录 </a:t>
            </a:r>
            <a:r>
              <a:rPr lang="en-US" altLang="zh-CN" sz="2000" dirty="0">
                <a:latin typeface="新宋体" panose="02010609030101010101" pitchFamily="49" charset="-122"/>
              </a:rPr>
              <a:t>EBSCOhost </a:t>
            </a:r>
            <a:r>
              <a:rPr lang="zh-CN" altLang="en-US" sz="2000" dirty="0">
                <a:latin typeface="新宋体" panose="02010609030101010101" pitchFamily="49" charset="-122"/>
              </a:rPr>
              <a:t>时，控制面板中的项目将被保存，可在登录后可随时访问。</a:t>
            </a: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如果您通过所在机构而非个人账户登录，控制面板中的项目在您当前会话结束后不会被保存。您可以单击右上角</a:t>
            </a:r>
            <a:r>
              <a:rPr lang="en-US" altLang="zh-CN" sz="2000" dirty="0" err="1">
                <a:solidFill>
                  <a:schemeClr val="accent2"/>
                </a:solidFill>
                <a:latin typeface="新宋体" panose="02010609030101010101" pitchFamily="49" charset="-122"/>
              </a:rPr>
              <a:t>MyEBSCO</a:t>
            </a:r>
            <a:r>
              <a:rPr lang="en-US" altLang="zh-CN" sz="2000" dirty="0">
                <a:latin typeface="新宋体" panose="02010609030101010101" pitchFamily="49" charset="-122"/>
              </a:rPr>
              <a:t> </a:t>
            </a:r>
            <a:r>
              <a:rPr lang="zh-CN" altLang="en-US" sz="2000" dirty="0">
                <a:latin typeface="新宋体" panose="02010609030101010101" pitchFamily="49" charset="-122"/>
              </a:rPr>
              <a:t>并单击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创建帐户</a:t>
            </a:r>
            <a:r>
              <a:rPr lang="zh-CN" altLang="en-US" sz="2000" dirty="0">
                <a:latin typeface="新宋体" panose="02010609030101010101" pitchFamily="49" charset="-122"/>
              </a:rPr>
              <a:t>链接来创建自己的帐户。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E542A0-2124-A73F-02F3-D35F61781293}"/>
              </a:ext>
            </a:extLst>
          </p:cNvPr>
          <p:cNvSpPr/>
          <p:nvPr/>
        </p:nvSpPr>
        <p:spPr>
          <a:xfrm>
            <a:off x="6664788" y="2231246"/>
            <a:ext cx="730037" cy="21707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36FE50E-FD69-3116-CBDB-27E9BAE7BC27}"/>
              </a:ext>
            </a:extLst>
          </p:cNvPr>
          <p:cNvSpPr/>
          <p:nvPr/>
        </p:nvSpPr>
        <p:spPr>
          <a:xfrm>
            <a:off x="739809" y="3511803"/>
            <a:ext cx="1129005" cy="131914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70761C-7508-2206-A557-753491407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491" y="2613727"/>
            <a:ext cx="1876058" cy="297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843E26C4-731A-E097-232F-1E8ECF67F7C7}"/>
              </a:ext>
            </a:extLst>
          </p:cNvPr>
          <p:cNvSpPr/>
          <p:nvPr/>
        </p:nvSpPr>
        <p:spPr>
          <a:xfrm>
            <a:off x="6096000" y="4928050"/>
            <a:ext cx="568788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9755503-92E7-FDB8-F7DA-6D34E49CF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4331" y="1401862"/>
            <a:ext cx="343857" cy="343857"/>
          </a:xfrm>
          <a:prstGeom prst="rect">
            <a:avLst/>
          </a:prstGeom>
        </p:spPr>
      </p:pic>
      <p:pic>
        <p:nvPicPr>
          <p:cNvPr id="6" name="图形 5" descr="徽章 纯色填充">
            <a:extLst>
              <a:ext uri="{FF2B5EF4-FFF2-40B4-BE49-F238E27FC236}">
                <a16:creationId xmlns:a16="http://schemas.microsoft.com/office/drawing/2014/main" id="{3D68DA4C-1146-2064-ED2E-2272F376C8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69452" y="2830044"/>
            <a:ext cx="343857" cy="343857"/>
          </a:xfrm>
          <a:prstGeom prst="rect">
            <a:avLst/>
          </a:prstGeom>
        </p:spPr>
      </p:pic>
      <p:pic>
        <p:nvPicPr>
          <p:cNvPr id="8" name="图形 7" descr="徽章 3 纯色填充">
            <a:extLst>
              <a:ext uri="{FF2B5EF4-FFF2-40B4-BE49-F238E27FC236}">
                <a16:creationId xmlns:a16="http://schemas.microsoft.com/office/drawing/2014/main" id="{D1BDA4A8-DB5B-1CC3-6FB8-7CB39760AB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3638" y="4891406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AF0BCF08-E285-4B49-6CF1-ED0768F8F7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77275" y="3167946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6C5B5A9C-1FA2-75B8-86F3-46B91430A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0591" y="2167855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221B4C9B-226C-922B-0EBF-9E189CBEBC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0560" y="4345890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81F15-41B7-5BEB-6DCF-2A4C56C89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EA1A3F2-E54F-8346-28C6-10DFCFB81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41" y="1472912"/>
            <a:ext cx="6944634" cy="471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20B5BB-13E4-9FB9-60F8-4F5776A62B9A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2D611E-0435-3CAC-71EC-3AE2553BD3AB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新宋体" panose="02010609030101010101" pitchFamily="49" charset="-122"/>
                <a:cs typeface="Calibri" panose="020F0502020204030204" pitchFamily="34" charset="0"/>
              </a:rPr>
              <a:t>创建新项目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CDBA17-5D7A-7DBC-EB07-28B9FBFD8D63}"/>
              </a:ext>
            </a:extLst>
          </p:cNvPr>
          <p:cNvSpPr txBox="1">
            <a:spLocks/>
          </p:cNvSpPr>
          <p:nvPr/>
        </p:nvSpPr>
        <p:spPr>
          <a:xfrm>
            <a:off x="8361609" y="1843116"/>
            <a:ext cx="3468934" cy="37484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通过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项目</a:t>
            </a:r>
            <a:r>
              <a:rPr lang="zh-CN" altLang="en-US" sz="2000" dirty="0">
                <a:latin typeface="新宋体" panose="02010609030101010101" pitchFamily="49" charset="-122"/>
              </a:rPr>
              <a:t>，您可以收集和组织在 </a:t>
            </a:r>
            <a:r>
              <a:rPr lang="en-US" altLang="zh-CN" sz="2000" dirty="0">
                <a:latin typeface="新宋体" panose="02010609030101010101" pitchFamily="49" charset="-122"/>
              </a:rPr>
              <a:t>EBSCOhost</a:t>
            </a:r>
            <a:r>
              <a:rPr lang="zh-CN" altLang="en-US" sz="2000" dirty="0">
                <a:latin typeface="新宋体" panose="02010609030101010101" pitchFamily="49" charset="-122"/>
              </a:rPr>
              <a:t>中找到的项目，如文章和电子书。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如果您正在进行多个研究项目，可以点击右侧</a:t>
            </a:r>
            <a:r>
              <a:rPr lang="en-US" altLang="zh-CN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+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号</a:t>
            </a:r>
            <a:r>
              <a:rPr lang="zh-CN" altLang="en-US" sz="2000" dirty="0">
                <a:latin typeface="新宋体" panose="02010609030101010101" pitchFamily="49" charset="-122"/>
              </a:rPr>
              <a:t>图标，为每个研究项目创建一个文件夹，以存储不同主题的文章。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您还可以为每个项目指定一个 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截止日期</a:t>
            </a:r>
            <a:r>
              <a:rPr lang="zh-CN" altLang="en-US" sz="2000" dirty="0">
                <a:latin typeface="新宋体" panose="02010609030101010101" pitchFamily="49" charset="-122"/>
              </a:rPr>
              <a:t>，以帮助确定工作的优先顺序。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9CAABD83-FBD1-2C69-12F2-B4D3B2E94BEE}"/>
              </a:ext>
            </a:extLst>
          </p:cNvPr>
          <p:cNvSpPr/>
          <p:nvPr/>
        </p:nvSpPr>
        <p:spPr>
          <a:xfrm>
            <a:off x="7171232" y="2599684"/>
            <a:ext cx="334398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1457098D-689B-90A1-731E-1F0A94252434}"/>
              </a:ext>
            </a:extLst>
          </p:cNvPr>
          <p:cNvSpPr/>
          <p:nvPr/>
        </p:nvSpPr>
        <p:spPr>
          <a:xfrm>
            <a:off x="2903361" y="3584772"/>
            <a:ext cx="948448" cy="304199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27892054-ABF5-FF95-6FA6-198F68A6588F}"/>
              </a:ext>
            </a:extLst>
          </p:cNvPr>
          <p:cNvSpPr/>
          <p:nvPr/>
        </p:nvSpPr>
        <p:spPr>
          <a:xfrm>
            <a:off x="710541" y="3078368"/>
            <a:ext cx="1129005" cy="27057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14613681-5782-04EB-1BEE-8CA08E76B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5358" y="3005081"/>
            <a:ext cx="343857" cy="343857"/>
          </a:xfrm>
          <a:prstGeom prst="rect">
            <a:avLst/>
          </a:prstGeom>
        </p:spPr>
      </p:pic>
      <p:pic>
        <p:nvPicPr>
          <p:cNvPr id="5" name="图形 4" descr="徽章 纯色填充">
            <a:extLst>
              <a:ext uri="{FF2B5EF4-FFF2-40B4-BE49-F238E27FC236}">
                <a16:creationId xmlns:a16="http://schemas.microsoft.com/office/drawing/2014/main" id="{71E784A2-4BB3-8DB7-B923-2512FC424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9231" y="3005080"/>
            <a:ext cx="343857" cy="343857"/>
          </a:xfrm>
          <a:prstGeom prst="rect">
            <a:avLst/>
          </a:prstGeom>
        </p:spPr>
      </p:pic>
      <p:pic>
        <p:nvPicPr>
          <p:cNvPr id="8" name="图形 7" descr="徽章 3 纯色填充">
            <a:extLst>
              <a:ext uri="{FF2B5EF4-FFF2-40B4-BE49-F238E27FC236}">
                <a16:creationId xmlns:a16="http://schemas.microsoft.com/office/drawing/2014/main" id="{ADD2B99F-41B0-EC11-DF8C-4B333AEBFA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1168" y="3545114"/>
            <a:ext cx="343857" cy="343857"/>
          </a:xfrm>
          <a:prstGeom prst="rect">
            <a:avLst/>
          </a:prstGeom>
        </p:spPr>
      </p:pic>
      <p:pic>
        <p:nvPicPr>
          <p:cNvPr id="9" name="图形 8" descr="徽章 1 纯色填充">
            <a:extLst>
              <a:ext uri="{FF2B5EF4-FFF2-40B4-BE49-F238E27FC236}">
                <a16:creationId xmlns:a16="http://schemas.microsoft.com/office/drawing/2014/main" id="{068F1D6C-A690-C23C-1E40-17F966F28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9232" y="1843116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6954FDAE-BE00-054F-171D-9425F1CEA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91712" y="2545691"/>
            <a:ext cx="343857" cy="343857"/>
          </a:xfrm>
          <a:prstGeom prst="rect">
            <a:avLst/>
          </a:prstGeom>
        </p:spPr>
      </p:pic>
      <p:pic>
        <p:nvPicPr>
          <p:cNvPr id="11" name="图形 10" descr="徽章 3 纯色填充">
            <a:extLst>
              <a:ext uri="{FF2B5EF4-FFF2-40B4-BE49-F238E27FC236}">
                <a16:creationId xmlns:a16="http://schemas.microsoft.com/office/drawing/2014/main" id="{7FBEB244-7D57-6AD6-502D-DE35177EA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47307" y="476667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1224-131B-8C9A-F2B9-08C74141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27" y="1369577"/>
            <a:ext cx="10749595" cy="4118846"/>
          </a:xfrm>
        </p:spPr>
        <p:txBody>
          <a:bodyPr>
            <a:noAutofit/>
          </a:bodyPr>
          <a:lstStyle/>
          <a:p>
            <a:pPr algn="l" eaLnBrk="0" latinLnBrk="1">
              <a:lnSpc>
                <a:spcPct val="150000"/>
              </a:lnSpc>
            </a:pP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检索平台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https://research.ebsco.com/</a:t>
            </a:r>
            <a:b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EBSCO </a:t>
            </a:r>
            <a:r>
              <a:rPr kumimoji="0" lang="zh-CN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支持站点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:  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https://connect.ebsco.com</a:t>
            </a:r>
            <a:b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EBSCO</a:t>
            </a:r>
            <a:r>
              <a:rPr kumimoji="0" lang="zh-CN" altLang="en-US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官网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https://www.ebsco.com/zh-cn</a:t>
            </a:r>
            <a:br>
              <a:rPr kumimoji="0" lang="zh-CN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zh-CN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免费在线课程</a:t>
            </a:r>
            <a:r>
              <a:rPr kumimoji="0" lang="zh-CN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</a:t>
            </a:r>
            <a:r>
              <a:rPr kumimoji="0" lang="en-US" altLang="zh-CN" sz="1600" b="0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https://ebsco-chinese.zoom.us/calendar/search?showType=2&amp;startDate=2021-07-01</a:t>
            </a:r>
            <a:br>
              <a:rPr kumimoji="0" lang="zh-CN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Bilibili</a:t>
            </a:r>
            <a:r>
              <a:rPr lang="zh-CN" altLang="en-US" sz="2500" b="1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视频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：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https://space.bilibili.com/1798959763/lists?sid=2655301</a:t>
            </a: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b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EBSCO</a:t>
            </a:r>
            <a:r>
              <a:rPr kumimoji="0" lang="en-US" altLang="zh-CN" sz="25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host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中文教程下载</a:t>
            </a:r>
            <a:r>
              <a:rPr kumimoji="0" lang="en-US" altLang="zh-CN" sz="2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: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https://connect.ebsco.com/s/article/EBSCO</a:t>
            </a:r>
            <a:r>
              <a:rPr kumimoji="0" lang="zh-CN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平台中文使用指南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endParaRPr lang="en-US" b="1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73AEE776-2EF1-4EE0-6C31-8BB852748126}"/>
              </a:ext>
            </a:extLst>
          </p:cNvPr>
          <p:cNvSpPr txBox="1"/>
          <p:nvPr/>
        </p:nvSpPr>
        <p:spPr>
          <a:xfrm>
            <a:off x="793527" y="1219232"/>
            <a:ext cx="530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支持站点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49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ABC5199-525B-44BD-9022-1829E9FA097B}"/>
              </a:ext>
            </a:extLst>
          </p:cNvPr>
          <p:cNvSpPr/>
          <p:nvPr/>
        </p:nvSpPr>
        <p:spPr>
          <a:xfrm>
            <a:off x="315631" y="329184"/>
            <a:ext cx="11560738" cy="6199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D05DCD-C84A-4CC0-8742-8F5B3BEAC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031" y="1122904"/>
            <a:ext cx="3108960" cy="660218"/>
          </a:xfrm>
          <a:prstGeom prst="rect">
            <a:avLst/>
          </a:prstGeom>
        </p:spPr>
      </p:pic>
      <p:sp>
        <p:nvSpPr>
          <p:cNvPr id="16" name="Title 7">
            <a:extLst>
              <a:ext uri="{FF2B5EF4-FFF2-40B4-BE49-F238E27FC236}">
                <a16:creationId xmlns:a16="http://schemas.microsoft.com/office/drawing/2014/main" id="{6343FA27-4457-4B1E-9D2A-5AD8164753DC}"/>
              </a:ext>
            </a:extLst>
          </p:cNvPr>
          <p:cNvSpPr txBox="1">
            <a:spLocks/>
          </p:cNvSpPr>
          <p:nvPr/>
        </p:nvSpPr>
        <p:spPr>
          <a:xfrm>
            <a:off x="363555" y="2362200"/>
            <a:ext cx="4769111" cy="11647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j-ea"/>
                <a:cs typeface="+mj-cs"/>
              </a:rPr>
              <a:t>Academic Search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j-ea"/>
                <a:cs typeface="+mj-cs"/>
              </a:rPr>
            </a:b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Normal" panose="020B0400000000000000" pitchFamily="34" charset="-122"/>
                <a:ea typeface="+mj-ea"/>
                <a:cs typeface="+mj-cs"/>
              </a:rPr>
              <a:t>Ultimate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72AA0-8441-4330-8E33-6FC858DDBE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100" r="432" b="122"/>
          <a:stretch/>
        </p:blipFill>
        <p:spPr>
          <a:xfrm>
            <a:off x="5468087" y="329184"/>
            <a:ext cx="6418789" cy="6199723"/>
          </a:xfrm>
          <a:prstGeom prst="rect">
            <a:avLst/>
          </a:prstGeom>
        </p:spPr>
      </p:pic>
      <p:sp>
        <p:nvSpPr>
          <p:cNvPr id="10" name="Title 7">
            <a:extLst>
              <a:ext uri="{FF2B5EF4-FFF2-40B4-BE49-F238E27FC236}">
                <a16:creationId xmlns:a16="http://schemas.microsoft.com/office/drawing/2014/main" id="{9EEDFC41-804B-44B5-BE58-AAD933700767}"/>
              </a:ext>
            </a:extLst>
          </p:cNvPr>
          <p:cNvSpPr txBox="1">
            <a:spLocks/>
          </p:cNvSpPr>
          <p:nvPr/>
        </p:nvSpPr>
        <p:spPr>
          <a:xfrm>
            <a:off x="579719" y="2969256"/>
            <a:ext cx="4457121" cy="12446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E75CF">
                    <a:lumMod val="40000"/>
                    <a:lumOff val="60000"/>
                  </a:srgbClr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" panose="020B0500000000000000"/>
                <a:cs typeface="+mj-cs"/>
              </a:rPr>
              <a:t>综合学科检索数据库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6C52A3-E1ED-4C42-907C-DD0D4C00455B}"/>
              </a:ext>
            </a:extLst>
          </p:cNvPr>
          <p:cNvSpPr/>
          <p:nvPr/>
        </p:nvSpPr>
        <p:spPr>
          <a:xfrm>
            <a:off x="5180589" y="329184"/>
            <a:ext cx="365760" cy="6199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Normal" panose="020B0400000000000000" pitchFamily="34" charset="-122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4BF75-E625-E7EC-C43F-4BEDF7B52F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7" r="1839" b="11550"/>
          <a:stretch/>
        </p:blipFill>
        <p:spPr>
          <a:xfrm>
            <a:off x="486697" y="4998639"/>
            <a:ext cx="11218606" cy="140098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7D2C35-D22B-6B6A-5EDA-F3C1D12E6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00846" y="6586780"/>
            <a:ext cx="1256690" cy="19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8478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535DE9-3D0C-64F8-B47C-20471900F5FF}"/>
              </a:ext>
            </a:extLst>
          </p:cNvPr>
          <p:cNvSpPr/>
          <p:nvPr/>
        </p:nvSpPr>
        <p:spPr>
          <a:xfrm>
            <a:off x="0" y="0"/>
            <a:ext cx="4175125" cy="6499225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rgbClr val="0079A0"/>
              </a:solidFill>
              <a:effectLst/>
              <a:uLnTx/>
              <a:uFillTx/>
              <a:latin typeface="思源黑体 CN Normal" panose="020B0400000000000000" pitchFamily="34" charset="-122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58371" name="Graphic 3">
            <a:extLst>
              <a:ext uri="{FF2B5EF4-FFF2-40B4-BE49-F238E27FC236}">
                <a16:creationId xmlns:a16="http://schemas.microsoft.com/office/drawing/2014/main" id="{A3A25F52-1013-2BF1-1794-F0A7DC449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350" y="6586538"/>
            <a:ext cx="125571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CBF5EC0-8B9F-EA4A-A302-331995DAA563}"/>
              </a:ext>
            </a:extLst>
          </p:cNvPr>
          <p:cNvSpPr/>
          <p:nvPr/>
        </p:nvSpPr>
        <p:spPr>
          <a:xfrm>
            <a:off x="292100" y="1911350"/>
            <a:ext cx="3619500" cy="3022600"/>
          </a:xfrm>
          <a:custGeom>
            <a:avLst/>
            <a:gdLst>
              <a:gd name="connsiteX0" fmla="*/ 148416 w 3619893"/>
              <a:gd name="connsiteY0" fmla="*/ -140374 h 3022691"/>
              <a:gd name="connsiteX1" fmla="*/ 931647 w 3619893"/>
              <a:gd name="connsiteY1" fmla="*/ 189873 h 3022691"/>
              <a:gd name="connsiteX2" fmla="*/ 3104811 w 3619893"/>
              <a:gd name="connsiteY2" fmla="*/ 455370 h 3022691"/>
              <a:gd name="connsiteX3" fmla="*/ 2964915 w 3619893"/>
              <a:gd name="connsiteY3" fmla="*/ 2674984 h 3022691"/>
              <a:gd name="connsiteX4" fmla="*/ 780589 w 3619893"/>
              <a:gd name="connsiteY4" fmla="*/ 2754473 h 3022691"/>
              <a:gd name="connsiteX5" fmla="*/ 402763 w 3619893"/>
              <a:gd name="connsiteY5" fmla="*/ 560834 h 3022691"/>
              <a:gd name="connsiteX6" fmla="*/ 148416 w 3619893"/>
              <a:gd name="connsiteY6" fmla="*/ -140374 h 3022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9893" h="3022691" fill="none" extrusionOk="0">
                <a:moveTo>
                  <a:pt x="148416" y="-140374"/>
                </a:moveTo>
                <a:cubicBezTo>
                  <a:pt x="279351" y="-135044"/>
                  <a:pt x="731175" y="155576"/>
                  <a:pt x="931647" y="189873"/>
                </a:cubicBezTo>
                <a:cubicBezTo>
                  <a:pt x="1605235" y="-84734"/>
                  <a:pt x="2581239" y="-99957"/>
                  <a:pt x="3104811" y="455370"/>
                </a:cubicBezTo>
                <a:cubicBezTo>
                  <a:pt x="3763986" y="930223"/>
                  <a:pt x="3812450" y="2169554"/>
                  <a:pt x="2964915" y="2674984"/>
                </a:cubicBezTo>
                <a:cubicBezTo>
                  <a:pt x="2335094" y="3086158"/>
                  <a:pt x="1436708" y="3116069"/>
                  <a:pt x="780589" y="2754473"/>
                </a:cubicBezTo>
                <a:cubicBezTo>
                  <a:pt x="53468" y="2135993"/>
                  <a:pt x="-147480" y="1178044"/>
                  <a:pt x="402763" y="560834"/>
                </a:cubicBezTo>
                <a:cubicBezTo>
                  <a:pt x="280366" y="288575"/>
                  <a:pt x="282841" y="62071"/>
                  <a:pt x="148416" y="-140374"/>
                </a:cubicBezTo>
                <a:close/>
              </a:path>
              <a:path w="3619893" h="3022691" stroke="0" extrusionOk="0">
                <a:moveTo>
                  <a:pt x="148416" y="-140374"/>
                </a:moveTo>
                <a:cubicBezTo>
                  <a:pt x="218985" y="-80576"/>
                  <a:pt x="677039" y="130477"/>
                  <a:pt x="931647" y="189873"/>
                </a:cubicBezTo>
                <a:cubicBezTo>
                  <a:pt x="1569908" y="-186262"/>
                  <a:pt x="2557448" y="638"/>
                  <a:pt x="3104811" y="455370"/>
                </a:cubicBezTo>
                <a:cubicBezTo>
                  <a:pt x="3710364" y="1129762"/>
                  <a:pt x="3759612" y="2033711"/>
                  <a:pt x="2964915" y="2674984"/>
                </a:cubicBezTo>
                <a:cubicBezTo>
                  <a:pt x="2295124" y="3033685"/>
                  <a:pt x="1494894" y="3070096"/>
                  <a:pt x="780589" y="2754473"/>
                </a:cubicBezTo>
                <a:cubicBezTo>
                  <a:pt x="-37169" y="2312424"/>
                  <a:pt x="-254836" y="1408997"/>
                  <a:pt x="402763" y="560834"/>
                </a:cubicBezTo>
                <a:cubicBezTo>
                  <a:pt x="354678" y="257018"/>
                  <a:pt x="303410" y="151466"/>
                  <a:pt x="148416" y="-140374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27432" tIns="27432" rIns="27432" bIns="27432" anchor="ctr"/>
          <a:lstStyle/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Academic Search Ultimate</a:t>
            </a: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2F56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Normal" panose="020B0400000000000000" pitchFamily="34" charset="-122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主题涵盖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39025E-4730-9E79-BD2A-5994E1F864F4}"/>
              </a:ext>
            </a:extLst>
          </p:cNvPr>
          <p:cNvSpPr txBox="1">
            <a:spLocks/>
          </p:cNvSpPr>
          <p:nvPr/>
        </p:nvSpPr>
        <p:spPr>
          <a:xfrm>
            <a:off x="5244173" y="698185"/>
            <a:ext cx="2204377" cy="5359715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天文学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生物学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商业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化学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工程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历史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法律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621C1E8B-C2C8-AA2B-349F-5034708C071A}"/>
              </a:ext>
            </a:extLst>
          </p:cNvPr>
          <p:cNvSpPr txBox="1">
            <a:spLocks/>
          </p:cNvSpPr>
          <p:nvPr/>
        </p:nvSpPr>
        <p:spPr>
          <a:xfrm>
            <a:off x="8415999" y="698184"/>
            <a:ext cx="2861602" cy="5359715"/>
          </a:xfrm>
          <a:prstGeom prst="rect">
            <a:avLst/>
          </a:prstGeom>
        </p:spPr>
        <p:txBody>
          <a:bodyPr numCol="1"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−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数学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物理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心理学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宗教和哲学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科学和技术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兽医科学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F56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Open Sans" panose="020B0606030504020204" pitchFamily="34" charset="0"/>
              </a:rPr>
              <a:t>动物学</a:t>
            </a:r>
          </a:p>
        </p:txBody>
      </p:sp>
    </p:spTree>
    <p:extLst>
      <p:ext uri="{BB962C8B-B14F-4D97-AF65-F5344CB8AC3E}">
        <p14:creationId xmlns:p14="http://schemas.microsoft.com/office/powerpoint/2010/main" val="37338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A4D38FD-BCBB-42F5-BA2A-E024B672F4C3}"/>
              </a:ext>
            </a:extLst>
          </p:cNvPr>
          <p:cNvSpPr/>
          <p:nvPr/>
        </p:nvSpPr>
        <p:spPr>
          <a:xfrm rot="16200000">
            <a:off x="4656123" y="-692219"/>
            <a:ext cx="2877037" cy="115580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1348CC4-E776-4EA3-9F6D-78D4060C97C3}"/>
              </a:ext>
            </a:extLst>
          </p:cNvPr>
          <p:cNvSpPr/>
          <p:nvPr/>
        </p:nvSpPr>
        <p:spPr>
          <a:xfrm rot="16200000">
            <a:off x="5911762" y="-2111057"/>
            <a:ext cx="365760" cy="11558011"/>
          </a:xfrm>
          <a:prstGeom prst="rect">
            <a:avLst/>
          </a:prstGeom>
          <a:solidFill>
            <a:srgbClr val="80B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A391CC-47DF-487E-9DF4-00C722DF83B6}"/>
              </a:ext>
            </a:extLst>
          </p:cNvPr>
          <p:cNvSpPr/>
          <p:nvPr/>
        </p:nvSpPr>
        <p:spPr>
          <a:xfrm>
            <a:off x="5150785" y="2436400"/>
            <a:ext cx="6607396" cy="3188247"/>
          </a:xfrm>
          <a:prstGeom prst="rect">
            <a:avLst/>
          </a:prstGeom>
          <a:solidFill>
            <a:schemeClr val="accent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595D83-D5EA-4DC1-B42E-BD08EA07F500}"/>
              </a:ext>
            </a:extLst>
          </p:cNvPr>
          <p:cNvSpPr/>
          <p:nvPr/>
        </p:nvSpPr>
        <p:spPr>
          <a:xfrm>
            <a:off x="5018049" y="2290808"/>
            <a:ext cx="6607396" cy="318824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473336"/>
            <a:ext cx="10460421" cy="1023710"/>
          </a:xfrm>
        </p:spPr>
        <p:txBody>
          <a:bodyPr/>
          <a:lstStyle/>
          <a:p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思源黑体 CN Normal" panose="020B0400000000000000" pitchFamily="34" charset="-122"/>
              </a:rPr>
              <a:t>Academic Search Ultimate </a:t>
            </a:r>
            <a:r>
              <a:rPr lang="zh-CN" altLang="en-US" sz="3600" b="1" dirty="0">
                <a:latin typeface="Times New Roman" panose="02020603050405020304" pitchFamily="18" charset="0"/>
                <a:ea typeface="思源黑体 CN Normal" panose="020B0400000000000000" pitchFamily="34" charset="-122"/>
              </a:rPr>
              <a:t>包含数千种主要同行评审期刊，包括</a:t>
            </a:r>
            <a:r>
              <a:rPr lang="en-US" altLang="zh-CN" sz="3600" b="1" dirty="0">
                <a:latin typeface="Times New Roman" panose="02020603050405020304" pitchFamily="18" charset="0"/>
                <a:ea typeface="思源黑体 CN Normal" panose="020B0400000000000000" pitchFamily="34" charset="-122"/>
              </a:rPr>
              <a:t>AAAS</a:t>
            </a:r>
            <a:r>
              <a:rPr lang="zh-CN" altLang="en-US" sz="3600" b="1" dirty="0">
                <a:latin typeface="Times New Roman" panose="02020603050405020304" pitchFamily="18" charset="0"/>
                <a:ea typeface="思源黑体 CN Normal" panose="020B0400000000000000" pitchFamily="34" charset="-122"/>
              </a:rPr>
              <a:t>出版的无延迟</a:t>
            </a:r>
            <a:r>
              <a:rPr lang="en-US" altLang="zh-CN" sz="3600" b="1" i="1" dirty="0">
                <a:latin typeface="Times New Roman" panose="02020603050405020304" pitchFamily="18" charset="0"/>
                <a:ea typeface="思源黑体 CN Normal" panose="020B0400000000000000" pitchFamily="34" charset="-122"/>
              </a:rPr>
              <a:t>Science</a:t>
            </a:r>
            <a:r>
              <a:rPr lang="zh-CN" altLang="en-US" sz="3600" b="1" dirty="0">
                <a:latin typeface="Times New Roman" panose="02020603050405020304" pitchFamily="18" charset="0"/>
                <a:ea typeface="思源黑体 CN Normal" panose="020B0400000000000000" pitchFamily="34" charset="-122"/>
              </a:rPr>
              <a:t>期刊。</a:t>
            </a:r>
            <a:r>
              <a:rPr lang="en-US" altLang="zh-CN" sz="3600" b="1" dirty="0">
                <a:latin typeface="Times New Roman" panose="02020603050405020304" pitchFamily="18" charset="0"/>
                <a:ea typeface="思源黑体 CN Normal" panose="020B0400000000000000" pitchFamily="34" charset="-122"/>
              </a:rPr>
              <a:t> </a:t>
            </a:r>
            <a:endParaRPr lang="en-US" sz="3600" b="1" dirty="0">
              <a:latin typeface="Times New Roman" panose="02020603050405020304" pitchFamily="18" charset="0"/>
              <a:ea typeface="思源黑体 CN Normal" panose="020B0400000000000000" pitchFamily="34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7ED312-C86E-4E7C-9FC0-169C0FE00DD7}"/>
              </a:ext>
            </a:extLst>
          </p:cNvPr>
          <p:cNvSpPr/>
          <p:nvPr/>
        </p:nvSpPr>
        <p:spPr>
          <a:xfrm>
            <a:off x="838200" y="3923625"/>
            <a:ext cx="4696610" cy="1383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pitchFamily="34" charset="-122"/>
                <a:cs typeface="+mn-cs"/>
              </a:rPr>
              <a:t>Academic Search Ultimate </a:t>
            </a:r>
            <a:b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pitchFamily="34" charset="-122"/>
                <a:cs typeface="+mn-cs"/>
              </a:rPr>
            </a:b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pitchFamily="34" charset="-122"/>
                <a:cs typeface="+mn-cs"/>
              </a:rPr>
              <a:t>涵盖每个研究领域的顶级期刊，满足所有学科及学生的需求。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058C69-D59A-8E45-AF08-F8972D36E468}"/>
              </a:ext>
            </a:extLst>
          </p:cNvPr>
          <p:cNvSpPr txBox="1"/>
          <p:nvPr/>
        </p:nvSpPr>
        <p:spPr>
          <a:xfrm>
            <a:off x="5953118" y="5026938"/>
            <a:ext cx="456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Normal" panose="020B0400000000000000" pitchFamily="34" charset="-122"/>
                <a:cs typeface="+mn-cs"/>
              </a:rPr>
              <a:t>Not in any other version of Academic Search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467371-7B68-4CF9-B67C-99BB7186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53" y="2430220"/>
            <a:ext cx="1944136" cy="24688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5 November Volume 374 Issue 6568">
            <a:extLst>
              <a:ext uri="{FF2B5EF4-FFF2-40B4-BE49-F238E27FC236}">
                <a16:creationId xmlns:a16="http://schemas.microsoft.com/office/drawing/2014/main" id="{1E8ED52D-AE6B-42A4-A86E-C1D48D829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79" y="2430220"/>
            <a:ext cx="1944136" cy="24688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24 September Volume 373 Issue 6562">
            <a:extLst>
              <a:ext uri="{FF2B5EF4-FFF2-40B4-BE49-F238E27FC236}">
                <a16:creationId xmlns:a16="http://schemas.microsoft.com/office/drawing/2014/main" id="{FAAFC916-76ED-4BC5-A3A6-C867E4E7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705" y="2434885"/>
            <a:ext cx="1944136" cy="24688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5AA28-18EF-D2F3-4465-FF6A397B6BD6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973CA3-95FB-9DF9-2402-92026CFAB505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访问途径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E1F77F-0140-E63F-8C25-C4131777404A}"/>
              </a:ext>
            </a:extLst>
          </p:cNvPr>
          <p:cNvSpPr txBox="1"/>
          <p:nvPr/>
        </p:nvSpPr>
        <p:spPr>
          <a:xfrm>
            <a:off x="603094" y="1142566"/>
            <a:ext cx="380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New UI Improved over Classic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HTML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 PDF Full Text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64287-CD21-9542-F3DF-0D33B4D1E4CB}"/>
              </a:ext>
            </a:extLst>
          </p:cNvPr>
          <p:cNvSpPr txBox="1">
            <a:spLocks/>
          </p:cNvSpPr>
          <p:nvPr/>
        </p:nvSpPr>
        <p:spPr>
          <a:xfrm>
            <a:off x="790661" y="1327597"/>
            <a:ext cx="10462886" cy="8144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b="1" dirty="0">
                <a:latin typeface="新宋体" panose="02010609030101010101" pitchFamily="49" charset="-122"/>
              </a:rPr>
              <a:t>新版</a:t>
            </a:r>
            <a:r>
              <a:rPr lang="en-US" altLang="zh-CN" b="1" dirty="0">
                <a:latin typeface="新宋体" panose="02010609030101010101" pitchFamily="49" charset="-122"/>
              </a:rPr>
              <a:t>EBSCOhost</a:t>
            </a:r>
            <a:r>
              <a:rPr lang="zh-CN" altLang="en-US" b="1" dirty="0">
                <a:latin typeface="新宋体" panose="02010609030101010101" pitchFamily="49" charset="-122"/>
              </a:rPr>
              <a:t>用户界面具有许多改进，包括个性化控制面板、新式结果列表、增强的显示、更多的引用和共享选项，以及增强的详细记录和用户体验。</a:t>
            </a:r>
            <a:endParaRPr lang="en-US" altLang="zh-CN" b="1" dirty="0">
              <a:latin typeface="新宋体" panose="02010609030101010101" pitchFamily="49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FA22EF7-0E2B-E0B5-2F5E-24344C112094}"/>
              </a:ext>
            </a:extLst>
          </p:cNvPr>
          <p:cNvGrpSpPr/>
          <p:nvPr/>
        </p:nvGrpSpPr>
        <p:grpSpPr>
          <a:xfrm>
            <a:off x="6409113" y="2595749"/>
            <a:ext cx="4089812" cy="3539044"/>
            <a:chOff x="6604002" y="1651820"/>
            <a:chExt cx="3886610" cy="4208206"/>
          </a:xfrm>
        </p:grpSpPr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900DC7CC-0CD5-802D-B625-83686E16CD0A}"/>
                </a:ext>
              </a:extLst>
            </p:cNvPr>
            <p:cNvSpPr txBox="1"/>
            <p:nvPr/>
          </p:nvSpPr>
          <p:spPr>
            <a:xfrm>
              <a:off x="7037697" y="2017342"/>
              <a:ext cx="3019218" cy="26715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Noto Sans" panose="020B0502040504020204" pitchFamily="34" charset="0"/>
                </a:rPr>
                <a:t>图书馆主页查找链接</a:t>
              </a:r>
              <a:endParaRPr lang="en-US" altLang="zh-CN" sz="20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chemeClr val="tx2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Noto Sans" panose="020B0502040504020204" pitchFamily="34" charset="0"/>
                </a:rPr>
                <a:t>图书馆主页中点击“电子资源数据库”，找到</a:t>
              </a:r>
              <a:r>
                <a:rPr lang="en-US" altLang="zh-CN" sz="2000" dirty="0">
                  <a:solidFill>
                    <a:schemeClr val="tx2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Noto Sans" panose="020B0502040504020204" pitchFamily="34" charset="0"/>
                </a:rPr>
                <a:t>EBSCO</a:t>
              </a:r>
              <a:r>
                <a:rPr lang="zh-CN" altLang="en-US" sz="2000" dirty="0">
                  <a:solidFill>
                    <a:schemeClr val="tx2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Noto Sans" panose="020B0502040504020204" pitchFamily="34" charset="0"/>
                </a:rPr>
                <a:t>，点击链接即可进入选择数据页面，或者直接进入检索页面</a:t>
              </a:r>
              <a:endParaRPr lang="en-AU" sz="2000" u="sng" dirty="0">
                <a:solidFill>
                  <a:schemeClr val="tx2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</p:txBody>
        </p:sp>
        <p:sp>
          <p:nvSpPr>
            <p:cNvPr id="9" name="Flowchart: Off-page Connector 5">
              <a:extLst>
                <a:ext uri="{FF2B5EF4-FFF2-40B4-BE49-F238E27FC236}">
                  <a16:creationId xmlns:a16="http://schemas.microsoft.com/office/drawing/2014/main" id="{270B3AA9-0A8D-9521-345F-6F719E6DBFF2}"/>
                </a:ext>
              </a:extLst>
            </p:cNvPr>
            <p:cNvSpPr/>
            <p:nvPr/>
          </p:nvSpPr>
          <p:spPr>
            <a:xfrm>
              <a:off x="6604002" y="1651820"/>
              <a:ext cx="3886610" cy="42082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033 w 10000"/>
                <a:gd name="connsiteY3" fmla="*/ 56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5164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903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903" y="8117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chemeClr val="accent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AU" sz="2000" u="sng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6A7E7A35-3ADB-D07F-8875-51F6D96182AF}"/>
              </a:ext>
            </a:extLst>
          </p:cNvPr>
          <p:cNvGrpSpPr/>
          <p:nvPr/>
        </p:nvGrpSpPr>
        <p:grpSpPr>
          <a:xfrm>
            <a:off x="845288" y="2595749"/>
            <a:ext cx="3886610" cy="3539044"/>
            <a:chOff x="1622695" y="1651820"/>
            <a:chExt cx="4044000" cy="4208206"/>
          </a:xfrm>
        </p:grpSpPr>
        <p:sp>
          <p:nvSpPr>
            <p:cNvPr id="12" name="Flowchart: Off-page Connector 5">
              <a:extLst>
                <a:ext uri="{FF2B5EF4-FFF2-40B4-BE49-F238E27FC236}">
                  <a16:creationId xmlns:a16="http://schemas.microsoft.com/office/drawing/2014/main" id="{01D4092B-EB69-8CF9-1372-92D5D71DFB51}"/>
                </a:ext>
              </a:extLst>
            </p:cNvPr>
            <p:cNvSpPr/>
            <p:nvPr/>
          </p:nvSpPr>
          <p:spPr>
            <a:xfrm>
              <a:off x="1701390" y="1651820"/>
              <a:ext cx="3886610" cy="420820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033 w 10000"/>
                <a:gd name="connsiteY3" fmla="*/ 5649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5164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903 w 10000"/>
                <a:gd name="connsiteY3" fmla="*/ 8117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903" y="8117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76200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0" rtlCol="0" anchor="t" anchorCtr="0"/>
            <a:lstStyle/>
            <a:p>
              <a:pPr algn="ctr"/>
              <a:endParaRPr lang="en-AU" sz="2000" u="sng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D1153B13-548D-479B-2D90-33034F7FD883}"/>
                </a:ext>
              </a:extLst>
            </p:cNvPr>
            <p:cNvSpPr txBox="1"/>
            <p:nvPr/>
          </p:nvSpPr>
          <p:spPr>
            <a:xfrm>
              <a:off x="1622695" y="2465871"/>
              <a:ext cx="4044000" cy="12077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Noto Sans" panose="020B0502040504020204" pitchFamily="34" charset="0"/>
                </a:rPr>
                <a:t>校园网</a:t>
              </a:r>
              <a:r>
                <a:rPr lang="en-US" sz="2000" b="1" dirty="0">
                  <a:solidFill>
                    <a:schemeClr val="tx1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Noto Sans" panose="020B0502040504020204" pitchFamily="34" charset="0"/>
                </a:rPr>
                <a:t>IP</a:t>
              </a:r>
              <a:r>
                <a:rPr lang="zh-CN" altLang="en-US" sz="2000" b="1" dirty="0">
                  <a:solidFill>
                    <a:schemeClr val="tx1"/>
                  </a:solidFill>
                  <a:latin typeface="新宋体" panose="02010609030101010101" pitchFamily="49" charset="-122"/>
                  <a:ea typeface="新宋体" panose="02010609030101010101" pitchFamily="49" charset="-122"/>
                  <a:cs typeface="Noto Sans" panose="020B0502040504020204" pitchFamily="34" charset="0"/>
                </a:rPr>
                <a:t>识别</a:t>
              </a:r>
              <a:endParaRPr lang="en-US" altLang="zh-CN" sz="2000" b="1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  <a:p>
              <a:pPr algn="ctr"/>
              <a:endParaRPr lang="en-US" sz="2000" dirty="0">
                <a:solidFill>
                  <a:schemeClr val="tx1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  <a:p>
              <a:pPr algn="ctr"/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https://research.ebsco.com/</a:t>
              </a:r>
              <a:endParaRPr lang="en-US" sz="2000" dirty="0">
                <a:solidFill>
                  <a:schemeClr val="tx2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Noto Sans" panose="020B050204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22205-54C1-2A55-D436-E2FCD6AB7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AED04F-1214-A26B-0633-9378F2056F5C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0FB002-C685-FEF9-F926-77ADFACD1961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选择数据库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62B37F-8C72-25C8-5764-8590ED4D3F50}"/>
              </a:ext>
            </a:extLst>
          </p:cNvPr>
          <p:cNvSpPr txBox="1"/>
          <p:nvPr/>
        </p:nvSpPr>
        <p:spPr>
          <a:xfrm>
            <a:off x="603094" y="1142566"/>
            <a:ext cx="380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New UI Improved over Classic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HTML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 PDF Full Text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D6C4BD-5B07-37DB-4273-DA801BE887A0}"/>
              </a:ext>
            </a:extLst>
          </p:cNvPr>
          <p:cNvSpPr txBox="1">
            <a:spLocks/>
          </p:cNvSpPr>
          <p:nvPr/>
        </p:nvSpPr>
        <p:spPr>
          <a:xfrm>
            <a:off x="8153702" y="2575490"/>
            <a:ext cx="3744299" cy="1707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左上角可确认您的机构名称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点击检索框上方的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所有数据库</a:t>
            </a:r>
            <a:r>
              <a:rPr lang="zh-CN" altLang="en-US" sz="2000" dirty="0">
                <a:latin typeface="新宋体" panose="02010609030101010101" pitchFamily="49" charset="-122"/>
              </a:rPr>
              <a:t>，查看您机构所有可用数据库列表。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选定数据库后，点击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选择</a:t>
            </a:r>
            <a:r>
              <a:rPr lang="zh-CN" altLang="en-US" sz="2000" dirty="0">
                <a:latin typeface="新宋体" panose="02010609030101010101" pitchFamily="49" charset="-122"/>
              </a:rPr>
              <a:t>回到检索界面</a:t>
            </a:r>
          </a:p>
          <a:p>
            <a:pPr algn="just"/>
            <a:endParaRPr lang="en-US" altLang="zh-CN" sz="2000" dirty="0">
              <a:latin typeface="新宋体" panose="0201060903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66BB938-A1D5-15E4-4A4D-AD27B2766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22" y="1219439"/>
            <a:ext cx="7065011" cy="4606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C3431E-61AE-5634-34A2-F8BA19DCC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376" y="3244434"/>
            <a:ext cx="3823191" cy="3157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2">
            <a:extLst>
              <a:ext uri="{FF2B5EF4-FFF2-40B4-BE49-F238E27FC236}">
                <a16:creationId xmlns:a16="http://schemas.microsoft.com/office/drawing/2014/main" id="{871DD737-513F-69C9-4769-252CCDE05F38}"/>
              </a:ext>
            </a:extLst>
          </p:cNvPr>
          <p:cNvSpPr/>
          <p:nvPr/>
        </p:nvSpPr>
        <p:spPr>
          <a:xfrm>
            <a:off x="5250274" y="6185154"/>
            <a:ext cx="365599" cy="27339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448845-DE92-21E3-D5FD-35F3B083E0C2}"/>
              </a:ext>
            </a:extLst>
          </p:cNvPr>
          <p:cNvSpPr/>
          <p:nvPr/>
        </p:nvSpPr>
        <p:spPr>
          <a:xfrm>
            <a:off x="2506845" y="2979962"/>
            <a:ext cx="1705114" cy="302662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AAA3B56D-00FF-F543-D930-E8DA3E5B6D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3094" y="1378572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EA279C2D-720B-6558-7D3C-A1F8448C4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11959" y="2695066"/>
            <a:ext cx="343857" cy="343857"/>
          </a:xfrm>
          <a:prstGeom prst="rect">
            <a:avLst/>
          </a:prstGeom>
        </p:spPr>
      </p:pic>
      <p:pic>
        <p:nvPicPr>
          <p:cNvPr id="14" name="图形 13" descr="徽章 3 纯色填充">
            <a:extLst>
              <a:ext uri="{FF2B5EF4-FFF2-40B4-BE49-F238E27FC236}">
                <a16:creationId xmlns:a16="http://schemas.microsoft.com/office/drawing/2014/main" id="{BB1DD807-52CB-5FE1-847C-B114B211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61710" y="5942336"/>
            <a:ext cx="343857" cy="343857"/>
          </a:xfrm>
          <a:prstGeom prst="rect">
            <a:avLst/>
          </a:prstGeom>
        </p:spPr>
      </p:pic>
      <p:pic>
        <p:nvPicPr>
          <p:cNvPr id="18" name="图形 17" descr="徽章 4 纯色填充">
            <a:extLst>
              <a:ext uri="{FF2B5EF4-FFF2-40B4-BE49-F238E27FC236}">
                <a16:creationId xmlns:a16="http://schemas.microsoft.com/office/drawing/2014/main" id="{F2BD7FF3-0489-F03C-860D-D67D78C44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06294" y="4634056"/>
            <a:ext cx="343857" cy="343857"/>
          </a:xfrm>
          <a:prstGeom prst="rect">
            <a:avLst/>
          </a:prstGeom>
        </p:spPr>
      </p:pic>
      <p:pic>
        <p:nvPicPr>
          <p:cNvPr id="20" name="图形 19" descr="徽章 5 纯色填充">
            <a:extLst>
              <a:ext uri="{FF2B5EF4-FFF2-40B4-BE49-F238E27FC236}">
                <a16:creationId xmlns:a16="http://schemas.microsoft.com/office/drawing/2014/main" id="{E30086A8-9DB7-8374-7F56-4D1114AB5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20701" y="5091256"/>
            <a:ext cx="343858" cy="343858"/>
          </a:xfrm>
          <a:prstGeom prst="rect">
            <a:avLst/>
          </a:prstGeom>
        </p:spPr>
      </p:pic>
      <p:pic>
        <p:nvPicPr>
          <p:cNvPr id="21" name="图形 20" descr="徽章 1 纯色填充">
            <a:extLst>
              <a:ext uri="{FF2B5EF4-FFF2-40B4-BE49-F238E27FC236}">
                <a16:creationId xmlns:a16="http://schemas.microsoft.com/office/drawing/2014/main" id="{99FC3A54-C489-55D2-3229-F1740CBE6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09845" y="2619300"/>
            <a:ext cx="343857" cy="343857"/>
          </a:xfrm>
          <a:prstGeom prst="rect">
            <a:avLst/>
          </a:prstGeom>
        </p:spPr>
      </p:pic>
      <p:pic>
        <p:nvPicPr>
          <p:cNvPr id="22" name="图形 21" descr="徽章 纯色填充">
            <a:extLst>
              <a:ext uri="{FF2B5EF4-FFF2-40B4-BE49-F238E27FC236}">
                <a16:creationId xmlns:a16="http://schemas.microsoft.com/office/drawing/2014/main" id="{05553221-54E0-211A-F9E8-03BC89E83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8002" y="3072505"/>
            <a:ext cx="343857" cy="343857"/>
          </a:xfrm>
          <a:prstGeom prst="rect">
            <a:avLst/>
          </a:prstGeom>
        </p:spPr>
      </p:pic>
      <p:pic>
        <p:nvPicPr>
          <p:cNvPr id="28" name="图形 27" descr="徽章 3 纯色填充">
            <a:extLst>
              <a:ext uri="{FF2B5EF4-FFF2-40B4-BE49-F238E27FC236}">
                <a16:creationId xmlns:a16="http://schemas.microsoft.com/office/drawing/2014/main" id="{F3663DA0-3327-CBF0-A705-0E087289F5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3578" y="3821398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AEB85-F555-D041-A82A-ABF4CA7AE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FDABC5D-7BDA-7CB4-40A5-43E3FB19A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43" y="1488336"/>
            <a:ext cx="6861447" cy="4687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199217-FDB6-0002-552E-501B80A2C997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DF15D5-4DB2-717A-4609-C4009D0793ED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基本检索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4E65165-AE3E-CF0A-D8AC-4E52FA66EEAD}"/>
              </a:ext>
            </a:extLst>
          </p:cNvPr>
          <p:cNvSpPr txBox="1">
            <a:spLocks/>
          </p:cNvSpPr>
          <p:nvPr/>
        </p:nvSpPr>
        <p:spPr>
          <a:xfrm>
            <a:off x="8065612" y="2964720"/>
            <a:ext cx="3732576" cy="14964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您可以在检索框中输入检索词。当您键入时，自动匹配功能会显示热门检索词，您可以点击这些检索词以在</a:t>
            </a:r>
            <a:r>
              <a:rPr lang="en-US" altLang="zh-CN" sz="2000" dirty="0">
                <a:latin typeface="新宋体" panose="02010609030101010101" pitchFamily="49" charset="-122"/>
              </a:rPr>
              <a:t>EBSCOhost</a:t>
            </a:r>
            <a:r>
              <a:rPr lang="zh-CN" altLang="en-US" sz="2000" dirty="0">
                <a:latin typeface="新宋体" panose="02010609030101010101" pitchFamily="49" charset="-122"/>
              </a:rPr>
              <a:t>中执行搜索。</a:t>
            </a:r>
            <a:endParaRPr lang="en-US" altLang="zh-CN" sz="2000" dirty="0">
              <a:latin typeface="新宋体" panose="02010609030101010101" pitchFamily="49" charset="-122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CED6FA58-A7FB-5EA9-9FC5-04B08A366500}"/>
              </a:ext>
            </a:extLst>
          </p:cNvPr>
          <p:cNvSpPr/>
          <p:nvPr/>
        </p:nvSpPr>
        <p:spPr>
          <a:xfrm>
            <a:off x="2112979" y="2658799"/>
            <a:ext cx="1599917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3" name="图形 2" descr="徽章 1 纯色填充">
            <a:extLst>
              <a:ext uri="{FF2B5EF4-FFF2-40B4-BE49-F238E27FC236}">
                <a16:creationId xmlns:a16="http://schemas.microsoft.com/office/drawing/2014/main" id="{2F8E36D7-0AD4-6869-EF68-815EC7A38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7250" y="2660149"/>
            <a:ext cx="343857" cy="343857"/>
          </a:xfrm>
          <a:prstGeom prst="rect">
            <a:avLst/>
          </a:prstGeom>
        </p:spPr>
      </p:pic>
      <p:pic>
        <p:nvPicPr>
          <p:cNvPr id="5" name="图形 4" descr="徽章 1 纯色填充">
            <a:extLst>
              <a:ext uri="{FF2B5EF4-FFF2-40B4-BE49-F238E27FC236}">
                <a16:creationId xmlns:a16="http://schemas.microsoft.com/office/drawing/2014/main" id="{E04F92EF-B741-5203-398F-F3095D6F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21755" y="3004006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3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76ECC-6B2D-42F8-6353-66CB7B9BE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0C9E30-DFB6-2685-2369-08F2373AE388}"/>
              </a:ext>
            </a:extLst>
          </p:cNvPr>
          <p:cNvSpPr/>
          <p:nvPr/>
        </p:nvSpPr>
        <p:spPr>
          <a:xfrm>
            <a:off x="0" y="0"/>
            <a:ext cx="12192000" cy="954968"/>
          </a:xfrm>
          <a:prstGeom prst="rect">
            <a:avLst/>
          </a:prstGeom>
          <a:solidFill>
            <a:srgbClr val="3E75CF"/>
          </a:solidFill>
          <a:ln w="12700" cap="flat" cmpd="sng" algn="ctr">
            <a:solidFill>
              <a:srgbClr val="3E75C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E75C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23D2E4-647C-79FD-503D-F89DCA040FAF}"/>
              </a:ext>
            </a:extLst>
          </p:cNvPr>
          <p:cNvSpPr txBox="1"/>
          <p:nvPr/>
        </p:nvSpPr>
        <p:spPr>
          <a:xfrm>
            <a:off x="603094" y="197214"/>
            <a:ext cx="530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Calibri" panose="020F0502020204030204" pitchFamily="34" charset="0"/>
              </a:rPr>
              <a:t>基本检索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6E0EF-FED4-5771-E124-4CAD576A6860}"/>
              </a:ext>
            </a:extLst>
          </p:cNvPr>
          <p:cNvSpPr txBox="1"/>
          <p:nvPr/>
        </p:nvSpPr>
        <p:spPr>
          <a:xfrm>
            <a:off x="603094" y="1142566"/>
            <a:ext cx="380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New UI Improved over Classic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HTML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and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新宋体" panose="02010609030101010101" pitchFamily="49" charset="-122"/>
                <a:ea typeface="+mn-ea"/>
                <a:cs typeface="+mn-cs"/>
              </a:rPr>
              <a:t> PDF Full Text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81161A-129B-8D7F-03A5-CCB1722B56C9}"/>
              </a:ext>
            </a:extLst>
          </p:cNvPr>
          <p:cNvSpPr txBox="1">
            <a:spLocks/>
          </p:cNvSpPr>
          <p:nvPr/>
        </p:nvSpPr>
        <p:spPr>
          <a:xfrm>
            <a:off x="7949626" y="2486557"/>
            <a:ext cx="3813495" cy="1884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您可以使用检索框下方的快捷筛选器，并单击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放大镜图标</a:t>
            </a:r>
            <a:r>
              <a:rPr lang="zh-CN" altLang="en-US" sz="2000" dirty="0">
                <a:latin typeface="新宋体" panose="02010609030101010101" pitchFamily="49" charset="-122"/>
              </a:rPr>
              <a:t>以运行检索。</a:t>
            </a:r>
            <a:endParaRPr lang="en-US" altLang="zh-CN" sz="2000" dirty="0">
              <a:latin typeface="新宋体" panose="02010609030101010101" pitchFamily="49" charset="-122"/>
            </a:endParaRPr>
          </a:p>
          <a:p>
            <a:pPr algn="just"/>
            <a:r>
              <a:rPr lang="zh-CN" altLang="en-US" sz="2000" dirty="0">
                <a:latin typeface="新宋体" panose="02010609030101010101" pitchFamily="49" charset="-122"/>
              </a:rPr>
              <a:t>如果您希望使用带有引导式检索框的高级检索模式，请点击</a:t>
            </a:r>
            <a:r>
              <a:rPr lang="zh-CN" altLang="en-US" sz="2000" dirty="0">
                <a:solidFill>
                  <a:schemeClr val="accent2"/>
                </a:solidFill>
                <a:latin typeface="新宋体" panose="02010609030101010101" pitchFamily="49" charset="-122"/>
              </a:rPr>
              <a:t>高级检索</a:t>
            </a:r>
            <a:r>
              <a:rPr lang="zh-CN" altLang="en-US" sz="2000" dirty="0">
                <a:latin typeface="新宋体" panose="02010609030101010101" pitchFamily="49" charset="-122"/>
              </a:rPr>
              <a:t>链接。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2EEA611-8321-243E-E212-494D99463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79" y="1470906"/>
            <a:ext cx="6708962" cy="4374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2">
            <a:extLst>
              <a:ext uri="{FF2B5EF4-FFF2-40B4-BE49-F238E27FC236}">
                <a16:creationId xmlns:a16="http://schemas.microsoft.com/office/drawing/2014/main" id="{3FB08E5D-526C-E478-FC4A-00B5FBC63598}"/>
              </a:ext>
            </a:extLst>
          </p:cNvPr>
          <p:cNvSpPr/>
          <p:nvPr/>
        </p:nvSpPr>
        <p:spPr>
          <a:xfrm>
            <a:off x="1991597" y="3762796"/>
            <a:ext cx="2297181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D1CDFEFD-320A-1A25-E24E-B39D2869FD3D}"/>
              </a:ext>
            </a:extLst>
          </p:cNvPr>
          <p:cNvSpPr/>
          <p:nvPr/>
        </p:nvSpPr>
        <p:spPr>
          <a:xfrm>
            <a:off x="6220467" y="3155452"/>
            <a:ext cx="421175" cy="305921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新宋体" panose="02010609030101010101" pitchFamily="49" charset="-122"/>
              <a:ea typeface="+mn-ea"/>
              <a:cs typeface="+mn-cs"/>
            </a:endParaRPr>
          </a:p>
        </p:txBody>
      </p:sp>
      <p:pic>
        <p:nvPicPr>
          <p:cNvPr id="8" name="图形 7" descr="徽章 1 纯色填充">
            <a:extLst>
              <a:ext uri="{FF2B5EF4-FFF2-40B4-BE49-F238E27FC236}">
                <a16:creationId xmlns:a16="http://schemas.microsoft.com/office/drawing/2014/main" id="{3B4DAB25-EF27-2CD4-AD30-C6EBC4AE6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0813" y="3724860"/>
            <a:ext cx="343857" cy="343857"/>
          </a:xfrm>
          <a:prstGeom prst="rect">
            <a:avLst/>
          </a:prstGeom>
        </p:spPr>
      </p:pic>
      <p:pic>
        <p:nvPicPr>
          <p:cNvPr id="10" name="图形 9" descr="徽章 纯色填充">
            <a:extLst>
              <a:ext uri="{FF2B5EF4-FFF2-40B4-BE49-F238E27FC236}">
                <a16:creationId xmlns:a16="http://schemas.microsoft.com/office/drawing/2014/main" id="{933DDE46-CAC3-1308-3628-2496EE8CA6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0467" y="2725555"/>
            <a:ext cx="343857" cy="343857"/>
          </a:xfrm>
          <a:prstGeom prst="rect">
            <a:avLst/>
          </a:prstGeom>
        </p:spPr>
      </p:pic>
      <p:pic>
        <p:nvPicPr>
          <p:cNvPr id="12" name="图形 11" descr="徽章 1 纯色填充">
            <a:extLst>
              <a:ext uri="{FF2B5EF4-FFF2-40B4-BE49-F238E27FC236}">
                <a16:creationId xmlns:a16="http://schemas.microsoft.com/office/drawing/2014/main" id="{81C6B706-3A55-F060-6B6C-FAB0C14BA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05769" y="2523137"/>
            <a:ext cx="343857" cy="343857"/>
          </a:xfrm>
          <a:prstGeom prst="rect">
            <a:avLst/>
          </a:prstGeom>
        </p:spPr>
      </p:pic>
      <p:pic>
        <p:nvPicPr>
          <p:cNvPr id="13" name="图形 12" descr="徽章 纯色填充">
            <a:extLst>
              <a:ext uri="{FF2B5EF4-FFF2-40B4-BE49-F238E27FC236}">
                <a16:creationId xmlns:a16="http://schemas.microsoft.com/office/drawing/2014/main" id="{22409B03-87C4-E60D-654D-0EE772AEE0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05769" y="3658184"/>
            <a:ext cx="343857" cy="3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3.xml><?xml version="1.0" encoding="utf-8"?>
<a:theme xmlns:a="http://schemas.openxmlformats.org/drawingml/2006/main" name="2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4.xml><?xml version="1.0" encoding="utf-8"?>
<a:theme xmlns:a="http://schemas.openxmlformats.org/drawingml/2006/main" name="1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6.xml><?xml version="1.0" encoding="utf-8"?>
<a:theme xmlns:a="http://schemas.openxmlformats.org/drawingml/2006/main" name="6_EBSCO General - Body">
  <a:themeElements>
    <a:clrScheme name="EBSCO General">
      <a:dk1>
        <a:sysClr val="windowText" lastClr="000000"/>
      </a:dk1>
      <a:lt1>
        <a:sysClr val="window" lastClr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2F9A41"/>
      </a:accent3>
      <a:accent4>
        <a:srgbClr val="DF5B57"/>
      </a:accent4>
      <a:accent5>
        <a:srgbClr val="FCB83E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7.xml><?xml version="1.0" encoding="utf-8"?>
<a:theme xmlns:a="http://schemas.openxmlformats.org/drawingml/2006/main" name="11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ppt/theme/theme8.xml><?xml version="1.0" encoding="utf-8"?>
<a:theme xmlns:a="http://schemas.openxmlformats.org/drawingml/2006/main" name="4_EBSCO General - Body">
  <a:themeElements>
    <a:clrScheme name="Custom 3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78B1E"/>
      </a:accent5>
      <a:accent6>
        <a:srgbClr val="8A8A8A"/>
      </a:accent6>
      <a:hlink>
        <a:srgbClr val="0563C1"/>
      </a:hlink>
      <a:folHlink>
        <a:srgbClr val="954F72"/>
      </a:folHlink>
    </a:clrScheme>
    <a:fontScheme name="自定义 6">
      <a:majorFont>
        <a:latin typeface="思源黑体"/>
        <a:ea typeface="思源黑体"/>
        <a:cs typeface=""/>
      </a:majorFont>
      <a:minorFont>
        <a:latin typeface="Times New Roman"/>
        <a:ea typeface="思源黑体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50000">
              <a:srgbClr val="10387A"/>
            </a:gs>
            <a:gs pos="50000">
              <a:schemeClr val="accent1"/>
            </a:gs>
          </a:gsLst>
          <a:lin ang="14100000" scaled="0"/>
        </a:gra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2_EBSCO General - Body">
  <a:themeElements>
    <a:clrScheme name="EBSCO 1">
      <a:dk1>
        <a:srgbClr val="000000"/>
      </a:dk1>
      <a:lt1>
        <a:srgbClr val="FFFFFF"/>
      </a:lt1>
      <a:dk2>
        <a:srgbClr val="454545"/>
      </a:dk2>
      <a:lt2>
        <a:srgbClr val="E7E6E6"/>
      </a:lt2>
      <a:accent1>
        <a:srgbClr val="002F56"/>
      </a:accent1>
      <a:accent2>
        <a:srgbClr val="3E75CF"/>
      </a:accent2>
      <a:accent3>
        <a:srgbClr val="007693"/>
      </a:accent3>
      <a:accent4>
        <a:srgbClr val="B31782"/>
      </a:accent4>
      <a:accent5>
        <a:srgbClr val="F9A814"/>
      </a:accent5>
      <a:accent6>
        <a:srgbClr val="8A8A8A"/>
      </a:accent6>
      <a:hlink>
        <a:srgbClr val="0563C1"/>
      </a:hlink>
      <a:folHlink>
        <a:srgbClr val="954F72"/>
      </a:folHlink>
    </a:clrScheme>
    <a:fontScheme name="EBSCO Gener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bg1">
              <a:lumMod val="50000"/>
            </a:schemeClr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BSCO 2015 Theme v2" id="{2975043A-C95F-4D9D-8966-BD2F9103FC35}" vid="{A25642F3-7D27-431F-B3B7-742F97631E5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251B620F1B944EA7368A9C8B79E640" ma:contentTypeVersion="12" ma:contentTypeDescription="Create a new document." ma:contentTypeScope="" ma:versionID="d06641a165cb301ca321d8f7dbf2612a">
  <xsd:schema xmlns:xsd="http://www.w3.org/2001/XMLSchema" xmlns:xs="http://www.w3.org/2001/XMLSchema" xmlns:p="http://schemas.microsoft.com/office/2006/metadata/properties" xmlns:ns2="3afa7943-2741-461f-9ac5-113b23ece455" xmlns:ns3="88868c31-392a-4041-b384-5194d6321efe" targetNamespace="http://schemas.microsoft.com/office/2006/metadata/properties" ma:root="true" ma:fieldsID="0a34797640096b9952cde42966504a6f" ns2:_="" ns3:_="">
    <xsd:import namespace="3afa7943-2741-461f-9ac5-113b23ece455"/>
    <xsd:import namespace="88868c31-392a-4041-b384-5194d6321e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fa7943-2741-461f-9ac5-113b23ece4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52abea7-4a42-4a00-9534-35aba9b29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868c31-392a-4041-b384-5194d6321ef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bae3379-8e93-4fbb-ba26-92d7e5af7db6}" ma:internalName="TaxCatchAll" ma:showField="CatchAllData" ma:web="88868c31-392a-4041-b384-5194d6321e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fa7943-2741-461f-9ac5-113b23ece455">
      <Terms xmlns="http://schemas.microsoft.com/office/infopath/2007/PartnerControls"/>
    </lcf76f155ced4ddcb4097134ff3c332f>
    <TaxCatchAll xmlns="88868c31-392a-4041-b384-5194d6321efe" xsi:nil="true"/>
  </documentManagement>
</p:properties>
</file>

<file path=customXml/itemProps1.xml><?xml version="1.0" encoding="utf-8"?>
<ds:datastoreItem xmlns:ds="http://schemas.openxmlformats.org/officeDocument/2006/customXml" ds:itemID="{FC67A85A-17A3-4F78-9DD9-1FF742AA4C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022ABB-1C51-4BCD-BD2C-004CB459A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fa7943-2741-461f-9ac5-113b23ece455"/>
    <ds:schemaRef ds:uri="88868c31-392a-4041-b384-5194d6321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33E651-5B5F-44F1-9577-6F28DE7071D5}">
  <ds:schemaRefs>
    <ds:schemaRef ds:uri="http://schemas.microsoft.com/office/2006/metadata/properties"/>
    <ds:schemaRef ds:uri="http://schemas.microsoft.com/office/infopath/2007/PartnerControls"/>
    <ds:schemaRef ds:uri="3afa7943-2741-461f-9ac5-113b23ece455"/>
    <ds:schemaRef ds:uri="88868c31-392a-4041-b384-5194d6321efe"/>
  </ds:schemaRefs>
</ds:datastoreItem>
</file>

<file path=docMetadata/LabelInfo.xml><?xml version="1.0" encoding="utf-8"?>
<clbl:labelList xmlns:clbl="http://schemas.microsoft.com/office/2020/mipLabelMetadata">
  <clbl:label id="{50fa36ca-7dd3-44f1-9e3f-1bf39a3963a5}" enabled="0" method="" siteId="{50fa36ca-7dd3-44f1-9e3f-1bf39a3963a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1311</Words>
  <Application>Microsoft Office PowerPoint</Application>
  <PresentationFormat>宽屏</PresentationFormat>
  <Paragraphs>506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思源黑体</vt:lpstr>
      <vt:lpstr>思源黑体 CN Normal</vt:lpstr>
      <vt:lpstr>微软雅黑</vt:lpstr>
      <vt:lpstr>新宋体</vt:lpstr>
      <vt:lpstr>Aptos</vt:lpstr>
      <vt:lpstr>Aptos Display</vt:lpstr>
      <vt:lpstr>Arial</vt:lpstr>
      <vt:lpstr>Calibri</vt:lpstr>
      <vt:lpstr>Times New Roman</vt:lpstr>
      <vt:lpstr>Wingdings</vt:lpstr>
      <vt:lpstr>Office 主题​​</vt:lpstr>
      <vt:lpstr>3_EBSCO General - Body</vt:lpstr>
      <vt:lpstr>2_EBSCO General - Body</vt:lpstr>
      <vt:lpstr>1_EBSCO General - Body</vt:lpstr>
      <vt:lpstr>10_EBSCO General - Body</vt:lpstr>
      <vt:lpstr>6_EBSCO General - Body</vt:lpstr>
      <vt:lpstr>11_EBSCO General - Body</vt:lpstr>
      <vt:lpstr>4_EBSCO General - Body</vt:lpstr>
      <vt:lpstr>12_EBSCO General - Body</vt:lpstr>
      <vt:lpstr>Academic Search Ultimate Business Search Ultimate 使用指南（NEW UI）</vt:lpstr>
      <vt:lpstr>PowerPoint 演示文稿</vt:lpstr>
      <vt:lpstr>PowerPoint 演示文稿</vt:lpstr>
      <vt:lpstr>PowerPoint 演示文稿</vt:lpstr>
      <vt:lpstr>Academic Search Ultimate 包含数千种主要同行评审期刊，包括AAAS出版的无延迟Science期刊。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检索技巧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检索平台：https://research.ebsco.com/ EBSCO 支持站点:  https://connect.ebsco.com EBSCO官网：https://www.ebsco.com/zh-cn 免费在线课程：https://ebsco-chinese.zoom.us/calendar/search?showType=2&amp;startDate=2021-07-01 Bilibili视频：https://space.bilibili.com/1798959763/lists?sid=2655301  EBSCOhost 中文教程下载: https://connect.ebsco.com/s/article/EBSCO平台中文使用指南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Dawn Tong</dc:creator>
  <cp:lastModifiedBy>Ying Hu</cp:lastModifiedBy>
  <cp:revision>8</cp:revision>
  <dcterms:created xsi:type="dcterms:W3CDTF">2024-12-25T06:50:08Z</dcterms:created>
  <dcterms:modified xsi:type="dcterms:W3CDTF">2025-09-29T03:13:30Z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0x0101001A251B620F1B944EA7368A9C8B79E640</vt:lpwstr>
  </property>
</Properties>
</file>